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5" r:id="rId1"/>
  </p:sldMasterIdLst>
  <p:notesMasterIdLst>
    <p:notesMasterId r:id="rId31"/>
  </p:notesMasterIdLst>
  <p:sldIdLst>
    <p:sldId id="282" r:id="rId2"/>
    <p:sldId id="283" r:id="rId3"/>
    <p:sldId id="285" r:id="rId4"/>
    <p:sldId id="308" r:id="rId5"/>
    <p:sldId id="286" r:id="rId6"/>
    <p:sldId id="284" r:id="rId7"/>
    <p:sldId id="287" r:id="rId8"/>
    <p:sldId id="291" r:id="rId9"/>
    <p:sldId id="288" r:id="rId10"/>
    <p:sldId id="289" r:id="rId11"/>
    <p:sldId id="297" r:id="rId12"/>
    <p:sldId id="290" r:id="rId13"/>
    <p:sldId id="304" r:id="rId14"/>
    <p:sldId id="305" r:id="rId15"/>
    <p:sldId id="296" r:id="rId16"/>
    <p:sldId id="299" r:id="rId17"/>
    <p:sldId id="300" r:id="rId18"/>
    <p:sldId id="301" r:id="rId19"/>
    <p:sldId id="298" r:id="rId20"/>
    <p:sldId id="292" r:id="rId21"/>
    <p:sldId id="303" r:id="rId22"/>
    <p:sldId id="302" r:id="rId23"/>
    <p:sldId id="293" r:id="rId24"/>
    <p:sldId id="294" r:id="rId25"/>
    <p:sldId id="263" r:id="rId26"/>
    <p:sldId id="264" r:id="rId27"/>
    <p:sldId id="265" r:id="rId28"/>
    <p:sldId id="266" r:id="rId29"/>
    <p:sldId id="30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107FC700-05F4-4CAA-A9E3-CB1426502F76}">
          <p14:sldIdLst>
            <p14:sldId id="282"/>
            <p14:sldId id="283"/>
            <p14:sldId id="285"/>
            <p14:sldId id="308"/>
            <p14:sldId id="286"/>
          </p14:sldIdLst>
        </p14:section>
        <p14:section name="Untitled Section" id="{98040345-715E-461C-A729-91630242C509}">
          <p14:sldIdLst>
            <p14:sldId id="284"/>
          </p14:sldIdLst>
        </p14:section>
        <p14:section name="Untitled Section" id="{65200E57-1429-44B1-8CD7-7D9A5CC9B9B7}">
          <p14:sldIdLst>
            <p14:sldId id="287"/>
            <p14:sldId id="291"/>
            <p14:sldId id="288"/>
            <p14:sldId id="289"/>
            <p14:sldId id="297"/>
            <p14:sldId id="290"/>
            <p14:sldId id="304"/>
            <p14:sldId id="305"/>
            <p14:sldId id="296"/>
            <p14:sldId id="299"/>
            <p14:sldId id="300"/>
            <p14:sldId id="301"/>
            <p14:sldId id="298"/>
            <p14:sldId id="292"/>
            <p14:sldId id="303"/>
            <p14:sldId id="302"/>
            <p14:sldId id="293"/>
            <p14:sldId id="294"/>
            <p14:sldId id="263"/>
            <p14:sldId id="264"/>
            <p14:sldId id="265"/>
            <p14:sldId id="266"/>
          </p14:sldIdLst>
        </p14:section>
        <p14:section name="Untitled Section" id="{A397AD2B-E40E-43FA-96B8-777EDDBA9727}">
          <p14:sldIdLst>
            <p14:sldId id="30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yn" initials="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9" autoAdjust="0"/>
    <p:restoredTop sz="86388" autoAdjust="0"/>
  </p:normalViewPr>
  <p:slideViewPr>
    <p:cSldViewPr>
      <p:cViewPr>
        <p:scale>
          <a:sx n="100" d="100"/>
          <a:sy n="100" d="100"/>
        </p:scale>
        <p:origin x="-186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D911B-CD51-4B6D-A557-78AEF0C2F104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2EB5A-E8B1-4193-9300-C3D5DBCE1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135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2EB5A-E8B1-4193-9300-C3D5DBCE13F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609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49D725-AF79-4FB6-8D02-83EAC61E321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6629CB-7937-4506-A327-ACF88B95BB0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0CCE-C934-44A9-872E-FF987C2DC035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558E-F17C-4E7B-A4B8-0F41686B1F7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0CCE-C934-44A9-872E-FF987C2DC035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558E-F17C-4E7B-A4B8-0F41686B1F7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0CCE-C934-44A9-872E-FF987C2DC035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558E-F17C-4E7B-A4B8-0F41686B1F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0CCE-C934-44A9-872E-FF987C2DC035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558E-F17C-4E7B-A4B8-0F41686B1F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0CCE-C934-44A9-872E-FF987C2DC035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558E-F17C-4E7B-A4B8-0F41686B1F7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0CCE-C934-44A9-872E-FF987C2DC035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558E-F17C-4E7B-A4B8-0F41686B1F7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0CCE-C934-44A9-872E-FF987C2DC035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558E-F17C-4E7B-A4B8-0F41686B1F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0CCE-C934-44A9-872E-FF987C2DC035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558E-F17C-4E7B-A4B8-0F41686B1F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0CCE-C934-44A9-872E-FF987C2DC035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558E-F17C-4E7B-A4B8-0F41686B1F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1B80CCE-C934-44A9-872E-FF987C2DC035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044558E-F17C-4E7B-A4B8-0F41686B1F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4009640"/>
            <a:ext cx="4596205" cy="86716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Международный день женской молитвы</a:t>
            </a:r>
            <a:endParaRPr lang="en-US" sz="28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90600" y="4429133"/>
            <a:ext cx="7543800" cy="1785949"/>
          </a:xfrm>
        </p:spPr>
        <p:txBody>
          <a:bodyPr>
            <a:noAutofit/>
          </a:bodyPr>
          <a:lstStyle/>
          <a:p>
            <a:endParaRPr lang="ru-RU" sz="2800" b="1" i="1" dirty="0" smtClean="0"/>
          </a:p>
          <a:p>
            <a:r>
              <a:rPr lang="ru-RU" sz="2800" b="1" i="1" dirty="0" smtClean="0"/>
              <a:t>Благо: </a:t>
            </a:r>
          </a:p>
          <a:p>
            <a:r>
              <a:rPr lang="ru-RU" sz="2800" b="1" i="1" dirty="0" smtClean="0"/>
              <a:t>ЖЕНЩИНА, ПРОРОК И МОЛИТВА</a:t>
            </a:r>
            <a:endParaRPr lang="en-US" sz="2800" b="1" i="1" dirty="0" smtClean="0"/>
          </a:p>
          <a:p>
            <a:r>
              <a:rPr lang="ru-RU" sz="1400" b="1" i="1" dirty="0" smtClean="0"/>
              <a:t>Автор </a:t>
            </a:r>
            <a:r>
              <a:rPr lang="ru-RU" sz="1400" b="1" i="1" dirty="0" err="1" smtClean="0"/>
              <a:t>Кэролин</a:t>
            </a:r>
            <a:r>
              <a:rPr lang="ru-RU" sz="1400" b="1" i="1" dirty="0" smtClean="0"/>
              <a:t> Саттон</a:t>
            </a:r>
            <a:endParaRPr lang="en-US" sz="1400" b="1" i="1" dirty="0" smtClean="0"/>
          </a:p>
          <a:p>
            <a:r>
              <a:rPr lang="en-US" sz="3200" dirty="0" smtClean="0"/>
              <a:t>  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685800"/>
            <a:ext cx="2438400" cy="2457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566" y="914400"/>
            <a:ext cx="2667834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57200" y="2218284"/>
            <a:ext cx="7315200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20000"/>
              </a:spcBef>
              <a:buFont typeface="Arial" charset="0"/>
              <a:buNone/>
            </a:pPr>
            <a:endParaRPr lang="en-US" dirty="0">
              <a:solidFill>
                <a:schemeClr val="bg1"/>
              </a:solidFill>
              <a:latin typeface="Eras Demi ITC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6215082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Abadi MT Condensed Light"/>
              </a:rPr>
              <a:t>Отдел Женского Служения Генеральной Конференции церкви АСД</a:t>
            </a:r>
            <a:endParaRPr lang="en-US" sz="1200" dirty="0">
              <a:cs typeface="Abadi MT Condensed Light"/>
            </a:endParaRPr>
          </a:p>
        </p:txBody>
      </p:sp>
      <p:pic>
        <p:nvPicPr>
          <p:cNvPr id="12" name="Picture 6" descr="WMLOGO-smal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6019800"/>
            <a:ext cx="609600" cy="46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711200"/>
            <a:ext cx="3187700" cy="317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6337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1" y="4924232"/>
            <a:ext cx="7543800" cy="790768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4800" dirty="0" smtClean="0"/>
              <a:t>Трагедия в </a:t>
            </a:r>
            <a:r>
              <a:rPr lang="ru-RU" sz="4800" dirty="0" err="1" smtClean="0"/>
              <a:t>Сонаме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3803904" cy="639762"/>
          </a:xfrm>
        </p:spPr>
        <p:txBody>
          <a:bodyPr/>
          <a:lstStyle/>
          <a:p>
            <a:r>
              <a:rPr lang="ru-RU" sz="2800" dirty="0" smtClean="0"/>
              <a:t>Происшествие на поле</a:t>
            </a:r>
            <a:endParaRPr lang="en-US" sz="2800" b="1" i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057400"/>
            <a:ext cx="3124200" cy="281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342502" y="914400"/>
            <a:ext cx="4115698" cy="639762"/>
          </a:xfrm>
        </p:spPr>
        <p:txBody>
          <a:bodyPr/>
          <a:lstStyle/>
          <a:p>
            <a:r>
              <a:rPr lang="ru-RU" dirty="0" smtClean="0"/>
              <a:t>Смерть дома</a:t>
            </a:r>
            <a:endParaRPr lang="en-US" sz="28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876800" y="2133600"/>
            <a:ext cx="3357322" cy="276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68111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-571528"/>
            <a:ext cx="7543800" cy="3714776"/>
          </a:xfrm>
        </p:spPr>
        <p:txBody>
          <a:bodyPr/>
          <a:lstStyle/>
          <a:p>
            <a:pPr algn="ctr"/>
            <a:r>
              <a:rPr lang="ru-RU" sz="4000" b="1" dirty="0" smtClean="0">
                <a:effectLst/>
              </a:rPr>
              <a:t>Заступническая молитва</a:t>
            </a:r>
            <a:br>
              <a:rPr lang="ru-RU" sz="4000" b="1" dirty="0" smtClean="0">
                <a:effectLst/>
              </a:rPr>
            </a:b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Принцип №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1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</a:rPr>
              <a:t>:  </a:t>
            </a:r>
            <a:br>
              <a:rPr lang="en-US" sz="48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3600" b="1" i="1" dirty="0" smtClean="0">
                <a:effectLst/>
              </a:rPr>
              <a:t>Молитесь с верой в Божьи обетования</a:t>
            </a:r>
            <a:endParaRPr lang="en-US" sz="3600" b="1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09600" y="3712912"/>
            <a:ext cx="7924800" cy="268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1830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05200" y="2000240"/>
            <a:ext cx="5105400" cy="45072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smtClean="0"/>
              <a:t>«Да приступаем с искренним сердцем, с полною верою, кроплением очистив сердца от порочной совести, и омыв тело водою чистою, </a:t>
            </a:r>
            <a:br>
              <a:rPr lang="ru-RU" dirty="0" smtClean="0"/>
            </a:br>
            <a:r>
              <a:rPr lang="ru-RU" dirty="0" smtClean="0"/>
              <a:t>будем держаться исповедания упования неуклонно, ибо верен Обещавший.</a:t>
            </a:r>
            <a:r>
              <a:rPr lang="ru-RU" sz="2800" dirty="0" smtClean="0"/>
              <a:t> </a:t>
            </a:r>
            <a:r>
              <a:rPr lang="en-US" dirty="0" smtClean="0"/>
              <a:t>(</a:t>
            </a:r>
            <a:r>
              <a:rPr lang="ru-RU" dirty="0" err="1" smtClean="0"/>
              <a:t>Евр</a:t>
            </a:r>
            <a:r>
              <a:rPr lang="en-US" dirty="0" smtClean="0"/>
              <a:t>. 10:22, 23).</a:t>
            </a:r>
          </a:p>
          <a:p>
            <a:pPr marL="45720" indent="0" algn="ctr">
              <a:buNone/>
            </a:pPr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28999" y="5791200"/>
            <a:ext cx="5334001" cy="566758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/>
              <a:t>Всё будет </a:t>
            </a:r>
            <a:r>
              <a:rPr lang="ru-RU" sz="4800" dirty="0" smtClean="0"/>
              <a:t>хорошо!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51658" y="2286000"/>
            <a:ext cx="2929742" cy="372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24387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4295" y="1219200"/>
            <a:ext cx="7771505" cy="990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Путь веры</a:t>
            </a:r>
            <a:endParaRPr lang="en-US" sz="4400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1" y="1676400"/>
            <a:ext cx="7315199" cy="46482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smtClean="0"/>
              <a:t>«В подобной вере нуждается мир сегодня – в вере, которая покоится на обетованиях Божьего слова, и не отступает до тех пор, пока Небо не услышит молитву</a:t>
            </a:r>
            <a:r>
              <a:rPr lang="en-US" sz="2800" dirty="0" smtClean="0"/>
              <a:t>.</a:t>
            </a:r>
            <a:r>
              <a:rPr lang="ru-RU" sz="2800" dirty="0" smtClean="0"/>
              <a:t> Подобная вера объединяет  нас с Небом и даёт силы стойко сражаться с силами тьмы»</a:t>
            </a:r>
            <a:endParaRPr lang="en-US" sz="2800" dirty="0" smtClean="0"/>
          </a:p>
          <a:p>
            <a:pPr marL="45720" indent="0" algn="ctr">
              <a:buNone/>
            </a:pPr>
            <a:r>
              <a:rPr lang="en-US" sz="2800" dirty="0" smtClean="0"/>
              <a:t>(</a:t>
            </a:r>
            <a:r>
              <a:rPr lang="ru-RU" sz="2800" i="1" dirty="0" smtClean="0"/>
              <a:t>Пророки и Цари</a:t>
            </a:r>
            <a:r>
              <a:rPr lang="en-US" sz="2800" dirty="0" smtClean="0"/>
              <a:t>,</a:t>
            </a:r>
            <a:r>
              <a:rPr lang="ru-RU" sz="2800" dirty="0" smtClean="0"/>
              <a:t> стр.</a:t>
            </a:r>
            <a:r>
              <a:rPr lang="en-US" sz="2800" dirty="0" smtClean="0"/>
              <a:t> 157).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089436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143000"/>
            <a:ext cx="4723505" cy="990600"/>
          </a:xfrm>
        </p:spPr>
        <p:txBody>
          <a:bodyPr/>
          <a:lstStyle/>
          <a:p>
            <a:pPr marL="0" indent="0">
              <a:buNone/>
            </a:pPr>
            <a:r>
              <a:rPr lang="ru-RU" sz="3600" b="1" i="1" dirty="0" smtClean="0"/>
              <a:t>Путь Веры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endParaRPr lang="en-US" sz="3600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3515" y="1371600"/>
            <a:ext cx="4017085" cy="5181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«Верой дети Божьи </a:t>
            </a:r>
            <a:r>
              <a:rPr lang="en-US" sz="2800" dirty="0" smtClean="0"/>
              <a:t>«</a:t>
            </a:r>
            <a:r>
              <a:rPr lang="ru-RU" sz="2800" dirty="0" smtClean="0"/>
              <a:t>побеждали царства, творили правду, получали обетования</a:t>
            </a:r>
            <a:r>
              <a:rPr lang="en-US" sz="2800" dirty="0" smtClean="0"/>
              <a:t>. . . </a:t>
            </a:r>
            <a:r>
              <a:rPr lang="ru-RU" sz="2800" dirty="0" smtClean="0"/>
              <a:t>Прогоняли полки чужих»</a:t>
            </a:r>
            <a:r>
              <a:rPr lang="en-US" sz="2800" dirty="0" smtClean="0"/>
              <a:t> </a:t>
            </a:r>
            <a:r>
              <a:rPr lang="ru-RU" sz="2000" dirty="0" smtClean="0"/>
              <a:t>Евреям </a:t>
            </a:r>
            <a:r>
              <a:rPr lang="en-US" sz="2000" dirty="0" smtClean="0"/>
              <a:t>11:33</a:t>
            </a:r>
            <a:r>
              <a:rPr lang="en-US" sz="2000" dirty="0"/>
              <a:t>, </a:t>
            </a:r>
            <a:r>
              <a:rPr lang="en-US" sz="2000" dirty="0" smtClean="0"/>
              <a:t>34</a:t>
            </a:r>
            <a:r>
              <a:rPr lang="ru-RU" sz="2000" dirty="0" smtClean="0"/>
              <a:t>».</a:t>
            </a:r>
            <a:r>
              <a:rPr lang="en-US" sz="2000" dirty="0" smtClean="0"/>
              <a:t> </a:t>
            </a:r>
          </a:p>
          <a:p>
            <a:pPr marL="45720" indent="0" algn="ctr">
              <a:buNone/>
            </a:pPr>
            <a:r>
              <a:rPr lang="en-US" sz="2000" dirty="0" smtClean="0"/>
              <a:t>(</a:t>
            </a:r>
            <a:r>
              <a:rPr lang="ru-RU" sz="2000" i="1" dirty="0" smtClean="0"/>
              <a:t>Пророки и Цари, </a:t>
            </a:r>
            <a:r>
              <a:rPr lang="ru-RU" sz="2000" dirty="0" err="1" smtClean="0"/>
              <a:t>стр</a:t>
            </a:r>
            <a:r>
              <a:rPr lang="en-US" sz="2000" dirty="0" smtClean="0"/>
              <a:t>. 157)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85800" y="2057400"/>
            <a:ext cx="3752994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96749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295400"/>
            <a:ext cx="4952105" cy="9906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Путь Веры</a:t>
            </a:r>
            <a:endParaRPr lang="en-US" sz="3600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3515" y="381000"/>
            <a:ext cx="4017085" cy="6172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3200" dirty="0" smtClean="0"/>
          </a:p>
          <a:p>
            <a:pPr marL="45720" indent="0">
              <a:buNone/>
            </a:pPr>
            <a:endParaRPr lang="en-US" sz="3200" dirty="0"/>
          </a:p>
          <a:p>
            <a:pPr marL="45720" indent="0">
              <a:buNone/>
            </a:pPr>
            <a:r>
              <a:rPr lang="ru-RU" sz="3200" dirty="0" smtClean="0"/>
              <a:t>«Через веру должны мы сегодня достичь вершин, которые Бог предназначил нам»</a:t>
            </a:r>
            <a:endParaRPr lang="en-US" sz="3200" dirty="0"/>
          </a:p>
          <a:p>
            <a:pPr marL="45720" indent="0" algn="ctr">
              <a:buNone/>
            </a:pPr>
            <a:r>
              <a:rPr lang="en-US" sz="2000" dirty="0" smtClean="0"/>
              <a:t>(</a:t>
            </a:r>
            <a:r>
              <a:rPr lang="ru-RU" sz="2000" i="1" dirty="0" smtClean="0"/>
              <a:t>Пророки и Цари</a:t>
            </a:r>
            <a:r>
              <a:rPr lang="en-US" sz="2000" dirty="0" smtClean="0"/>
              <a:t>, </a:t>
            </a:r>
            <a:r>
              <a:rPr lang="ru-RU" sz="2000" dirty="0" smtClean="0"/>
              <a:t>стр.</a:t>
            </a:r>
            <a:r>
              <a:rPr lang="en-US" sz="2000" dirty="0" smtClean="0"/>
              <a:t> 157).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14400" y="2344301"/>
            <a:ext cx="3352800" cy="3294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03891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09600"/>
            <a:ext cx="7467600" cy="4145280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lnSpc>
                <a:spcPct val="110000"/>
              </a:lnSpc>
              <a:buNone/>
            </a:pPr>
            <a:r>
              <a:rPr lang="ru-RU" sz="6500" b="1" dirty="0" smtClean="0"/>
              <a:t>На каких обетованиях основана ваша вера</a:t>
            </a:r>
            <a:r>
              <a:rPr lang="en-US" sz="6500" b="1" dirty="0" smtClean="0"/>
              <a:t>?</a:t>
            </a:r>
          </a:p>
          <a:p>
            <a:pPr marL="45720" indent="0" algn="ctr">
              <a:lnSpc>
                <a:spcPct val="110000"/>
              </a:lnSpc>
              <a:buNone/>
            </a:pPr>
            <a:endParaRPr lang="en-US" sz="3600" b="1" dirty="0" smtClean="0"/>
          </a:p>
          <a:p>
            <a:pPr marL="45720" indent="0">
              <a:lnSpc>
                <a:spcPct val="110000"/>
              </a:lnSpc>
              <a:buNone/>
            </a:pPr>
            <a:endParaRPr lang="en-US" sz="1200" dirty="0" smtClean="0"/>
          </a:p>
          <a:p>
            <a:pPr>
              <a:lnSpc>
                <a:spcPct val="140000"/>
              </a:lnSpc>
            </a:pPr>
            <a:r>
              <a:rPr lang="ru-RU" sz="5100" dirty="0" smtClean="0"/>
              <a:t>Иоанна </a:t>
            </a:r>
            <a:r>
              <a:rPr lang="en-US" sz="5100" dirty="0" smtClean="0"/>
              <a:t>3:16</a:t>
            </a:r>
          </a:p>
          <a:p>
            <a:pPr>
              <a:lnSpc>
                <a:spcPct val="140000"/>
              </a:lnSpc>
            </a:pPr>
            <a:r>
              <a:rPr lang="ru-RU" sz="5100" dirty="0" smtClean="0"/>
              <a:t>Римлянам </a:t>
            </a:r>
            <a:r>
              <a:rPr lang="en-US" sz="5100" dirty="0" smtClean="0"/>
              <a:t>8:28</a:t>
            </a:r>
          </a:p>
          <a:p>
            <a:pPr>
              <a:lnSpc>
                <a:spcPct val="140000"/>
              </a:lnSpc>
            </a:pPr>
            <a:r>
              <a:rPr lang="ru-RU" sz="5100" dirty="0" smtClean="0"/>
              <a:t>Иеремия </a:t>
            </a:r>
            <a:r>
              <a:rPr lang="en-US" sz="5100" dirty="0" smtClean="0"/>
              <a:t>29:11</a:t>
            </a:r>
          </a:p>
          <a:p>
            <a:pPr>
              <a:lnSpc>
                <a:spcPct val="140000"/>
              </a:lnSpc>
            </a:pPr>
            <a:r>
              <a:rPr lang="ru-RU" sz="5100" dirty="0" smtClean="0"/>
              <a:t>Иоанна </a:t>
            </a:r>
            <a:r>
              <a:rPr lang="en-US" sz="5100" dirty="0" smtClean="0"/>
              <a:t>14:1-3</a:t>
            </a:r>
          </a:p>
          <a:p>
            <a:pPr>
              <a:lnSpc>
                <a:spcPct val="140000"/>
              </a:lnSpc>
            </a:pPr>
            <a:r>
              <a:rPr lang="ru-RU" sz="5100" dirty="0" smtClean="0"/>
              <a:t>Плач Иеремии </a:t>
            </a:r>
            <a:r>
              <a:rPr lang="en-US" sz="5100" dirty="0" smtClean="0"/>
              <a:t>3:22, 23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5257800"/>
            <a:ext cx="8534399" cy="1219200"/>
          </a:xfrm>
        </p:spPr>
        <p:txBody>
          <a:bodyPr/>
          <a:lstStyle/>
          <a:p>
            <a:r>
              <a:rPr lang="ru-RU" sz="4400" b="1" i="1" dirty="0" smtClean="0"/>
              <a:t>Помните </a:t>
            </a:r>
            <a:r>
              <a:rPr lang="ru-RU" sz="4400" b="1" i="1" dirty="0" smtClean="0"/>
              <a:t>об обетованиях</a:t>
            </a:r>
            <a:r>
              <a:rPr lang="en-US" sz="4400" b="1" i="1" dirty="0" smtClean="0"/>
              <a:t>!</a:t>
            </a:r>
            <a:endParaRPr lang="en-US" sz="4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105400" y="2133600"/>
            <a:ext cx="2988475" cy="3272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88690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799" y="1600200"/>
            <a:ext cx="3505201" cy="842061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/>
              <a:t>Благо!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43000" y="3657600"/>
            <a:ext cx="6858000" cy="280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68339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1219200"/>
            <a:ext cx="57150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/>
              <a:t>Благо</a:t>
            </a:r>
            <a:r>
              <a:rPr lang="en-US" sz="6000" dirty="0" smtClean="0"/>
              <a:t>!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56143" y="3618991"/>
            <a:ext cx="8306857" cy="2781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4960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48939" y="457200"/>
            <a:ext cx="6704461" cy="28194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effectLst/>
              </a:rPr>
              <a:t>Заступническая молитва</a:t>
            </a:r>
            <a:r>
              <a:rPr lang="ru-RU" sz="4800" b="1" dirty="0" smtClean="0">
                <a:effectLst/>
              </a:rPr>
              <a:t/>
            </a:r>
            <a:br>
              <a:rPr lang="ru-RU" sz="4800" b="1" dirty="0" smtClean="0">
                <a:effectLst/>
              </a:rPr>
            </a:b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Принцип №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2:  </a:t>
            </a:r>
            <a:r>
              <a:rPr lang="en-US" sz="4800" dirty="0" smtClean="0">
                <a:effectLst/>
              </a:rPr>
              <a:t/>
            </a:r>
            <a:br>
              <a:rPr lang="en-US" sz="4800" dirty="0" smtClean="0">
                <a:effectLst/>
              </a:rPr>
            </a:br>
            <a:r>
              <a:rPr lang="ru-RU" sz="3600" b="1" i="1" dirty="0" smtClean="0">
                <a:effectLst/>
              </a:rPr>
              <a:t>Молитесь настойчиво</a:t>
            </a:r>
            <a:r>
              <a:rPr lang="en-US" sz="3600" i="1" dirty="0" smtClean="0">
                <a:effectLst/>
              </a:rPr>
              <a:t>*</a:t>
            </a:r>
            <a:r>
              <a:rPr lang="en-US" sz="3600" i="1" dirty="0">
                <a:effectLst/>
              </a:rPr>
              <a:t/>
            </a:r>
            <a:br>
              <a:rPr lang="en-US" sz="3600" i="1" dirty="0">
                <a:effectLst/>
              </a:rPr>
            </a:br>
            <a:endParaRPr lang="en-US" sz="3600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412838" y="2669740"/>
            <a:ext cx="6664362" cy="835460"/>
          </a:xfrm>
        </p:spPr>
        <p:txBody>
          <a:bodyPr>
            <a:normAutofit/>
          </a:bodyPr>
          <a:lstStyle/>
          <a:p>
            <a:r>
              <a:rPr lang="en-US" dirty="0" smtClean="0"/>
              <a:t>*</a:t>
            </a:r>
            <a:r>
              <a:rPr lang="ru-RU" dirty="0" smtClean="0"/>
              <a:t>настойчивость</a:t>
            </a:r>
            <a:r>
              <a:rPr lang="en-US" dirty="0" smtClean="0"/>
              <a:t>, </a:t>
            </a:r>
            <a:r>
              <a:rPr lang="ru-RU" dirty="0" smtClean="0"/>
              <a:t>терпение</a:t>
            </a:r>
            <a:r>
              <a:rPr lang="en-US" dirty="0" smtClean="0"/>
              <a:t>, </a:t>
            </a:r>
            <a:r>
              <a:rPr lang="ru-RU" dirty="0" smtClean="0"/>
              <a:t>постоянство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672605"/>
            <a:ext cx="7543800" cy="2880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99976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4600768"/>
            <a:ext cx="7391401" cy="1647632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ru-RU" sz="4800" dirty="0" smtClean="0"/>
              <a:t>«Молись за своего отца</a:t>
            </a:r>
            <a:r>
              <a:rPr lang="en-US" sz="4800" dirty="0" smtClean="0"/>
              <a:t>!</a:t>
            </a:r>
            <a:r>
              <a:rPr lang="ru-RU" sz="4800" dirty="0" smtClean="0"/>
              <a:t>»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призыв к молитве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2209800"/>
            <a:ext cx="3944883" cy="286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88627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7268" y="4464420"/>
            <a:ext cx="6740332" cy="1479179"/>
          </a:xfrm>
        </p:spPr>
        <p:txBody>
          <a:bodyPr/>
          <a:lstStyle/>
          <a:p>
            <a:r>
              <a:rPr lang="en-US" dirty="0">
                <a:effectLst/>
              </a:rPr>
              <a:t> </a:t>
            </a:r>
            <a:r>
              <a:rPr lang="ru-RU" sz="2800" dirty="0" smtClean="0">
                <a:effectLst/>
              </a:rPr>
              <a:t>«</a:t>
            </a:r>
            <a:r>
              <a:rPr lang="en-US" sz="2800" dirty="0" smtClean="0">
                <a:effectLst/>
              </a:rPr>
              <a:t>. </a:t>
            </a:r>
            <a:r>
              <a:rPr lang="en-US" sz="2800" dirty="0">
                <a:effectLst/>
              </a:rPr>
              <a:t>. . </a:t>
            </a:r>
            <a:r>
              <a:rPr lang="ru-RU" dirty="0" smtClean="0"/>
              <a:t>испытание вашей веры производит терпение</a:t>
            </a:r>
            <a:r>
              <a:rPr lang="ru-RU" sz="2800" dirty="0" smtClean="0">
                <a:effectLst/>
              </a:rPr>
              <a:t>»</a:t>
            </a:r>
            <a:r>
              <a:rPr lang="en-US" sz="2800" dirty="0" smtClean="0">
                <a:effectLst/>
              </a:rPr>
              <a:t> (</a:t>
            </a:r>
            <a:r>
              <a:rPr lang="ru-RU" dirty="0" smtClean="0"/>
              <a:t>И</a:t>
            </a:r>
            <a:r>
              <a:rPr lang="ru-RU" sz="2800" dirty="0" smtClean="0">
                <a:effectLst/>
              </a:rPr>
              <a:t>акова</a:t>
            </a:r>
            <a:r>
              <a:rPr lang="en-US" sz="2800" dirty="0" smtClean="0">
                <a:effectLst/>
              </a:rPr>
              <a:t>1:3). 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85786" y="928670"/>
            <a:ext cx="3694114" cy="3786214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Даже, когда другие будут сомневаться в успехе молитвы, продолжайте </a:t>
            </a:r>
            <a:r>
              <a:rPr lang="ru-RU" sz="3200" b="1" dirty="0" smtClean="0"/>
              <a:t>настойчиво</a:t>
            </a:r>
            <a:r>
              <a:rPr lang="ru-RU" sz="3200" dirty="0" smtClean="0"/>
              <a:t> молиться!</a:t>
            </a:r>
            <a:endParaRPr lang="en-US" sz="32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724400" y="990600"/>
            <a:ext cx="3989136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72022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9768" y="2143116"/>
            <a:ext cx="46756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</a:t>
            </a:r>
            <a:r>
              <a:rPr lang="en-US" sz="2800" dirty="0" smtClean="0"/>
              <a:t> . . . </a:t>
            </a:r>
            <a:r>
              <a:rPr lang="ru-RU" sz="2800" dirty="0" smtClean="0"/>
              <a:t>взирая на начальника и совершителя веры Иисуса, Который, вместо предлежавшей Ему радости, претерпел крест, пренебрегши посрамление, и воссел одесную престола Божия»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400" dirty="0" smtClean="0"/>
              <a:t>(</a:t>
            </a:r>
            <a:r>
              <a:rPr lang="ru-RU" sz="2400" dirty="0" err="1" smtClean="0"/>
              <a:t>Евр</a:t>
            </a:r>
            <a:r>
              <a:rPr lang="en-US" sz="2400" dirty="0" smtClean="0"/>
              <a:t>. 12:</a:t>
            </a:r>
            <a:r>
              <a:rPr lang="ru-RU" sz="2400" dirty="0" smtClean="0"/>
              <a:t>2</a:t>
            </a:r>
            <a:r>
              <a:rPr lang="en-US" sz="2400" dirty="0" smtClean="0"/>
              <a:t>)</a:t>
            </a:r>
            <a:r>
              <a:rPr lang="ru-RU" sz="2400" dirty="0" smtClean="0"/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16736" y="152400"/>
            <a:ext cx="6760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i="1" dirty="0" smtClean="0"/>
          </a:p>
          <a:p>
            <a:pPr algn="ctr"/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Настойчивость</a:t>
            </a:r>
            <a:r>
              <a:rPr lang="en-US" sz="3600" i="1" dirty="0" smtClean="0">
                <a:solidFill>
                  <a:schemeClr val="bg2">
                    <a:lumMod val="25000"/>
                  </a:schemeClr>
                </a:solidFill>
              </a:rPr>
              <a:t>. . . </a:t>
            </a:r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Терпение</a:t>
            </a:r>
            <a:r>
              <a:rPr lang="en-US" sz="3600" i="1" dirty="0" smtClean="0">
                <a:solidFill>
                  <a:schemeClr val="bg2">
                    <a:lumMod val="25000"/>
                  </a:schemeClr>
                </a:solidFill>
              </a:rPr>
              <a:t>. . . </a:t>
            </a:r>
          </a:p>
          <a:p>
            <a:pPr algn="ctr"/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Стойкость</a:t>
            </a:r>
            <a:r>
              <a:rPr lang="en-US" sz="3600" i="1" dirty="0" smtClean="0">
                <a:solidFill>
                  <a:schemeClr val="bg2">
                    <a:lumMod val="25000"/>
                  </a:schemeClr>
                </a:solidFill>
              </a:rPr>
              <a:t>. . . </a:t>
            </a:r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Постоянство</a:t>
            </a:r>
            <a:r>
              <a:rPr lang="en-US" sz="3600" i="1" dirty="0" smtClean="0">
                <a:solidFill>
                  <a:schemeClr val="bg2">
                    <a:lumMod val="25000"/>
                  </a:schemeClr>
                </a:solidFill>
              </a:rPr>
              <a:t>. . .</a:t>
            </a:r>
          </a:p>
          <a:p>
            <a:pPr algn="ctr"/>
            <a:endParaRPr lang="en-US" sz="36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154864" y="2514600"/>
            <a:ext cx="3989136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94732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533400"/>
            <a:ext cx="6704461" cy="3048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effectLst/>
              </a:rPr>
              <a:t>Заступническая молитва</a:t>
            </a:r>
            <a:br>
              <a:rPr lang="ru-RU" sz="4000" b="1" dirty="0" smtClean="0">
                <a:effectLst/>
              </a:rPr>
            </a:b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Принцип №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3:  </a:t>
            </a:r>
            <a:br>
              <a:rPr lang="en-US" sz="48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4000" b="1" i="1" dirty="0" smtClean="0">
                <a:effectLst/>
              </a:rPr>
              <a:t>Молитесь с </a:t>
            </a:r>
            <a:r>
              <a:rPr lang="ru-RU" sz="4000" b="1" i="1" dirty="0" smtClean="0">
                <a:effectLst/>
              </a:rPr>
              <a:t>дерзновением!</a:t>
            </a:r>
            <a:r>
              <a:rPr lang="en-US" sz="4000" b="1" dirty="0">
                <a:effectLst/>
              </a:rPr>
              <a:t/>
            </a:r>
            <a:br>
              <a:rPr lang="en-US" sz="4000" b="1" dirty="0">
                <a:effectLst/>
              </a:rPr>
            </a:br>
            <a:endParaRPr lang="en-US" sz="40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905000" y="4697195"/>
            <a:ext cx="6664362" cy="8354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71500" y="3695191"/>
            <a:ext cx="8001000" cy="2858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12812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006116"/>
            <a:ext cx="7560840" cy="1623284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u-RU" sz="4000" dirty="0" smtClean="0"/>
              <a:t>Давайте будем </a:t>
            </a:r>
            <a:r>
              <a:rPr lang="ru-RU" sz="4000" dirty="0" smtClean="0"/>
              <a:t>дерзновенны!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609600" y="2133600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«Итак, имея Первосвященника великого, прошедшего небеса, Иисуса Сына Божия, будем твердо держаться исповедания </a:t>
            </a:r>
            <a:r>
              <a:rPr lang="ru-RU" sz="2400" i="1" dirty="0" smtClean="0"/>
              <a:t>нашего </a:t>
            </a:r>
            <a:r>
              <a:rPr lang="ru-RU" sz="2400" dirty="0" smtClean="0"/>
              <a:t>. </a:t>
            </a:r>
            <a:br>
              <a:rPr lang="ru-RU" sz="2400" dirty="0" smtClean="0"/>
            </a:br>
            <a:r>
              <a:rPr lang="ru-RU" sz="2400" dirty="0" smtClean="0"/>
              <a:t> Ибо мы имеем не такого первосвященника, который не может сострадать нам в немощах наших, но Который, подобно </a:t>
            </a:r>
            <a:r>
              <a:rPr lang="ru-RU" sz="2400" i="1" dirty="0" smtClean="0"/>
              <a:t>нам </a:t>
            </a:r>
            <a:r>
              <a:rPr lang="ru-RU" sz="2400" dirty="0" smtClean="0"/>
              <a:t>, искушен во всем, кроме греха. </a:t>
            </a:r>
            <a:br>
              <a:rPr lang="ru-RU" sz="2400" dirty="0" smtClean="0"/>
            </a:br>
            <a:r>
              <a:rPr lang="ru-RU" sz="2400" dirty="0" smtClean="0"/>
              <a:t> Посему да приступаем с дерзновением к престолу благодати, чтобы получить милость и обрести благодать для благовременной помощи. </a:t>
            </a:r>
            <a:r>
              <a:rPr lang="en-US" sz="2400" dirty="0" smtClean="0"/>
              <a:t> (</a:t>
            </a:r>
            <a:r>
              <a:rPr lang="ru-RU" sz="2400" dirty="0" err="1" smtClean="0"/>
              <a:t>Евр</a:t>
            </a:r>
            <a:r>
              <a:rPr lang="en-US" sz="2400" dirty="0" smtClean="0"/>
              <a:t>. 4:14, 16).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6375071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5457632"/>
            <a:ext cx="6934201" cy="866968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ru-RU" sz="4400" b="1" dirty="0" smtClean="0">
                <a:latin typeface="Constantia"/>
                <a:cs typeface="Constantia"/>
              </a:rPr>
              <a:t>Молитва</a:t>
            </a:r>
            <a:r>
              <a:rPr lang="en-US" sz="4400" b="1" dirty="0" smtClean="0">
                <a:latin typeface="Constantia"/>
                <a:cs typeface="Constantia"/>
              </a:rPr>
              <a:t>,</a:t>
            </a:r>
            <a:r>
              <a:rPr lang="en-US" sz="4400" b="1" dirty="0" smtClean="0"/>
              <a:t> </a:t>
            </a:r>
            <a:r>
              <a:rPr lang="ru-RU" sz="4400" b="1" i="1" dirty="0" smtClean="0"/>
              <a:t>о</a:t>
            </a:r>
            <a:r>
              <a:rPr lang="ru-RU" sz="4400" b="1" i="1" dirty="0" smtClean="0"/>
              <a:t>жидание</a:t>
            </a:r>
            <a:r>
              <a:rPr lang="en-US" sz="4400" b="1" dirty="0" smtClean="0"/>
              <a:t>, </a:t>
            </a:r>
            <a:r>
              <a:rPr lang="ru-RU" sz="4400" b="1" dirty="0" smtClean="0">
                <a:latin typeface="+mn-lt"/>
              </a:rPr>
              <a:t>с</a:t>
            </a:r>
            <a:r>
              <a:rPr lang="ru-RU" sz="4400" b="1" dirty="0" smtClean="0">
                <a:latin typeface="+mn-lt"/>
                <a:cs typeface="Adobe Caslon Pro"/>
              </a:rPr>
              <a:t>лужение</a:t>
            </a:r>
            <a:endParaRPr lang="en-US" sz="4400" b="1" dirty="0">
              <a:latin typeface="+mn-lt"/>
              <a:cs typeface="Adobe Caslon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219200" y="2133600"/>
            <a:ext cx="6705600" cy="3546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75327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7268" y="5105400"/>
            <a:ext cx="757853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 smtClean="0"/>
              <a:t>От </a:t>
            </a:r>
            <a:r>
              <a:rPr lang="ru-RU" sz="3600" b="1" i="1" dirty="0" smtClean="0"/>
              <a:t>трагедии к </a:t>
            </a:r>
            <a:r>
              <a:rPr lang="ru-RU" sz="3600" b="1" i="1" dirty="0" smtClean="0"/>
              <a:t>т</a:t>
            </a:r>
            <a:r>
              <a:rPr lang="ru-RU" sz="3600" b="1" i="1" dirty="0" smtClean="0"/>
              <a:t>риумфу</a:t>
            </a:r>
            <a:endParaRPr lang="en-US" sz="3600" dirty="0">
              <a:solidFill>
                <a:srgbClr val="514D1B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42910" y="714356"/>
            <a:ext cx="4143404" cy="47863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«Так была вознаграждена вера этой женщины. Христос – Великий Податель жизни вернул ей сына. Так будут  вознаграждены и все верные, когда в день Его пришествия смерть потеряет своё жало и победа могилы окажется недействительной. Тогда Он возвратит Своим слугам детей, которые были вырваны из их объятий беспощадной смертью».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(</a:t>
            </a:r>
            <a:r>
              <a:rPr lang="ru-RU" sz="2000" i="1" dirty="0" smtClean="0"/>
              <a:t>Пророки </a:t>
            </a:r>
            <a:r>
              <a:rPr lang="ru-RU" sz="2000" dirty="0" smtClean="0"/>
              <a:t>и Цари</a:t>
            </a:r>
            <a:r>
              <a:rPr lang="en-US" sz="2000" dirty="0" smtClean="0"/>
              <a:t>,</a:t>
            </a:r>
            <a:r>
              <a:rPr lang="ru-RU" sz="2000" dirty="0" smtClean="0"/>
              <a:t> стр.</a:t>
            </a:r>
            <a:r>
              <a:rPr lang="en-US" sz="2000" dirty="0" smtClean="0"/>
              <a:t> 239)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3257" y="609600"/>
            <a:ext cx="3778343" cy="5110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41486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548680"/>
            <a:ext cx="3888432" cy="396044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«Посему </a:t>
            </a:r>
            <a:r>
              <a:rPr lang="ru-RU" dirty="0" smtClean="0">
                <a:solidFill>
                  <a:schemeClr val="tx1"/>
                </a:solidFill>
              </a:rPr>
              <a:t>и может всегда спасать приходящих чрез Него к Богу, будучи всегда жив, чтобы ходатайствовать за них»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 err="1" smtClean="0">
                <a:solidFill>
                  <a:schemeClr val="tx1"/>
                </a:solidFill>
              </a:rPr>
              <a:t>Евр</a:t>
            </a:r>
            <a:r>
              <a:rPr lang="en-US" sz="2400" dirty="0" smtClean="0">
                <a:solidFill>
                  <a:schemeClr val="tx1"/>
                </a:solidFill>
              </a:rPr>
              <a:t>. 7:25).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98" name="AutoShape 2" descr="http://cdn.myfaithradio.com/wp-content/uploads/sites/3/2013/02/woman_pray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1597" y="1340768"/>
            <a:ext cx="2391670" cy="3594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48174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5410200"/>
            <a:ext cx="7467600" cy="1143000"/>
          </a:xfrm>
        </p:spPr>
        <p:txBody>
          <a:bodyPr/>
          <a:lstStyle/>
          <a:p>
            <a:pPr algn="ctr"/>
            <a:r>
              <a:rPr lang="ru-RU" sz="4400" dirty="0" smtClean="0"/>
              <a:t>Чудо Мере из Фиджи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17849" cy="38770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«Разве Христос и Его апостолы  не совершали чудес? И сегодня милосердный Спаситель жив и с готовностью откликается на молитву веры, как и прежде, когда Он жил на земле»</a:t>
            </a:r>
            <a:endParaRPr lang="en-US" dirty="0" smtClean="0"/>
          </a:p>
          <a:p>
            <a:pPr marL="45720" indent="0">
              <a:buNone/>
            </a:pPr>
            <a:r>
              <a:rPr lang="en-US" sz="2800" dirty="0" smtClean="0"/>
              <a:t> </a:t>
            </a:r>
            <a:r>
              <a:rPr lang="en-US" sz="1800" dirty="0" smtClean="0"/>
              <a:t>(</a:t>
            </a:r>
            <a:r>
              <a:rPr lang="ru-RU" sz="1800" i="1" dirty="0" smtClean="0"/>
              <a:t>Великая Борьба</a:t>
            </a:r>
            <a:r>
              <a:rPr lang="en-US" sz="1800" i="1" dirty="0" smtClean="0"/>
              <a:t>, </a:t>
            </a:r>
            <a:r>
              <a:rPr lang="ru-RU" sz="1800" i="1" dirty="0" smtClean="0"/>
              <a:t> стр. </a:t>
            </a:r>
            <a:r>
              <a:rPr lang="en-US" sz="1800" dirty="0" smtClean="0"/>
              <a:t>525).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7904"/>
          <a:stretch/>
        </p:blipFill>
        <p:spPr>
          <a:xfrm>
            <a:off x="1143000" y="1828800"/>
            <a:ext cx="3414710" cy="337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20462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7695" y="838200"/>
            <a:ext cx="7161905" cy="914399"/>
          </a:xfrm>
        </p:spPr>
        <p:txBody>
          <a:bodyPr/>
          <a:lstStyle/>
          <a:p>
            <a:pPr algn="ctr"/>
            <a:r>
              <a:rPr lang="en-US" sz="4400" b="1" dirty="0"/>
              <a:t> </a:t>
            </a:r>
            <a:r>
              <a:rPr lang="ru-RU" sz="4400" b="1" dirty="0" smtClean="0"/>
              <a:t>Всё хорошо…С моей Душой</a:t>
            </a:r>
            <a:endParaRPr lang="en-US" sz="4400" b="1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14400" y="1857364"/>
            <a:ext cx="3550025" cy="4500594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Также</a:t>
            </a:r>
            <a:r>
              <a:rPr lang="ru-RU" sz="2400" dirty="0" smtClean="0"/>
              <a:t>, как молитва </a:t>
            </a:r>
            <a:r>
              <a:rPr lang="ru-RU" sz="2400" dirty="0" err="1" smtClean="0"/>
              <a:t>Сунамитянки</a:t>
            </a:r>
            <a:r>
              <a:rPr lang="ru-RU" sz="2400" dirty="0" smtClean="0"/>
              <a:t> стала молитвой пророка… так же и наши молитвы становятся молитвами Христа, Небесного Ходатая пред троном благодати</a:t>
            </a:r>
            <a:r>
              <a:rPr lang="en-US" sz="2400" dirty="0" smtClean="0"/>
              <a:t>. </a:t>
            </a:r>
          </a:p>
          <a:p>
            <a:r>
              <a:rPr lang="ru-RU" sz="2400" dirty="0" smtClean="0"/>
              <a:t>Давайте всегда будем молиться заступнической молитвой за себя и за других!  </a:t>
            </a:r>
            <a:endParaRPr lang="en-US" sz="2400" dirty="0" smtClean="0"/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56057" y="1671638"/>
            <a:ext cx="3778343" cy="5110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73634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480" y="3429000"/>
            <a:ext cx="6286544" cy="1447800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/>
              <a:t>Благо</a:t>
            </a:r>
            <a:endParaRPr lang="en-US" sz="36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90600" y="4759911"/>
            <a:ext cx="7543800" cy="1640889"/>
          </a:xfrm>
        </p:spPr>
        <p:txBody>
          <a:bodyPr>
            <a:noAutofit/>
          </a:bodyPr>
          <a:lstStyle/>
          <a:p>
            <a:r>
              <a:rPr lang="ru-RU" sz="2800" dirty="0" smtClean="0"/>
              <a:t>ЖЕНЩИНА, ПРОРОК И МОЛИТВА</a:t>
            </a:r>
            <a:endParaRPr lang="en-US" sz="2800" b="1" i="1" dirty="0" smtClean="0"/>
          </a:p>
          <a:p>
            <a:r>
              <a:rPr lang="ru-RU" sz="1400" b="1" i="1" dirty="0" smtClean="0"/>
              <a:t>Автор </a:t>
            </a:r>
            <a:r>
              <a:rPr lang="ru-RU" sz="1400" b="1" i="1" dirty="0" err="1" smtClean="0"/>
              <a:t>Кэролин</a:t>
            </a:r>
            <a:r>
              <a:rPr lang="ru-RU" sz="1400" b="1" i="1" dirty="0" smtClean="0"/>
              <a:t> Саттон</a:t>
            </a:r>
            <a:endParaRPr lang="en-US" sz="1400" b="1" i="1" dirty="0" smtClean="0"/>
          </a:p>
          <a:p>
            <a:r>
              <a:rPr lang="en-US" sz="3200" dirty="0" smtClean="0"/>
              <a:t>  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685800"/>
            <a:ext cx="2438400" cy="2457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566" y="914400"/>
            <a:ext cx="2667834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57200" y="2218284"/>
            <a:ext cx="7315200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20000"/>
              </a:spcBef>
              <a:buFont typeface="Arial" charset="0"/>
              <a:buNone/>
            </a:pPr>
            <a:endParaRPr lang="en-US" dirty="0">
              <a:solidFill>
                <a:schemeClr val="bg1"/>
              </a:solidFill>
              <a:latin typeface="Eras Demi ITC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3606224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Международный день женской молитвы </a:t>
            </a:r>
            <a:endParaRPr lang="en-US" sz="2400" b="1" dirty="0" smtClean="0">
              <a:solidFill>
                <a:schemeClr val="accent1"/>
              </a:solidFill>
              <a:latin typeface="Adobe Garamond Pro"/>
              <a:cs typeface="Adobe Garamond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61722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cs typeface="Abadi MT Condensed Light"/>
              </a:rPr>
              <a:t>Отдел Женского Служения Генеральной Конференции церкви АСД</a:t>
            </a:r>
            <a:endParaRPr lang="en-US" sz="1200" dirty="0">
              <a:cs typeface="Abadi MT Condensed Light"/>
            </a:endParaRPr>
          </a:p>
        </p:txBody>
      </p:sp>
      <p:pic>
        <p:nvPicPr>
          <p:cNvPr id="12" name="Picture 6" descr="WMLOGO-smal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6019800"/>
            <a:ext cx="609600" cy="46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500042"/>
            <a:ext cx="3187700" cy="317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2850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5410200"/>
            <a:ext cx="7467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Бог призывает нас к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b="1" i="1" dirty="0" smtClean="0"/>
              <a:t>Заступнической молитве</a:t>
            </a:r>
            <a:endParaRPr lang="en-US" sz="4000" b="1" i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Иакова</a:t>
            </a:r>
            <a:r>
              <a:rPr lang="en-US" dirty="0" smtClean="0"/>
              <a:t>5:16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3000" y="2999232"/>
            <a:ext cx="3803904" cy="317296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dirty="0" smtClean="0"/>
              <a:t>«Много может усиленная молитва праведного».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007064" y="2438400"/>
            <a:ext cx="3755935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05490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8490" y="533400"/>
            <a:ext cx="7756263" cy="1054250"/>
          </a:xfrm>
        </p:spPr>
        <p:txBody>
          <a:bodyPr/>
          <a:lstStyle/>
          <a:p>
            <a:pPr algn="ctr"/>
            <a:r>
              <a:rPr lang="ru-RU" sz="4800" dirty="0" smtClean="0"/>
              <a:t>Бог призывает нас к </a:t>
            </a:r>
            <a:r>
              <a:rPr lang="ru-RU" sz="4800" b="1" i="1" dirty="0" smtClean="0"/>
              <a:t>Заступнической молитве</a:t>
            </a:r>
            <a:endParaRPr lang="en-US" sz="4800" b="1" i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45151" y="2514600"/>
            <a:ext cx="3803904" cy="38770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/>
              <a:t>    </a:t>
            </a:r>
            <a:r>
              <a:rPr lang="ru-RU" sz="2800" dirty="0" smtClean="0"/>
              <a:t>«Часть Божьего плана – воздать нам в ответ на нашу молитву</a:t>
            </a:r>
            <a:r>
              <a:rPr lang="ru-RU" sz="3200" dirty="0" smtClean="0"/>
              <a:t>»</a:t>
            </a:r>
            <a:r>
              <a:rPr lang="en-US" sz="3200" dirty="0" smtClean="0"/>
              <a:t> </a:t>
            </a:r>
          </a:p>
          <a:p>
            <a:pPr marL="45720" indent="0" algn="ctr">
              <a:buNone/>
            </a:pPr>
            <a:r>
              <a:rPr lang="en-US" sz="1700" dirty="0" smtClean="0"/>
              <a:t>(</a:t>
            </a:r>
            <a:r>
              <a:rPr lang="ru-RU" sz="1700" i="1" dirty="0" smtClean="0"/>
              <a:t>Великая Борьба</a:t>
            </a:r>
            <a:r>
              <a:rPr lang="en-US" sz="1700" i="1" dirty="0" smtClean="0"/>
              <a:t>, 525).</a:t>
            </a:r>
            <a:endParaRPr lang="en-US" sz="1700" dirty="0" smtClean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295400" y="2491771"/>
            <a:ext cx="3124200" cy="3528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79451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9095" y="914400"/>
            <a:ext cx="3636085" cy="1219200"/>
          </a:xfrm>
        </p:spPr>
        <p:txBody>
          <a:bodyPr/>
          <a:lstStyle/>
          <a:p>
            <a:r>
              <a:rPr lang="ru-RU" sz="4000" dirty="0" smtClean="0"/>
              <a:t>Женщина</a:t>
            </a:r>
            <a:endParaRPr lang="en-US" sz="4000" b="1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78540" y="2438400"/>
            <a:ext cx="3388660" cy="32766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b="1" i="1" dirty="0" smtClean="0"/>
              <a:t>Влиятельная</a:t>
            </a:r>
            <a:endParaRPr lang="en-US" sz="2800" b="1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i="1" dirty="0" smtClean="0"/>
              <a:t>Благородная</a:t>
            </a:r>
            <a:endParaRPr lang="en-US" sz="2800" b="1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i="1" dirty="0" smtClean="0"/>
              <a:t>Добрая</a:t>
            </a:r>
            <a:endParaRPr lang="en-US" sz="2800" b="1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i="1" dirty="0" smtClean="0"/>
              <a:t>Духовная</a:t>
            </a:r>
            <a:endParaRPr lang="en-US" sz="2800" b="1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i="1" dirty="0" smtClean="0"/>
              <a:t>Уважаемая</a:t>
            </a:r>
            <a:endParaRPr lang="en-US" sz="2800" b="1" i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98733" y="986435"/>
            <a:ext cx="4116667" cy="5566765"/>
          </a:xfrm>
        </p:spPr>
      </p:pic>
    </p:spTree>
    <p:extLst>
      <p:ext uri="{BB962C8B-B14F-4D97-AF65-F5344CB8AC3E}">
        <p14:creationId xmlns="" xmlns:p14="http://schemas.microsoft.com/office/powerpoint/2010/main" val="2005479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47248" y="1524000"/>
            <a:ext cx="5625352" cy="512947"/>
          </a:xfrm>
        </p:spPr>
        <p:txBody>
          <a:bodyPr/>
          <a:lstStyle/>
          <a:p>
            <a:r>
              <a:rPr lang="ru-RU" sz="4000" dirty="0" smtClean="0"/>
              <a:t>Пророк</a:t>
            </a:r>
            <a:endParaRPr lang="en-US" sz="4000" b="1" i="1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94855">
            <a:off x="835581" y="1318529"/>
            <a:ext cx="3407668" cy="2569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24400" y="2624138"/>
            <a:ext cx="4419601" cy="266225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ru-RU" sz="2800" b="1" i="1" dirty="0" smtClean="0"/>
              <a:t>Святой человек Божий</a:t>
            </a:r>
            <a:endParaRPr lang="en-US" sz="2800" b="1" i="1" dirty="0" smtClean="0"/>
          </a:p>
          <a:p>
            <a:pPr marL="342900" indent="-342900" algn="l">
              <a:buFont typeface="Arial"/>
              <a:buChar char="•"/>
            </a:pPr>
            <a:r>
              <a:rPr lang="ru-RU" sz="2800" b="1" i="1" dirty="0" smtClean="0"/>
              <a:t>Проповедник</a:t>
            </a:r>
            <a:endParaRPr lang="en-US" sz="2800" b="1" i="1" dirty="0" smtClean="0"/>
          </a:p>
          <a:p>
            <a:pPr marL="342900" indent="-342900" algn="l">
              <a:buFont typeface="Arial"/>
              <a:buChar char="•"/>
            </a:pPr>
            <a:r>
              <a:rPr lang="ru-RU" sz="2800" b="1" i="1" dirty="0" smtClean="0"/>
              <a:t>Учитель</a:t>
            </a:r>
            <a:endParaRPr lang="en-US" sz="2800" b="1" i="1" dirty="0" smtClean="0"/>
          </a:p>
          <a:p>
            <a:pPr marL="342900" indent="-342900" algn="l">
              <a:buFont typeface="Arial"/>
              <a:buChar char="•"/>
            </a:pPr>
            <a:r>
              <a:rPr lang="ru-RU" sz="2800" b="1" i="1" dirty="0" smtClean="0"/>
              <a:t>Целитель</a:t>
            </a:r>
            <a:endParaRPr lang="en-US" sz="2800" b="1" i="1" dirty="0" smtClean="0"/>
          </a:p>
          <a:p>
            <a:pPr marL="342900" indent="-342900" algn="l">
              <a:buFont typeface="Arial"/>
              <a:buChar char="•"/>
            </a:pPr>
            <a:r>
              <a:rPr lang="ru-RU" sz="2800" b="1" i="1" dirty="0" smtClean="0"/>
              <a:t>Друг Бога и человека</a:t>
            </a:r>
            <a:endParaRPr lang="en-US" sz="2800" b="1" i="1" dirty="0" smtClean="0"/>
          </a:p>
          <a:p>
            <a:pPr marL="285750" indent="-285750" algn="l">
              <a:buFont typeface="Arial"/>
              <a:buChar char="•"/>
            </a:pPr>
            <a:endParaRPr lang="en-US" sz="1800" b="1" i="1" dirty="0"/>
          </a:p>
        </p:txBody>
      </p:sp>
    </p:spTree>
    <p:extLst>
      <p:ext uri="{BB962C8B-B14F-4D97-AF65-F5344CB8AC3E}">
        <p14:creationId xmlns="" xmlns:p14="http://schemas.microsoft.com/office/powerpoint/2010/main" val="724898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910" y="2143116"/>
            <a:ext cx="7391400" cy="1714504"/>
          </a:xfrm>
        </p:spPr>
        <p:txBody>
          <a:bodyPr/>
          <a:lstStyle/>
          <a:p>
            <a:r>
              <a:rPr lang="ru-RU" dirty="0" smtClean="0"/>
              <a:t>«Сделаем небольшую горницу над стеною</a:t>
            </a:r>
            <a:r>
              <a:rPr lang="en-US" dirty="0" smtClean="0"/>
              <a:t>. . .</a:t>
            </a:r>
            <a:r>
              <a:rPr lang="ru-RU" dirty="0" smtClean="0"/>
              <a:t>»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0257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095" y="500042"/>
            <a:ext cx="3636085" cy="2166959"/>
          </a:xfrm>
        </p:spPr>
        <p:txBody>
          <a:bodyPr/>
          <a:lstStyle/>
          <a:p>
            <a:r>
              <a:rPr lang="ru-RU" sz="4400" dirty="0" smtClean="0"/>
              <a:t>Комната для гостя в </a:t>
            </a:r>
            <a:r>
              <a:rPr lang="ru-RU" sz="4400" dirty="0" err="1" smtClean="0"/>
              <a:t>Сонаме</a:t>
            </a:r>
            <a:endParaRPr lang="en-US" sz="4400" b="1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75765" y="2895600"/>
            <a:ext cx="3388660" cy="2741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«Когда он будет приходить к нам, пусть заходит туда»</a:t>
            </a:r>
            <a:endParaRPr lang="en-US" sz="3200" baseline="300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—</a:t>
            </a:r>
            <a:r>
              <a:rPr lang="ru-RU" sz="2800" i="1" dirty="0" err="1" smtClean="0"/>
              <a:t>Сунамитянка</a:t>
            </a:r>
            <a:endParaRPr lang="en-US" sz="2800" i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8316" y="1066800"/>
            <a:ext cx="3834684" cy="5186362"/>
          </a:xfrm>
        </p:spPr>
      </p:pic>
    </p:spTree>
    <p:extLst>
      <p:ext uri="{BB962C8B-B14F-4D97-AF65-F5344CB8AC3E}">
        <p14:creationId xmlns="" xmlns:p14="http://schemas.microsoft.com/office/powerpoint/2010/main" val="417406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1" y="5410200"/>
            <a:ext cx="76961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«Будешь держать на руках сына».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82896" y="1905000"/>
            <a:ext cx="3803904" cy="3877056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ru-RU" sz="3200" dirty="0" smtClean="0"/>
              <a:t>Блаженны милостивые, ибо они помилованы будут</a:t>
            </a:r>
            <a:r>
              <a:rPr lang="ru-RU" sz="2800" dirty="0" smtClean="0"/>
              <a:t>».</a:t>
            </a:r>
            <a:r>
              <a:rPr lang="en-US" sz="2800" dirty="0" smtClean="0"/>
              <a:t> (</a:t>
            </a:r>
            <a:r>
              <a:rPr lang="ru-RU" sz="2800" dirty="0" err="1" smtClean="0"/>
              <a:t>Матф</a:t>
            </a:r>
            <a:r>
              <a:rPr lang="en-US" sz="2800" dirty="0" smtClean="0"/>
              <a:t>. </a:t>
            </a:r>
            <a:r>
              <a:rPr lang="en-US" sz="2800" dirty="0"/>
              <a:t>5:7).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1905000"/>
            <a:ext cx="3803904" cy="3877056"/>
          </a:xfrm>
        </p:spPr>
      </p:pic>
    </p:spTree>
    <p:extLst>
      <p:ext uri="{BB962C8B-B14F-4D97-AF65-F5344CB8AC3E}">
        <p14:creationId xmlns="" xmlns:p14="http://schemas.microsoft.com/office/powerpoint/2010/main" val="1710199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1507</TotalTime>
  <Words>625</Words>
  <Application>Microsoft Office PowerPoint</Application>
  <PresentationFormat>Экран (4:3)</PresentationFormat>
  <Paragraphs>92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Hardcover</vt:lpstr>
      <vt:lpstr>Международный день женской молитвы</vt:lpstr>
      <vt:lpstr>  «Молись за своего отца!» (призыв к молитве)</vt:lpstr>
      <vt:lpstr>Бог призывает нас к  Заступнической молитве</vt:lpstr>
      <vt:lpstr>Бог призывает нас к Заступнической молитве</vt:lpstr>
      <vt:lpstr>Женщина</vt:lpstr>
      <vt:lpstr>Пророк</vt:lpstr>
      <vt:lpstr>«Сделаем небольшую горницу над стеною. . .»</vt:lpstr>
      <vt:lpstr>Комната для гостя в Сонаме</vt:lpstr>
      <vt:lpstr>«Будешь держать на руках сына».</vt:lpstr>
      <vt:lpstr> Трагедия в Сонаме</vt:lpstr>
      <vt:lpstr>Заступническая молитва Принцип №1:   Молитесь с верой в Божьи обетования</vt:lpstr>
      <vt:lpstr>Всё будет хорошо! </vt:lpstr>
      <vt:lpstr>Путь веры</vt:lpstr>
      <vt:lpstr>Путь Веры </vt:lpstr>
      <vt:lpstr>Путь Веры</vt:lpstr>
      <vt:lpstr>Помните об обетованиях!</vt:lpstr>
      <vt:lpstr>Благо!</vt:lpstr>
      <vt:lpstr>Благо!</vt:lpstr>
      <vt:lpstr>Заступническая молитва Принцип №2:   Молитесь настойчиво* </vt:lpstr>
      <vt:lpstr> «. . . испытание вашей веры производит терпение» (Иакова1:3). </vt:lpstr>
      <vt:lpstr>Слайд 21</vt:lpstr>
      <vt:lpstr>Заступническая молитва Принцип №3:   Молитесь с дерзновением! </vt:lpstr>
      <vt:lpstr> Давайте будем дерзновенны!</vt:lpstr>
      <vt:lpstr> Молитва, ожидание, служение</vt:lpstr>
      <vt:lpstr>От трагедии к триумфу</vt:lpstr>
      <vt:lpstr>«Посему и может всегда спасать приходящих чрез Него к Богу, будучи всегда жив, чтобы ходатайствовать за них» (Евр. 7:25). </vt:lpstr>
      <vt:lpstr>Чудо Мере из Фиджи</vt:lpstr>
      <vt:lpstr> Всё хорошо…С моей Душой</vt:lpstr>
      <vt:lpstr>Благо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More Broken Places</dc:title>
  <dc:creator>Carolyn</dc:creator>
  <cp:lastModifiedBy>pa</cp:lastModifiedBy>
  <cp:revision>235</cp:revision>
  <dcterms:created xsi:type="dcterms:W3CDTF">2014-09-04T02:31:25Z</dcterms:created>
  <dcterms:modified xsi:type="dcterms:W3CDTF">2015-01-27T11:50:29Z</dcterms:modified>
</cp:coreProperties>
</file>