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256" r:id="rId3"/>
    <p:sldId id="257" r:id="rId4"/>
    <p:sldId id="258" r:id="rId5"/>
    <p:sldId id="259" r:id="rId6"/>
    <p:sldId id="260" r:id="rId7"/>
    <p:sldId id="266" r:id="rId8"/>
    <p:sldId id="267" r:id="rId9"/>
    <p:sldId id="261" r:id="rId10"/>
    <p:sldId id="268" r:id="rId11"/>
    <p:sldId id="262" r:id="rId12"/>
    <p:sldId id="269" r:id="rId13"/>
    <p:sldId id="263" r:id="rId14"/>
    <p:sldId id="270" r:id="rId15"/>
    <p:sldId id="271" r:id="rId16"/>
    <p:sldId id="272" r:id="rId17"/>
    <p:sldId id="273" r:id="rId18"/>
    <p:sldId id="264" r:id="rId19"/>
    <p:sldId id="265"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15A3"/>
    <a:srgbClr val="7012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10" autoAdjust="0"/>
  </p:normalViewPr>
  <p:slideViewPr>
    <p:cSldViewPr>
      <p:cViewPr>
        <p:scale>
          <a:sx n="54" d="100"/>
          <a:sy n="54" d="100"/>
        </p:scale>
        <p:origin x="-3264" y="-714"/>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1416" y="3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7C6C4A-D428-487F-9786-C57C0BD080B0}" type="datetimeFigureOut">
              <a:rPr lang="en-US" smtClean="0"/>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093F2-FC90-4AC2-A019-ADEB87B1D186}" type="slidenum">
              <a:rPr lang="en-US" smtClean="0"/>
              <a:pPr/>
              <a:t>‹#›</a:t>
            </a:fld>
            <a:endParaRPr lang="en-US"/>
          </a:p>
        </p:txBody>
      </p:sp>
    </p:spTree>
    <p:extLst>
      <p:ext uri="{BB962C8B-B14F-4D97-AF65-F5344CB8AC3E}">
        <p14:creationId xmlns:p14="http://schemas.microsoft.com/office/powerpoint/2010/main" xmlns="" val="219551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xmlns=""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Божья благодать покрывает ваши ошибки и дает вам упорство и стойкость для продолжения пути</a:t>
            </a:r>
            <a:r>
              <a:rPr lang="ru-RU" sz="1200" kern="1200" dirty="0" smtClean="0">
                <a:solidFill>
                  <a:schemeClr val="tx1"/>
                </a:solidFill>
                <a:latin typeface="+mn-lt"/>
                <a:ea typeface="+mn-ea"/>
                <a:cs typeface="+mn-cs"/>
              </a:rPr>
              <a:t>.  Ваше мышление, поведение и образ жизни будут ежедневно приближаться к состоянию гармонии с Его волей.  Со временем правильный выбор, который когда-то давался с большим трудом и усердными молитвами, станет частью вашего нового характера, который Бог формирует в вас.  </a:t>
            </a:r>
            <a:r>
              <a:rPr lang="ru-RU" sz="1200" b="1" kern="1200" dirty="0" smtClean="0">
                <a:solidFill>
                  <a:schemeClr val="tx1"/>
                </a:solidFill>
                <a:latin typeface="+mn-lt"/>
                <a:ea typeface="+mn-ea"/>
                <a:cs typeface="+mn-cs"/>
              </a:rPr>
              <a:t>«Итак, кто во Христе, тот новая тварь; древнее прошло, теперь все новое»</a:t>
            </a:r>
            <a:r>
              <a:rPr lang="ru-RU" sz="1200" kern="1200" dirty="0" smtClean="0">
                <a:solidFill>
                  <a:schemeClr val="tx1"/>
                </a:solidFill>
                <a:latin typeface="+mn-lt"/>
                <a:ea typeface="+mn-ea"/>
                <a:cs typeface="+mn-cs"/>
              </a:rPr>
              <a:t>.</a:t>
            </a:r>
            <a:r>
              <a:rPr lang="ru-RU" sz="1200" kern="1200" baseline="30000" dirty="0" smtClean="0">
                <a:solidFill>
                  <a:schemeClr val="tx1"/>
                </a:solidFill>
                <a:latin typeface="+mn-lt"/>
                <a:ea typeface="+mn-ea"/>
                <a:cs typeface="+mn-cs"/>
              </a:rPr>
              <a:t>20</a:t>
            </a:r>
            <a:r>
              <a:rPr lang="ru-RU" sz="1200" kern="1200" dirty="0" smtClean="0">
                <a:solidFill>
                  <a:schemeClr val="tx1"/>
                </a:solidFill>
                <a:latin typeface="+mn-lt"/>
                <a:ea typeface="+mn-ea"/>
                <a:cs typeface="+mn-cs"/>
              </a:rPr>
              <a:t>  Через Свое Слово Бог будет обращаться лично к вам.  Он всегда будет готов прийти вам на помощь.</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04800"/>
            <a:ext cx="2743200" cy="2057400"/>
          </a:xfrm>
        </p:spPr>
      </p:sp>
      <p:sp>
        <p:nvSpPr>
          <p:cNvPr id="3" name="Notes Placeholder 2"/>
          <p:cNvSpPr>
            <a:spLocks noGrp="1"/>
          </p:cNvSpPr>
          <p:nvPr>
            <p:ph type="body" idx="1"/>
          </p:nvPr>
        </p:nvSpPr>
        <p:spPr>
          <a:xfrm>
            <a:off x="685800" y="2438400"/>
            <a:ext cx="5486400" cy="6019800"/>
          </a:xfrm>
        </p:spPr>
        <p:txBody>
          <a:bodyPr>
            <a:noAutofit/>
          </a:bodyPr>
          <a:lstStyle/>
          <a:p>
            <a:r>
              <a:rPr lang="ru-RU" sz="1200" b="1" kern="1200" dirty="0" smtClean="0">
                <a:solidFill>
                  <a:schemeClr val="tx1"/>
                </a:solidFill>
                <a:latin typeface="+mn-lt"/>
                <a:ea typeface="+mn-ea"/>
                <a:cs typeface="+mn-cs"/>
              </a:rPr>
              <a:t>КЛЮЧ № 2: СОЗДАЙТЕ КРУГ ОБЩЕНИЯ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Бог создал нас с потребностью общаться.  Очень важно, насколько возможно, создать свою социальную поддержку.  Окружите себя людьми, которые будут вас поддерживать и помогут делать правильный выбор.  </a:t>
            </a:r>
            <a:r>
              <a:rPr lang="ru-RU" sz="1200" kern="1200" dirty="0" smtClean="0">
                <a:solidFill>
                  <a:schemeClr val="tx1"/>
                </a:solidFill>
                <a:latin typeface="+mn-lt"/>
                <a:ea typeface="+mn-ea"/>
                <a:cs typeface="+mn-cs"/>
              </a:rPr>
              <a:t>Откажитесь от отношений, которые заведомо будут тянуть вас к падению.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Любое здание, устоявшее независимо от времени и погоды, должно иметь не только хорошее основание.  Оно обладает крепким каркасом – внутренней системой поддержки.  И человеку жизненно необходимо иметь внутреннюю основу, состоящую из веры в Бога, надежды и молитвы.  Но социальная поддержка подобна стенам строения.  Она помогает развивать умение справляться с перипетиями жизни, воспитывать навыки общения, сопереживания, трезвого суждения и мудрости.  Не редкость, когда люди замыкаются в себе и предаются пагубным пристрастиям, потому что у них нет исходных инструментов, необходимых для эмоционального и социального выживания.</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Однако поддержка не означает полную зависимость от других людей или обстоятельств с целью обретения самоуважения, самоопределения и безопасности.  Люди и обстоятельства меняются, а ваша ценность в Божьих глазах – нет.  Он (31) заявляет, что вы Его творение, которое Он горячо любит.</a:t>
            </a:r>
            <a:r>
              <a:rPr lang="ru-RU" sz="1200" kern="1200" baseline="30000" dirty="0" smtClean="0">
                <a:solidFill>
                  <a:schemeClr val="tx1"/>
                </a:solidFill>
                <a:latin typeface="+mn-lt"/>
                <a:ea typeface="+mn-ea"/>
                <a:cs typeface="+mn-cs"/>
              </a:rPr>
              <a:t>21</a:t>
            </a:r>
            <a:r>
              <a:rPr lang="ru-RU" sz="1200" kern="1200" dirty="0" smtClean="0">
                <a:solidFill>
                  <a:schemeClr val="tx1"/>
                </a:solidFill>
                <a:latin typeface="+mn-lt"/>
                <a:ea typeface="+mn-ea"/>
                <a:cs typeface="+mn-cs"/>
              </a:rPr>
              <a:t>  Хорошая социальная поддержка благотворна и целительна, но несовершенному человеку свойственно ошибаться, поэтому наше чувство личного достоинства и ценности не может основываться на мнениях людей.  Даже наши лучшие друзья огорчают нас иногда.</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Бог единственный, Кто любит нас совершенно, потому что Он есть любовь.</a:t>
            </a:r>
            <a:r>
              <a:rPr lang="ru-RU" sz="1200" kern="1200" baseline="30000" dirty="0" smtClean="0">
                <a:solidFill>
                  <a:schemeClr val="tx1"/>
                </a:solidFill>
                <a:latin typeface="+mn-lt"/>
                <a:ea typeface="+mn-ea"/>
                <a:cs typeface="+mn-cs"/>
              </a:rPr>
              <a:t>22</a:t>
            </a:r>
            <a:r>
              <a:rPr lang="ru-RU" sz="1200" kern="1200" dirty="0" smtClean="0">
                <a:solidFill>
                  <a:schemeClr val="tx1"/>
                </a:solidFill>
                <a:latin typeface="+mn-lt"/>
                <a:ea typeface="+mn-ea"/>
                <a:cs typeface="+mn-cs"/>
              </a:rPr>
              <a:t>  Он возлюбил нас прежде, чем мы возлюбили Его, и продолжает любить нас, когда мы совершаем ошибки.  Принимая Его совершенную любовь и понимая свою ценность в Его глазах, мы без труда будем любить других людей, независимо от их недостатков.  Люди не могут вернуть нам годы эмоционального безразличия.  Наша потребность в поддержке и любви должна быть сопоставима с пониманием нашей изначальной ценности, тогда мы не будем лелеять несбыточные и преувеличенные ожидания относительно других людей.  Мы также будем не так болезненно воспринимать, когда люди разочаровывают нас.</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90800"/>
            <a:ext cx="5486400" cy="5867400"/>
          </a:xfrm>
        </p:spPr>
        <p:txBody>
          <a:bodyPr>
            <a:normAutofit fontScale="92500"/>
          </a:bodyPr>
          <a:lstStyle/>
          <a:p>
            <a:r>
              <a:rPr lang="ru-RU" sz="1200" kern="1200" dirty="0" smtClean="0">
                <a:solidFill>
                  <a:schemeClr val="tx1"/>
                </a:solidFill>
                <a:latin typeface="+mn-lt"/>
                <a:ea typeface="+mn-ea"/>
                <a:cs typeface="+mn-cs"/>
              </a:rPr>
              <a:t>Построение системы социальной поддержки во время избавления от пагубных пристрастий предполагает отсечение нездоровых и разрушительных контактов, питающихся неудачами.  Джейн многие годы страдала от кокаиновой и алкогольной зависимости.  Она снова очутилась в тюрьме после того как решила, что готова помочь тем, кто все еще употреблял наркотики и алкоголь.  Желание поддерживать старые связи оказалось сильнее, чем знание, что круг общения надо менять.  В то время Джейн еще не обладала достаточной внутренней силой, необходимой для помощи друзьям.</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Можно было с уверенностью предсказать, что очень скоро она вернется к своим пагубным привычкам.  За свое решение ей пришлось заплатить четырьмя месяцами тюрьмы.  Сейчас девушка уже на свободе.  Понимая свою прежнюю ошибку, Джейн окружила себя положительными людьми, далекими от наркотиков и спиртного.  Она посещает группу поддержки и завела знакомства в церкви и на работе с людьми, которые не живут в мире наркотиков и алкоголя.  Девушка уже получила свидетельство о среднем образовании и подумывает о колледже.</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Кто-то сказал: «Всегда читайте книги, немного трудные для вас, и окружайте себя людьми, немного мудрее вас».  </a:t>
            </a:r>
            <a:r>
              <a:rPr lang="ru-RU" sz="1200" b="1" kern="1200" dirty="0" smtClean="0">
                <a:solidFill>
                  <a:schemeClr val="tx1"/>
                </a:solidFill>
                <a:latin typeface="+mn-lt"/>
                <a:ea typeface="+mn-ea"/>
                <a:cs typeface="+mn-cs"/>
              </a:rPr>
              <a:t>Когда мы общаемся с теми, кто способен решать проблемы, заводить разумные отношения и положительно вести себя, мы многому можем научиться на их примере.</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Положительные социальные связи стоит развивать</a:t>
            </a:r>
            <a:r>
              <a:rPr lang="ru-RU" sz="1200" kern="1200" dirty="0" smtClean="0">
                <a:solidFill>
                  <a:schemeClr val="tx1"/>
                </a:solidFill>
                <a:latin typeface="+mn-lt"/>
                <a:ea typeface="+mn-ea"/>
                <a:cs typeface="+mn-cs"/>
              </a:rPr>
              <a:t>.  Многочисленные исследования доказываю связь между положительными кругом общения и улучшением психического здоровья, сокращением случаев болезни и депрессии, оптимизмом и увеличением продолжительности жизни.</a:t>
            </a:r>
            <a:r>
              <a:rPr lang="ru-RU" sz="1200" kern="1200" baseline="30000" dirty="0" smtClean="0">
                <a:solidFill>
                  <a:schemeClr val="tx1"/>
                </a:solidFill>
                <a:latin typeface="+mn-lt"/>
                <a:ea typeface="+mn-ea"/>
                <a:cs typeface="+mn-cs"/>
              </a:rPr>
              <a:t>23 24 25</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Найдите способы подружиться с людьми, благотворно влияющими на вашу жизнь.</a:t>
            </a:r>
            <a:r>
              <a:rPr lang="ru-RU" sz="1200" kern="1200" dirty="0" smtClean="0">
                <a:solidFill>
                  <a:schemeClr val="tx1"/>
                </a:solidFill>
                <a:latin typeface="+mn-lt"/>
                <a:ea typeface="+mn-ea"/>
                <a:cs typeface="+mn-cs"/>
              </a:rPr>
              <a:t>  Люди присоединяются к церковным общинам, вступают в клубы, записываются на кулинарные курсы, в спортзалы и кружки; принимают участие в общественных проектах и волонтерских ассоциациях.  Мы перечислили отличные способы положительного общения и приятного времяпровождения.</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Чтобы отношения переросли в дружбу,  а связи стали крепкими, необходимо время.  Не жалейте времени на укрепление отношений.  Станьте ближе к членам своей семьи, которые поддерживают вас.  Принимайте активное участие в жизни церкви и в общественных организациях.  Помните, что такое общение и деятельность - это достойно потраченное время, которое расширит и обогатит ваш мир и зарядит энергией вашу жизнь.</a:t>
            </a:r>
          </a:p>
          <a:p>
            <a:pPr>
              <a:lnSpc>
                <a:spcPct val="110000"/>
              </a:lnSpc>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457200" y="2438400"/>
            <a:ext cx="6096000" cy="5943600"/>
          </a:xfrm>
        </p:spPr>
        <p:txBody>
          <a:bodyPr>
            <a:noAutofit/>
          </a:bodyPr>
          <a:lstStyle/>
          <a:p>
            <a:r>
              <a:rPr lang="ru-RU" sz="1200" b="1" kern="1200" dirty="0" smtClean="0">
                <a:solidFill>
                  <a:schemeClr val="tx1"/>
                </a:solidFill>
                <a:latin typeface="+mn-lt"/>
                <a:ea typeface="+mn-ea"/>
                <a:cs typeface="+mn-cs"/>
              </a:rPr>
              <a:t>ИСПЫТАЙТЕ ПРОЩЕНИЕ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Зачастую самым большим препятствием на пути формирования длительных отношений являются наши нереалистичные ожидания и обида на людей за их ошибки.  Нежелание расстаться с прошлой болью мешает развитию настоящих отношений.  Им препятствуют неразрешенные горечь и гнев и отсутствия прощения.  Злым и ожесточенным людям</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сложно поддерживать отношения.  Они не видят проблемы в их истинном свете.  Каждую ситуацию они склонны превращать в катастрофу и представлять себе самый ужасный ход событий, что часто и происходит.  Это явно не формула для  приобретения друзей.</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А у вас есть человек, которого надо простить?  Старая поговорка гласит: «Простив человека, ты освобождаешь узника, а этот узник – ты сам».  В словаре сказано, что </a:t>
            </a:r>
            <a:r>
              <a:rPr lang="ru-RU" sz="1200" i="1" kern="1200" dirty="0" smtClean="0">
                <a:solidFill>
                  <a:schemeClr val="tx1"/>
                </a:solidFill>
                <a:latin typeface="+mn-lt"/>
                <a:ea typeface="+mn-ea"/>
                <a:cs typeface="+mn-cs"/>
              </a:rPr>
              <a:t>прощение</a:t>
            </a:r>
            <a:r>
              <a:rPr lang="ru-RU" sz="1200" kern="1200" dirty="0" smtClean="0">
                <a:solidFill>
                  <a:schemeClr val="tx1"/>
                </a:solidFill>
                <a:latin typeface="+mn-lt"/>
                <a:ea typeface="+mn-ea"/>
                <a:cs typeface="+mn-cs"/>
              </a:rPr>
              <a:t> - это «отказ от обиды, освобождение от уплаты долга или нежелание более злиться на обидчика».</a:t>
            </a:r>
            <a:r>
              <a:rPr lang="ru-RU" sz="1200" kern="1200" baseline="30000" dirty="0" smtClean="0">
                <a:solidFill>
                  <a:schemeClr val="tx1"/>
                </a:solidFill>
                <a:latin typeface="+mn-lt"/>
                <a:ea typeface="+mn-ea"/>
                <a:cs typeface="+mn-cs"/>
              </a:rPr>
              <a:t>26</a:t>
            </a:r>
            <a:r>
              <a:rPr lang="ru-RU" sz="1200" kern="1200" dirty="0" smtClean="0">
                <a:solidFill>
                  <a:schemeClr val="tx1"/>
                </a:solidFill>
                <a:latin typeface="+mn-lt"/>
                <a:ea typeface="+mn-ea"/>
                <a:cs typeface="+mn-cs"/>
              </a:rPr>
              <a:t>  Прощение  - активная добродетель, требующая осознанного решения расстаться с гневом и враждебными, горькими чувствами, связанными с причиненной вам несправедливостью.  Это процесс эмоционального «отпущения» - сложного, но, тем не менее, необходимого для духовного, физического и психического благополучия.  Доктор Роберт </a:t>
            </a:r>
            <a:r>
              <a:rPr lang="ru-RU" sz="1200" kern="1200" dirty="0" err="1" smtClean="0">
                <a:solidFill>
                  <a:schemeClr val="tx1"/>
                </a:solidFill>
                <a:latin typeface="+mn-lt"/>
                <a:ea typeface="+mn-ea"/>
                <a:cs typeface="+mn-cs"/>
              </a:rPr>
              <a:t>Энрайт</a:t>
            </a:r>
            <a:r>
              <a:rPr lang="ru-RU" sz="1200" kern="1200" dirty="0" smtClean="0">
                <a:solidFill>
                  <a:schemeClr val="tx1"/>
                </a:solidFill>
                <a:latin typeface="+mn-lt"/>
                <a:ea typeface="+mn-ea"/>
                <a:cs typeface="+mn-cs"/>
              </a:rPr>
              <a:t> предупреждает: «Прощение – не быстрое устранение «поломки», а добровольный перелом в чувствах, успешный результат осознанного действия». </a:t>
            </a:r>
            <a:r>
              <a:rPr lang="ru-RU" sz="1200" kern="1200" baseline="30000" dirty="0" smtClean="0">
                <a:solidFill>
                  <a:schemeClr val="tx1"/>
                </a:solidFill>
                <a:latin typeface="+mn-lt"/>
                <a:ea typeface="+mn-ea"/>
                <a:cs typeface="+mn-cs"/>
              </a:rPr>
              <a:t>27</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Гнев, враждебность, ожесточение и обида ассоциируются со многими психическими и психологическими недугами и даже с более короткой продолжительностью жизни.  Люди, которые не могут простить, причиняют физическую и душевную боль и себе, и другим.  Травмированный человек причиняет боль другим.  Не прощающие люди и себя не могут простить за совершенные ошибки.  Их терзает вина, стыд и отрицание правды.</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Мотивационный спикер Зиг </a:t>
            </a:r>
            <a:r>
              <a:rPr lang="ru-RU" sz="1200" kern="1200" dirty="0" err="1" smtClean="0">
                <a:solidFill>
                  <a:schemeClr val="tx1"/>
                </a:solidFill>
                <a:latin typeface="+mn-lt"/>
                <a:ea typeface="+mn-ea"/>
                <a:cs typeface="+mn-cs"/>
              </a:rPr>
              <a:t>Зиглер</a:t>
            </a:r>
            <a:r>
              <a:rPr lang="ru-RU" sz="1200" kern="1200" dirty="0" smtClean="0">
                <a:solidFill>
                  <a:schemeClr val="tx1"/>
                </a:solidFill>
                <a:latin typeface="+mn-lt"/>
                <a:ea typeface="+mn-ea"/>
                <a:cs typeface="+mn-cs"/>
              </a:rPr>
              <a:t> говорит, что ехать вперед, глядя в зеркало заднего вида, опасно.  Люди, живущие прошлыми ошибками и травмами, упускают настоящие возможности и надежду на лучшее будущее.  Даже сама мысль о прошлой обиде может привести к повышенному давлению, учащенному сердцебиению и мышечному напряжению.</a:t>
            </a:r>
            <a:r>
              <a:rPr lang="ru-RU" sz="1200" kern="1200" baseline="30000" dirty="0" smtClean="0">
                <a:solidFill>
                  <a:schemeClr val="tx1"/>
                </a:solidFill>
                <a:latin typeface="+mn-lt"/>
                <a:ea typeface="+mn-ea"/>
                <a:cs typeface="+mn-cs"/>
              </a:rPr>
              <a:t>28</a:t>
            </a:r>
            <a:r>
              <a:rPr lang="ru-RU" sz="1200" kern="1200" dirty="0" smtClean="0">
                <a:solidFill>
                  <a:schemeClr val="tx1"/>
                </a:solidFill>
                <a:latin typeface="+mn-lt"/>
                <a:ea typeface="+mn-ea"/>
                <a:cs typeface="+mn-cs"/>
              </a:rPr>
              <a:t>  Одно исследование с участием студентов вузов показало, что люди, которым трудно прощать, имели более высокие показатели кровяного давления даже в состоянии покоя.</a:t>
            </a:r>
            <a:r>
              <a:rPr lang="ru-RU" sz="1200" kern="1200" baseline="30000" dirty="0" smtClean="0">
                <a:solidFill>
                  <a:schemeClr val="tx1"/>
                </a:solidFill>
                <a:latin typeface="+mn-lt"/>
                <a:ea typeface="+mn-ea"/>
                <a:cs typeface="+mn-cs"/>
              </a:rPr>
              <a:t>29</a:t>
            </a:r>
            <a:endParaRPr lang="ru-RU" sz="1200"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ru-RU" sz="1200" b="1" kern="1200" dirty="0" smtClean="0">
                <a:solidFill>
                  <a:schemeClr val="tx1"/>
                </a:solidFill>
                <a:latin typeface="+mn-lt"/>
                <a:ea typeface="+mn-ea"/>
                <a:cs typeface="+mn-cs"/>
              </a:rPr>
              <a:t>Растет число доказательств того, что склонные к прощению люди наслаждаются лучшим душевным и физическим здоровьем, чем те, кто злопамятны, кроме случаев, когда они (прощающие) оправдывают тех, кто применяет насилие по отношению к ним.</a:t>
            </a:r>
            <a:r>
              <a:rPr lang="ru-RU" sz="1200" kern="1200" baseline="30000" dirty="0" smtClean="0">
                <a:solidFill>
                  <a:schemeClr val="tx1"/>
                </a:solidFill>
                <a:latin typeface="+mn-lt"/>
                <a:ea typeface="+mn-ea"/>
                <a:cs typeface="+mn-cs"/>
              </a:rPr>
              <a:t>30</a:t>
            </a:r>
            <a:r>
              <a:rPr lang="ru-RU" sz="1200" kern="1200" dirty="0" smtClean="0">
                <a:solidFill>
                  <a:schemeClr val="tx1"/>
                </a:solidFill>
                <a:latin typeface="+mn-lt"/>
                <a:ea typeface="+mn-ea"/>
                <a:cs typeface="+mn-cs"/>
              </a:rPr>
              <a:t>  Нежелание прощать чаще всего встречается среди людей очень гневливых, испытывающих страх и низкую самооценку. Кротким людям прощать легче.</a:t>
            </a: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514600"/>
            <a:ext cx="5486400" cy="5943600"/>
          </a:xfrm>
        </p:spPr>
        <p:txBody>
          <a:bodyPr>
            <a:noAutofit/>
          </a:bodyPr>
          <a:lstStyle/>
          <a:p>
            <a:r>
              <a:rPr lang="ru-RU" sz="1200" b="1" kern="1200" dirty="0" smtClean="0">
                <a:solidFill>
                  <a:schemeClr val="tx1"/>
                </a:solidFill>
                <a:latin typeface="+mn-lt"/>
                <a:ea typeface="+mn-ea"/>
                <a:cs typeface="+mn-cs"/>
              </a:rPr>
              <a:t>Кротость – противоположность гордыни.   Это отсутствие духа мстительности, способность объективно оценивать ситуацию и учитывать нужды и мнения других людей</a:t>
            </a:r>
            <a:r>
              <a:rPr lang="ru-RU" sz="1200" kern="1200" dirty="0" smtClean="0">
                <a:solidFill>
                  <a:schemeClr val="tx1"/>
                </a:solidFill>
                <a:latin typeface="+mn-lt"/>
                <a:ea typeface="+mn-ea"/>
                <a:cs typeface="+mn-cs"/>
              </a:rPr>
              <a:t>.  Но кротость не означает винить себя и попустительствовать плохому поведению.  Это не чувство вины, стыда или самобичевание.  На самом деле люди, обвиняющие себя за неудачи и убежденные, что ничто уже не изменится, более подвержены физическим и эмоциональным проблемам.</a:t>
            </a:r>
            <a:r>
              <a:rPr lang="ru-RU" sz="1200" kern="1200" baseline="30000" dirty="0" smtClean="0">
                <a:solidFill>
                  <a:schemeClr val="tx1"/>
                </a:solidFill>
                <a:latin typeface="+mn-lt"/>
                <a:ea typeface="+mn-ea"/>
                <a:cs typeface="+mn-cs"/>
              </a:rPr>
              <a:t>32</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Можно ли разорвать оковы гнева, упреков, ненависти к себе, мести и </a:t>
            </a:r>
            <a:r>
              <a:rPr lang="ru-RU" sz="1200" kern="1200" dirty="0" err="1" smtClean="0">
                <a:solidFill>
                  <a:schemeClr val="tx1"/>
                </a:solidFill>
                <a:latin typeface="+mn-lt"/>
                <a:ea typeface="+mn-ea"/>
                <a:cs typeface="+mn-cs"/>
              </a:rPr>
              <a:t>непрощения</a:t>
            </a:r>
            <a:r>
              <a:rPr lang="ru-RU" sz="1200" kern="1200" dirty="0" smtClean="0">
                <a:solidFill>
                  <a:schemeClr val="tx1"/>
                </a:solidFill>
                <a:latin typeface="+mn-lt"/>
                <a:ea typeface="+mn-ea"/>
                <a:cs typeface="+mn-cs"/>
              </a:rPr>
              <a:t>?  Можно ли испытать освобождение и простить сексуальное, физическое или эмоциональное насилие?  Может ли мир наполнить душу, пережившую травму, жестокость, предательство или отвержение?  Можете вы себя простить, если ваша жизнь пронизана наркотиками, алкоголем, импульсивными поступками и чертами характера, причиняющими боль себе или другим людям?</a:t>
            </a:r>
          </a:p>
          <a:p>
            <a:r>
              <a:rPr lang="ru-RU" sz="1200" kern="1200" dirty="0" smtClean="0">
                <a:solidFill>
                  <a:schemeClr val="tx1"/>
                </a:solidFill>
                <a:latin typeface="+mn-lt"/>
                <a:ea typeface="+mn-ea"/>
                <a:cs typeface="+mn-cs"/>
              </a:rPr>
              <a:t> </a:t>
            </a:r>
          </a:p>
          <a:p>
            <a:r>
              <a:rPr lang="ru-RU" sz="1200" kern="1200" dirty="0" err="1" smtClean="0">
                <a:solidFill>
                  <a:schemeClr val="tx1"/>
                </a:solidFill>
                <a:latin typeface="+mn-lt"/>
                <a:ea typeface="+mn-ea"/>
                <a:cs typeface="+mn-cs"/>
              </a:rPr>
              <a:t>Эверетт</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Уортингтон</a:t>
            </a:r>
            <a:r>
              <a:rPr lang="ru-RU" sz="1200" kern="1200" dirty="0" smtClean="0">
                <a:solidFill>
                  <a:schemeClr val="tx1"/>
                </a:solidFill>
                <a:latin typeface="+mn-lt"/>
                <a:ea typeface="+mn-ea"/>
                <a:cs typeface="+mn-cs"/>
              </a:rPr>
              <a:t>, директор Организации по исследованию проблемы прощения </a:t>
            </a:r>
            <a:r>
              <a:rPr lang="ru-RU" sz="1200" kern="1200" dirty="0" err="1" smtClean="0">
                <a:solidFill>
                  <a:schemeClr val="tx1"/>
                </a:solidFill>
                <a:latin typeface="+mn-lt"/>
                <a:ea typeface="+mn-ea"/>
                <a:cs typeface="+mn-cs"/>
              </a:rPr>
              <a:t>Темплтон</a:t>
            </a:r>
            <a:r>
              <a:rPr lang="ru-RU" sz="1200" kern="1200" dirty="0" smtClean="0">
                <a:solidFill>
                  <a:schemeClr val="tx1"/>
                </a:solidFill>
                <a:latin typeface="+mn-lt"/>
                <a:ea typeface="+mn-ea"/>
                <a:cs typeface="+mn-cs"/>
              </a:rPr>
              <a:t>, занимающейся мониторингом и измерением физиологических реакций организма на прощение, вынужден был испытать результаты своих исследований на практике.  Случилось так, что однажды он зашел на почту, чтобы оправить свой манускрипт, описывающий пошаговый процесс прощения.  Когда он закончил с отправкой, ему пришло сообщение, что была убита его мать.  Поначалу </a:t>
            </a:r>
            <a:r>
              <a:rPr lang="ru-RU" sz="1200" kern="1200" dirty="0" err="1" smtClean="0">
                <a:solidFill>
                  <a:schemeClr val="tx1"/>
                </a:solidFill>
                <a:latin typeface="+mn-lt"/>
                <a:ea typeface="+mn-ea"/>
                <a:cs typeface="+mn-cs"/>
              </a:rPr>
              <a:t>Уортингтон</a:t>
            </a:r>
            <a:r>
              <a:rPr lang="ru-RU" sz="1200" kern="1200" dirty="0" smtClean="0">
                <a:solidFill>
                  <a:schemeClr val="tx1"/>
                </a:solidFill>
                <a:latin typeface="+mn-lt"/>
                <a:ea typeface="+mn-ea"/>
                <a:cs typeface="+mn-cs"/>
              </a:rPr>
              <a:t>  не поверил, потом им овладел гнев.  Однако со временем ученому пришлось переосмыслить свои чувства и эмоции и простить преступника, тем самым освободив себя от постоянного страдания.</a:t>
            </a:r>
            <a:r>
              <a:rPr lang="ru-RU" sz="1200" kern="1200" baseline="30000" dirty="0" smtClean="0">
                <a:solidFill>
                  <a:schemeClr val="tx1"/>
                </a:solidFill>
                <a:latin typeface="+mn-lt"/>
                <a:ea typeface="+mn-ea"/>
                <a:cs typeface="+mn-cs"/>
              </a:rPr>
              <a:t>33</a:t>
            </a:r>
            <a:endParaRPr lang="ru-RU" sz="1200" kern="1200" dirty="0" smtClean="0">
              <a:solidFill>
                <a:schemeClr val="tx1"/>
              </a:solidFill>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r>
              <a:rPr lang="ru-RU" sz="1200" kern="1200" dirty="0" smtClean="0">
                <a:solidFill>
                  <a:schemeClr val="tx1"/>
                </a:solidFill>
                <a:latin typeface="+mn-lt"/>
                <a:ea typeface="+mn-ea"/>
                <a:cs typeface="+mn-cs"/>
              </a:rPr>
              <a:t>Говорят, что «прощение – божественное действие», и на самом деле это так.  Библия говорит нам: «Прощайте, и прощены будете» (см. Луки 6:37).  Мы все несовершенны в любви, поэтому Бог призывает нас прощать обиды.  Он повелевает нам не мстить, но оставить это Ему: «Мне отмщение, Я воздам» - говорит Господь.  Он не обещает что жизнь на земле или люди, живущие на ней, будут справедливы.  Грех не был бы грехом, если бы не причинял боль.  Бог обещает, что Он всем воздаст по делам их, потому что Он Бог справедливости и любви.  А пока Он хочет освободить нас от боли в результате накопившейся ненависти к себе и другим людям.</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детстве Джойс Майер (известная американская проповедница – </a:t>
            </a:r>
            <a:r>
              <a:rPr lang="ru-RU" sz="1200" i="1" kern="1200" dirty="0" smtClean="0">
                <a:solidFill>
                  <a:schemeClr val="tx1"/>
                </a:solidFill>
                <a:latin typeface="+mn-lt"/>
                <a:ea typeface="+mn-ea"/>
                <a:cs typeface="+mn-cs"/>
              </a:rPr>
              <a:t>прим</a:t>
            </a:r>
            <a:r>
              <a:rPr lang="ru-RU" sz="1200" kern="1200" dirty="0" smtClean="0">
                <a:solidFill>
                  <a:schemeClr val="tx1"/>
                </a:solidFill>
                <a:latin typeface="+mn-lt"/>
                <a:ea typeface="+mn-ea"/>
                <a:cs typeface="+mn-cs"/>
              </a:rPr>
              <a:t>.) подвергалась многолетнему сексуальному насилию со стороны родного отца.  В своей книге «Украшение вместо пепла» она пишет: «Получение прощения за прошлые ошибки и грехи, и прощение ошибок и грехов других людей – две основополагающие предпосылки для эмоционально исцеления.  Прощение – это подарок тому, кто его не заслужил». </a:t>
            </a:r>
            <a:r>
              <a:rPr lang="ru-RU" sz="1200" kern="1200" baseline="30000" dirty="0" smtClean="0">
                <a:solidFill>
                  <a:schemeClr val="tx1"/>
                </a:solidFill>
                <a:latin typeface="+mn-lt"/>
                <a:ea typeface="+mn-ea"/>
                <a:cs typeface="+mn-cs"/>
              </a:rPr>
              <a:t>34</a:t>
            </a:r>
            <a:r>
              <a:rPr lang="ru-RU" sz="1200" kern="1200" dirty="0" smtClean="0">
                <a:solidFill>
                  <a:schemeClr val="tx1"/>
                </a:solidFill>
                <a:latin typeface="+mn-lt"/>
                <a:ea typeface="+mn-ea"/>
                <a:cs typeface="+mn-cs"/>
              </a:rPr>
              <a:t>  Умение прощать  – святое качество, дар Божий, получаемый в ответ на молитву веры.</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В Библии написано, что Бог удаляет наши грехи так же далеко от нас, как далеко Восток от Запада.  Он очищает нас от неправедности, ставшей причиной греха, и заполняет освободившийся вакуум Своими божественными качествами </a:t>
            </a:r>
            <a:r>
              <a:rPr lang="ru-RU" sz="1200" kern="1200" dirty="0" smtClean="0">
                <a:solidFill>
                  <a:schemeClr val="tx1"/>
                </a:solidFill>
                <a:latin typeface="+mn-lt"/>
                <a:ea typeface="+mn-ea"/>
                <a:cs typeface="+mn-cs"/>
              </a:rPr>
              <a:t>(См. 1 Ин. 1:9, </a:t>
            </a:r>
            <a:r>
              <a:rPr lang="ru-RU" sz="1200" kern="1200" dirty="0" err="1" smtClean="0">
                <a:solidFill>
                  <a:schemeClr val="tx1"/>
                </a:solidFill>
                <a:latin typeface="+mn-lt"/>
                <a:ea typeface="+mn-ea"/>
                <a:cs typeface="+mn-cs"/>
              </a:rPr>
              <a:t>Псал</a:t>
            </a:r>
            <a:r>
              <a:rPr lang="ru-RU" sz="1200" kern="1200" dirty="0" smtClean="0">
                <a:solidFill>
                  <a:schemeClr val="tx1"/>
                </a:solidFill>
                <a:latin typeface="+mn-lt"/>
                <a:ea typeface="+mn-ea"/>
                <a:cs typeface="+mn-cs"/>
              </a:rPr>
              <a:t>. 102:12, Евр. 10:12).  Насколько это возможно, мы призваны возмещать причиненный нашими грехами ущерб (См. </a:t>
            </a:r>
            <a:r>
              <a:rPr lang="ru-RU" sz="1200" kern="1200" dirty="0" err="1" smtClean="0">
                <a:solidFill>
                  <a:schemeClr val="tx1"/>
                </a:solidFill>
                <a:latin typeface="+mn-lt"/>
                <a:ea typeface="+mn-ea"/>
                <a:cs typeface="+mn-cs"/>
              </a:rPr>
              <a:t>Мф</a:t>
            </a:r>
            <a:r>
              <a:rPr lang="ru-RU" sz="1200" kern="1200" dirty="0" smtClean="0">
                <a:solidFill>
                  <a:schemeClr val="tx1"/>
                </a:solidFill>
                <a:latin typeface="+mn-lt"/>
                <a:ea typeface="+mn-ea"/>
                <a:cs typeface="+mn-cs"/>
              </a:rPr>
              <a:t>. 5:24).  Это означает признаваться в содеянном перед людьми, которых мы обидели, и, по возможности, возмещать причиненный ущерб.  Такое очищающее действие помогает глубже понять взаимосвязь между причиной и следствием, грехом и его последствиями.  Мы также учимся не убегать от своих ошибок, а изменять свое поведение и обретать свободу после исправления наших оплошностей.</a:t>
            </a: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3657600" cy="2743200"/>
          </a:xfrm>
        </p:spPr>
      </p:sp>
      <p:sp>
        <p:nvSpPr>
          <p:cNvPr id="3" name="Notes Placeholder 2"/>
          <p:cNvSpPr>
            <a:spLocks noGrp="1"/>
          </p:cNvSpPr>
          <p:nvPr>
            <p:ph type="body" idx="1"/>
          </p:nvPr>
        </p:nvSpPr>
        <p:spPr>
          <a:xfrm>
            <a:off x="685800" y="3200400"/>
            <a:ext cx="5486400" cy="52578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Бог понимает, что есть ошибки, за которые нам никогда не расплатиться сполна.  Он также знает, что этого не смогут сделать и люди, </a:t>
            </a:r>
            <a:r>
              <a:rPr lang="ru-RU" sz="1200" b="1" kern="1200" dirty="0" err="1" smtClean="0">
                <a:solidFill>
                  <a:schemeClr val="tx1"/>
                </a:solidFill>
                <a:latin typeface="+mn-lt"/>
                <a:ea typeface="+mn-ea"/>
                <a:cs typeface="+mn-cs"/>
              </a:rPr>
              <a:t>обидевше</a:t>
            </a:r>
            <a:r>
              <a:rPr lang="ru-RU" sz="1200" b="1" kern="1200" dirty="0" smtClean="0">
                <a:solidFill>
                  <a:schemeClr val="tx1"/>
                </a:solidFill>
                <a:latin typeface="+mn-lt"/>
                <a:ea typeface="+mn-ea"/>
                <a:cs typeface="+mn-cs"/>
              </a:rPr>
              <a:t> нас</a:t>
            </a:r>
            <a:r>
              <a:rPr lang="ru-RU" sz="1200" kern="1200" dirty="0" smtClean="0">
                <a:solidFill>
                  <a:schemeClr val="tx1"/>
                </a:solidFill>
                <a:latin typeface="+mn-lt"/>
                <a:ea typeface="+mn-ea"/>
                <a:cs typeface="+mn-cs"/>
              </a:rPr>
              <a:t>.  Джойс Майер резюмирует: «Многие тексты Писания говорят нам о том, что Бог оправдывает (</a:t>
            </a:r>
            <a:r>
              <a:rPr lang="ru-RU" sz="1200" kern="1200" dirty="0" err="1" smtClean="0">
                <a:solidFill>
                  <a:schemeClr val="tx1"/>
                </a:solidFill>
                <a:latin typeface="+mn-lt"/>
                <a:ea typeface="+mn-ea"/>
                <a:cs typeface="+mn-cs"/>
              </a:rPr>
              <a:t>Ис</a:t>
            </a:r>
            <a:r>
              <a:rPr lang="ru-RU" sz="1200" kern="1200" dirty="0" smtClean="0">
                <a:solidFill>
                  <a:schemeClr val="tx1"/>
                </a:solidFill>
                <a:latin typeface="+mn-lt"/>
                <a:ea typeface="+mn-ea"/>
                <a:cs typeface="+mn-cs"/>
              </a:rPr>
              <a:t>. 54:17).  Он воздает нам и является нашей наградой (</a:t>
            </a:r>
            <a:r>
              <a:rPr lang="ru-RU" sz="1200" kern="1200" dirty="0" err="1" smtClean="0">
                <a:solidFill>
                  <a:schemeClr val="tx1"/>
                </a:solidFill>
                <a:latin typeface="+mn-lt"/>
                <a:ea typeface="+mn-ea"/>
                <a:cs typeface="+mn-cs"/>
              </a:rPr>
              <a:t>Ис</a:t>
            </a:r>
            <a:r>
              <a:rPr lang="ru-RU" sz="1200" kern="1200" dirty="0" smtClean="0">
                <a:solidFill>
                  <a:schemeClr val="tx1"/>
                </a:solidFill>
                <a:latin typeface="+mn-lt"/>
                <a:ea typeface="+mn-ea"/>
                <a:cs typeface="+mn-cs"/>
              </a:rPr>
              <a:t>. 35:4).  Он Бог совершенной справедливости, которую только Он может проявлять.  Только Бог может сгладить причиненные нам обиды, и только Он правомочен воздействовать на обидчиков».</a:t>
            </a:r>
            <a:r>
              <a:rPr lang="ru-RU" sz="1200" kern="1200" baseline="30000" dirty="0" smtClean="0">
                <a:solidFill>
                  <a:schemeClr val="tx1"/>
                </a:solidFill>
                <a:latin typeface="+mn-lt"/>
                <a:ea typeface="+mn-ea"/>
                <a:cs typeface="+mn-cs"/>
              </a:rPr>
              <a:t>35</a:t>
            </a:r>
            <a:r>
              <a:rPr lang="ru-RU" sz="1200" kern="1200" dirty="0" smtClean="0">
                <a:solidFill>
                  <a:schemeClr val="tx1"/>
                </a:solidFill>
                <a:latin typeface="+mn-lt"/>
                <a:ea typeface="+mn-ea"/>
                <a:cs typeface="+mn-cs"/>
              </a:rPr>
              <a:t>  Джойс также делится личным опытом: «Много лет назад я стояла перед выбором.  Я могла остаться со своей горечью, исполненная ненависти и жалости к себе, обиженная на тех, кто причинил мне боль, и на тех, у кого жизнь была нормальной, кому не довелось испытать то, что пережила я.  Или я могла последовать за Христом и позволить Ему сделать меня лучше благодаря моему страданию.  Я благодарна Богу за Его благодать, помогшую мне выбрать Его, а не стать на путь сатаны».</a:t>
            </a:r>
            <a:r>
              <a:rPr lang="ru-RU" sz="1200" kern="1200" baseline="30000" dirty="0" smtClean="0">
                <a:solidFill>
                  <a:schemeClr val="tx1"/>
                </a:solidFill>
                <a:latin typeface="+mn-lt"/>
                <a:ea typeface="+mn-ea"/>
                <a:cs typeface="+mn-cs"/>
              </a:rPr>
              <a:t>36</a:t>
            </a:r>
            <a:r>
              <a:rPr lang="ru-RU" sz="1200" kern="1200" dirty="0" smtClean="0">
                <a:solidFill>
                  <a:schemeClr val="tx1"/>
                </a:solidFill>
                <a:latin typeface="+mn-lt"/>
                <a:ea typeface="+mn-ea"/>
                <a:cs typeface="+mn-cs"/>
              </a:rPr>
              <a:t>  Такое право выбора есть у каждого человека, независимо от того, насколько он поражен гневом и обидой.</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09600" y="2514600"/>
            <a:ext cx="5638800" cy="5943600"/>
          </a:xfrm>
        </p:spPr>
        <p:txBody>
          <a:bodyPr>
            <a:normAutofit/>
          </a:bodyPr>
          <a:lstStyle/>
          <a:p>
            <a:r>
              <a:rPr lang="ru-RU" sz="1200" b="1" kern="1200" dirty="0" smtClean="0">
                <a:solidFill>
                  <a:schemeClr val="tx1"/>
                </a:solidFill>
                <a:latin typeface="+mn-lt"/>
                <a:ea typeface="+mn-ea"/>
                <a:cs typeface="+mn-cs"/>
              </a:rPr>
              <a:t>ПЯТЬ ПРОСТЫХ ШАГОВ К ПРОЩЕНИЮ</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pPr lvl="0"/>
            <a:r>
              <a:rPr lang="ru-RU" sz="1200" b="1" kern="1200" dirty="0" smtClean="0">
                <a:solidFill>
                  <a:schemeClr val="tx1"/>
                </a:solidFill>
                <a:latin typeface="+mn-lt"/>
                <a:ea typeface="+mn-ea"/>
                <a:cs typeface="+mn-cs"/>
              </a:rPr>
              <a:t>Посмотрите в лицо своему гневу</a:t>
            </a:r>
            <a:r>
              <a:rPr lang="ru-RU" sz="1200" kern="1200" dirty="0" smtClean="0">
                <a:solidFill>
                  <a:schemeClr val="tx1"/>
                </a:solidFill>
                <a:latin typeface="+mn-lt"/>
                <a:ea typeface="+mn-ea"/>
                <a:cs typeface="+mn-cs"/>
              </a:rPr>
              <a:t>.  Признайте, что это чувство меняет ваше отношение и ваше поведение.</a:t>
            </a:r>
          </a:p>
          <a:p>
            <a:pPr lvl="0"/>
            <a:r>
              <a:rPr lang="ru-RU" sz="1200" b="1" kern="1200" dirty="0" smtClean="0">
                <a:solidFill>
                  <a:schemeClr val="tx1"/>
                </a:solidFill>
                <a:latin typeface="+mn-lt"/>
                <a:ea typeface="+mn-ea"/>
                <a:cs typeface="+mn-cs"/>
              </a:rPr>
              <a:t>Просите Бога о даре прощения</a:t>
            </a:r>
            <a:r>
              <a:rPr lang="ru-RU" sz="1200" kern="1200" dirty="0" smtClean="0">
                <a:solidFill>
                  <a:schemeClr val="tx1"/>
                </a:solidFill>
                <a:latin typeface="+mn-lt"/>
                <a:ea typeface="+mn-ea"/>
                <a:cs typeface="+mn-cs"/>
              </a:rPr>
              <a:t> за свои ошибки и примите решение исправить, что можно.</a:t>
            </a:r>
          </a:p>
          <a:p>
            <a:pPr lvl="0"/>
            <a:r>
              <a:rPr lang="ru-RU" sz="1200" b="1" kern="1200" dirty="0" smtClean="0">
                <a:solidFill>
                  <a:schemeClr val="tx1"/>
                </a:solidFill>
                <a:latin typeface="+mn-lt"/>
                <a:ea typeface="+mn-ea"/>
                <a:cs typeface="+mn-cs"/>
              </a:rPr>
              <a:t>Примите решение простить тех, кто вас обидел.  </a:t>
            </a:r>
            <a:r>
              <a:rPr lang="ru-RU" sz="1200" kern="1200" dirty="0" smtClean="0">
                <a:solidFill>
                  <a:schemeClr val="tx1"/>
                </a:solidFill>
                <a:latin typeface="+mn-lt"/>
                <a:ea typeface="+mn-ea"/>
                <a:cs typeface="+mn-cs"/>
              </a:rPr>
              <a:t>Просите Бога послать вам благосклонность и предать своих обидчиков в Его руки.  Надейтесь на обещание, что Он щедро воздаст вам или возместит ущерб за любую обиду (</a:t>
            </a:r>
            <a:r>
              <a:rPr lang="ru-RU" sz="1200" kern="1200" dirty="0" err="1" smtClean="0">
                <a:solidFill>
                  <a:schemeClr val="tx1"/>
                </a:solidFill>
                <a:latin typeface="+mn-lt"/>
                <a:ea typeface="+mn-ea"/>
                <a:cs typeface="+mn-cs"/>
              </a:rPr>
              <a:t>Ис</a:t>
            </a:r>
            <a:r>
              <a:rPr lang="ru-RU" sz="1200" kern="1200" dirty="0" smtClean="0">
                <a:solidFill>
                  <a:schemeClr val="tx1"/>
                </a:solidFill>
                <a:latin typeface="+mn-lt"/>
                <a:ea typeface="+mn-ea"/>
                <a:cs typeface="+mn-cs"/>
              </a:rPr>
              <a:t>. 61:7).</a:t>
            </a:r>
          </a:p>
          <a:p>
            <a:pPr lvl="0"/>
            <a:r>
              <a:rPr lang="ru-RU" sz="1200" b="1" kern="1200" dirty="0" smtClean="0">
                <a:solidFill>
                  <a:schemeClr val="tx1"/>
                </a:solidFill>
                <a:latin typeface="+mn-lt"/>
                <a:ea typeface="+mn-ea"/>
                <a:cs typeface="+mn-cs"/>
              </a:rPr>
              <a:t>Активно прощайте.</a:t>
            </a:r>
            <a:r>
              <a:rPr lang="ru-RU" sz="1200" kern="1200" dirty="0" smtClean="0">
                <a:solidFill>
                  <a:schemeClr val="tx1"/>
                </a:solidFill>
                <a:latin typeface="+mn-lt"/>
                <a:ea typeface="+mn-ea"/>
                <a:cs typeface="+mn-cs"/>
              </a:rPr>
              <a:t> Осознайте свою боль, но позвольте этому опыту сделать вас мудрее и сострадательнее.  Свое решение подтвердите действиями – словами и поведением.</a:t>
            </a:r>
          </a:p>
          <a:p>
            <a:pPr lvl="0"/>
            <a:r>
              <a:rPr lang="ru-RU" sz="1200" b="1" kern="1200" dirty="0" smtClean="0">
                <a:solidFill>
                  <a:schemeClr val="tx1"/>
                </a:solidFill>
                <a:latin typeface="+mn-lt"/>
                <a:ea typeface="+mn-ea"/>
                <a:cs typeface="+mn-cs"/>
              </a:rPr>
              <a:t>Откройте для себя освобождение </a:t>
            </a:r>
            <a:r>
              <a:rPr lang="ru-RU" sz="1200" kern="1200" dirty="0" smtClean="0">
                <a:solidFill>
                  <a:schemeClr val="tx1"/>
                </a:solidFill>
                <a:latin typeface="+mn-lt"/>
                <a:ea typeface="+mn-ea"/>
                <a:cs typeface="+mn-cs"/>
              </a:rPr>
              <a:t>от оков </a:t>
            </a:r>
            <a:r>
              <a:rPr lang="ru-RU" sz="1200" kern="1200" dirty="0" err="1" smtClean="0">
                <a:solidFill>
                  <a:schemeClr val="tx1"/>
                </a:solidFill>
                <a:latin typeface="+mn-lt"/>
                <a:ea typeface="+mn-ea"/>
                <a:cs typeface="+mn-cs"/>
              </a:rPr>
              <a:t>непрощения</a:t>
            </a:r>
            <a:r>
              <a:rPr lang="ru-RU" sz="1200" kern="1200" dirty="0" smtClean="0">
                <a:solidFill>
                  <a:schemeClr val="tx1"/>
                </a:solidFill>
                <a:latin typeface="+mn-lt"/>
                <a:ea typeface="+mn-ea"/>
                <a:cs typeface="+mn-cs"/>
              </a:rPr>
              <a:t>.  Поймите, что вы не одни, а те, кто причиняют боль, обычно сами страдают.  Используйте свой опыт прощения, чтобы помочь другим, а негативные моменты – для того, чтобы стать мудрее и обрести новый смысл жизни.</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Данный семинар сфокусирован на двух важных ключах: отношения с Богом и друг с другом.  Эти ключи являются основой жизни, характеризующейся победой, духовным ростом и чувством безопасности.  Вторая часть будет построена на этом основании.  Мы исследуем пути формирования качественного образа жизни и нашего окружения.</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u-RU" b="1" dirty="0" smtClean="0"/>
              <a:t>Молитва</a:t>
            </a:r>
          </a:p>
          <a:p>
            <a:r>
              <a:rPr lang="ru-RU" sz="1200" b="1" i="1" kern="1200" dirty="0" smtClean="0">
                <a:solidFill>
                  <a:schemeClr val="tx1"/>
                </a:solidFill>
                <a:latin typeface="+mn-lt"/>
                <a:ea typeface="+mn-ea"/>
                <a:cs typeface="+mn-cs"/>
              </a:rPr>
              <a:t>Надейся на Господа всем сердцем твоим, и не полагайся на разум твой.  Во всех путях твоих познавай Его, и Он направит стези твои.</a:t>
            </a:r>
            <a:endParaRPr lang="ru-RU" sz="1200" b="1"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Притчи 3:5-6</a:t>
            </a:r>
            <a:endParaRPr lang="ru-RU" sz="1200" b="1" kern="1200" dirty="0" smtClean="0">
              <a:solidFill>
                <a:schemeClr val="tx1"/>
              </a:solidFill>
              <a:latin typeface="+mn-lt"/>
              <a:ea typeface="+mn-ea"/>
              <a:cs typeface="+mn-cs"/>
            </a:endParaRPr>
          </a:p>
          <a:p>
            <a:pPr algn="l"/>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20</a:t>
            </a:fld>
            <a:endParaRPr lang="en-US"/>
          </a:p>
        </p:txBody>
      </p:sp>
    </p:spTree>
    <p:extLst>
      <p:ext uri="{BB962C8B-B14F-4D97-AF65-F5344CB8AC3E}">
        <p14:creationId xmlns:p14="http://schemas.microsoft.com/office/powerpoint/2010/main" xmlns="" val="30190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638800"/>
          </a:xfrm>
        </p:spPr>
        <p:txBody>
          <a:bodyPr>
            <a:noAutofit/>
          </a:bodyPr>
          <a:lstStyle/>
          <a:p>
            <a:r>
              <a:rPr lang="ru-RU" sz="1200" kern="1200" dirty="0" smtClean="0">
                <a:solidFill>
                  <a:schemeClr val="tx1"/>
                </a:solidFill>
                <a:latin typeface="+mn-lt"/>
                <a:ea typeface="+mn-ea"/>
                <a:cs typeface="+mn-cs"/>
              </a:rPr>
              <a:t>Как навсегда избавиться от вредных привычек?  Стивен </a:t>
            </a:r>
            <a:r>
              <a:rPr lang="ru-RU" sz="1200" kern="1200" dirty="0" err="1" smtClean="0">
                <a:solidFill>
                  <a:schemeClr val="tx1"/>
                </a:solidFill>
                <a:latin typeface="+mn-lt"/>
                <a:ea typeface="+mn-ea"/>
                <a:cs typeface="+mn-cs"/>
              </a:rPr>
              <a:t>Кови</a:t>
            </a:r>
            <a:r>
              <a:rPr lang="ru-RU" sz="1200" kern="1200" dirty="0" smtClean="0">
                <a:solidFill>
                  <a:schemeClr val="tx1"/>
                </a:solidFill>
                <a:latin typeface="+mn-lt"/>
                <a:ea typeface="+mn-ea"/>
                <a:cs typeface="+mn-cs"/>
              </a:rPr>
              <a:t> в своей книге «Семь навыков высокоэффективных людей» напоминает нам, что, развивая привычки, надо помнить о трех вещах.  Вам необходимо знать, что делать, как это делать и иметь соответствующую мотивацию.  И еще один важный элемент – выдержка.</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Чего именно не хватает вам?  Вы знаете, что надо сделать, чтобы избавиться от плохих привычек или пагубных пристрастий?  Возможно, вы знаете, что надо делать, но не знаете, как.  Вы повторяете попытку за попыткой, а результата нет.  Или вам недостает мотивации и энтузиазма.  Ваши намерения могут быть чудесными – «С понедельника брошу и начну сначала» - но вам не хватает выдержки и силы не сойти с пути.</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Как уже было сказано, наш мозг остается восприимчивым и способным меняться в течение всей жизни.  Человек может измениться, даже если его привычки глубоко укоренились.  Повторяющиеся действия формируют привычки.  Чем чаще повторяются мысли или действия, тем глубже след, оставленный в мозге человека.</a:t>
            </a: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Первый и второй принципы (Формирование отношений с Богом и Создание социального окружения) мы рассмотрим в первой части, а о третьем (Создание позитивного образа жизни) расскажем во второй презентации.</a:t>
            </a:r>
          </a:p>
          <a:p>
            <a:pPr>
              <a:lnSpc>
                <a:spcPct val="110000"/>
              </a:lnSpc>
            </a:pPr>
            <a:endParaRPr lang="en-US" b="1" kern="1200" dirty="0">
              <a:solidFill>
                <a:schemeClr val="tx1"/>
              </a:solidFill>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r>
              <a:rPr lang="ru-RU" b="1" dirty="0" smtClean="0"/>
              <a:t>Ключи жизни</a:t>
            </a:r>
          </a:p>
          <a:p>
            <a:endParaRPr lang="ru-RU" dirty="0" smtClean="0"/>
          </a:p>
          <a:p>
            <a:r>
              <a:rPr lang="ru-RU" sz="1200" kern="1200" dirty="0" smtClean="0">
                <a:solidFill>
                  <a:schemeClr val="tx1"/>
                </a:solidFill>
                <a:latin typeface="+mn-lt"/>
                <a:ea typeface="+mn-ea"/>
                <a:cs typeface="+mn-cs"/>
              </a:rPr>
              <a:t>Эти принципы не только действенные инструменты для преодоления вредных привычек и пристрастий, но и ключи к успешной и счастливой жизни.  Эти принципы помогут вам реализовать весь свой потенциал.  Простые, но такие действенные!  Бесплатные, но такие ценные!  Они полезны как людям, подверженным пагубным пристрастиям, так и свободным от них.</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Ключи – это символ статуса, обладания и достоинства.  Ключи к изобильной жизни разные: духовность, эмоции, общение, образ жизни.  Но все они открывают сокровища, помогающие своему владельцу обрести свой истинный статус и достоинство, а этот владелец – вы.  Самыми нужными ключами являются те, что отпирают ларцы с драгоценностями, особенно если эти сокровища принадлежат вам.  Вы лично должны открывать свои сокровища, потому что никто не может это сделать за вас.  Эти уроки вложат ключи жизни в ваши руки.</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Все ключи (принципы) тесно взаимосвязаны.  Например, если вы работаете над своим психическим состоянием, это скажется на вашем физическом здоровье.  Если вы придерживаетесь здорового образа жизни, это пойдет на пользу вашему психическому состоянию.  Крепкая вера укрепляет физическое и психическое здоровье.  Работая над всеми тремя аспектами, вы получите ключи к свободной жизни.  Начинать можно с любого, потому что они взаимосвязаны.</a:t>
            </a:r>
          </a:p>
          <a:p>
            <a:r>
              <a:rPr lang="ru-RU"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ru-RU" sz="1200" b="1" kern="1200" dirty="0" smtClean="0">
                <a:solidFill>
                  <a:schemeClr val="tx1"/>
                </a:solidFill>
                <a:latin typeface="+mn-lt"/>
                <a:ea typeface="+mn-ea"/>
                <a:cs typeface="+mn-cs"/>
              </a:rPr>
              <a:t>КЛЮЧ № 1:  ФОРМИРОВАНИЕ ОТНОШЕНИЙ С БОГОМ</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А.  Принятие Бога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Одной из реалий, которые человеку очень трудно принять, является осознание того, что он нуждается в силе извне.  Людям свойственно оставаться независимыми и пытаться решать все жизненные затруднения самостоятельно.  Но Бог сотворил нас и знает, что мы нуждаемся в Его помощи, силе и водительстве, чтобы успешно управлять своей жизнью и обстоятельствами.  Нам надо позволить Богу взять на Себя контроль над нашей жизнью.</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Наука подтверждает, что «в основе здорового образа жизни лежит хорошее духовное состояние».</a:t>
            </a:r>
            <a:r>
              <a:rPr lang="ru-RU" sz="1200" kern="1200" baseline="30000" dirty="0" smtClean="0">
                <a:solidFill>
                  <a:schemeClr val="tx1"/>
                </a:solidFill>
                <a:latin typeface="+mn-lt"/>
                <a:ea typeface="+mn-ea"/>
                <a:cs typeface="+mn-cs"/>
              </a:rPr>
              <a:t>1</a:t>
            </a:r>
            <a:r>
              <a:rPr lang="ru-RU" sz="1200" kern="1200" dirty="0" smtClean="0">
                <a:solidFill>
                  <a:schemeClr val="tx1"/>
                </a:solidFill>
                <a:latin typeface="+mn-lt"/>
                <a:ea typeface="+mn-ea"/>
                <a:cs typeface="+mn-cs"/>
              </a:rPr>
              <a:t>  Искренне религиозные люди, доверяющие Богу, для кого духовные ценности становятся частью их внутреннего «я», лучше справляются с жизненными ситуациями  и меньше подвержены депрессии при стрессах.</a:t>
            </a:r>
            <a:r>
              <a:rPr lang="ru-RU" sz="1200" kern="1200" baseline="30000" dirty="0" smtClean="0">
                <a:solidFill>
                  <a:schemeClr val="tx1"/>
                </a:solidFill>
                <a:latin typeface="+mn-lt"/>
                <a:ea typeface="+mn-ea"/>
                <a:cs typeface="+mn-cs"/>
              </a:rPr>
              <a:t>2</a:t>
            </a:r>
            <a:r>
              <a:rPr lang="ru-RU" sz="1200" kern="1200" dirty="0" smtClean="0">
                <a:solidFill>
                  <a:schemeClr val="tx1"/>
                </a:solidFill>
                <a:latin typeface="+mn-lt"/>
                <a:ea typeface="+mn-ea"/>
                <a:cs typeface="+mn-cs"/>
              </a:rPr>
              <a:t>  Культивирование глубокой личной духовности «тесно связано с удовлетворенностью жизнью».</a:t>
            </a:r>
            <a:r>
              <a:rPr lang="ru-RU" sz="1200" kern="1200" baseline="30000" dirty="0" smtClean="0">
                <a:solidFill>
                  <a:schemeClr val="tx1"/>
                </a:solidFill>
                <a:latin typeface="+mn-lt"/>
                <a:ea typeface="+mn-ea"/>
                <a:cs typeface="+mn-cs"/>
              </a:rPr>
              <a:t>3</a:t>
            </a:r>
            <a:r>
              <a:rPr lang="ru-RU" sz="1200" kern="1200" dirty="0" smtClean="0">
                <a:solidFill>
                  <a:schemeClr val="tx1"/>
                </a:solidFill>
                <a:latin typeface="+mn-lt"/>
                <a:ea typeface="+mn-ea"/>
                <a:cs typeface="+mn-cs"/>
              </a:rPr>
              <a:t>  В одном исследовании сказано: «Большая часть опубликованной статистики, полученной опытным путем, предполагает, что исповедование религии может оказывать положительное влияние на профилактику психических и физических заболевание, помогает людям лучше справляться с психическими и физическими заболеваниями, а также способствует выздоровлению.»</a:t>
            </a:r>
            <a:r>
              <a:rPr lang="ru-RU" sz="1200" kern="1200" baseline="30000" dirty="0" smtClean="0">
                <a:solidFill>
                  <a:schemeClr val="tx1"/>
                </a:solidFill>
                <a:latin typeface="+mn-lt"/>
                <a:ea typeface="+mn-ea"/>
                <a:cs typeface="+mn-cs"/>
              </a:rPr>
              <a:t>4</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Зачастую самой большой проблемой для человека, пытающегося освободиться от пагубного пристрастия, является вопрос доверия.  Ему очень сложно отказаться от манипулирования людьми или обстоятельствами в попытке избежать потенциальной боли.  Но если потребность в контроле не заменить доверием, человек в итоге заменит одно пристрастие другим.</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Библия учит нас, что когда мы отдаем свою жизнь во власть Бога, Он дает нам силу и мудрость справляться с жизненными трудностями.  Мы приобретем новый взгляд на жизнь, надежду и доверие.  Бог будет вести нас правильным путем и дарует жизнь вечную в конце. Поэтому совет пророка заманчив: </a:t>
            </a:r>
            <a:r>
              <a:rPr lang="ru-RU" sz="1200" b="1" kern="1200" dirty="0" smtClean="0">
                <a:solidFill>
                  <a:schemeClr val="tx1"/>
                </a:solidFill>
                <a:latin typeface="+mn-lt"/>
                <a:ea typeface="+mn-ea"/>
                <a:cs typeface="+mn-cs"/>
              </a:rPr>
              <a:t>«</a:t>
            </a:r>
            <a:r>
              <a:rPr lang="ru-RU" sz="1200" b="1" i="1" kern="1200" dirty="0" smtClean="0">
                <a:solidFill>
                  <a:schemeClr val="tx1"/>
                </a:solidFill>
                <a:latin typeface="+mn-lt"/>
                <a:ea typeface="+mn-ea"/>
                <a:cs typeface="+mn-cs"/>
              </a:rPr>
              <a:t>Надейся на Господа всем сердцем твоим, и не полагайся на разум твой.  Во всех путях твоих познавай Его, и Он направит стези твои</a:t>
            </a:r>
            <a:r>
              <a:rPr lang="ru-RU" sz="1200" b="1" kern="1200" dirty="0" smtClean="0">
                <a:solidFill>
                  <a:schemeClr val="tx1"/>
                </a:solidFill>
                <a:latin typeface="+mn-lt"/>
                <a:ea typeface="+mn-ea"/>
                <a:cs typeface="+mn-cs"/>
              </a:rPr>
              <a:t>».</a:t>
            </a:r>
            <a:r>
              <a:rPr lang="ru-RU" sz="1200" b="1" kern="1200" baseline="30000" dirty="0" smtClean="0">
                <a:solidFill>
                  <a:schemeClr val="tx1"/>
                </a:solidFill>
                <a:latin typeface="+mn-lt"/>
                <a:ea typeface="+mn-ea"/>
                <a:cs typeface="+mn-cs"/>
              </a:rPr>
              <a:t>5</a:t>
            </a:r>
            <a:endParaRPr lang="ru-RU" sz="1200" b="1"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514600"/>
            <a:ext cx="5486400" cy="5943600"/>
          </a:xfrm>
        </p:spPr>
        <p:txBody>
          <a:bodyPr>
            <a:normAutofit lnSpcReduction="10000"/>
          </a:bodyPr>
          <a:lstStyle/>
          <a:p>
            <a:r>
              <a:rPr lang="ru-RU" sz="1200" b="1" kern="1200" dirty="0" smtClean="0">
                <a:solidFill>
                  <a:schemeClr val="tx1"/>
                </a:solidFill>
                <a:latin typeface="+mn-lt"/>
                <a:ea typeface="+mn-ea"/>
                <a:cs typeface="+mn-cs"/>
              </a:rPr>
              <a:t>Б.  Связь с Богом через молитву</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Молитва – это двустороннее общение с Богом. Во вселенной нет личности более заинтересованной в вас, чем Бог.  Молитва делает сердце способным слышать Его голос и принимать Его любовь, силу и водительство.</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Современная наука уже признает, что «молитва является неотъемлемым компонентом духовной жизни человечества.  Находящимся в кризисной ситуации молитва может быть нужна для ободрения, для утешения и для поддержки». </a:t>
            </a:r>
            <a:r>
              <a:rPr lang="ru-RU" sz="1200" kern="1200" baseline="30000" dirty="0" smtClean="0">
                <a:solidFill>
                  <a:schemeClr val="tx1"/>
                </a:solidFill>
                <a:latin typeface="+mn-lt"/>
                <a:ea typeface="+mn-ea"/>
                <a:cs typeface="+mn-cs"/>
              </a:rPr>
              <a:t>6</a:t>
            </a:r>
            <a:r>
              <a:rPr lang="ru-RU" sz="1200" kern="1200" dirty="0" smtClean="0">
                <a:solidFill>
                  <a:schemeClr val="tx1"/>
                </a:solidFill>
                <a:latin typeface="+mn-lt"/>
                <a:ea typeface="+mn-ea"/>
                <a:cs typeface="+mn-cs"/>
              </a:rPr>
              <a:t>  Кроме этого, «молитва позволяет человеку выразить свои чувства во время кризиса и эмоциональной нестабильности.  Она служит важным источником внутренней силы и является основой самовосстановления  в неблагоприятных ситуациях».</a:t>
            </a:r>
            <a:r>
              <a:rPr lang="ru-RU" sz="1200" kern="1200" baseline="30000" dirty="0" smtClean="0">
                <a:solidFill>
                  <a:schemeClr val="tx1"/>
                </a:solidFill>
                <a:latin typeface="+mn-lt"/>
                <a:ea typeface="+mn-ea"/>
                <a:cs typeface="+mn-cs"/>
              </a:rPr>
              <a:t>7</a:t>
            </a:r>
            <a:r>
              <a:rPr lang="ru-RU" sz="1200" kern="1200" dirty="0" smtClean="0">
                <a:solidFill>
                  <a:schemeClr val="tx1"/>
                </a:solidFill>
                <a:latin typeface="+mn-lt"/>
                <a:ea typeface="+mn-ea"/>
                <a:cs typeface="+mn-cs"/>
              </a:rPr>
              <a:t>  Исследование с участием 3000 человек в возрасте от 19 до 97 лет обнаружило, что у тех, кто часто читал Библию или молился наедине, было меньше проблем с алкоголем. </a:t>
            </a:r>
            <a:r>
              <a:rPr lang="ru-RU" sz="1200" kern="1200" baseline="30000" dirty="0" smtClean="0">
                <a:solidFill>
                  <a:schemeClr val="tx1"/>
                </a:solidFill>
                <a:latin typeface="+mn-lt"/>
                <a:ea typeface="+mn-ea"/>
                <a:cs typeface="+mn-cs"/>
              </a:rPr>
              <a:t>8</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Еще одно исследование показало, что люди, которые считали, что у них есть личные отношения с Богом или высшей силой, имели намного больше шансов быть здоровыми.</a:t>
            </a:r>
            <a:r>
              <a:rPr lang="ru-RU" sz="1200" kern="1200" baseline="30000" dirty="0" smtClean="0">
                <a:solidFill>
                  <a:schemeClr val="tx1"/>
                </a:solidFill>
                <a:latin typeface="+mn-lt"/>
                <a:ea typeface="+mn-ea"/>
                <a:cs typeface="+mn-cs"/>
              </a:rPr>
              <a:t>9</a:t>
            </a:r>
            <a:r>
              <a:rPr lang="ru-RU" sz="1200" kern="1200" dirty="0" smtClean="0">
                <a:solidFill>
                  <a:schemeClr val="tx1"/>
                </a:solidFill>
                <a:latin typeface="+mn-lt"/>
                <a:ea typeface="+mn-ea"/>
                <a:cs typeface="+mn-cs"/>
              </a:rPr>
              <a:t>  А среди подростков «личная вера была связана с отказом от употребления вредных субстанций независимо от индивидуальных особенностей характера».</a:t>
            </a:r>
            <a:r>
              <a:rPr lang="ru-RU" sz="1200" kern="1200" baseline="30000" dirty="0" smtClean="0">
                <a:solidFill>
                  <a:schemeClr val="tx1"/>
                </a:solidFill>
                <a:latin typeface="+mn-lt"/>
                <a:ea typeface="+mn-ea"/>
                <a:cs typeface="+mn-cs"/>
              </a:rPr>
              <a:t>10</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На самом деле молитва является феноменом, результаты которого не поддаются статистике, научным измерениям и нашему ограниченному человеческому пониманию.  Молитва – это ключ к безграничному сокровищу, потому что во время молитвы мы устанавливаем связь с Безграничным Богом и нашим Творцом, Который приглашает нас приходить к Нему со своими нуждами.  «Народ! надейтесь на Него во всякое время; изливайте пред Ним сердце ваше: Бог нам прибежище».</a:t>
            </a:r>
            <a:r>
              <a:rPr lang="ru-RU" sz="1200" kern="1200" baseline="30000" dirty="0" smtClean="0">
                <a:solidFill>
                  <a:schemeClr val="tx1"/>
                </a:solidFill>
                <a:latin typeface="+mn-lt"/>
                <a:ea typeface="+mn-ea"/>
                <a:cs typeface="+mn-cs"/>
              </a:rPr>
              <a:t>11</a:t>
            </a:r>
            <a:r>
              <a:rPr lang="ru-RU" sz="1200" kern="1200" dirty="0" smtClean="0">
                <a:solidFill>
                  <a:schemeClr val="tx1"/>
                </a:solidFill>
                <a:latin typeface="+mn-lt"/>
                <a:ea typeface="+mn-ea"/>
                <a:cs typeface="+mn-cs"/>
              </a:rPr>
              <a:t>  Бог исполняет Свои обещания.  </a:t>
            </a:r>
            <a:r>
              <a:rPr lang="ru-RU" sz="1200" b="1" kern="1200" dirty="0" smtClean="0">
                <a:solidFill>
                  <a:schemeClr val="tx1"/>
                </a:solidFill>
                <a:latin typeface="+mn-lt"/>
                <a:ea typeface="+mn-ea"/>
                <a:cs typeface="+mn-cs"/>
              </a:rPr>
              <a:t>«В молитве сердце открывается Богу как другу.  Не для того, чтобы показать Ему, что мы его друзья, а для того, чтобы мы смогли принять Его.  Молитва не приближает Бога к нам, а возносит нас к Нему».</a:t>
            </a:r>
            <a:r>
              <a:rPr lang="ru-RU" sz="1200" kern="1200" baseline="30000" dirty="0" smtClean="0">
                <a:solidFill>
                  <a:schemeClr val="tx1"/>
                </a:solidFill>
                <a:latin typeface="+mn-lt"/>
                <a:ea typeface="+mn-ea"/>
                <a:cs typeface="+mn-cs"/>
              </a:rPr>
              <a:t>12</a:t>
            </a:r>
            <a:endParaRPr lang="ru-RU" sz="1200" kern="1200" dirty="0" smtClean="0">
              <a:solidFill>
                <a:schemeClr val="tx1"/>
              </a:solidFill>
              <a:latin typeface="+mn-lt"/>
              <a:ea typeface="+mn-ea"/>
              <a:cs typeface="+mn-cs"/>
            </a:endParaRPr>
          </a:p>
          <a:p>
            <a:pPr>
              <a:lnSpc>
                <a:spcPct val="110000"/>
              </a:lnSpc>
            </a:pP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r>
              <a:rPr lang="ru-RU" sz="1200" b="1" kern="1200" dirty="0" smtClean="0">
                <a:solidFill>
                  <a:schemeClr val="tx1"/>
                </a:solidFill>
                <a:latin typeface="+mn-lt"/>
                <a:ea typeface="+mn-ea"/>
                <a:cs typeface="+mn-cs"/>
              </a:rPr>
              <a:t>С помощью молитвы Бог может очистить нас от пагубных привычек.  «И освобожу вас от всех нечистот ваших»</a:t>
            </a:r>
            <a:r>
              <a:rPr lang="ru-RU" sz="1200" b="1" kern="1200" baseline="0" dirty="0" smtClean="0">
                <a:solidFill>
                  <a:schemeClr val="tx1"/>
                </a:solidFill>
                <a:latin typeface="+mn-lt"/>
                <a:ea typeface="+mn-ea"/>
                <a:cs typeface="+mn-cs"/>
              </a:rPr>
              <a:t> (</a:t>
            </a:r>
            <a:r>
              <a:rPr lang="ru-RU" sz="1200" b="1" kern="1200" baseline="0" dirty="0" err="1" smtClean="0">
                <a:solidFill>
                  <a:schemeClr val="tx1"/>
                </a:solidFill>
                <a:latin typeface="+mn-lt"/>
                <a:ea typeface="+mn-ea"/>
                <a:cs typeface="+mn-cs"/>
              </a:rPr>
              <a:t>Иез</a:t>
            </a:r>
            <a:r>
              <a:rPr lang="ru-RU" sz="1200" b="1" kern="1200" baseline="0" dirty="0" smtClean="0">
                <a:solidFill>
                  <a:schemeClr val="tx1"/>
                </a:solidFill>
                <a:latin typeface="+mn-lt"/>
                <a:ea typeface="+mn-ea"/>
                <a:cs typeface="+mn-cs"/>
              </a:rPr>
              <a:t>. 36:29).</a:t>
            </a:r>
            <a:r>
              <a:rPr lang="ru-RU" sz="1200" kern="1200" dirty="0" smtClean="0">
                <a:solidFill>
                  <a:schemeClr val="tx1"/>
                </a:solidFill>
                <a:latin typeface="+mn-lt"/>
                <a:ea typeface="+mn-ea"/>
                <a:cs typeface="+mn-cs"/>
              </a:rPr>
              <a:t>  Он также обещает нам силы, чтобы перестать делать то, что нас разрушает: «Вложу внутрь вас дух Мой и сделаю то, что вы будете ходить в заповедях Моих и уставы Мои будете соблюдать и выполнять» (</a:t>
            </a:r>
            <a:r>
              <a:rPr lang="ru-RU" sz="1200" kern="1200" dirty="0" err="1" smtClean="0">
                <a:solidFill>
                  <a:schemeClr val="tx1"/>
                </a:solidFill>
                <a:latin typeface="+mn-lt"/>
                <a:ea typeface="+mn-ea"/>
                <a:cs typeface="+mn-cs"/>
              </a:rPr>
              <a:t>Иез</a:t>
            </a:r>
            <a:r>
              <a:rPr lang="ru-RU" sz="1200" kern="1200" dirty="0" smtClean="0">
                <a:solidFill>
                  <a:schemeClr val="tx1"/>
                </a:solidFill>
                <a:latin typeface="+mn-lt"/>
                <a:ea typeface="+mn-ea"/>
                <a:cs typeface="+mn-cs"/>
              </a:rPr>
              <a:t>. 36:27).  «Также и Дух подкрепляет нас в немощах наших; ибо мы не знаем, о чем молиться, как должно, но Сам Дух ходатайствует за нас воздыханиями неизреченными» (Рим. 8:26).</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Изменяя наше отношение к пагубным привычкам, Бог обещает наполнить нас миром и помогает нам в жизненных трудностях и невзгодах: «Не заботьтесь ни о чем, но всегда в молитве и прошении с благодарением открывайте свои желания пред Богом… и мир Божий, который превыше всякого ума, соблюдет сердца ваши и помышления ваши во Христе Иисусе» (Фил. 4:6-7).</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Молитва – ключ в руке веры, который открывает небесный источник силы.</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Начинайте с простой молитвы: </a:t>
            </a:r>
            <a:r>
              <a:rPr lang="ru-RU" sz="1200" b="1" kern="1200" dirty="0" smtClean="0">
                <a:solidFill>
                  <a:schemeClr val="tx1"/>
                </a:solidFill>
                <a:latin typeface="+mn-lt"/>
                <a:ea typeface="+mn-ea"/>
                <a:cs typeface="+mn-cs"/>
              </a:rPr>
              <a:t>«Господи, научи меня молиться.  Помоги мне любить то, что Ты любишь и презирать то, что и Ты презираешь».</a:t>
            </a:r>
          </a:p>
          <a:p>
            <a:pPr>
              <a:lnSpc>
                <a:spcPct val="110000"/>
              </a:lnSpc>
            </a:pP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2743200" cy="2057400"/>
          </a:xfrm>
        </p:spPr>
      </p:sp>
      <p:sp>
        <p:nvSpPr>
          <p:cNvPr id="3" name="Notes Placeholder 2"/>
          <p:cNvSpPr>
            <a:spLocks noGrp="1"/>
          </p:cNvSpPr>
          <p:nvPr>
            <p:ph type="body" idx="1"/>
          </p:nvPr>
        </p:nvSpPr>
        <p:spPr>
          <a:xfrm>
            <a:off x="685800" y="2362200"/>
            <a:ext cx="5486400" cy="5867400"/>
          </a:xfrm>
        </p:spPr>
        <p:txBody>
          <a:bodyPr>
            <a:normAutofit/>
          </a:bodyPr>
          <a:lstStyle/>
          <a:p>
            <a:r>
              <a:rPr lang="ru-RU" sz="1200" b="1" kern="1200" dirty="0" smtClean="0">
                <a:solidFill>
                  <a:schemeClr val="tx1"/>
                </a:solidFill>
                <a:latin typeface="+mn-lt"/>
                <a:ea typeface="+mn-ea"/>
                <a:cs typeface="+mn-cs"/>
              </a:rPr>
              <a:t>В.  Связь с богом через изучение Слова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Вам приходилось безнадежно заблудиться в лесу, без карты и без помощи проводников?  Вы наматываете круги, а выхода нет, вместо него лишь отчаяние и страх.  Точно так же люди пытаются справиться со своими проблемами, найти счастье и обеспечить себе будущее без Бога и без Его слова.  Не надо слишком много времени, чтобы оказаться в отчаянии и с пустотой в душе.</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Божье Слово, Библия, является источником жизненных советов.  Она дает нам проницательность и понимание как общей картины жизни, так и деталей.  </a:t>
            </a:r>
            <a:r>
              <a:rPr lang="ru-RU" sz="1200" kern="1200" dirty="0" smtClean="0">
                <a:solidFill>
                  <a:schemeClr val="tx1"/>
                </a:solidFill>
                <a:latin typeface="+mn-lt"/>
                <a:ea typeface="+mn-ea"/>
                <a:cs typeface="+mn-cs"/>
              </a:rPr>
              <a:t>«Откровение слов Твоих просвещает, вразумляет простых».</a:t>
            </a:r>
            <a:r>
              <a:rPr lang="ru-RU" sz="1200" kern="1200" baseline="30000" dirty="0" smtClean="0">
                <a:solidFill>
                  <a:schemeClr val="tx1"/>
                </a:solidFill>
                <a:latin typeface="+mn-lt"/>
                <a:ea typeface="+mn-ea"/>
                <a:cs typeface="+mn-cs"/>
              </a:rPr>
              <a:t>17</a:t>
            </a:r>
            <a:r>
              <a:rPr lang="ru-RU" sz="1200" kern="1200" dirty="0" smtClean="0">
                <a:solidFill>
                  <a:schemeClr val="tx1"/>
                </a:solidFill>
                <a:latin typeface="+mn-lt"/>
                <a:ea typeface="+mn-ea"/>
                <a:cs typeface="+mn-cs"/>
              </a:rPr>
              <a:t>  Библия вселяет надежду, веру и мужество в сердца читателей.  Она ободряет скорбящих и тех, кто находится в состоянии депрессии.  «И было слово Твое мне в радость и в веселие сердца моего; ибо имя Твое наречено на мне, Господи, Боже </a:t>
            </a:r>
            <a:r>
              <a:rPr lang="ru-RU" sz="1200" kern="1200" dirty="0" err="1" smtClean="0">
                <a:solidFill>
                  <a:schemeClr val="tx1"/>
                </a:solidFill>
                <a:latin typeface="+mn-lt"/>
                <a:ea typeface="+mn-ea"/>
                <a:cs typeface="+mn-cs"/>
              </a:rPr>
              <a:t>Саваоф</a:t>
            </a:r>
            <a:r>
              <a:rPr lang="ru-RU" sz="1200" kern="1200" dirty="0" smtClean="0">
                <a:solidFill>
                  <a:schemeClr val="tx1"/>
                </a:solidFill>
                <a:latin typeface="+mn-lt"/>
                <a:ea typeface="+mn-ea"/>
                <a:cs typeface="+mn-cs"/>
              </a:rPr>
              <a:t>».</a:t>
            </a:r>
            <a:r>
              <a:rPr lang="ru-RU" sz="1200" kern="1200" baseline="30000" dirty="0" smtClean="0">
                <a:solidFill>
                  <a:schemeClr val="tx1"/>
                </a:solidFill>
                <a:latin typeface="+mn-lt"/>
                <a:ea typeface="+mn-ea"/>
                <a:cs typeface="+mn-cs"/>
              </a:rPr>
              <a:t>18</a:t>
            </a:r>
            <a:r>
              <a:rPr lang="ru-RU" sz="1200" kern="1200" dirty="0" smtClean="0">
                <a:solidFill>
                  <a:schemeClr val="tx1"/>
                </a:solidFill>
                <a:latin typeface="+mn-lt"/>
                <a:ea typeface="+mn-ea"/>
                <a:cs typeface="+mn-cs"/>
              </a:rPr>
              <a:t>  Слово Божье обличает грех и предлагает прощение и очищение через Спасителя Иисуса Христа.  «Если исповедуем грехи наши, то Он, будучи верен и праведен, простит нам грехи наши и очистит нас от всякой неправды».</a:t>
            </a:r>
            <a:r>
              <a:rPr lang="ru-RU" sz="1200" kern="1200" baseline="30000" dirty="0" smtClean="0">
                <a:solidFill>
                  <a:schemeClr val="tx1"/>
                </a:solidFill>
                <a:latin typeface="+mn-lt"/>
                <a:ea typeface="+mn-ea"/>
                <a:cs typeface="+mn-cs"/>
              </a:rPr>
              <a:t>19</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Подобно тому, как мы не сможем жить, питаясь только от случая к случаю, духовная жизнь тоже не сможет продолжаться от прослушивания редких проповедей и нерегулярного изучения Библии.  Трансформация, развитие и зрелость нашего мышления и образа жизни требуют непрерывного процесса, а не случайных действий.  Когда вы решите подчинить свою жизнь Богу, не думайте, что однажды утром вы проснетесь с полным пониманием и способностью быть совершенным всегда и в всем.  Божье слово надо изучать ежедневно.  И так же ежедневно, шаг за шагом, оно будет изменять вашу жизнь и ваш характер.</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3F4177-F0BF-4B48-BCBA-C09CE4BA7156}" type="datetimeFigureOut">
              <a:rPr lang="en-US"/>
              <a:pPr>
                <a:defRPr/>
              </a:pPr>
              <a:t>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CDB42F-2F5E-4681-B01A-450B4EFAB8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4C5130-1152-456D-8FA5-19F9C9755CE2}" type="datetimeFigureOut">
              <a:rPr lang="en-US"/>
              <a:pPr>
                <a:defRPr/>
              </a:pPr>
              <a:t>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4D47C4-B1AF-48F7-A17B-2F484229F3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EF97C9-1ADC-4B39-879D-637AF27695F9}" type="datetimeFigureOut">
              <a:rPr lang="en-US"/>
              <a:pPr>
                <a:defRPr/>
              </a:pPr>
              <a:t>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609563-EE11-45CA-9287-1986CC437C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5BC659-CAE4-4253-92BD-2E72CAD90EDA}" type="datetimeFigureOut">
              <a:rPr lang="en-US"/>
              <a:pPr>
                <a:defRPr/>
              </a:pPr>
              <a:t>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67442-6F04-4FE4-9B71-0EEA47AB66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CAB5D0-6029-4E69-A390-237C218DFD78}" type="datetimeFigureOut">
              <a:rPr lang="en-US"/>
              <a:pPr>
                <a:defRPr/>
              </a:pPr>
              <a:t>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F2519D-A68E-428B-9EF4-BBC93AAF25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9672DC-7F6F-46AF-86EA-D81B149FEDB4}" type="datetimeFigureOut">
              <a:rPr lang="en-US"/>
              <a:pPr>
                <a:defRPr/>
              </a:pPr>
              <a:t>12/7/2014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7B0290-0652-446E-BB5C-D7623C2EC9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F5D06A9-7A51-46CC-A2DE-97B2EB17508D}" type="datetimeFigureOut">
              <a:rPr lang="en-US"/>
              <a:pPr>
                <a:defRPr/>
              </a:pPr>
              <a:t>12/7/2014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BD80B2-1CCF-4037-9D90-90235F30BF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DF95BB-41F3-46C9-8450-40A1FC35CB70}" type="datetimeFigureOut">
              <a:rPr lang="en-US"/>
              <a:pPr>
                <a:defRPr/>
              </a:pPr>
              <a:t>12/7/2014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E72FA4-9825-4465-8764-044AC8DD68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06ACC4-96B2-40AB-B114-58D57FE53818}" type="datetimeFigureOut">
              <a:rPr lang="en-US"/>
              <a:pPr>
                <a:defRPr/>
              </a:pPr>
              <a:t>12/7/2014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581105-C5F6-477E-A9CC-3672EC917E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387F-B905-4B18-B39C-29936C4B2B0C}" type="datetimeFigureOut">
              <a:rPr lang="en-US"/>
              <a:pPr>
                <a:defRPr/>
              </a:pPr>
              <a:t>12/7/2014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E34E4B-DB31-478F-8519-65F32B2758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7C5590-FD4E-4337-8ACD-C5144337743E}" type="datetimeFigureOut">
              <a:rPr lang="en-US"/>
              <a:pPr>
                <a:defRPr/>
              </a:pPr>
              <a:t>12/7/2014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35E40-71A7-42AC-B434-12635E4BEC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BA91BB6-9734-4F6D-AB5D-35282B33F900}" type="datetimeFigureOut">
              <a:rPr lang="en-US"/>
              <a:pPr>
                <a:defRPr/>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5D9194C-5F07-4DE5-A428-7D06A29A30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733800"/>
            <a:ext cx="5029200" cy="605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baseline="30000" dirty="0" smtClean="0">
                <a:solidFill>
                  <a:srgbClr val="A1D727"/>
                </a:solidFill>
                <a:latin typeface="Caecilia LT Light" panose="02000403040000020004" pitchFamily="2" charset="0"/>
              </a:rPr>
              <a:t>ДУМАЙ</a:t>
            </a:r>
            <a:r>
              <a:rPr lang="en-US" sz="5000" baseline="30000" dirty="0" smtClean="0">
                <a:solidFill>
                  <a:srgbClr val="A1D727"/>
                </a:solidFill>
                <a:latin typeface="Caecilia LT Light" panose="02000403040000020004" pitchFamily="2" charset="0"/>
              </a:rPr>
              <a:t> </a:t>
            </a:r>
            <a:r>
              <a:rPr lang="ru-RU" sz="5000" baseline="30000" dirty="0" smtClean="0">
                <a:solidFill>
                  <a:srgbClr val="A1D727"/>
                </a:solidFill>
                <a:latin typeface="Caecilia LT Light" panose="02000403040000020004" pitchFamily="2" charset="0"/>
              </a:rPr>
              <a:t>ПОЗИТИВНО</a:t>
            </a:r>
            <a:r>
              <a:rPr lang="en-US" sz="5000" baseline="30000" dirty="0" smtClean="0">
                <a:solidFill>
                  <a:srgbClr val="A1D727"/>
                </a:solidFill>
                <a:latin typeface="Caecilia LT Light" panose="02000403040000020004" pitchFamily="2" charset="0"/>
              </a:rPr>
              <a:t>,</a:t>
            </a:r>
            <a:endParaRPr lang="en-US" sz="50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733800"/>
            <a:ext cx="3733800" cy="11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i="1" baseline="30000" dirty="0" smtClean="0">
                <a:solidFill>
                  <a:schemeClr val="bg1"/>
                </a:solidFill>
                <a:latin typeface="Centennial LightSC" panose="02020500000000000000" pitchFamily="18" charset="0"/>
              </a:rPr>
              <a:t>И жизнь будет </a:t>
            </a:r>
            <a:br>
              <a:rPr lang="ru-RU" sz="5000" i="1" baseline="30000" dirty="0" smtClean="0">
                <a:solidFill>
                  <a:schemeClr val="bg1"/>
                </a:solidFill>
                <a:latin typeface="Centennial LightSC" panose="02020500000000000000" pitchFamily="18" charset="0"/>
              </a:rPr>
            </a:br>
            <a:r>
              <a:rPr lang="ru-RU" sz="5000" i="1" baseline="30000" dirty="0" smtClean="0">
                <a:solidFill>
                  <a:schemeClr val="bg1"/>
                </a:solidFill>
                <a:latin typeface="Centennial LightSC" panose="02020500000000000000" pitchFamily="18" charset="0"/>
              </a:rPr>
              <a:t>в радость</a:t>
            </a:r>
            <a:endParaRPr lang="en-US" sz="5000" i="1" baseline="30000" dirty="0">
              <a:solidFill>
                <a:schemeClr val="bg1"/>
              </a:solidFill>
              <a:latin typeface="Centennial LightSC" panose="02020500000000000000" pitchFamily="18" charset="0"/>
            </a:endParaRPr>
          </a:p>
        </p:txBody>
      </p:sp>
      <p:sp>
        <p:nvSpPr>
          <p:cNvPr id="7" name="CaixaDeTexto 8"/>
          <p:cNvSpPr txBox="1"/>
          <p:nvPr/>
        </p:nvSpPr>
        <p:spPr>
          <a:xfrm>
            <a:off x="5867400" y="381000"/>
            <a:ext cx="3048000" cy="1092607"/>
          </a:xfrm>
          <a:prstGeom prst="rect">
            <a:avLst/>
          </a:prstGeom>
          <a:noFill/>
        </p:spPr>
        <p:txBody>
          <a:bodyPr wrap="square">
            <a:spAutoFit/>
          </a:bodyPr>
          <a:lstStyle/>
          <a:p>
            <a:pPr algn="r" eaLnBrk="1" hangingPunct="1">
              <a:lnSpc>
                <a:spcPts val="2600"/>
              </a:lnSpc>
              <a:defRPr/>
            </a:pPr>
            <a:r>
              <a:rPr lang="ru-RU" sz="2000" dirty="0" smtClean="0">
                <a:solidFill>
                  <a:schemeClr val="accent4">
                    <a:lumMod val="50000"/>
                  </a:schemeClr>
                </a:solidFill>
                <a:latin typeface="Caecilia LT Light" panose="02000403040000020004" pitchFamily="2" charset="0"/>
              </a:rPr>
              <a:t>Тренинг для женщин </a:t>
            </a:r>
            <a:r>
              <a:rPr lang="en-US" sz="2000" dirty="0" smtClean="0">
                <a:solidFill>
                  <a:schemeClr val="accent4">
                    <a:lumMod val="50000"/>
                  </a:schemeClr>
                </a:solidFill>
                <a:latin typeface="Caecilia LT Light" panose="02000403040000020004" pitchFamily="2" charset="0"/>
              </a:rPr>
              <a:t/>
            </a:r>
            <a:br>
              <a:rPr lang="en-US" sz="2000" dirty="0" smtClean="0">
                <a:solidFill>
                  <a:schemeClr val="accent4">
                    <a:lumMod val="50000"/>
                  </a:schemeClr>
                </a:solidFill>
                <a:latin typeface="Caecilia LT Light" panose="02000403040000020004" pitchFamily="2" charset="0"/>
              </a:rPr>
            </a:br>
            <a:r>
              <a:rPr lang="ru-RU" sz="2000" smtClean="0">
                <a:solidFill>
                  <a:schemeClr val="accent4">
                    <a:lumMod val="50000"/>
                  </a:schemeClr>
                </a:solidFill>
                <a:latin typeface="Caecilia LT Light" panose="02000403040000020004" pitchFamily="2" charset="0"/>
              </a:rPr>
              <a:t>по </a:t>
            </a:r>
            <a:r>
              <a:rPr lang="ru-RU" sz="2000" smtClean="0">
                <a:solidFill>
                  <a:schemeClr val="accent4">
                    <a:lumMod val="50000"/>
                  </a:schemeClr>
                </a:solidFill>
                <a:latin typeface="Caecilia LT Light" panose="02000403040000020004" pitchFamily="2" charset="0"/>
              </a:rPr>
              <a:t>психологическому </a:t>
            </a:r>
            <a:r>
              <a:rPr lang="ru-RU" sz="2000" dirty="0" smtClean="0">
                <a:solidFill>
                  <a:schemeClr val="accent4">
                    <a:lumMod val="50000"/>
                  </a:schemeClr>
                </a:solidFill>
                <a:latin typeface="Caecilia LT Light" panose="02000403040000020004" pitchFamily="2" charset="0"/>
              </a:rPr>
              <a:t>здоровью</a:t>
            </a:r>
            <a:endParaRPr lang="pt-BR" sz="2000" dirty="0">
              <a:solidFill>
                <a:schemeClr val="accent4">
                  <a:lumMod val="50000"/>
                </a:schemeClr>
              </a:solidFill>
              <a:latin typeface="Centennial LightSC" panose="02020500000000000000" pitchFamily="18" charset="0"/>
            </a:endParaRPr>
          </a:p>
        </p:txBody>
      </p:sp>
      <p:sp>
        <p:nvSpPr>
          <p:cNvPr id="8" name="Retângulo 6"/>
          <p:cNvSpPr>
            <a:spLocks noChangeArrowheads="1"/>
          </p:cNvSpPr>
          <p:nvPr/>
        </p:nvSpPr>
        <p:spPr bwMode="auto">
          <a:xfrm>
            <a:off x="0" y="4690646"/>
            <a:ext cx="9144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400" baseline="30000" dirty="0" smtClean="0">
                <a:solidFill>
                  <a:schemeClr val="bg1"/>
                </a:solidFill>
                <a:latin typeface="Caecilia LT Light" panose="02000403040000020004" pitchFamily="2" charset="0"/>
              </a:rPr>
              <a:t>Материалы для общин по всестороннему служению здоровья</a:t>
            </a:r>
            <a:endParaRPr lang="en-US" sz="2400" baseline="30000" dirty="0">
              <a:solidFill>
                <a:schemeClr val="bg1"/>
              </a:solidFill>
              <a:latin typeface="Caecilia LT Light" panose="02000403040000020004" pitchFamily="2" charset="0"/>
            </a:endParaRPr>
          </a:p>
        </p:txBody>
      </p:sp>
    </p:spTree>
    <p:extLst>
      <p:ext uri="{BB962C8B-B14F-4D97-AF65-F5344CB8AC3E}">
        <p14:creationId xmlns:p14="http://schemas.microsoft.com/office/powerpoint/2010/main" xmlns="" val="453428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057400" y="457200"/>
            <a:ext cx="6629400" cy="1143000"/>
          </a:xfrm>
        </p:spPr>
        <p:txBody>
          <a:bodyPr/>
          <a:lstStyle/>
          <a:p>
            <a:r>
              <a:rPr lang="ru-RU" sz="3200" b="1" dirty="0" smtClean="0"/>
              <a:t>КЛЮЧ № 1:  ФОРМИРУЙТЕ ОТНОШЕНИЯ С БОГОМ</a:t>
            </a:r>
            <a:endParaRPr lang="en-US" sz="3200" dirty="0"/>
          </a:p>
        </p:txBody>
      </p:sp>
      <p:sp>
        <p:nvSpPr>
          <p:cNvPr id="3" name="Content Placeholder 2"/>
          <p:cNvSpPr>
            <a:spLocks noGrp="1"/>
          </p:cNvSpPr>
          <p:nvPr>
            <p:ph idx="1"/>
          </p:nvPr>
        </p:nvSpPr>
        <p:spPr>
          <a:xfrm>
            <a:off x="457200" y="2179637"/>
            <a:ext cx="8229600" cy="4525963"/>
          </a:xfrm>
        </p:spPr>
        <p:txBody>
          <a:bodyPr/>
          <a:lstStyle/>
          <a:p>
            <a:pPr marL="0" indent="0" algn="ctr">
              <a:buNone/>
            </a:pPr>
            <a:r>
              <a:rPr lang="ru-RU" dirty="0" smtClean="0"/>
              <a:t>Божья благодать покрывает ваши ошибки и дает вам упорство и стойкость для продолжения пути. </a:t>
            </a:r>
          </a:p>
          <a:p>
            <a:pPr marL="0" indent="0" algn="ctr">
              <a:buNone/>
            </a:pPr>
            <a:r>
              <a:rPr lang="ru-RU" i="1" dirty="0" smtClean="0"/>
              <a:t>«Итак, кто во Христе, тот новая тварь; древнее прошло, теперь все новое»</a:t>
            </a:r>
          </a:p>
          <a:p>
            <a:pPr marL="0" indent="0" algn="ctr">
              <a:buNone/>
            </a:pPr>
            <a:r>
              <a:rPr lang="en-US" dirty="0" smtClean="0"/>
              <a:t>2 </a:t>
            </a:r>
            <a:r>
              <a:rPr lang="ru-RU" dirty="0" err="1" smtClean="0"/>
              <a:t>Кор</a:t>
            </a:r>
            <a:r>
              <a:rPr lang="ru-RU" dirty="0" smtClean="0"/>
              <a:t>.</a:t>
            </a:r>
            <a:r>
              <a:rPr lang="en-US" dirty="0" smtClean="0"/>
              <a:t> 5:17.</a:t>
            </a:r>
          </a:p>
          <a:p>
            <a:pPr marL="0" indent="0" algn="ctr">
              <a:buNone/>
            </a:pPr>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1828800" y="381000"/>
            <a:ext cx="7162800" cy="1143000"/>
          </a:xfrm>
        </p:spPr>
        <p:txBody>
          <a:bodyPr/>
          <a:lstStyle/>
          <a:p>
            <a:r>
              <a:rPr lang="ru-RU" sz="2800" b="1" dirty="0" smtClean="0">
                <a:solidFill>
                  <a:srgbClr val="660066"/>
                </a:solidFill>
              </a:rPr>
              <a:t>Ключ № 2</a:t>
            </a:r>
            <a:r>
              <a:rPr lang="en-US" b="1" dirty="0">
                <a:solidFill>
                  <a:srgbClr val="660066"/>
                </a:solidFill>
              </a:rPr>
              <a:t/>
            </a:r>
            <a:br>
              <a:rPr lang="en-US" b="1" dirty="0">
                <a:solidFill>
                  <a:srgbClr val="660066"/>
                </a:solidFill>
              </a:rPr>
            </a:br>
            <a:r>
              <a:rPr lang="en-US" sz="2800" b="1" dirty="0" smtClean="0">
                <a:solidFill>
                  <a:srgbClr val="008000"/>
                </a:solidFill>
              </a:rPr>
              <a:t>C</a:t>
            </a:r>
            <a:r>
              <a:rPr lang="ru-RU" sz="2800" b="1" dirty="0" err="1" smtClean="0">
                <a:solidFill>
                  <a:srgbClr val="008000"/>
                </a:solidFill>
              </a:rPr>
              <a:t>оздайте</a:t>
            </a:r>
            <a:r>
              <a:rPr lang="ru-RU" sz="2800" b="1" dirty="0" smtClean="0">
                <a:solidFill>
                  <a:srgbClr val="008000"/>
                </a:solidFill>
              </a:rPr>
              <a:t> круг общения</a:t>
            </a:r>
            <a:endParaRPr lang="en-US" dirty="0">
              <a:solidFill>
                <a:srgbClr val="008000"/>
              </a:solidFill>
            </a:endParaRPr>
          </a:p>
        </p:txBody>
      </p:sp>
      <p:pic>
        <p:nvPicPr>
          <p:cNvPr id="5" name="Picture 4"/>
          <p:cNvPicPr>
            <a:picLocks noChangeAspect="1"/>
          </p:cNvPicPr>
          <p:nvPr/>
        </p:nvPicPr>
        <p:blipFill>
          <a:blip r:embed="rId4" cstate="print"/>
          <a:stretch>
            <a:fillRect/>
          </a:stretch>
        </p:blipFill>
        <p:spPr>
          <a:xfrm>
            <a:off x="990600" y="4286250"/>
            <a:ext cx="6858000" cy="2571750"/>
          </a:xfrm>
          <a:prstGeom prst="rect">
            <a:avLst/>
          </a:prstGeom>
          <a:ln>
            <a:noFill/>
          </a:ln>
          <a:effectLst>
            <a:softEdge rad="112500"/>
          </a:effectLst>
        </p:spPr>
      </p:pic>
      <p:sp>
        <p:nvSpPr>
          <p:cNvPr id="3" name="Content Placeholder 2"/>
          <p:cNvSpPr>
            <a:spLocks noGrp="1"/>
          </p:cNvSpPr>
          <p:nvPr>
            <p:ph idx="1"/>
          </p:nvPr>
        </p:nvSpPr>
        <p:spPr>
          <a:xfrm>
            <a:off x="381000" y="1981200"/>
            <a:ext cx="8229600" cy="3001963"/>
          </a:xfrm>
        </p:spPr>
        <p:txBody>
          <a:bodyPr/>
          <a:lstStyle/>
          <a:p>
            <a:pPr algn="ctr">
              <a:buNone/>
            </a:pPr>
            <a:r>
              <a:rPr lang="ru-RU" dirty="0" smtClean="0"/>
              <a:t>Бог создал нас с потребностью общаться.  Очень важно, насколько возможно, создать свою социальную поддержку.  Окружите себя людьми, которые будут вас поддерживать и помогут делать правильный выбор.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61651"/>
            <a:ext cx="9275680" cy="6919651"/>
          </a:xfrm>
          <a:prstGeom prst="rect">
            <a:avLst/>
          </a:prstGeom>
        </p:spPr>
      </p:pic>
      <p:sp>
        <p:nvSpPr>
          <p:cNvPr id="3" name="Content Placeholder 2"/>
          <p:cNvSpPr>
            <a:spLocks noGrp="1"/>
          </p:cNvSpPr>
          <p:nvPr>
            <p:ph idx="1"/>
          </p:nvPr>
        </p:nvSpPr>
        <p:spPr>
          <a:xfrm>
            <a:off x="457200" y="2209800"/>
            <a:ext cx="8229600" cy="3810000"/>
          </a:xfrm>
        </p:spPr>
        <p:txBody>
          <a:bodyPr/>
          <a:lstStyle/>
          <a:p>
            <a:r>
              <a:rPr lang="ru-RU" dirty="0" smtClean="0"/>
              <a:t>Когда мы находимся в окружении положительных людей, способных решать проблемы и строить здоровые взаимоотношения, </a:t>
            </a:r>
            <a:r>
              <a:rPr lang="ru-RU" b="1" dirty="0" smtClean="0"/>
              <a:t>мы учимся у них</a:t>
            </a:r>
            <a:r>
              <a:rPr lang="ru-RU" dirty="0" smtClean="0"/>
              <a:t>.</a:t>
            </a:r>
            <a:endParaRPr lang="en-US" b="1" i="1" dirty="0">
              <a:solidFill>
                <a:srgbClr val="660066"/>
              </a:solidFill>
            </a:endParaRPr>
          </a:p>
          <a:p>
            <a:r>
              <a:rPr lang="ru-RU" dirty="0" smtClean="0"/>
              <a:t>Здоровые отношения стоит развивать.</a:t>
            </a:r>
            <a:r>
              <a:rPr lang="en-US" dirty="0" smtClean="0"/>
              <a:t> </a:t>
            </a:r>
          </a:p>
          <a:p>
            <a:r>
              <a:rPr lang="ru-RU" dirty="0" smtClean="0"/>
              <a:t>Найдите способы подружиться с людьми, которые положительно влияют на вас.</a:t>
            </a:r>
            <a:endParaRPr lang="en-US" dirty="0"/>
          </a:p>
        </p:txBody>
      </p:sp>
      <p:sp>
        <p:nvSpPr>
          <p:cNvPr id="5" name="Title 1"/>
          <p:cNvSpPr>
            <a:spLocks noGrp="1"/>
          </p:cNvSpPr>
          <p:nvPr>
            <p:ph type="title"/>
          </p:nvPr>
        </p:nvSpPr>
        <p:spPr>
          <a:xfrm>
            <a:off x="2743200" y="457200"/>
            <a:ext cx="5943600" cy="1143000"/>
          </a:xfrm>
        </p:spPr>
        <p:txBody>
          <a:bodyPr/>
          <a:lstStyle/>
          <a:p>
            <a:r>
              <a:rPr lang="ru-RU" sz="2800" b="1" dirty="0" smtClean="0">
                <a:solidFill>
                  <a:srgbClr val="660066"/>
                </a:solidFill>
              </a:rPr>
              <a:t>Ключ № 2</a:t>
            </a:r>
            <a:r>
              <a:rPr lang="en-US" sz="2800" b="1" dirty="0" smtClean="0">
                <a:solidFill>
                  <a:srgbClr val="660066"/>
                </a:solidFill>
              </a:rPr>
              <a:t/>
            </a:r>
            <a:br>
              <a:rPr lang="en-US" sz="2800" b="1" dirty="0" smtClean="0">
                <a:solidFill>
                  <a:srgbClr val="660066"/>
                </a:solidFill>
              </a:rPr>
            </a:br>
            <a:r>
              <a:rPr lang="en-US" sz="2800" b="1" dirty="0" smtClean="0">
                <a:solidFill>
                  <a:srgbClr val="008000"/>
                </a:solidFill>
              </a:rPr>
              <a:t>C</a:t>
            </a:r>
            <a:r>
              <a:rPr lang="ru-RU" sz="2800" b="1" dirty="0" err="1" smtClean="0">
                <a:solidFill>
                  <a:srgbClr val="008000"/>
                </a:solidFill>
              </a:rPr>
              <a:t>оздайте</a:t>
            </a:r>
            <a:r>
              <a:rPr lang="ru-RU" sz="2800" b="1" dirty="0" smtClean="0">
                <a:solidFill>
                  <a:srgbClr val="008000"/>
                </a:solidFill>
              </a:rPr>
              <a:t> круг общения</a:t>
            </a:r>
            <a:endParaRPr lang="en-US" sz="2800" dirty="0">
              <a:solidFill>
                <a:srgbClr val="008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743200" y="838200"/>
            <a:ext cx="6400800" cy="1143000"/>
          </a:xfrm>
        </p:spPr>
        <p:txBody>
          <a:bodyPr/>
          <a:lstStyle/>
          <a:p>
            <a:r>
              <a:rPr lang="ru-RU" sz="4000" b="1" dirty="0" smtClean="0">
                <a:solidFill>
                  <a:srgbClr val="660066"/>
                </a:solidFill>
              </a:rPr>
              <a:t>Испытайте прощение</a:t>
            </a:r>
            <a:endParaRPr lang="en-US" sz="4000" dirty="0">
              <a:solidFill>
                <a:srgbClr val="660066"/>
              </a:solidFill>
            </a:endParaRPr>
          </a:p>
        </p:txBody>
      </p:sp>
      <p:sp>
        <p:nvSpPr>
          <p:cNvPr id="3" name="Content Placeholder 2"/>
          <p:cNvSpPr>
            <a:spLocks noGrp="1"/>
          </p:cNvSpPr>
          <p:nvPr>
            <p:ph idx="1"/>
          </p:nvPr>
        </p:nvSpPr>
        <p:spPr>
          <a:xfrm>
            <a:off x="2667000" y="2133600"/>
            <a:ext cx="6248400" cy="2925763"/>
          </a:xfrm>
        </p:spPr>
        <p:txBody>
          <a:bodyPr/>
          <a:lstStyle/>
          <a:p>
            <a:pPr marL="0" indent="0" algn="ctr">
              <a:buNone/>
            </a:pPr>
            <a:r>
              <a:rPr lang="ru-RU" dirty="0" smtClean="0"/>
              <a:t>А у вас есть человек, которого надо простить?  Старая поговорка гласит: </a:t>
            </a:r>
            <a:r>
              <a:rPr lang="ru-RU" i="1" dirty="0" smtClean="0"/>
              <a:t>«Простив человека, ты освобождаешь узника, а этот узник – ты сам»</a:t>
            </a:r>
            <a:endParaRPr lang="en-US" i="1" dirty="0"/>
          </a:p>
        </p:txBody>
      </p:sp>
      <p:pic>
        <p:nvPicPr>
          <p:cNvPr id="5" name="Picture 4"/>
          <p:cNvPicPr>
            <a:picLocks noChangeAspect="1"/>
          </p:cNvPicPr>
          <p:nvPr/>
        </p:nvPicPr>
        <p:blipFill>
          <a:blip r:embed="rId4" cstate="print"/>
          <a:stretch>
            <a:fillRect/>
          </a:stretch>
        </p:blipFill>
        <p:spPr>
          <a:xfrm>
            <a:off x="-152400" y="2667000"/>
            <a:ext cx="3253539" cy="4191000"/>
          </a:xfrm>
          <a:prstGeom prst="rect">
            <a:avLst/>
          </a:prstGeom>
        </p:spPr>
      </p:pic>
      <p:sp>
        <p:nvSpPr>
          <p:cNvPr id="6" name="TextBox 5"/>
          <p:cNvSpPr txBox="1"/>
          <p:nvPr/>
        </p:nvSpPr>
        <p:spPr>
          <a:xfrm>
            <a:off x="381000" y="4800600"/>
            <a:ext cx="1864613" cy="584775"/>
          </a:xfrm>
          <a:prstGeom prst="rect">
            <a:avLst/>
          </a:prstGeom>
          <a:noFill/>
        </p:spPr>
        <p:txBody>
          <a:bodyPr wrap="none" rtlCol="0">
            <a:spAutoFit/>
          </a:bodyPr>
          <a:lstStyle/>
          <a:p>
            <a:r>
              <a:rPr lang="ru-RU" sz="3200" b="1" dirty="0" smtClean="0">
                <a:latin typeface="Book Antiqua"/>
                <a:cs typeface="Book Antiqua"/>
              </a:rPr>
              <a:t>Прощай</a:t>
            </a:r>
            <a:endParaRPr lang="en-US" sz="3200" b="1" dirty="0">
              <a:latin typeface="Book Antiqua"/>
              <a:cs typeface="Book Antiqu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286000" y="990600"/>
            <a:ext cx="6705600" cy="1143000"/>
          </a:xfrm>
        </p:spPr>
        <p:txBody>
          <a:bodyPr/>
          <a:lstStyle/>
          <a:p>
            <a:r>
              <a:rPr lang="ru-RU" sz="3200" b="1" dirty="0" smtClean="0">
                <a:solidFill>
                  <a:srgbClr val="660066"/>
                </a:solidFill>
              </a:rPr>
              <a:t>Испытайте прощение</a:t>
            </a:r>
            <a:r>
              <a:rPr lang="en-US" b="1" dirty="0" smtClean="0">
                <a:solidFill>
                  <a:srgbClr val="660066"/>
                </a:solidFill>
              </a:rPr>
              <a:t/>
            </a:r>
            <a:br>
              <a:rPr lang="en-US" b="1" dirty="0" smtClean="0">
                <a:solidFill>
                  <a:srgbClr val="660066"/>
                </a:solidFill>
              </a:rPr>
            </a:br>
            <a:endParaRPr lang="en-US" dirty="0">
              <a:solidFill>
                <a:srgbClr val="660066"/>
              </a:solidFill>
            </a:endParaRPr>
          </a:p>
        </p:txBody>
      </p:sp>
      <p:sp>
        <p:nvSpPr>
          <p:cNvPr id="3" name="Content Placeholder 2"/>
          <p:cNvSpPr>
            <a:spLocks noGrp="1"/>
          </p:cNvSpPr>
          <p:nvPr>
            <p:ph idx="1"/>
          </p:nvPr>
        </p:nvSpPr>
        <p:spPr>
          <a:xfrm>
            <a:off x="457200" y="2484437"/>
            <a:ext cx="8229600" cy="2925763"/>
          </a:xfrm>
        </p:spPr>
        <p:txBody>
          <a:bodyPr/>
          <a:lstStyle/>
          <a:p>
            <a:pPr marL="0" indent="0" algn="ctr">
              <a:buNone/>
            </a:pPr>
            <a:r>
              <a:rPr lang="ru-RU" sz="2800" i="1" dirty="0" smtClean="0"/>
              <a:t>Растет число доказательств того, что склонные к прощению люди наслаждаются </a:t>
            </a:r>
            <a:r>
              <a:rPr lang="ru-RU" sz="2800" b="1" i="1" dirty="0" smtClean="0"/>
              <a:t>лучшим душевным и физическим здоровьем</a:t>
            </a:r>
            <a:r>
              <a:rPr lang="ru-RU" sz="2800" i="1" dirty="0" smtClean="0"/>
              <a:t>, чем те, кто злопамятны, кроме случаев, когда они (прощающие) оправдывают тех, кто применяет насилие по отношению к ним.</a:t>
            </a:r>
            <a:endParaRPr lang="en-US" sz="28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819400" y="990600"/>
            <a:ext cx="5715000" cy="1143000"/>
          </a:xfrm>
        </p:spPr>
        <p:txBody>
          <a:bodyPr/>
          <a:lstStyle/>
          <a:p>
            <a:r>
              <a:rPr lang="ru-RU" b="1" dirty="0" smtClean="0">
                <a:solidFill>
                  <a:srgbClr val="660066"/>
                </a:solidFill>
              </a:rPr>
              <a:t>Испытайте прощение</a:t>
            </a:r>
            <a:r>
              <a:rPr lang="en-US" b="1" dirty="0" smtClean="0">
                <a:solidFill>
                  <a:srgbClr val="660066"/>
                </a:solidFill>
              </a:rPr>
              <a:t/>
            </a:r>
            <a:br>
              <a:rPr lang="en-US" b="1" dirty="0" smtClean="0">
                <a:solidFill>
                  <a:srgbClr val="660066"/>
                </a:solidFill>
              </a:rPr>
            </a:br>
            <a:endParaRPr lang="en-US" dirty="0">
              <a:solidFill>
                <a:srgbClr val="660066"/>
              </a:solidFill>
            </a:endParaRPr>
          </a:p>
        </p:txBody>
      </p:sp>
      <p:sp>
        <p:nvSpPr>
          <p:cNvPr id="5" name="Content Placeholder 2"/>
          <p:cNvSpPr txBox="1">
            <a:spLocks/>
          </p:cNvSpPr>
          <p:nvPr/>
        </p:nvSpPr>
        <p:spPr bwMode="auto">
          <a:xfrm>
            <a:off x="457200" y="2514600"/>
            <a:ext cx="82296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a:spcBef>
                <a:spcPct val="20000"/>
              </a:spcBef>
              <a:defRPr/>
            </a:pPr>
            <a:r>
              <a:rPr lang="ru-RU" sz="3200" b="1" dirty="0" smtClean="0"/>
              <a:t>Кротость</a:t>
            </a:r>
            <a:r>
              <a:rPr lang="ru-RU" sz="3200" dirty="0" smtClean="0"/>
              <a:t> – противоположность гордыни.   </a:t>
            </a:r>
            <a:r>
              <a:rPr lang="ru-RU" sz="3200" i="1" dirty="0" smtClean="0"/>
              <a:t>Это отсутствие духа мстительности, способность объективно оценивать ситуацию и учитывать нужды и мнения других людей</a:t>
            </a:r>
            <a:r>
              <a:rPr lang="ru-RU" sz="3200" dirty="0" smtClean="0"/>
              <a:t>. </a:t>
            </a:r>
            <a:endParaRPr kumimoji="0" lang="en-US" sz="3200" i="1" u="none" strike="noStrike" kern="1200" cap="none" spc="0" normalizeH="0" baseline="0" noProof="0" dirty="0" smtClean="0">
              <a:ln>
                <a:noFill/>
              </a:ln>
              <a:solidFill>
                <a:srgbClr val="660066"/>
              </a:solidFill>
              <a:effectLst/>
              <a:uLnTx/>
              <a:uFillTx/>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14549"/>
            <a:ext cx="9275680" cy="6919651"/>
          </a:xfrm>
          <a:prstGeom prst="rect">
            <a:avLst/>
          </a:prstGeom>
        </p:spPr>
      </p:pic>
      <p:sp>
        <p:nvSpPr>
          <p:cNvPr id="2" name="Title 1"/>
          <p:cNvSpPr>
            <a:spLocks noGrp="1"/>
          </p:cNvSpPr>
          <p:nvPr>
            <p:ph type="title"/>
          </p:nvPr>
        </p:nvSpPr>
        <p:spPr>
          <a:xfrm>
            <a:off x="2514600" y="990600"/>
            <a:ext cx="6172200" cy="1143000"/>
          </a:xfrm>
        </p:spPr>
        <p:txBody>
          <a:bodyPr/>
          <a:lstStyle/>
          <a:p>
            <a:r>
              <a:rPr lang="ru-RU" b="1" dirty="0" smtClean="0">
                <a:solidFill>
                  <a:srgbClr val="660066"/>
                </a:solidFill>
              </a:rPr>
              <a:t>Испытайте прощение</a:t>
            </a:r>
            <a:r>
              <a:rPr lang="en-US" b="1" dirty="0" smtClean="0">
                <a:solidFill>
                  <a:srgbClr val="660066"/>
                </a:solidFill>
              </a:rPr>
              <a:t/>
            </a:r>
            <a:br>
              <a:rPr lang="en-US" b="1" dirty="0" smtClean="0">
                <a:solidFill>
                  <a:srgbClr val="660066"/>
                </a:solidFill>
              </a:rPr>
            </a:br>
            <a:endParaRPr lang="en-US" dirty="0">
              <a:solidFill>
                <a:srgbClr val="660066"/>
              </a:solidFill>
            </a:endParaRPr>
          </a:p>
        </p:txBody>
      </p:sp>
      <p:sp>
        <p:nvSpPr>
          <p:cNvPr id="5" name="Content Placeholder 2"/>
          <p:cNvSpPr txBox="1">
            <a:spLocks/>
          </p:cNvSpPr>
          <p:nvPr/>
        </p:nvSpPr>
        <p:spPr bwMode="auto">
          <a:xfrm>
            <a:off x="381000" y="2209800"/>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ru-RU" sz="2800" dirty="0" smtClean="0"/>
              <a:t>В Библии написано, что Бог удаляет наши грехи так же далеко от нас, как далеко Восток от Запада.  Он очищает нас от неправедности, ставшей причиной греха, и заполняет освободившийся вакуум Своими божественными качествами (См. 1 Ин. 1:9, </a:t>
            </a:r>
            <a:r>
              <a:rPr lang="ru-RU" sz="2800" dirty="0" err="1" smtClean="0"/>
              <a:t>Псал</a:t>
            </a:r>
            <a:r>
              <a:rPr lang="ru-RU" sz="2800" dirty="0" smtClean="0"/>
              <a:t>. 102:12, Евр. 10:12)</a:t>
            </a:r>
            <a:endParaRPr kumimoji="0" lang="en-US" sz="2800" b="1" i="0" u="none" strike="noStrike" kern="1200" cap="none" spc="0" normalizeH="0" baseline="0" noProof="0" dirty="0" smtClean="0">
              <a:ln>
                <a:noFill/>
              </a:ln>
              <a:solidFill>
                <a:schemeClr val="tx1"/>
              </a:solidFill>
              <a:effectLst/>
              <a:uLnTx/>
              <a:uFillTx/>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667000" y="990600"/>
            <a:ext cx="5715000" cy="1143000"/>
          </a:xfrm>
        </p:spPr>
        <p:txBody>
          <a:bodyPr/>
          <a:lstStyle/>
          <a:p>
            <a:r>
              <a:rPr lang="ru-RU" b="1" dirty="0" smtClean="0">
                <a:solidFill>
                  <a:srgbClr val="660066"/>
                </a:solidFill>
              </a:rPr>
              <a:t>Испытайте прощение</a:t>
            </a:r>
            <a:r>
              <a:rPr lang="en-US" b="1" dirty="0" smtClean="0">
                <a:solidFill>
                  <a:srgbClr val="660066"/>
                </a:solidFill>
              </a:rPr>
              <a:t/>
            </a:r>
            <a:br>
              <a:rPr lang="en-US" b="1" dirty="0" smtClean="0">
                <a:solidFill>
                  <a:srgbClr val="660066"/>
                </a:solidFill>
              </a:rPr>
            </a:br>
            <a:endParaRPr lang="en-US" dirty="0">
              <a:solidFill>
                <a:srgbClr val="660066"/>
              </a:solidFill>
            </a:endParaRPr>
          </a:p>
        </p:txBody>
      </p:sp>
      <p:pic>
        <p:nvPicPr>
          <p:cNvPr id="3" name="Picture 2"/>
          <p:cNvPicPr>
            <a:picLocks noChangeAspect="1"/>
          </p:cNvPicPr>
          <p:nvPr/>
        </p:nvPicPr>
        <p:blipFill>
          <a:blip r:embed="rId4" cstate="print"/>
          <a:stretch>
            <a:fillRect/>
          </a:stretch>
        </p:blipFill>
        <p:spPr>
          <a:xfrm>
            <a:off x="2743200" y="3841044"/>
            <a:ext cx="3798131" cy="3048000"/>
          </a:xfrm>
          <a:prstGeom prst="rect">
            <a:avLst/>
          </a:prstGeom>
        </p:spPr>
      </p:pic>
      <p:sp>
        <p:nvSpPr>
          <p:cNvPr id="5" name="Content Placeholder 2"/>
          <p:cNvSpPr txBox="1">
            <a:spLocks/>
          </p:cNvSpPr>
          <p:nvPr/>
        </p:nvSpPr>
        <p:spPr bwMode="auto">
          <a:xfrm>
            <a:off x="381000" y="2286000"/>
            <a:ext cx="8229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ru-RU" sz="2800" dirty="0" smtClean="0"/>
              <a:t>Бог понимает, что есть ошибки, за которые нам никогда не расплатиться сполна.  Он также знает, что этого не смогут сделать и люди, обидевшие нас. </a:t>
            </a:r>
            <a:endParaRPr kumimoji="0" lang="en-US" sz="2800" b="1" i="0" u="none" strike="noStrike" kern="1200" cap="none" spc="0" normalizeH="0" baseline="0" noProof="0" dirty="0" smtClean="0">
              <a:ln>
                <a:noFill/>
              </a:ln>
              <a:solidFill>
                <a:schemeClr val="tx1"/>
              </a:solidFill>
              <a:effectLst/>
              <a:uLnTx/>
              <a:uFillTx/>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400" y="-1"/>
            <a:ext cx="9118600" cy="6935059"/>
          </a:xfrm>
          <a:prstGeom prst="rect">
            <a:avLst/>
          </a:prstGeom>
        </p:spPr>
      </p:pic>
      <p:sp>
        <p:nvSpPr>
          <p:cNvPr id="2" name="Title 1"/>
          <p:cNvSpPr>
            <a:spLocks noGrp="1"/>
          </p:cNvSpPr>
          <p:nvPr>
            <p:ph type="title"/>
          </p:nvPr>
        </p:nvSpPr>
        <p:spPr>
          <a:xfrm>
            <a:off x="457200" y="838200"/>
            <a:ext cx="8229600" cy="1143000"/>
          </a:xfrm>
        </p:spPr>
        <p:txBody>
          <a:bodyPr/>
          <a:lstStyle/>
          <a:p>
            <a:r>
              <a:rPr lang="ru-RU" dirty="0" smtClean="0">
                <a:solidFill>
                  <a:srgbClr val="660066"/>
                </a:solidFill>
              </a:rPr>
              <a:t>Шаги к прощению</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6132689" y="3886200"/>
            <a:ext cx="3048000" cy="3048000"/>
          </a:xfrm>
          <a:prstGeom prst="rect">
            <a:avLst/>
          </a:prstGeom>
          <a:ln>
            <a:noFill/>
          </a:ln>
          <a:effectLst>
            <a:softEdge rad="112500"/>
          </a:effectLst>
        </p:spPr>
      </p:pic>
      <p:sp>
        <p:nvSpPr>
          <p:cNvPr id="3" name="Content Placeholder 2"/>
          <p:cNvSpPr>
            <a:spLocks noGrp="1"/>
          </p:cNvSpPr>
          <p:nvPr>
            <p:ph idx="1"/>
          </p:nvPr>
        </p:nvSpPr>
        <p:spPr>
          <a:xfrm>
            <a:off x="228600" y="2209800"/>
            <a:ext cx="8915400" cy="3505200"/>
          </a:xfrm>
        </p:spPr>
        <p:txBody>
          <a:bodyPr/>
          <a:lstStyle/>
          <a:p>
            <a:pPr>
              <a:buNone/>
            </a:pPr>
            <a:r>
              <a:rPr lang="ru-RU" sz="2000" b="1" dirty="0" smtClean="0">
                <a:solidFill>
                  <a:srgbClr val="7030A0"/>
                </a:solidFill>
              </a:rPr>
              <a:t>ПЯТЬ ПРОСТЫХ ШАГОВ К ПРОЩЕНИЮ</a:t>
            </a:r>
            <a:endParaRPr lang="ru-RU" sz="2000" dirty="0" smtClean="0">
              <a:solidFill>
                <a:srgbClr val="7030A0"/>
              </a:solidFill>
            </a:endParaRPr>
          </a:p>
          <a:p>
            <a:pPr marL="457200" indent="-457200">
              <a:buFont typeface="+mj-lt"/>
              <a:buAutoNum type="arabicPeriod"/>
            </a:pPr>
            <a:r>
              <a:rPr lang="ru-RU" sz="2400" b="1" dirty="0" smtClean="0"/>
              <a:t>Посмотрите в лицо своему гневу</a:t>
            </a:r>
            <a:endParaRPr lang="ru-RU" sz="2400" dirty="0" smtClean="0"/>
          </a:p>
          <a:p>
            <a:pPr marL="457200" lvl="0" indent="-457200">
              <a:buFont typeface="+mj-lt"/>
              <a:buAutoNum type="arabicPeriod"/>
            </a:pPr>
            <a:r>
              <a:rPr lang="ru-RU" sz="2400" b="1" dirty="0" smtClean="0"/>
              <a:t>Просите Бога о даре прощения</a:t>
            </a:r>
            <a:endParaRPr lang="ru-RU" sz="2400" dirty="0" smtClean="0"/>
          </a:p>
          <a:p>
            <a:pPr marL="457200" lvl="0" indent="-457200">
              <a:buFont typeface="+mj-lt"/>
              <a:buAutoNum type="arabicPeriod"/>
            </a:pPr>
            <a:r>
              <a:rPr lang="ru-RU" sz="2400" b="1" dirty="0" smtClean="0"/>
              <a:t>Примите решение простить тех, кто вас обидел</a:t>
            </a:r>
            <a:endParaRPr lang="ru-RU" sz="2400" dirty="0" smtClean="0"/>
          </a:p>
          <a:p>
            <a:pPr marL="457200" lvl="0" indent="-457200">
              <a:buFont typeface="+mj-lt"/>
              <a:buAutoNum type="arabicPeriod"/>
            </a:pPr>
            <a:r>
              <a:rPr lang="ru-RU" sz="2400" b="1" dirty="0" smtClean="0"/>
              <a:t>Активно прощайте.</a:t>
            </a:r>
            <a:r>
              <a:rPr lang="ru-RU" sz="2400" dirty="0" smtClean="0"/>
              <a:t> </a:t>
            </a:r>
          </a:p>
          <a:p>
            <a:pPr marL="457200" lvl="0" indent="-457200">
              <a:buFont typeface="+mj-lt"/>
              <a:buAutoNum type="arabicPeriod"/>
            </a:pPr>
            <a:r>
              <a:rPr lang="ru-RU" sz="2400" b="1" dirty="0" smtClean="0"/>
              <a:t>Откройте для себя освобождение</a:t>
            </a:r>
            <a:endParaRPr lang="ru-RU" sz="2400" dirty="0" smtClean="0"/>
          </a:p>
          <a:p>
            <a:pPr marL="514350" lvl="0" indent="-514350">
              <a:buNone/>
            </a:pP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400" y="-1"/>
            <a:ext cx="9118600" cy="6935059"/>
          </a:xfrm>
          <a:prstGeom prst="rect">
            <a:avLst/>
          </a:prstGeom>
        </p:spPr>
      </p:pic>
      <p:sp>
        <p:nvSpPr>
          <p:cNvPr id="2" name="Title 1"/>
          <p:cNvSpPr>
            <a:spLocks noGrp="1"/>
          </p:cNvSpPr>
          <p:nvPr>
            <p:ph type="title"/>
          </p:nvPr>
        </p:nvSpPr>
        <p:spPr>
          <a:xfrm>
            <a:off x="457200" y="762000"/>
            <a:ext cx="8229600" cy="1143000"/>
          </a:xfrm>
        </p:spPr>
        <p:txBody>
          <a:bodyPr/>
          <a:lstStyle/>
          <a:p>
            <a:r>
              <a:rPr lang="ru-RU" b="1" dirty="0" smtClean="0">
                <a:solidFill>
                  <a:srgbClr val="4615A3"/>
                </a:solidFill>
              </a:rPr>
              <a:t>Заключение</a:t>
            </a:r>
            <a:endParaRPr lang="en-US" b="1" dirty="0">
              <a:solidFill>
                <a:srgbClr val="4615A3"/>
              </a:solidFill>
            </a:endParaRPr>
          </a:p>
        </p:txBody>
      </p:sp>
      <p:sp>
        <p:nvSpPr>
          <p:cNvPr id="3" name="Content Placeholder 2"/>
          <p:cNvSpPr>
            <a:spLocks noGrp="1"/>
          </p:cNvSpPr>
          <p:nvPr>
            <p:ph idx="1"/>
          </p:nvPr>
        </p:nvSpPr>
        <p:spPr>
          <a:xfrm>
            <a:off x="457200" y="2057400"/>
            <a:ext cx="8229600" cy="4525963"/>
          </a:xfrm>
        </p:spPr>
        <p:txBody>
          <a:bodyPr/>
          <a:lstStyle/>
          <a:p>
            <a:pPr algn="ctr">
              <a:buNone/>
            </a:pPr>
            <a:r>
              <a:rPr lang="ru-RU" sz="2800" i="1" dirty="0" smtClean="0"/>
              <a:t>Данный семинар сфокусирован на двух важных ключах: отношения с Богом и друг с другом.  Эти ключи являются основой жизни, характеризующейся победой, духовным ростом и чувством безопасности</a:t>
            </a:r>
            <a:r>
              <a:rPr lang="ru-RU" sz="2800" dirty="0" smtClean="0"/>
              <a:t>.  </a:t>
            </a:r>
          </a:p>
          <a:p>
            <a:pPr algn="ctr">
              <a:buNone/>
            </a:pPr>
            <a:r>
              <a:rPr lang="ru-RU" sz="2800" b="1" dirty="0" smtClean="0">
                <a:solidFill>
                  <a:srgbClr val="7030A0"/>
                </a:solidFill>
              </a:rPr>
              <a:t>Вторая часть </a:t>
            </a:r>
            <a:r>
              <a:rPr lang="ru-RU" sz="2800" dirty="0" smtClean="0">
                <a:solidFill>
                  <a:srgbClr val="7030A0"/>
                </a:solidFill>
              </a:rPr>
              <a:t>будет построена на этом основании.  Мы исследуем пути формирования качественного образа жизни и нашего окружения.</a:t>
            </a:r>
          </a:p>
          <a:p>
            <a:pPr algn="ctr"/>
            <a:endParaRPr lang="en-US" sz="2800" dirty="0"/>
          </a:p>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2[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86" y="0"/>
            <a:ext cx="9133114" cy="6858000"/>
          </a:xfrm>
          <a:prstGeom prst="rect">
            <a:avLst/>
          </a:prstGeom>
        </p:spPr>
      </p:pic>
      <p:sp>
        <p:nvSpPr>
          <p:cNvPr id="2050" name="Title 1"/>
          <p:cNvSpPr>
            <a:spLocks noGrp="1"/>
          </p:cNvSpPr>
          <p:nvPr>
            <p:ph type="ctrTitle"/>
          </p:nvPr>
        </p:nvSpPr>
        <p:spPr>
          <a:xfrm>
            <a:off x="0" y="3124200"/>
            <a:ext cx="9220200" cy="2076450"/>
          </a:xfrm>
          <a:effectLst>
            <a:outerShdw blurRad="50800" dist="38100" dir="8100000" algn="tr" rotWithShape="0">
              <a:prstClr val="black">
                <a:alpha val="40000"/>
              </a:prstClr>
            </a:outerShdw>
          </a:effectLst>
        </p:spPr>
        <p:txBody>
          <a:bodyPr/>
          <a:lstStyle/>
          <a:p>
            <a:r>
              <a:rPr lang="ru-RU" sz="3600" b="1" i="1" dirty="0" smtClean="0"/>
              <a:t>ВЗАИМОСВЯЗЬ ДУШИ И ТЕЛА – ЧАСТЬ 1</a:t>
            </a:r>
            <a:r>
              <a:rPr lang="ru-RU" sz="3600" dirty="0" smtClean="0"/>
              <a:t/>
            </a:r>
            <a:br>
              <a:rPr lang="ru-RU" sz="3600" dirty="0" smtClean="0"/>
            </a:br>
            <a:r>
              <a:rPr lang="ru-RU" sz="3600" b="1" i="1" dirty="0" smtClean="0"/>
              <a:t>ВЗАИМОСВЯЗЬ И ОБЩЕСТВО</a:t>
            </a:r>
            <a:r>
              <a:rPr lang="ru-RU" sz="3600" dirty="0" smtClean="0"/>
              <a:t/>
            </a:r>
            <a:br>
              <a:rPr lang="ru-RU" sz="3600" dirty="0" smtClean="0"/>
            </a:br>
            <a:endParaRPr lang="en-US" sz="3600" i="1" dirty="0" smtClean="0">
              <a:solidFill>
                <a:schemeClr val="accent4">
                  <a:lumMod val="20000"/>
                  <a:lumOff val="80000"/>
                </a:schemeClr>
              </a:solidFill>
              <a:latin typeface="Book Antiqua"/>
              <a:cs typeface="Book Antiqua"/>
            </a:endParaRPr>
          </a:p>
        </p:txBody>
      </p:sp>
      <p:sp>
        <p:nvSpPr>
          <p:cNvPr id="3" name="Title 1"/>
          <p:cNvSpPr txBox="1">
            <a:spLocks/>
          </p:cNvSpPr>
          <p:nvPr/>
        </p:nvSpPr>
        <p:spPr bwMode="auto">
          <a:xfrm>
            <a:off x="2819400" y="4778375"/>
            <a:ext cx="3810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ru-RU" sz="2000" b="0" i="0" u="none" strike="noStrike" kern="1200" cap="none" spc="0" normalizeH="0" baseline="0" noProof="0" dirty="0" smtClean="0">
                <a:ln>
                  <a:noFill/>
                </a:ln>
                <a:solidFill>
                  <a:schemeClr val="tx1"/>
                </a:solidFill>
                <a:effectLst/>
                <a:uLnTx/>
                <a:uFillTx/>
                <a:latin typeface="Book Antiqua"/>
                <a:ea typeface="+mj-ea"/>
                <a:cs typeface="Book Antiqua"/>
              </a:rPr>
              <a:t>Вики </a:t>
            </a:r>
            <a:r>
              <a:rPr kumimoji="0" lang="ru-RU" sz="2000" b="0" i="0" u="none" strike="noStrike" kern="1200" cap="none" spc="0" normalizeH="0" baseline="0" noProof="0" dirty="0" err="1" smtClean="0">
                <a:ln>
                  <a:noFill/>
                </a:ln>
                <a:solidFill>
                  <a:schemeClr val="tx1"/>
                </a:solidFill>
                <a:effectLst/>
                <a:uLnTx/>
                <a:uFillTx/>
                <a:latin typeface="Book Antiqua"/>
                <a:ea typeface="+mj-ea"/>
                <a:cs typeface="Book Antiqua"/>
              </a:rPr>
              <a:t>Гриффин</a:t>
            </a:r>
            <a:r>
              <a:rPr kumimoji="0" lang="en-US" sz="2000" b="0" i="0" u="none" strike="noStrike" kern="1200" cap="none" spc="0" normalizeH="0" noProof="0" dirty="0" smtClean="0">
                <a:ln>
                  <a:noFill/>
                </a:ln>
                <a:solidFill>
                  <a:schemeClr val="tx1"/>
                </a:solidFill>
                <a:effectLst/>
                <a:uLnTx/>
                <a:uFillTx/>
                <a:latin typeface="Book Antiqua"/>
                <a:ea typeface="+mj-ea"/>
                <a:cs typeface="Book Antiqua"/>
              </a:rPr>
              <a:t> </a:t>
            </a:r>
          </a:p>
          <a:p>
            <a:pPr algn="ctr"/>
            <a:r>
              <a:rPr lang="ru-RU" sz="2000" dirty="0" smtClean="0">
                <a:latin typeface="Book Antiqua"/>
                <a:ea typeface="+mj-ea"/>
                <a:cs typeface="Book Antiqua"/>
              </a:rPr>
              <a:t>Автор</a:t>
            </a:r>
            <a:endParaRPr kumimoji="0" lang="en-US" sz="2000" b="0" i="0" u="none" strike="noStrike" kern="1200" cap="none" spc="0" normalizeH="0" noProof="0" dirty="0" smtClean="0">
              <a:ln>
                <a:noFill/>
              </a:ln>
              <a:solidFill>
                <a:schemeClr val="tx1"/>
              </a:solidFill>
              <a:effectLst/>
              <a:uLnTx/>
              <a:uFillTx/>
              <a:latin typeface="Book Antiqua"/>
              <a:ea typeface="+mj-ea"/>
              <a:cs typeface="Book Antiqu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a:t>
            </a:r>
            <a:endParaRPr lang="en-US" dirty="0"/>
          </a:p>
        </p:txBody>
      </p:sp>
      <p:pic>
        <p:nvPicPr>
          <p:cNvPr id="4" name="Content Placeholder 3" descr="MHT_PP_Dentro_GERAL.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1889" b="11889"/>
          <a:stretch>
            <a:fillRect/>
          </a:stretch>
        </p:blipFill>
        <p:spPr>
          <a:xfrm>
            <a:off x="0" y="0"/>
            <a:ext cx="9241020" cy="6858000"/>
          </a:xfrm>
          <a:prstGeom prst="rect">
            <a:avLst/>
          </a:prstGeom>
        </p:spPr>
      </p:pic>
      <p:sp>
        <p:nvSpPr>
          <p:cNvPr id="6" name="Rectangle 5"/>
          <p:cNvSpPr/>
          <p:nvPr/>
        </p:nvSpPr>
        <p:spPr>
          <a:xfrm>
            <a:off x="0" y="1600200"/>
            <a:ext cx="9525000" cy="2370905"/>
          </a:xfrm>
          <a:prstGeom prst="rect">
            <a:avLst/>
          </a:prstGeom>
        </p:spPr>
        <p:txBody>
          <a:bodyPr wrap="square">
            <a:spAutoFit/>
          </a:bodyPr>
          <a:lstStyle/>
          <a:p>
            <a:pPr algn="ctr"/>
            <a:r>
              <a:rPr lang="ru-RU" sz="2800" i="1" dirty="0" smtClean="0"/>
              <a:t>Надейся на Господа всем сердцем твоим, и не полагайся на разум твой.  Во всех путях твоих познавай Его, и Он направит стези твои.</a:t>
            </a:r>
          </a:p>
          <a:p>
            <a:pPr algn="ctr"/>
            <a:r>
              <a:rPr lang="ru-RU" sz="2800" i="1" dirty="0" smtClean="0"/>
              <a:t>Притчи 3:5-6</a:t>
            </a:r>
          </a:p>
          <a:p>
            <a:pPr algn="ctr">
              <a:lnSpc>
                <a:spcPct val="120000"/>
              </a:lnSpc>
            </a:pPr>
            <a:endParaRPr lang="en-US" sz="3200" dirty="0">
              <a:latin typeface="Book Antiqua"/>
              <a:cs typeface="Book Antiqua"/>
            </a:endParaRPr>
          </a:p>
        </p:txBody>
      </p:sp>
      <p:sp>
        <p:nvSpPr>
          <p:cNvPr id="7" name="Title 1"/>
          <p:cNvSpPr txBox="1">
            <a:spLocks/>
          </p:cNvSpPr>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b="1" dirty="0" smtClean="0">
                <a:solidFill>
                  <a:srgbClr val="4615A3"/>
                </a:solidFill>
                <a:latin typeface="Book Antiqua"/>
                <a:cs typeface="Book Antiqua"/>
              </a:rPr>
              <a:t>Молитва</a:t>
            </a:r>
            <a:endParaRPr lang="en-US" b="1" dirty="0">
              <a:solidFill>
                <a:srgbClr val="4615A3"/>
              </a:solidFill>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5194838" y="3962400"/>
            <a:ext cx="4939761" cy="3289300"/>
          </a:xfrm>
          <a:prstGeom prst="rect">
            <a:avLst/>
          </a:prstGeom>
        </p:spPr>
      </p:pic>
    </p:spTree>
    <p:extLst>
      <p:ext uri="{BB962C8B-B14F-4D97-AF65-F5344CB8AC3E}">
        <p14:creationId xmlns:p14="http://schemas.microsoft.com/office/powerpoint/2010/main" xmlns="" val="3094571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400" y="-1"/>
            <a:ext cx="9118600" cy="6935059"/>
          </a:xfrm>
          <a:prstGeom prst="rect">
            <a:avLst/>
          </a:prstGeom>
        </p:spPr>
      </p:pic>
      <p:sp>
        <p:nvSpPr>
          <p:cNvPr id="2" name="Title 1"/>
          <p:cNvSpPr>
            <a:spLocks noGrp="1"/>
          </p:cNvSpPr>
          <p:nvPr>
            <p:ph type="title"/>
          </p:nvPr>
        </p:nvSpPr>
        <p:spPr>
          <a:xfrm>
            <a:off x="381000" y="838200"/>
            <a:ext cx="8229600" cy="1143000"/>
          </a:xfrm>
        </p:spPr>
        <p:txBody>
          <a:bodyPr/>
          <a:lstStyle/>
          <a:p>
            <a:r>
              <a:rPr lang="ru-RU" sz="3600" b="1" dirty="0" smtClean="0">
                <a:solidFill>
                  <a:srgbClr val="4615A3"/>
                </a:solidFill>
              </a:rPr>
              <a:t>Стратегии успеха</a:t>
            </a:r>
            <a:endParaRPr lang="en-US" sz="3600" b="1" dirty="0">
              <a:solidFill>
                <a:srgbClr val="4615A3"/>
              </a:solidFill>
            </a:endParaRPr>
          </a:p>
        </p:txBody>
      </p:sp>
      <p:sp>
        <p:nvSpPr>
          <p:cNvPr id="3" name="Content Placeholder 2"/>
          <p:cNvSpPr>
            <a:spLocks noGrp="1"/>
          </p:cNvSpPr>
          <p:nvPr>
            <p:ph idx="1"/>
          </p:nvPr>
        </p:nvSpPr>
        <p:spPr>
          <a:xfrm>
            <a:off x="381000" y="2057400"/>
            <a:ext cx="8229600" cy="2849563"/>
          </a:xfrm>
        </p:spPr>
        <p:txBody>
          <a:bodyPr/>
          <a:lstStyle/>
          <a:p>
            <a:pPr marL="0" indent="0" algn="ctr">
              <a:buNone/>
            </a:pPr>
            <a:r>
              <a:rPr lang="ru-RU" dirty="0" smtClean="0"/>
              <a:t>Стивен </a:t>
            </a:r>
            <a:r>
              <a:rPr lang="ru-RU" dirty="0" err="1" smtClean="0"/>
              <a:t>Кови</a:t>
            </a:r>
            <a:r>
              <a:rPr lang="ru-RU" dirty="0" smtClean="0"/>
              <a:t> в своей книге «Семь навыков высокоэффективных людей» напоминает нам, что, развивая привычки, надо помнить о трех вещах.  Вам необходимо знать, что делать, как это делать и иметь соответствующую мотивацию.  И еще один важный элемент – выдержка.</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400" y="-232672"/>
            <a:ext cx="9423400" cy="7166872"/>
          </a:xfrm>
          <a:prstGeom prst="rect">
            <a:avLst/>
          </a:prstGeom>
        </p:spPr>
      </p:pic>
      <p:sp>
        <p:nvSpPr>
          <p:cNvPr id="2" name="Title 1"/>
          <p:cNvSpPr>
            <a:spLocks noGrp="1"/>
          </p:cNvSpPr>
          <p:nvPr>
            <p:ph type="title"/>
          </p:nvPr>
        </p:nvSpPr>
        <p:spPr>
          <a:xfrm>
            <a:off x="457200" y="609600"/>
            <a:ext cx="8229600" cy="1143000"/>
          </a:xfrm>
        </p:spPr>
        <p:txBody>
          <a:bodyPr/>
          <a:lstStyle/>
          <a:p>
            <a:r>
              <a:rPr lang="ru-RU" b="1" dirty="0" smtClean="0">
                <a:solidFill>
                  <a:srgbClr val="4615A3"/>
                </a:solidFill>
              </a:rPr>
              <a:t>Три ключа</a:t>
            </a:r>
            <a:endParaRPr lang="en-US" b="1" dirty="0">
              <a:solidFill>
                <a:srgbClr val="4615A3"/>
              </a:solidFill>
            </a:endParaRPr>
          </a:p>
        </p:txBody>
      </p:sp>
      <p:pic>
        <p:nvPicPr>
          <p:cNvPr id="4" name="Picture 3"/>
          <p:cNvPicPr>
            <a:picLocks noChangeAspect="1"/>
          </p:cNvPicPr>
          <p:nvPr/>
        </p:nvPicPr>
        <p:blipFill>
          <a:blip r:embed="rId4" cstate="print"/>
          <a:stretch>
            <a:fillRect/>
          </a:stretch>
        </p:blipFill>
        <p:spPr>
          <a:xfrm>
            <a:off x="6019800" y="4343400"/>
            <a:ext cx="3429000" cy="2571750"/>
          </a:xfrm>
          <a:prstGeom prst="rect">
            <a:avLst/>
          </a:prstGeom>
          <a:ln>
            <a:noFill/>
          </a:ln>
          <a:effectLst>
            <a:softEdge rad="112500"/>
          </a:effectLst>
        </p:spPr>
      </p:pic>
      <p:sp>
        <p:nvSpPr>
          <p:cNvPr id="3" name="Content Placeholder 2"/>
          <p:cNvSpPr>
            <a:spLocks noGrp="1"/>
          </p:cNvSpPr>
          <p:nvPr>
            <p:ph idx="1"/>
          </p:nvPr>
        </p:nvSpPr>
        <p:spPr>
          <a:xfrm>
            <a:off x="1219200" y="2484437"/>
            <a:ext cx="6705600" cy="3078163"/>
          </a:xfrm>
        </p:spPr>
        <p:txBody>
          <a:bodyPr/>
          <a:lstStyle/>
          <a:p>
            <a:pPr marL="742950" indent="-742950">
              <a:buFont typeface="+mj-lt"/>
              <a:buAutoNum type="arabicPeriod"/>
            </a:pPr>
            <a:r>
              <a:rPr lang="ru-RU" b="1" dirty="0" smtClean="0">
                <a:solidFill>
                  <a:srgbClr val="660066"/>
                </a:solidFill>
              </a:rPr>
              <a:t>Формирование отношений с Богом</a:t>
            </a:r>
          </a:p>
          <a:p>
            <a:pPr marL="742950" indent="-742950">
              <a:buFont typeface="+mj-lt"/>
              <a:buAutoNum type="arabicPeriod"/>
            </a:pPr>
            <a:r>
              <a:rPr lang="ru-RU" b="1" dirty="0" smtClean="0">
                <a:solidFill>
                  <a:srgbClr val="660066"/>
                </a:solidFill>
              </a:rPr>
              <a:t>Создание социального окружения</a:t>
            </a:r>
            <a:endParaRPr lang="en-US" b="1" dirty="0" smtClean="0">
              <a:solidFill>
                <a:srgbClr val="660066"/>
              </a:solidFill>
            </a:endParaRPr>
          </a:p>
          <a:p>
            <a:pPr marL="742950" indent="-742950">
              <a:buFont typeface="+mj-lt"/>
              <a:buAutoNum type="arabicPeriod"/>
            </a:pPr>
            <a:r>
              <a:rPr lang="ru-RU" dirty="0" smtClean="0"/>
              <a:t>Создание положительного образа жизни</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400" y="-1"/>
            <a:ext cx="9118600" cy="6935059"/>
          </a:xfrm>
          <a:prstGeom prst="rect">
            <a:avLst/>
          </a:prstGeom>
        </p:spPr>
      </p:pic>
      <p:sp>
        <p:nvSpPr>
          <p:cNvPr id="2" name="Title 1"/>
          <p:cNvSpPr>
            <a:spLocks noGrp="1"/>
          </p:cNvSpPr>
          <p:nvPr>
            <p:ph type="title"/>
          </p:nvPr>
        </p:nvSpPr>
        <p:spPr>
          <a:xfrm>
            <a:off x="457200" y="762000"/>
            <a:ext cx="8229600" cy="1143000"/>
          </a:xfrm>
        </p:spPr>
        <p:txBody>
          <a:bodyPr/>
          <a:lstStyle/>
          <a:p>
            <a:r>
              <a:rPr lang="ru-RU" b="1" dirty="0" smtClean="0">
                <a:solidFill>
                  <a:srgbClr val="4615A3"/>
                </a:solidFill>
              </a:rPr>
              <a:t>Ключи жизни</a:t>
            </a:r>
            <a:endParaRPr lang="en-US" b="1" dirty="0">
              <a:solidFill>
                <a:srgbClr val="4615A3"/>
              </a:solidFill>
            </a:endParaRPr>
          </a:p>
        </p:txBody>
      </p:sp>
      <p:pic>
        <p:nvPicPr>
          <p:cNvPr id="5" name="Picture 4"/>
          <p:cNvPicPr>
            <a:picLocks noChangeAspect="1"/>
          </p:cNvPicPr>
          <p:nvPr/>
        </p:nvPicPr>
        <p:blipFill>
          <a:blip r:embed="rId4" cstate="print"/>
          <a:stretch>
            <a:fillRect/>
          </a:stretch>
        </p:blipFill>
        <p:spPr>
          <a:xfrm>
            <a:off x="6096000" y="4629150"/>
            <a:ext cx="3048000" cy="2286000"/>
          </a:xfrm>
          <a:prstGeom prst="rect">
            <a:avLst/>
          </a:prstGeom>
          <a:ln>
            <a:noFill/>
          </a:ln>
          <a:effectLst>
            <a:softEdge rad="112500"/>
          </a:effectLst>
        </p:spPr>
      </p:pic>
      <p:sp>
        <p:nvSpPr>
          <p:cNvPr id="3" name="Content Placeholder 2"/>
          <p:cNvSpPr>
            <a:spLocks noGrp="1"/>
          </p:cNvSpPr>
          <p:nvPr>
            <p:ph idx="1"/>
          </p:nvPr>
        </p:nvSpPr>
        <p:spPr>
          <a:xfrm>
            <a:off x="457200" y="2103437"/>
            <a:ext cx="8229600" cy="3687763"/>
          </a:xfrm>
        </p:spPr>
        <p:txBody>
          <a:bodyPr/>
          <a:lstStyle/>
          <a:p>
            <a:pPr marL="0" indent="0" algn="ctr">
              <a:buNone/>
            </a:pPr>
            <a:r>
              <a:rPr lang="ru-RU" dirty="0" smtClean="0"/>
              <a:t>Эти принципы не только действенные инструменты для преодоления вредных привычек и пристрастий, но и ключи к успешной и счастливой жизни.  Эти принципы помогут вам реализовать весь свой потенциал.  Простые, но такие действенные! </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514600" y="304800"/>
            <a:ext cx="6172200" cy="1143000"/>
          </a:xfrm>
        </p:spPr>
        <p:txBody>
          <a:bodyPr/>
          <a:lstStyle/>
          <a:p>
            <a:r>
              <a:rPr lang="ru-RU" sz="2800" b="1" dirty="0" smtClean="0"/>
              <a:t/>
            </a:r>
            <a:br>
              <a:rPr lang="ru-RU" sz="2800" b="1" dirty="0" smtClean="0"/>
            </a:br>
            <a:r>
              <a:rPr lang="ru-RU" sz="2800" b="1" dirty="0" smtClean="0"/>
              <a:t>КЛЮЧ № 1:  ФОРМИРУЙТЕ ОТНОШЕНИЯ С БОГОМ</a:t>
            </a:r>
            <a:r>
              <a:rPr lang="ru-RU" dirty="0" smtClean="0"/>
              <a:t/>
            </a:r>
            <a:br>
              <a:rPr lang="ru-RU" dirty="0" smtClean="0"/>
            </a:br>
            <a:endParaRPr lang="en-US" dirty="0">
              <a:solidFill>
                <a:srgbClr val="008000"/>
              </a:solidFill>
            </a:endParaRPr>
          </a:p>
        </p:txBody>
      </p:sp>
      <p:pic>
        <p:nvPicPr>
          <p:cNvPr id="6" name="Picture 5"/>
          <p:cNvPicPr>
            <a:picLocks noChangeAspect="1"/>
          </p:cNvPicPr>
          <p:nvPr/>
        </p:nvPicPr>
        <p:blipFill>
          <a:blip r:embed="rId4" cstate="print"/>
          <a:stretch>
            <a:fillRect/>
          </a:stretch>
        </p:blipFill>
        <p:spPr>
          <a:xfrm>
            <a:off x="6477000" y="3505200"/>
            <a:ext cx="2506642" cy="3276600"/>
          </a:xfrm>
          <a:prstGeom prst="rect">
            <a:avLst/>
          </a:prstGeom>
          <a:ln>
            <a:noFill/>
          </a:ln>
          <a:effectLst>
            <a:softEdge rad="112500"/>
          </a:effectLst>
        </p:spPr>
      </p:pic>
      <p:sp>
        <p:nvSpPr>
          <p:cNvPr id="3" name="Content Placeholder 2"/>
          <p:cNvSpPr>
            <a:spLocks noGrp="1"/>
          </p:cNvSpPr>
          <p:nvPr>
            <p:ph idx="1"/>
          </p:nvPr>
        </p:nvSpPr>
        <p:spPr>
          <a:xfrm>
            <a:off x="457200" y="2027237"/>
            <a:ext cx="5943600" cy="4525963"/>
          </a:xfrm>
        </p:spPr>
        <p:txBody>
          <a:bodyPr/>
          <a:lstStyle/>
          <a:p>
            <a:pPr marL="0" indent="0">
              <a:lnSpc>
                <a:spcPct val="50000"/>
              </a:lnSpc>
              <a:buNone/>
            </a:pPr>
            <a:endParaRPr lang="ru-RU" b="1" dirty="0" smtClean="0"/>
          </a:p>
          <a:p>
            <a:pPr marL="0" indent="0">
              <a:lnSpc>
                <a:spcPct val="50000"/>
              </a:lnSpc>
              <a:buNone/>
            </a:pPr>
            <a:r>
              <a:rPr lang="ru-RU" b="1" dirty="0" smtClean="0"/>
              <a:t>А.  Принятие Бога</a:t>
            </a:r>
            <a:endParaRPr lang="ru-RU" dirty="0" smtClean="0"/>
          </a:p>
          <a:p>
            <a:pPr marL="0" indent="0">
              <a:lnSpc>
                <a:spcPct val="50000"/>
              </a:lnSpc>
              <a:buNone/>
            </a:pPr>
            <a:endParaRPr lang="en-US" dirty="0" smtClean="0"/>
          </a:p>
          <a:p>
            <a:pPr algn="ctr">
              <a:buNone/>
            </a:pPr>
            <a:r>
              <a:rPr lang="ru-RU" dirty="0" smtClean="0"/>
              <a:t>«</a:t>
            </a:r>
            <a:r>
              <a:rPr lang="ru-RU" i="1" dirty="0" smtClean="0"/>
              <a:t>Надейся на Господа всем сердцем твоим, и не полагайся на разум твой.  Во всех путях твоих познавай Его, и Он направит стези твои</a:t>
            </a:r>
            <a:r>
              <a:rPr lang="ru-RU" dirty="0" smtClean="0"/>
              <a:t>»</a:t>
            </a:r>
          </a:p>
          <a:p>
            <a:pPr algn="ctr">
              <a:buNone/>
            </a:pPr>
            <a:r>
              <a:rPr lang="ru-RU" dirty="0" smtClean="0"/>
              <a:t>Притчи 3:5-6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61651"/>
            <a:ext cx="9275680" cy="6919651"/>
          </a:xfrm>
          <a:prstGeom prst="rect">
            <a:avLst/>
          </a:prstGeom>
        </p:spPr>
      </p:pic>
      <p:pic>
        <p:nvPicPr>
          <p:cNvPr id="6" name="Picture 5"/>
          <p:cNvPicPr>
            <a:picLocks noChangeAspect="1"/>
          </p:cNvPicPr>
          <p:nvPr/>
        </p:nvPicPr>
        <p:blipFill>
          <a:blip r:embed="rId4" cstate="print"/>
          <a:stretch>
            <a:fillRect/>
          </a:stretch>
        </p:blipFill>
        <p:spPr>
          <a:xfrm>
            <a:off x="6955941" y="5029200"/>
            <a:ext cx="2210637" cy="1828800"/>
          </a:xfrm>
          <a:prstGeom prst="rect">
            <a:avLst/>
          </a:prstGeom>
          <a:ln>
            <a:noFill/>
          </a:ln>
          <a:effectLst>
            <a:softEdge rad="112500"/>
          </a:effectLst>
        </p:spPr>
      </p:pic>
      <p:sp>
        <p:nvSpPr>
          <p:cNvPr id="3" name="Content Placeholder 2"/>
          <p:cNvSpPr>
            <a:spLocks noGrp="1"/>
          </p:cNvSpPr>
          <p:nvPr>
            <p:ph idx="1"/>
          </p:nvPr>
        </p:nvSpPr>
        <p:spPr>
          <a:xfrm>
            <a:off x="381000" y="1981200"/>
            <a:ext cx="8229600" cy="4525963"/>
          </a:xfrm>
        </p:spPr>
        <p:txBody>
          <a:bodyPr/>
          <a:lstStyle/>
          <a:p>
            <a:pPr>
              <a:buNone/>
            </a:pPr>
            <a:r>
              <a:rPr lang="ru-RU" sz="3600" b="1" dirty="0" smtClean="0"/>
              <a:t>Б.  Связь с Богом через молитву</a:t>
            </a:r>
            <a:endParaRPr lang="ru-RU" sz="3600" dirty="0" smtClean="0"/>
          </a:p>
          <a:p>
            <a:pPr>
              <a:buNone/>
            </a:pPr>
            <a:endParaRPr lang="en-US" sz="800" b="1" dirty="0" smtClean="0">
              <a:solidFill>
                <a:srgbClr val="660066"/>
              </a:solidFill>
            </a:endParaRPr>
          </a:p>
          <a:p>
            <a:pPr marL="0" indent="0" algn="ctr">
              <a:buNone/>
            </a:pPr>
            <a:endParaRPr lang="ru-RU" sz="2400" dirty="0" smtClean="0"/>
          </a:p>
          <a:p>
            <a:pPr marL="0" indent="0" algn="ctr">
              <a:buNone/>
            </a:pPr>
            <a:r>
              <a:rPr lang="ru-RU" sz="2400" dirty="0" smtClean="0"/>
              <a:t>«В молитве сердце открывается Богу как другу.  Не для того, чтобы показать Ему, что мы Его друзья, а для того, чтобы мы смогли принять Его.  Молитва не приближает Бога к нам, а возносит нас к Нему»</a:t>
            </a:r>
          </a:p>
          <a:p>
            <a:pPr marL="0" indent="0" algn="ctr">
              <a:buNone/>
            </a:pPr>
            <a:r>
              <a:rPr lang="ru-RU" sz="2400" dirty="0" smtClean="0"/>
              <a:t>Э. Уайт, «Правила счастливой жизни»</a:t>
            </a:r>
            <a:r>
              <a:rPr lang="en-US" sz="2400" i="1" dirty="0" smtClean="0"/>
              <a:t> </a:t>
            </a:r>
            <a:r>
              <a:rPr lang="ru-RU" sz="2400" dirty="0" smtClean="0"/>
              <a:t>с</a:t>
            </a:r>
            <a:r>
              <a:rPr lang="en-US" sz="2400" dirty="0" smtClean="0"/>
              <a:t>. 44.</a:t>
            </a:r>
            <a:endParaRPr lang="en-US" sz="2400" dirty="0"/>
          </a:p>
        </p:txBody>
      </p:sp>
      <p:sp>
        <p:nvSpPr>
          <p:cNvPr id="5" name="Title 1"/>
          <p:cNvSpPr>
            <a:spLocks noGrp="1"/>
          </p:cNvSpPr>
          <p:nvPr>
            <p:ph type="title"/>
          </p:nvPr>
        </p:nvSpPr>
        <p:spPr>
          <a:xfrm>
            <a:off x="2057400" y="381000"/>
            <a:ext cx="6934200" cy="1143000"/>
          </a:xfrm>
        </p:spPr>
        <p:txBody>
          <a:bodyPr/>
          <a:lstStyle/>
          <a:p>
            <a:r>
              <a:rPr lang="ru-RU" sz="2800" b="1" dirty="0" smtClean="0"/>
              <a:t/>
            </a:r>
            <a:br>
              <a:rPr lang="ru-RU" sz="2800" b="1" dirty="0" smtClean="0"/>
            </a:br>
            <a:r>
              <a:rPr lang="ru-RU" sz="2800" b="1" dirty="0" smtClean="0"/>
              <a:t>КЛЮЧ № 1:  ФОРМИРУЙТЕ ОТНОШЕНИЯ С БОГОМ</a:t>
            </a:r>
            <a:r>
              <a:rPr lang="ru-RU" dirty="0" smtClean="0"/>
              <a:t/>
            </a:r>
            <a:br>
              <a:rPr lang="ru-RU" dirty="0" smtClean="0"/>
            </a:br>
            <a:endParaRPr lang="en-US" dirty="0">
              <a:solidFill>
                <a:srgbClr val="008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61651"/>
            <a:ext cx="9275680" cy="6919651"/>
          </a:xfrm>
          <a:prstGeom prst="rect">
            <a:avLst/>
          </a:prstGeom>
        </p:spPr>
      </p:pic>
      <p:sp>
        <p:nvSpPr>
          <p:cNvPr id="3" name="Content Placeholder 2"/>
          <p:cNvSpPr>
            <a:spLocks noGrp="1"/>
          </p:cNvSpPr>
          <p:nvPr>
            <p:ph idx="1"/>
          </p:nvPr>
        </p:nvSpPr>
        <p:spPr>
          <a:xfrm>
            <a:off x="457200" y="2103437"/>
            <a:ext cx="8229600" cy="4525963"/>
          </a:xfrm>
        </p:spPr>
        <p:txBody>
          <a:bodyPr/>
          <a:lstStyle/>
          <a:p>
            <a:pPr>
              <a:buNone/>
            </a:pPr>
            <a:endParaRPr lang="en-US" b="1" dirty="0" smtClean="0"/>
          </a:p>
          <a:p>
            <a:pPr>
              <a:buNone/>
            </a:pPr>
            <a:endParaRPr lang="en-US" dirty="0" smtClean="0"/>
          </a:p>
        </p:txBody>
      </p:sp>
      <p:sp>
        <p:nvSpPr>
          <p:cNvPr id="5" name="Title 1"/>
          <p:cNvSpPr>
            <a:spLocks noGrp="1"/>
          </p:cNvSpPr>
          <p:nvPr>
            <p:ph type="title"/>
          </p:nvPr>
        </p:nvSpPr>
        <p:spPr>
          <a:xfrm>
            <a:off x="2667000" y="457200"/>
            <a:ext cx="6019800" cy="1143000"/>
          </a:xfrm>
        </p:spPr>
        <p:txBody>
          <a:bodyPr/>
          <a:lstStyle/>
          <a:p>
            <a:r>
              <a:rPr lang="ru-RU" sz="2800" b="1" dirty="0" smtClean="0"/>
              <a:t>КЛЮЧ № 1:  ФОРМИРУЙТЕ ОТНОШЕНИЯ С БОГОМ</a:t>
            </a:r>
            <a:endParaRPr lang="en-US" sz="2800" dirty="0">
              <a:solidFill>
                <a:srgbClr val="008000"/>
              </a:solidFill>
            </a:endParaRPr>
          </a:p>
        </p:txBody>
      </p:sp>
      <p:sp>
        <p:nvSpPr>
          <p:cNvPr id="6" name="Rectangle 5"/>
          <p:cNvSpPr/>
          <p:nvPr/>
        </p:nvSpPr>
        <p:spPr>
          <a:xfrm>
            <a:off x="457200" y="2797076"/>
            <a:ext cx="8077200" cy="2062103"/>
          </a:xfrm>
          <a:prstGeom prst="rect">
            <a:avLst/>
          </a:prstGeom>
        </p:spPr>
        <p:txBody>
          <a:bodyPr wrap="square">
            <a:spAutoFit/>
          </a:bodyPr>
          <a:lstStyle/>
          <a:p>
            <a:pPr algn="ctr"/>
            <a:r>
              <a:rPr lang="ru-RU" sz="3200" dirty="0" smtClean="0"/>
              <a:t>С помощью молитвы Бог может очистить нас от пагубных привычек.  </a:t>
            </a:r>
            <a:r>
              <a:rPr lang="ru-RU" sz="3200" i="1" dirty="0" smtClean="0"/>
              <a:t>«И освобожу вас от всех нечистот ваших».</a:t>
            </a:r>
            <a:r>
              <a:rPr lang="ru-RU" sz="3200" dirty="0" smtClean="0"/>
              <a:t> </a:t>
            </a:r>
          </a:p>
          <a:p>
            <a:pPr algn="ctr"/>
            <a:r>
              <a:rPr lang="ru-RU" sz="3200" dirty="0" err="1" smtClean="0">
                <a:latin typeface="+mj-lt"/>
              </a:rPr>
              <a:t>Иез</a:t>
            </a:r>
            <a:r>
              <a:rPr lang="ru-RU" sz="3200" dirty="0" smtClean="0">
                <a:latin typeface="+mj-lt"/>
              </a:rPr>
              <a:t>. </a:t>
            </a:r>
            <a:r>
              <a:rPr lang="en-US" sz="3200" dirty="0" smtClean="0">
                <a:latin typeface="+mj-lt"/>
              </a:rPr>
              <a:t>36:29</a:t>
            </a:r>
            <a:endParaRPr lang="en-US" sz="3200" dirty="0">
              <a:latin typeface="+mj-lt"/>
            </a:endParaRPr>
          </a:p>
        </p:txBody>
      </p:sp>
      <p:pic>
        <p:nvPicPr>
          <p:cNvPr id="7" name="Picture 6"/>
          <p:cNvPicPr>
            <a:picLocks noChangeAspect="1"/>
          </p:cNvPicPr>
          <p:nvPr/>
        </p:nvPicPr>
        <p:blipFill>
          <a:blip r:embed="rId4" cstate="print"/>
          <a:stretch>
            <a:fillRect/>
          </a:stretch>
        </p:blipFill>
        <p:spPr>
          <a:xfrm>
            <a:off x="6172199" y="4380832"/>
            <a:ext cx="2994379" cy="24771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80" y="-61651"/>
            <a:ext cx="9275680" cy="6919651"/>
          </a:xfrm>
          <a:prstGeom prst="rect">
            <a:avLst/>
          </a:prstGeom>
          <a:ln>
            <a:noFill/>
          </a:ln>
          <a:effectLst>
            <a:softEdge rad="112500"/>
          </a:effectLst>
        </p:spPr>
      </p:pic>
      <p:pic>
        <p:nvPicPr>
          <p:cNvPr id="6" name="Picture 5"/>
          <p:cNvPicPr>
            <a:picLocks noChangeAspect="1"/>
          </p:cNvPicPr>
          <p:nvPr/>
        </p:nvPicPr>
        <p:blipFill>
          <a:blip r:embed="rId4" cstate="print"/>
          <a:stretch>
            <a:fillRect/>
          </a:stretch>
        </p:blipFill>
        <p:spPr>
          <a:xfrm>
            <a:off x="5990636" y="4569178"/>
            <a:ext cx="3153363" cy="2365022"/>
          </a:xfrm>
          <a:prstGeom prst="rect">
            <a:avLst/>
          </a:prstGeom>
          <a:ln>
            <a:noFill/>
          </a:ln>
          <a:effectLst>
            <a:softEdge rad="112500"/>
          </a:effectLst>
        </p:spPr>
      </p:pic>
      <p:sp>
        <p:nvSpPr>
          <p:cNvPr id="3" name="Content Placeholder 2"/>
          <p:cNvSpPr>
            <a:spLocks noGrp="1"/>
          </p:cNvSpPr>
          <p:nvPr>
            <p:ph idx="1"/>
          </p:nvPr>
        </p:nvSpPr>
        <p:spPr>
          <a:xfrm>
            <a:off x="381000" y="2057400"/>
            <a:ext cx="8229600" cy="3382963"/>
          </a:xfrm>
        </p:spPr>
        <p:txBody>
          <a:bodyPr/>
          <a:lstStyle/>
          <a:p>
            <a:pPr>
              <a:buNone/>
            </a:pPr>
            <a:r>
              <a:rPr lang="ru-RU" sz="3600" b="1" dirty="0" smtClean="0">
                <a:solidFill>
                  <a:srgbClr val="660066"/>
                </a:solidFill>
              </a:rPr>
              <a:t>В. Связь с Богом через изучение Слова</a:t>
            </a:r>
            <a:endParaRPr lang="en-US" sz="3600" b="1" dirty="0" smtClean="0">
              <a:solidFill>
                <a:srgbClr val="660066"/>
              </a:solidFill>
            </a:endParaRPr>
          </a:p>
          <a:p>
            <a:pPr>
              <a:lnSpc>
                <a:spcPct val="60000"/>
              </a:lnSpc>
              <a:buNone/>
            </a:pPr>
            <a:endParaRPr lang="en-US" sz="800" b="1" dirty="0" smtClean="0"/>
          </a:p>
          <a:p>
            <a:pPr marL="0" indent="0">
              <a:buNone/>
            </a:pPr>
            <a:r>
              <a:rPr lang="ru-RU" sz="2800" dirty="0" smtClean="0"/>
              <a:t>Божье Слово, Библия, является источником жизненных советов.  Она дает нам проницательность и понимание как общей картины жизни, так и деталей.  </a:t>
            </a:r>
            <a:r>
              <a:rPr lang="ru-RU" sz="2800" i="1" dirty="0" smtClean="0"/>
              <a:t>«Откровение слов Твоих просвещает, вразумляет простых.»</a:t>
            </a:r>
          </a:p>
          <a:p>
            <a:pPr marL="0" indent="0">
              <a:buNone/>
            </a:pPr>
            <a:r>
              <a:rPr lang="ru-RU" sz="2800" dirty="0" smtClean="0"/>
              <a:t>Псалом 118:130</a:t>
            </a:r>
            <a:endParaRPr lang="en-US" sz="2800" b="1" dirty="0" smtClean="0"/>
          </a:p>
        </p:txBody>
      </p:sp>
      <p:sp>
        <p:nvSpPr>
          <p:cNvPr id="5" name="Title 1"/>
          <p:cNvSpPr>
            <a:spLocks noGrp="1"/>
          </p:cNvSpPr>
          <p:nvPr>
            <p:ph type="title"/>
          </p:nvPr>
        </p:nvSpPr>
        <p:spPr>
          <a:xfrm>
            <a:off x="2362200" y="381000"/>
            <a:ext cx="6629400" cy="1143000"/>
          </a:xfrm>
        </p:spPr>
        <p:txBody>
          <a:bodyPr/>
          <a:lstStyle/>
          <a:p>
            <a:r>
              <a:rPr lang="ru-RU" sz="2800" b="1" dirty="0" smtClean="0"/>
              <a:t>КЛЮЧ № 1:  ФОРМИРУЙТЕ ОТНОШЕНИЯ С БОГОМ</a:t>
            </a:r>
            <a:endParaRPr lang="en-US" sz="2800" dirty="0">
              <a:solidFill>
                <a:srgbClr val="008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1879</Words>
  <Application>Microsoft Office PowerPoint</Application>
  <PresentationFormat>Экран (4:3)</PresentationFormat>
  <Paragraphs>185</Paragraphs>
  <Slides>20</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Слайд 1</vt:lpstr>
      <vt:lpstr>ВЗАИМОСВЯЗЬ ДУШИ И ТЕЛА – ЧАСТЬ 1 ВЗАИМОСВЯЗЬ И ОБЩЕСТВО </vt:lpstr>
      <vt:lpstr>Стратегии успеха</vt:lpstr>
      <vt:lpstr>Три ключа</vt:lpstr>
      <vt:lpstr>Ключи жизни</vt:lpstr>
      <vt:lpstr> КЛЮЧ № 1:  ФОРМИРУЙТЕ ОТНОШЕНИЯ С БОГОМ </vt:lpstr>
      <vt:lpstr> КЛЮЧ № 1:  ФОРМИРУЙТЕ ОТНОШЕНИЯ С БОГОМ </vt:lpstr>
      <vt:lpstr>КЛЮЧ № 1:  ФОРМИРУЙТЕ ОТНОШЕНИЯ С БОГОМ</vt:lpstr>
      <vt:lpstr>КЛЮЧ № 1:  ФОРМИРУЙТЕ ОТНОШЕНИЯ С БОГОМ</vt:lpstr>
      <vt:lpstr>КЛЮЧ № 1:  ФОРМИРУЙТЕ ОТНОШЕНИЯ С БОГОМ</vt:lpstr>
      <vt:lpstr>Ключ № 2 Cоздайте круг общения</vt:lpstr>
      <vt:lpstr>Ключ № 2 Cоздайте круг общения</vt:lpstr>
      <vt:lpstr>Испытайте прощение</vt:lpstr>
      <vt:lpstr>Испытайте прощение </vt:lpstr>
      <vt:lpstr>Испытайте прощение </vt:lpstr>
      <vt:lpstr>Испытайте прощение </vt:lpstr>
      <vt:lpstr>Испытайте прощение </vt:lpstr>
      <vt:lpstr>Шаги к прощению</vt:lpstr>
      <vt:lpstr>Заключение</vt:lpstr>
      <vt:lpstr>Prayer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2013-10-10T13:17:38Z</dcterms:created>
  <dcterms:modified xsi:type="dcterms:W3CDTF">2014-12-07T20:33:54Z</dcterms:modified>
</cp:coreProperties>
</file>