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6" r:id="rId3"/>
    <p:sldId id="265" r:id="rId4"/>
    <p:sldId id="264" r:id="rId5"/>
    <p:sldId id="263" r:id="rId6"/>
    <p:sldId id="275" r:id="rId7"/>
    <p:sldId id="266" r:id="rId8"/>
    <p:sldId id="267" r:id="rId9"/>
    <p:sldId id="268" r:id="rId10"/>
    <p:sldId id="269" r:id="rId11"/>
    <p:sldId id="276" r:id="rId12"/>
    <p:sldId id="262" r:id="rId13"/>
    <p:sldId id="261" r:id="rId14"/>
    <p:sldId id="270" r:id="rId15"/>
    <p:sldId id="260" r:id="rId16"/>
    <p:sldId id="259" r:id="rId17"/>
    <p:sldId id="271" r:id="rId18"/>
    <p:sldId id="258" r:id="rId19"/>
    <p:sldId id="277" r:id="rId20"/>
    <p:sldId id="278" r:id="rId21"/>
    <p:sldId id="279" r:id="rId22"/>
    <p:sldId id="280"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38" autoAdjust="0"/>
  </p:normalViewPr>
  <p:slideViewPr>
    <p:cSldViewPr>
      <p:cViewPr varScale="1">
        <p:scale>
          <a:sx n="75" d="100"/>
          <a:sy n="75" d="100"/>
        </p:scale>
        <p:origin x="-2664" y="-84"/>
      </p:cViewPr>
      <p:guideLst>
        <p:guide orient="horz" pos="2160"/>
        <p:guide pos="2880"/>
      </p:guideLst>
    </p:cSldViewPr>
  </p:slideViewPr>
  <p:notesTextViewPr>
    <p:cViewPr>
      <p:scale>
        <a:sx n="100" d="100"/>
        <a:sy n="100" d="100"/>
      </p:scale>
      <p:origin x="0" y="0"/>
    </p:cViewPr>
  </p:notesTextViewPr>
  <p:notesViewPr>
    <p:cSldViewPr>
      <p:cViewPr>
        <p:scale>
          <a:sx n="94" d="100"/>
          <a:sy n="94" d="100"/>
        </p:scale>
        <p:origin x="-1328" y="17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8375C-B924-4974-AE77-7DB8866CF75A}"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BF15C-73D1-4843-992F-433F68813AC7}" type="slidenum">
              <a:rPr lang="en-US" smtClean="0"/>
              <a:pPr/>
              <a:t>‹#›</a:t>
            </a:fld>
            <a:endParaRPr lang="en-US" dirty="0"/>
          </a:p>
        </p:txBody>
      </p:sp>
    </p:spTree>
    <p:extLst>
      <p:ext uri="{BB962C8B-B14F-4D97-AF65-F5344CB8AC3E}">
        <p14:creationId xmlns="" xmlns:p14="http://schemas.microsoft.com/office/powerpoint/2010/main" val="20781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ru-RU" sz="1200" b="1" i="1" kern="1200" dirty="0" smtClean="0">
                <a:solidFill>
                  <a:schemeClr val="tx1"/>
                </a:solidFill>
                <a:latin typeface="+mn-lt"/>
                <a:ea typeface="+mn-ea"/>
                <a:cs typeface="+mn-cs"/>
              </a:rPr>
              <a:t>Выбор</a:t>
            </a:r>
          </a:p>
          <a:p>
            <a:endParaRPr lang="ru-RU" sz="1200"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«Доверившихся Христу не может поработить никакая наследственность, приобретенная привычка или наклонность. Вместо того чтобы жить в рабстве своей низменной природы, они должны управлять всеми своими стремлениями, вкусами и пристрастиями. Бог не оставил нас бороться со злом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одиночку. Какими бы ни были наши склонности ко злу, приобретенные или унаследованные,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мы сможем преодолеть их Его силой, которой Он готов наделить нас».</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Е.Уайт «Служение исцеления», с. 185.</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DBF15C-73D1-4843-992F-433F68813AC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3200400" cy="2400300"/>
          </a:xfrm>
        </p:spPr>
      </p:sp>
      <p:sp>
        <p:nvSpPr>
          <p:cNvPr id="3" name="Notes Placeholder 2"/>
          <p:cNvSpPr>
            <a:spLocks noGrp="1"/>
          </p:cNvSpPr>
          <p:nvPr>
            <p:ph type="body" idx="1"/>
          </p:nvPr>
        </p:nvSpPr>
        <p:spPr>
          <a:xfrm>
            <a:off x="685800" y="3124200"/>
            <a:ext cx="5486400" cy="41148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tab pos="3657600" algn="l"/>
              </a:tabLst>
              <a:defRPr/>
            </a:pPr>
            <a:r>
              <a:rPr lang="ru-RU" sz="1200" kern="1200" dirty="0" smtClean="0">
                <a:solidFill>
                  <a:schemeClr val="tx1"/>
                </a:solidFill>
                <a:effectLst/>
                <a:latin typeface="+mn-lt"/>
                <a:ea typeface="+mn-ea"/>
                <a:cs typeface="+mn-cs"/>
              </a:rPr>
              <a:t>Бог не оставил нас бороться со злом в одиночку. Какими бы ни были наши склонности ко злу, приобретенные или унаследованные, мы сможем преодолеть их Его силой, которой Он готов наделить нас».</a:t>
            </a:r>
            <a:r>
              <a:rPr lang="en-US" dirty="0" smtClean="0">
                <a:effectLst/>
              </a:rPr>
              <a:t> </a:t>
            </a:r>
            <a:r>
              <a:rPr lang="ru-RU" sz="1200" kern="1200" dirty="0" smtClean="0">
                <a:solidFill>
                  <a:schemeClr val="tx1"/>
                </a:solidFill>
                <a:effectLst/>
                <a:latin typeface="+mn-lt"/>
                <a:ea typeface="+mn-ea"/>
                <a:cs typeface="+mn-cs"/>
              </a:rPr>
              <a:t>Е.Уайт </a:t>
            </a:r>
            <a:r>
              <a:rPr lang="ru-RU" sz="1200" i="1" kern="1200" dirty="0" smtClean="0">
                <a:solidFill>
                  <a:schemeClr val="tx1"/>
                </a:solidFill>
                <a:effectLst/>
                <a:latin typeface="+mn-lt"/>
                <a:ea typeface="+mn-ea"/>
                <a:cs typeface="+mn-cs"/>
              </a:rPr>
              <a:t>«Служение исцеления»,</a:t>
            </a:r>
            <a:r>
              <a:rPr lang="ru-RU" sz="1200" kern="1200" dirty="0" smtClean="0">
                <a:solidFill>
                  <a:schemeClr val="tx1"/>
                </a:solidFill>
                <a:effectLst/>
                <a:latin typeface="+mn-lt"/>
                <a:ea typeface="+mn-ea"/>
                <a:cs typeface="+mn-cs"/>
              </a:rPr>
              <a:t> с. 185.</a:t>
            </a:r>
            <a:endParaRPr lang="en-US" sz="1200" kern="1200" dirty="0" smtClean="0">
              <a:solidFill>
                <a:schemeClr val="tx1"/>
              </a:solidFill>
              <a:effectLst/>
              <a:latin typeface="+mn-lt"/>
              <a:ea typeface="+mn-ea"/>
              <a:cs typeface="+mn-cs"/>
            </a:endParaRPr>
          </a:p>
          <a:p>
            <a:pPr algn="l">
              <a:tabLst>
                <a:tab pos="3657600" algn="l"/>
              </a:tabLst>
            </a:pPr>
            <a:endParaRPr lang="ru-RU" dirty="0" smtClean="0"/>
          </a:p>
          <a:p>
            <a:pPr algn="l">
              <a:tabLst>
                <a:tab pos="3657600" algn="l"/>
              </a:tabLst>
            </a:pPr>
            <a:r>
              <a:rPr lang="ru-RU" sz="1200" kern="1200" dirty="0" smtClean="0">
                <a:solidFill>
                  <a:schemeClr val="tx1"/>
                </a:solidFill>
                <a:effectLst/>
                <a:latin typeface="+mn-lt"/>
                <a:ea typeface="+mn-ea"/>
                <a:cs typeface="+mn-cs"/>
              </a:rPr>
              <a:t>Бог дал нам драгоценное благословение в виде свободы выбора. В известной степени, выбор говорит последнее слово в том, каким человеком вы станете. Наш выбор в сущности, управляет хором унаследованных тенденций. Дирижер не может превратить сопрано в басы, но он может разбудить и культивировать естественный голос. Хотя мы, возможно, не сможем изменить свою генетическую наследственность  или наследственность, переданную нашей окружающей средой, мы можем научиться делать мудрый выбор.</a:t>
            </a:r>
            <a:r>
              <a:rPr lang="en-US" dirty="0" smtClean="0">
                <a:effectLst/>
              </a:rPr>
              <a:t> </a:t>
            </a:r>
            <a:endParaRPr kumimoji="0" lang="en-US" b="0" i="0" u="none" strike="noStrike" kern="1200" cap="none" spc="0" normalizeH="0" baseline="0" noProof="0" dirty="0" smtClean="0">
              <a:ln>
                <a:noFill/>
              </a:ln>
              <a:solidFill>
                <a:schemeClr val="tx1"/>
              </a:solidFill>
              <a:effectLst/>
              <a:uLnTx/>
              <a:uFillTx/>
            </a:endParaRPr>
          </a:p>
          <a:p>
            <a:endParaRPr lang="ru-RU" kern="1200" dirty="0" smtClean="0">
              <a:solidFill>
                <a:schemeClr val="tx1"/>
              </a:solidFill>
            </a:endParaRPr>
          </a:p>
          <a:p>
            <a:r>
              <a:rPr lang="ru-RU" sz="1200" kern="1200" dirty="0" smtClean="0">
                <a:solidFill>
                  <a:schemeClr val="tx1"/>
                </a:solidFill>
                <a:effectLst/>
                <a:latin typeface="+mn-lt"/>
                <a:ea typeface="+mn-ea"/>
                <a:cs typeface="+mn-cs"/>
              </a:rPr>
              <a:t>Недавно ученые начали понимать явление, называемое «экспрессией генов». Эпигенетика (так называется наука об экспрессии генов) говорит о том, что мы можем активировать или деактивировать свои гены. Вот краткое объяснение этому: каждая клетка в вашем теле содержит ядро с вашей ДНК  - весь ваш генетический код. Эта ДНК по-разному проявляет себя в разных частях тела. В клетках глаза та часть ДНК, которая</a:t>
            </a:r>
            <a:r>
              <a:rPr lang="en-US" dirty="0" smtClean="0">
                <a:effectLst/>
              </a:rPr>
              <a:t> </a:t>
            </a:r>
            <a:r>
              <a:rPr lang="ru-RU" sz="1200" kern="1200" dirty="0" smtClean="0">
                <a:solidFill>
                  <a:schemeClr val="tx1"/>
                </a:solidFill>
                <a:effectLst/>
                <a:latin typeface="+mn-lt"/>
                <a:ea typeface="+mn-ea"/>
                <a:cs typeface="+mn-cs"/>
              </a:rPr>
              <a:t>отвечает на цвет глаз, проявляет себя; но она отключена в клетках вашей печени, потому что печени не нужно знать цвет ваших глаз. Благодаря этому отключению, только от 10 до 20% генов активны в любой взятой клетке. Это явление предотвращает экпрессию клеток одного типа в клетках другого типа.</a:t>
            </a:r>
            <a:r>
              <a:rPr lang="en-US" dirty="0" smtClean="0">
                <a:effectLst/>
              </a:rPr>
              <a:t> </a:t>
            </a:r>
            <a:endParaRPr lang="ru-RU" kern="1200" dirty="0" smtClean="0">
              <a:solidFill>
                <a:schemeClr val="tx1"/>
              </a:solidFill>
            </a:endParaRPr>
          </a:p>
          <a:p>
            <a:r>
              <a:rPr lang="en-US" kern="1200" dirty="0" smtClean="0">
                <a:solidFill>
                  <a:schemeClr val="tx1"/>
                </a:solidFill>
              </a:rPr>
              <a:t>	</a:t>
            </a:r>
          </a:p>
          <a:p>
            <a:r>
              <a:rPr lang="ru-RU" sz="1200" kern="1200" dirty="0" smtClean="0">
                <a:solidFill>
                  <a:schemeClr val="tx1"/>
                </a:solidFill>
                <a:effectLst/>
                <a:latin typeface="+mn-lt"/>
                <a:ea typeface="+mn-ea"/>
                <a:cs typeface="+mn-cs"/>
              </a:rPr>
              <a:t>Подобно тому, как сотовый телефон перестает принимать сигнал, когда вы проезжаете через туннель, определенные биологические процессы могут «выключать» гены. Например, у взрослых часто пропадает способность переваривать молоко, потому что определенные аспекты взросления «отключили» производство лактазы в их организме. Эти «отключения»  могут поступать в наши клетки с пищей, из-за окружающей среды или процессов, происходящих в организме.</a:t>
            </a:r>
            <a:r>
              <a:rPr lang="en-US" dirty="0" smtClean="0">
                <a:effectLst/>
              </a:rPr>
              <a:t> </a:t>
            </a:r>
            <a:endParaRPr lang="ru-RU" dirty="0" smtClean="0">
              <a:effectLst/>
            </a:endParaRPr>
          </a:p>
          <a:p>
            <a:r>
              <a:rPr lang="en-US" kern="1200" dirty="0" smtClean="0">
                <a:solidFill>
                  <a:schemeClr val="tx1"/>
                </a:solidFill>
              </a:rPr>
              <a:t> </a:t>
            </a:r>
          </a:p>
          <a:p>
            <a:r>
              <a:rPr lang="ru-RU" sz="1200" kern="1200" dirty="0" smtClean="0">
                <a:solidFill>
                  <a:schemeClr val="tx1"/>
                </a:solidFill>
                <a:effectLst/>
                <a:latin typeface="+mn-lt"/>
                <a:ea typeface="+mn-ea"/>
                <a:cs typeface="+mn-cs"/>
              </a:rPr>
              <a:t>Более важно то, что наш </a:t>
            </a:r>
            <a:r>
              <a:rPr lang="ru-RU" sz="1200" i="1" kern="1200" dirty="0" smtClean="0">
                <a:solidFill>
                  <a:schemeClr val="tx1"/>
                </a:solidFill>
                <a:effectLst/>
                <a:latin typeface="+mn-lt"/>
                <a:ea typeface="+mn-ea"/>
                <a:cs typeface="+mn-cs"/>
              </a:rPr>
              <a:t>выбор</a:t>
            </a:r>
            <a:r>
              <a:rPr lang="ru-RU" sz="1200" kern="1200" dirty="0" smtClean="0">
                <a:solidFill>
                  <a:schemeClr val="tx1"/>
                </a:solidFill>
                <a:effectLst/>
                <a:latin typeface="+mn-lt"/>
                <a:ea typeface="+mn-ea"/>
                <a:cs typeface="+mn-cs"/>
              </a:rPr>
              <a:t> оказывает влияние на экспрессию генов.  А именно – мы можем «активировать» определенные заболевания, включая психические заболевания, такие как зависимости, делая выбор в пользу подобного поведения. В то время, как в нашей ДНК может содержаться склонность к алкоголизму, для того, чтобы стать алкоголиком, нужно сделать выбор в пользу употребления алкоголя и, таким образом, подвергнуться воздействию алкоголя, которое вносит изменения в нашу жизнь, быстро становясь зависимостью.</a:t>
            </a:r>
            <a:r>
              <a:rPr lang="en-US" dirty="0" smtClean="0">
                <a:effectLst/>
              </a:rPr>
              <a:t> </a:t>
            </a:r>
            <a:endParaRPr lang="ru-RU" kern="1200" dirty="0" smtClean="0">
              <a:solidFill>
                <a:schemeClr val="tx1"/>
              </a:solidFill>
            </a:endParaRPr>
          </a:p>
          <a:p>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11</a:t>
            </a:fld>
            <a:endParaRPr lang="en-US" dirty="0"/>
          </a:p>
        </p:txBody>
      </p:sp>
    </p:spTree>
    <p:extLst>
      <p:ext uri="{BB962C8B-B14F-4D97-AF65-F5344CB8AC3E}">
        <p14:creationId xmlns="" xmlns:p14="http://schemas.microsoft.com/office/powerpoint/2010/main" val="278719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b="1" kern="1200" dirty="0" smtClean="0">
                <a:solidFill>
                  <a:schemeClr val="tx1"/>
                </a:solidFill>
                <a:latin typeface="+mn-lt"/>
                <a:ea typeface="+mn-ea"/>
                <a:cs typeface="+mn-cs"/>
              </a:rPr>
              <a:t>Это не наша вина,</a:t>
            </a:r>
            <a:r>
              <a:rPr lang="en-US" b="1" kern="1200" dirty="0" smtClean="0">
                <a:solidFill>
                  <a:schemeClr val="tx1"/>
                </a:solidFill>
                <a:latin typeface="+mn-lt"/>
                <a:ea typeface="+mn-ea"/>
                <a:cs typeface="+mn-cs"/>
              </a:rPr>
              <a:t> </a:t>
            </a:r>
            <a:r>
              <a:rPr lang="ru-RU" b="1" i="1" kern="1200" dirty="0" smtClean="0">
                <a:solidFill>
                  <a:schemeClr val="tx1"/>
                </a:solidFill>
                <a:latin typeface="+mn-lt"/>
                <a:ea typeface="+mn-ea"/>
                <a:cs typeface="+mn-cs"/>
              </a:rPr>
              <a:t>это</a:t>
            </a:r>
            <a:r>
              <a:rPr lang="en-US" b="1" i="1" kern="1200" dirty="0" smtClean="0">
                <a:solidFill>
                  <a:schemeClr val="tx1"/>
                </a:solidFill>
                <a:latin typeface="+mn-lt"/>
                <a:ea typeface="+mn-ea"/>
                <a:cs typeface="+mn-cs"/>
              </a:rPr>
              <a:t> </a:t>
            </a:r>
            <a:r>
              <a:rPr lang="ru-RU" b="1" kern="1200" dirty="0" smtClean="0">
                <a:solidFill>
                  <a:schemeClr val="tx1"/>
                </a:solidFill>
                <a:latin typeface="+mn-lt"/>
                <a:ea typeface="+mn-ea"/>
                <a:cs typeface="+mn-cs"/>
              </a:rPr>
              <a:t>наша ответственность</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Давайте выведем все эти факторы на арену внутреннего исцеления. </a:t>
            </a:r>
            <a:r>
              <a:rPr lang="ru-RU" sz="1200" b="1" kern="1200" dirty="0" smtClean="0">
                <a:solidFill>
                  <a:schemeClr val="tx1"/>
                </a:solidFill>
                <a:effectLst/>
                <a:latin typeface="+mn-lt"/>
                <a:ea typeface="+mn-ea"/>
                <a:cs typeface="+mn-cs"/>
              </a:rPr>
              <a:t>Мы были сотворены с целью отражать характер Бога.</a:t>
            </a:r>
            <a:r>
              <a:rPr lang="ru-RU" sz="1200" kern="1200" dirty="0" smtClean="0">
                <a:solidFill>
                  <a:schemeClr val="tx1"/>
                </a:solidFill>
                <a:effectLst/>
                <a:latin typeface="+mn-lt"/>
                <a:ea typeface="+mn-ea"/>
                <a:cs typeface="+mn-cs"/>
              </a:rPr>
              <a:t> Наша неспособность сделать это называется "грехом". Светская психология по большей части игнорирует эту концепцию, но Библия учит, что истинное исцеление включает нравственное возрождение. Другими словами, мы не можем полностью излечиться без решения проблемы греха. Наша обычная человеческая реакция на раны, полученные благодаря генетической наследственности и наследственности, полученной от окружающей среды, - ухудшать существующее положение, </a:t>
            </a:r>
            <a:r>
              <a:rPr lang="ru-RU" sz="1200" i="1" kern="1200" dirty="0" smtClean="0">
                <a:solidFill>
                  <a:schemeClr val="tx1"/>
                </a:solidFill>
                <a:effectLst/>
                <a:latin typeface="+mn-lt"/>
                <a:ea typeface="+mn-ea"/>
                <a:cs typeface="+mn-cs"/>
              </a:rPr>
              <a:t>греша</a:t>
            </a:r>
            <a:r>
              <a:rPr lang="ru-RU" sz="1200" kern="1200" dirty="0" smtClean="0">
                <a:solidFill>
                  <a:schemeClr val="tx1"/>
                </a:solidFill>
                <a:effectLst/>
                <a:latin typeface="+mn-lt"/>
                <a:ea typeface="+mn-ea"/>
                <a:cs typeface="+mn-cs"/>
              </a:rPr>
              <a:t> в ответ на </a:t>
            </a:r>
            <a:r>
              <a:rPr lang="ru-RU" sz="1200" i="1" kern="1200" dirty="0" smtClean="0">
                <a:solidFill>
                  <a:schemeClr val="tx1"/>
                </a:solidFill>
                <a:effectLst/>
                <a:latin typeface="+mn-lt"/>
                <a:ea typeface="+mn-ea"/>
                <a:cs typeface="+mn-cs"/>
              </a:rPr>
              <a:t>грех</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Грешники</a:t>
            </a:r>
            <a:r>
              <a:rPr lang="ru-RU" sz="1200" kern="1200" dirty="0" smtClean="0">
                <a:solidFill>
                  <a:schemeClr val="tx1"/>
                </a:solidFill>
                <a:effectLst/>
                <a:latin typeface="+mn-lt"/>
                <a:ea typeface="+mn-ea"/>
                <a:cs typeface="+mn-cs"/>
              </a:rPr>
              <a:t> делают это очень хорошо. Для иллюстрации: в 1966 году снайпер из морской пехоты и студент Техасского университета Чарльз Уитмен, после убийства своей матери, и жены, поднялся на башню университета и застрелил 46 невиновных прохожих. Психологические оценки показали, что отец Уитмена был перфекционистом, проявлявшим насилие. Он, вероятно, унаследовал враждебный темперамент отца и генетически и из среды. В ответ на гнев он гневался. Он согрешил в ответ на грех.</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Как нам разорвать этот реактивный цикл? Как мы можем подняться над унаследованными склонностями ко злу? Как мы можем исцелиться от внутренних повреждений из-за греха? Я хотела бы предложить три шага: </a:t>
            </a:r>
            <a:r>
              <a:rPr lang="ru-RU" sz="1200" b="0" kern="1200" dirty="0" smtClean="0">
                <a:solidFill>
                  <a:schemeClr val="tx1"/>
                </a:solidFill>
                <a:effectLst/>
                <a:latin typeface="+mn-lt"/>
                <a:ea typeface="+mn-ea"/>
                <a:cs typeface="+mn-cs"/>
              </a:rPr>
              <a:t>получить представление о происходящем, получить утешение и взять на себя ответственность.</a:t>
            </a:r>
            <a:r>
              <a:rPr lang="en-US" dirty="0" smtClean="0">
                <a:effectLst/>
              </a:rPr>
              <a:t> </a:t>
            </a:r>
            <a:r>
              <a:rPr lang="en-US" kern="1200" dirty="0" smtClean="0">
                <a:solidFill>
                  <a:schemeClr val="tx1"/>
                </a:solidFill>
                <a:latin typeface="+mn-lt"/>
                <a:ea typeface="+mn-ea"/>
                <a:cs typeface="+mn-cs"/>
              </a:rPr>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20000"/>
              </a:lnSpc>
            </a:pPr>
            <a:r>
              <a:rPr lang="ru-RU" b="1" kern="1200" dirty="0" smtClean="0">
                <a:solidFill>
                  <a:schemeClr val="tx1"/>
                </a:solidFill>
                <a:latin typeface="+mn-lt"/>
                <a:ea typeface="+mn-ea"/>
                <a:cs typeface="+mn-cs"/>
              </a:rPr>
              <a:t>Получить</a:t>
            </a:r>
            <a:r>
              <a:rPr lang="ru-RU" b="1" kern="1200" baseline="0" dirty="0" smtClean="0">
                <a:solidFill>
                  <a:schemeClr val="tx1"/>
                </a:solidFill>
                <a:latin typeface="+mn-lt"/>
                <a:ea typeface="+mn-ea"/>
                <a:cs typeface="+mn-cs"/>
              </a:rPr>
              <a:t> представление о происходящем</a:t>
            </a:r>
            <a:endParaRPr lang="en-US" kern="1200" dirty="0" smtClean="0">
              <a:solidFill>
                <a:schemeClr val="tx1"/>
              </a:solidFill>
              <a:latin typeface="+mn-lt"/>
              <a:ea typeface="+mn-ea"/>
              <a:cs typeface="+mn-cs"/>
            </a:endParaRPr>
          </a:p>
          <a:p>
            <a:pPr>
              <a:lnSpc>
                <a:spcPct val="120000"/>
              </a:lnSpc>
            </a:pPr>
            <a:r>
              <a:rPr lang="en-US" b="1" i="1" kern="1200" dirty="0" smtClean="0">
                <a:solidFill>
                  <a:schemeClr val="tx1"/>
                </a:solidFill>
                <a:latin typeface="+mn-lt"/>
                <a:ea typeface="+mn-ea"/>
                <a:cs typeface="+mn-cs"/>
              </a:rPr>
              <a:t> </a:t>
            </a:r>
            <a:endParaRPr lang="en-US" b="1" kern="1200" dirty="0" smtClean="0">
              <a:solidFill>
                <a:schemeClr val="tx1"/>
              </a:solidFill>
              <a:latin typeface="+mn-lt"/>
              <a:ea typeface="+mn-ea"/>
              <a:cs typeface="+mn-cs"/>
            </a:endParaRPr>
          </a:p>
          <a:p>
            <a:pPr marL="0" marR="0" indent="0" algn="l" defTabSz="914400" rtl="0" eaLnBrk="1" fontAlgn="auto" latinLnBrk="0" hangingPunct="1">
              <a:lnSpc>
                <a:spcPct val="12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В качестве первого шага, нужно связать раны прошлого и шаблоны настоящего.</a:t>
            </a:r>
            <a:r>
              <a:rPr lang="ru-RU" sz="1200" kern="1200" dirty="0" smtClean="0">
                <a:solidFill>
                  <a:schemeClr val="tx1"/>
                </a:solidFill>
                <a:effectLst/>
                <a:latin typeface="+mn-lt"/>
                <a:ea typeface="+mn-ea"/>
                <a:cs typeface="+mn-cs"/>
              </a:rPr>
              <a:t> Эллен Уайт писала: «Бог хочет, чтобы Его слуги как можно лучше поняли нравственные побуждения своих сердец». Давид молился так: «Искуси меня, Господи, и испытай меня; расплавь внутренности мои и сердце мое…» (Пс. 25:2). Так как «мысли и чувства в их взаимосвязи как раз и составляют характер и нравы человека» знакомство с нашими «нравственными побуждениями» требует, чтобы мы провели самоанализ эмоциональной и когнитивной сферы.</a:t>
            </a:r>
            <a:endParaRPr lang="en-US" sz="1200" kern="1200" dirty="0" smtClean="0">
              <a:solidFill>
                <a:schemeClr val="tx1"/>
              </a:solidFill>
              <a:effectLst/>
              <a:latin typeface="+mn-lt"/>
              <a:ea typeface="+mn-ea"/>
              <a:cs typeface="+mn-cs"/>
            </a:endParaRPr>
          </a:p>
          <a:p>
            <a:pPr>
              <a:lnSpc>
                <a:spcPct val="120000"/>
              </a:lnSpc>
            </a:pPr>
            <a:endParaRPr lang="ru-RU" b="1"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Но, обратите внимание, что мы обретаем это самопознание в сотрудничестве с Богом. Давид молился «Искуси (англ. – изучи) меня, Господи». Мы нуждаемся в Божьем лазере истины и бальзаме любви в процессе изучения самих себя. Этот процесс можно ускорить благодаря посту, молитве, консультированию и изучению Библии, но Божьи сроки также играют свою роль. Он знает, когда нас поставить лицом к лицу с прошлым и соответствующим образом устраивает обстоятельства.  Молодая американка посетила дом своего детства в Германии и когда она начала говорить со своими родственниками на немецком языке, ее разум наполнили воспоминания о сексуальном насилии, пережитом в детстве. Она верила в то, что Бог подготовил ее и эмоционально и духовно к откровению, которое она получила.</a:t>
            </a:r>
            <a:r>
              <a:rPr lang="en-US" dirty="0" smtClean="0">
                <a:effectLst/>
              </a:rPr>
              <a:t> </a:t>
            </a:r>
            <a:r>
              <a:rPr lang="en-US" kern="1200" dirty="0" smtClean="0">
                <a:solidFill>
                  <a:schemeClr val="tx1"/>
                </a:solidFill>
                <a:latin typeface="+mn-lt"/>
                <a:ea typeface="+mn-ea"/>
                <a:cs typeface="+mn-cs"/>
              </a:rPr>
              <a:t> </a:t>
            </a: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Психодинамическая терапия, или "терапия, ориентированная на прозрение" подчеркивает необходимость самопонимания и исследования прошлого, особенно периода детства. Она имеет эмпирическую поддержку, но, как и все методы лечения, может зайти слишком далеко. Когда люди «слишком глубоко копают», иногда они могут впасть в депрессию или отстраниться от родных и близких. Мы должны помнить, что цель пересмотра прошлого – стать </a:t>
            </a:r>
            <a:r>
              <a:rPr lang="ru-RU" sz="1200" i="1" kern="1200" dirty="0" smtClean="0">
                <a:solidFill>
                  <a:schemeClr val="tx1"/>
                </a:solidFill>
                <a:effectLst/>
                <a:latin typeface="+mn-lt"/>
                <a:ea typeface="+mn-ea"/>
                <a:cs typeface="+mn-cs"/>
              </a:rPr>
              <a:t>лучше</a:t>
            </a:r>
            <a:r>
              <a:rPr lang="ru-RU" sz="1200" kern="1200" dirty="0" smtClean="0">
                <a:solidFill>
                  <a:schemeClr val="tx1"/>
                </a:solidFill>
                <a:effectLst/>
                <a:latin typeface="+mn-lt"/>
                <a:ea typeface="+mn-ea"/>
                <a:cs typeface="+mn-cs"/>
              </a:rPr>
              <a:t>, а не </a:t>
            </a:r>
            <a:r>
              <a:rPr lang="ru-RU" sz="1200" i="1" kern="1200" dirty="0" smtClean="0">
                <a:solidFill>
                  <a:schemeClr val="tx1"/>
                </a:solidFill>
                <a:effectLst/>
                <a:latin typeface="+mn-lt"/>
                <a:ea typeface="+mn-ea"/>
                <a:cs typeface="+mn-cs"/>
              </a:rPr>
              <a:t>огорчиться</a:t>
            </a:r>
            <a:r>
              <a:rPr lang="ru-RU" sz="1200" kern="1200" dirty="0" smtClean="0">
                <a:solidFill>
                  <a:schemeClr val="tx1"/>
                </a:solidFill>
                <a:effectLst/>
                <a:latin typeface="+mn-lt"/>
                <a:ea typeface="+mn-ea"/>
                <a:cs typeface="+mn-cs"/>
              </a:rPr>
              <a:t>. Мы должны </a:t>
            </a:r>
            <a:r>
              <a:rPr lang="ru-RU" sz="1200" i="1" kern="1200" dirty="0" smtClean="0">
                <a:solidFill>
                  <a:schemeClr val="tx1"/>
                </a:solidFill>
                <a:effectLst/>
                <a:latin typeface="+mn-lt"/>
                <a:ea typeface="+mn-ea"/>
                <a:cs typeface="+mn-cs"/>
              </a:rPr>
              <a:t>пройти через</a:t>
            </a:r>
            <a:r>
              <a:rPr lang="ru-RU" sz="1200" kern="1200" dirty="0" smtClean="0">
                <a:solidFill>
                  <a:schemeClr val="tx1"/>
                </a:solidFill>
                <a:effectLst/>
                <a:latin typeface="+mn-lt"/>
                <a:ea typeface="+mn-ea"/>
                <a:cs typeface="+mn-cs"/>
              </a:rPr>
              <a:t> прошлое, но не </a:t>
            </a:r>
            <a:r>
              <a:rPr lang="ru-RU" sz="1200" i="1" kern="1200" dirty="0" smtClean="0">
                <a:solidFill>
                  <a:schemeClr val="tx1"/>
                </a:solidFill>
                <a:effectLst/>
                <a:latin typeface="+mn-lt"/>
                <a:ea typeface="+mn-ea"/>
                <a:cs typeface="+mn-cs"/>
              </a:rPr>
              <a:t>погрязнуть в</a:t>
            </a:r>
            <a:r>
              <a:rPr lang="ru-RU" sz="1200" kern="1200" dirty="0" smtClean="0">
                <a:solidFill>
                  <a:schemeClr val="tx1"/>
                </a:solidFill>
                <a:effectLst/>
                <a:latin typeface="+mn-lt"/>
                <a:ea typeface="+mn-ea"/>
                <a:cs typeface="+mn-cs"/>
              </a:rPr>
              <a:t> нем. </a:t>
            </a:r>
          </a:p>
          <a:p>
            <a:pPr marL="0" marR="0" indent="0" algn="l" defTabSz="914400" rtl="0" eaLnBrk="1" fontAlgn="auto" latinLnBrk="0" hangingPunct="1">
              <a:lnSpc>
                <a:spcPct val="11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Настолько, насколько нам нужно понять, как чужие поступки повлияли на нас, мы должны еще более четко понять, как наши собственные реакции усугубили этот ущерб. Нет вопросов о том, что когда кто-то согрешил против нас, это причиняет боль. Особенно большой вред будущему здоровью причиняет жестокое обращение в детстве и пренебрежение. Но наши деструктивные реакции на грех способствуют причинению самого большого вреда. </a:t>
            </a:r>
            <a:r>
              <a:rPr lang="ru-RU" sz="1200" b="1" kern="1200" dirty="0" smtClean="0">
                <a:solidFill>
                  <a:schemeClr val="tx1"/>
                </a:solidFill>
                <a:effectLst/>
                <a:latin typeface="+mn-lt"/>
                <a:ea typeface="+mn-ea"/>
                <a:cs typeface="+mn-cs"/>
              </a:rPr>
              <a:t>В конце концов, как писала Эллен Уайт: «Самое тяжелое бремя — это бремя греха».</a:t>
            </a:r>
            <a:r>
              <a:rPr lang="en-US" b="1" dirty="0" smtClean="0">
                <a:effectLst/>
              </a:rPr>
              <a:t> </a:t>
            </a:r>
            <a:r>
              <a:rPr lang="ru-RU" sz="1200" b="1" kern="1200" dirty="0" smtClean="0">
                <a:solidFill>
                  <a:schemeClr val="tx1"/>
                </a:solidFill>
                <a:effectLst/>
                <a:latin typeface="+mn-lt"/>
                <a:ea typeface="+mn-ea"/>
                <a:cs typeface="+mn-cs"/>
              </a:rPr>
              <a:t>Э. Уайт «Желание веков», с. 328.</a:t>
            </a:r>
            <a:endParaRPr lang="en-US" sz="1200" b="1"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 работе с детскими травмами может помочь консультирование. Если вы поделитесь своей историей в безопасной среде, рассказав ее сострадательному человеку, которому можно доверять, это может помочь в исцелении. Дав выход болезненным эмоциям, определите свои деструктивные реакции. Это может быть сложно сделать, потому что нам обычно не нравится брать на себя ответственность, и мы предпочитаем обвинять других людей. В то же самое время, взятие ответственности помогает нам обрести потерянную власть, которую мы потеряли из-за ран, нанесенных другими людьми.  Глубокое изучение того, что я могу изменить,  приносит надежду и придает мужество; изучение того, что я не могу изменить, рождает отчаяние, страх и разочарование. Я не могу изменить прошлое. Я не могу в конечном итоге изменить других людей. Но я могу, по благодати Божией, изменить себя, сделав лучший выбор.</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b="1" i="1" kern="1200" dirty="0" smtClean="0">
                <a:solidFill>
                  <a:schemeClr val="tx1"/>
                </a:solidFill>
                <a:latin typeface="+mn-lt"/>
                <a:ea typeface="+mn-ea"/>
                <a:cs typeface="+mn-cs"/>
              </a:rPr>
              <a:t>Получить утешение</a:t>
            </a: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Это очень деликатный процесс. Нам нужно прийти к пониманию, что Иисус знает наши нужды и слабости.</a:t>
            </a:r>
            <a:r>
              <a:rPr lang="ru-RU" sz="1200" kern="1200" dirty="0" smtClean="0">
                <a:solidFill>
                  <a:schemeClr val="tx1"/>
                </a:solidFill>
                <a:effectLst/>
                <a:latin typeface="+mn-lt"/>
                <a:ea typeface="+mn-ea"/>
                <a:cs typeface="+mn-cs"/>
              </a:rPr>
              <a:t> Писание учит, что Сын Божий «сияние славы и образ ипостаси Его» (Евреям 1:3), «причастный плоти и крови»,  «во всем уподобился братиям» и «претерпел, быв искушен», то «может и искушаемым помочь» (Евреям 2:14, 17, 18). Это означает очень простую и ободряющую истину: когда мы, испытывая искушения, приходим к Иисусу, то находим у Него отклик. Он сочувствует нам. Каким-то образом Он</a:t>
            </a:r>
            <a:r>
              <a:rPr lang="en-US" dirty="0" smtClean="0">
                <a:effectLst/>
              </a:rPr>
              <a:t> </a:t>
            </a:r>
            <a:r>
              <a:rPr lang="ru-RU" sz="1200" kern="1200" dirty="0" smtClean="0">
                <a:solidFill>
                  <a:schemeClr val="tx1"/>
                </a:solidFill>
                <a:effectLst/>
                <a:latin typeface="+mn-lt"/>
                <a:ea typeface="+mn-ea"/>
                <a:cs typeface="+mn-cs"/>
              </a:rPr>
              <a:t>сохраняет Свою незапятнанную чистоту, но знает какую борьбу испытывают страдающие грешные люди.</a:t>
            </a:r>
            <a:r>
              <a:rPr lang="en-US" dirty="0" smtClean="0">
                <a:effectLst/>
              </a:rPr>
              <a:t> </a:t>
            </a:r>
            <a:endParaRPr lang="ru-RU" dirty="0" smtClean="0">
              <a:effectLst/>
            </a:endParaRPr>
          </a:p>
          <a:p>
            <a:pPr>
              <a:lnSpc>
                <a:spcPct val="110000"/>
              </a:lnSpc>
            </a:pPr>
            <a:endParaRPr lang="ru-RU" b="1"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Большинство из нас пытаются очиститься от греха, прежде чем придти к Иисусу. Это похоже на то, как человек стыдится своих кривых зубов и старается выпрямить их, чтобы произвести впечатление на ортодонта. Точно также как в отношении наших нанесенных грехом ран, искривленному нужно пойти к Выпрямителю, который может исправить наше положение, или остаться обреченным всегда быть кривым!</a:t>
            </a:r>
            <a:endParaRPr lang="ru-RU" dirty="0" smtClean="0">
              <a:effectLst/>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b="1" i="1" kern="1200" dirty="0" smtClean="0">
                <a:solidFill>
                  <a:schemeClr val="tx1"/>
                </a:solidFill>
                <a:latin typeface="+mn-lt"/>
                <a:ea typeface="+mn-ea"/>
                <a:cs typeface="+mn-cs"/>
              </a:rPr>
              <a:t>Принять ответственность</a:t>
            </a: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Наши греховные наклонности придают форму нашей плотской природе, уникальную, как отпечаток пальца. Большой грех одного человека  - употребление алкоголя, женщине нравится сплетничать, молодежь испытывает похоть. Грех может принимать безобидную форму: человеку может нравиться есть слишком много конфет, или грех может быть таким отвратительным, как, например, педофилия. Один мужчина, которого я знаю, сделал предметом поклонения ноги – они его сексуально возбуждали – и он постоянно с этим боролся. Грех может принимать столько форм</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сколько людей на земле</a:t>
            </a:r>
            <a:r>
              <a:rPr lang="en-US" sz="1200" kern="1200" dirty="0" smtClean="0">
                <a:solidFill>
                  <a:schemeClr val="tx1"/>
                </a:solidFill>
                <a:effectLst/>
                <a:latin typeface="+mn-lt"/>
                <a:ea typeface="+mn-ea"/>
                <a:cs typeface="+mn-cs"/>
              </a:rPr>
              <a:t>.</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Мы не можем изменить форму своей плотской природы, но мы можем выбрать, следует ли «питать» ее. Если ее питать, она будет расти. </a:t>
            </a:r>
            <a:r>
              <a:rPr lang="ru-RU" sz="1200" kern="1200" dirty="0" smtClean="0">
                <a:solidFill>
                  <a:schemeClr val="tx1"/>
                </a:solidFill>
                <a:effectLst/>
                <a:latin typeface="+mn-lt"/>
                <a:ea typeface="+mn-ea"/>
                <a:cs typeface="+mn-cs"/>
              </a:rPr>
              <a:t>Если она голодает, но слабеет. Не наша вина в том, что мы получаем генетические недостатки и недостатки развития. Это не наша вина, когда мы страдаем нарушениями, которые настраивают нас на зависимости, эмоциональные раны и проблемы во взаимоотношениях. Раны прошлого НЕ НАША ВИНА! Но то, что мы делаем с ними, это наша ответственность. Мы можем позволить своей низшей природе отреагировать, кормя зверя внутри нас, получая сиюминутное удовлетворение, но, в конечном счете, жертвуя всем, что нам дорого. Или мы можем держать зверя голодным и питать дух.</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286000" cy="1714500"/>
          </a:xfrm>
        </p:spPr>
      </p:sp>
      <p:sp>
        <p:nvSpPr>
          <p:cNvPr id="3" name="Notes Placeholder 2"/>
          <p:cNvSpPr>
            <a:spLocks noGrp="1"/>
          </p:cNvSpPr>
          <p:nvPr>
            <p:ph type="body" idx="1"/>
          </p:nvPr>
        </p:nvSpPr>
        <p:spPr>
          <a:xfrm>
            <a:off x="685800" y="2209800"/>
            <a:ext cx="5486400" cy="6248400"/>
          </a:xfrm>
        </p:spPr>
        <p:txBody>
          <a:bodyPr>
            <a:normAutofit/>
          </a:bodyPr>
          <a:lstStyle/>
          <a:p>
            <a:r>
              <a:rPr lang="ru-RU" sz="1200" kern="1200" dirty="0" smtClean="0">
                <a:solidFill>
                  <a:schemeClr val="tx1"/>
                </a:solidFill>
                <a:effectLst/>
                <a:latin typeface="+mn-lt"/>
                <a:ea typeface="+mn-ea"/>
                <a:cs typeface="+mn-cs"/>
              </a:rPr>
              <a:t>В Евангелии от Матфея описывается удивительная метафора человеческого выбора. Пилат поставил Иисуса рядом с Вараввой. Какое странное соседство – невинный, святой Богочеловек и порочный вор. Сказал им Пилат: «Кого хотите, чтобы я отпустил вам?»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«Варавву!» - кричал народ.</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«Что же я сделаю Иисусу, называемому Христом?»  - говорит Пилат.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«Да будет распят» - кричали они.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«Почему? Какое же зло сделал Он?»</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«Да будет распят!» (см. Мф. 27:15-23).</a:t>
            </a:r>
            <a:endParaRPr lang="en-US" sz="1200" kern="1200" dirty="0" smtClean="0">
              <a:solidFill>
                <a:schemeClr val="tx1"/>
              </a:solidFill>
              <a:effectLst/>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Мы знаем, что Пилат освободил Варавву и распял Иисуса. Сегодня наша судьба зависит от такого же выбора. Мы не можем изменить форму нашего внутреннего «вараввы», но мы можем сделать выбор освободить его или нет. Мы можем распять Иисуса и освободить Варавву, чтобы активировать свои худшие склонности. Или же, мы можем распять Варавву, плотскую природу, со всей ее ненавистью, похотью, завистью и гордостью и освободить Иисуса, чтобы Он жил в нашем сердце. Распять Иисуса, освободить Варавву. Распять Варавву, освободить Иисуса. В конце концов, нам нужно будет выбрать одного или другого. </a:t>
            </a:r>
            <a:endParaRPr lang="ru-RU"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Вы знаете, какой выбор я порекомендую. Если вы распнете Варавву и освободите Иисуса, то позволите исцеляющему присутствию Любви проникнуть в темные уголки своей души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Он может исцелить те глубокие раны, о которых невозможно говорить вслух и утолить никогда не утихающий голод. Он даже может уничтожить «крепости», стоящие на протяжении поколений, чтобы вы создали новое наследие для своих детей. Обетование звучит так: «Тогда признаются они в беззаконии своем и в беззаконии отцов своих. . . тогда покорится необрезанное сердце их, и тогда потерпят они за беззакония свои, и Я вспомню завет Мой с Иаковом и завет Мой в Исааком, и завет Мой с Авраамом вспомню, и землю вспомню» (Левит 26:40-42). Благодаря евангелию, передача греха из поколения в поколение может прекратиться в вашей жизни.</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ru-RU" sz="1200" kern="1200" dirty="0" smtClean="0">
                <a:solidFill>
                  <a:schemeClr val="tx1"/>
                </a:solidFill>
                <a:effectLst/>
                <a:latin typeface="+mn-lt"/>
                <a:ea typeface="+mn-ea"/>
                <a:cs typeface="+mn-cs"/>
              </a:rPr>
              <a:t>Люди не всегда негативно реагируют на насилие и травмы, пережитые в детстве. Как вы думаете, что является причиной различия в конструктивной и деструктивной реакции?</a:t>
            </a:r>
            <a:endParaRPr lang="en-US" sz="1200" kern="1200" dirty="0" smtClean="0">
              <a:solidFill>
                <a:schemeClr val="tx1"/>
              </a:solidFill>
              <a:effectLst/>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Когда вы заполняли «Проверочный лист состояния психического здоровья» какие настоящие, переменные влияющие факторы вы определили?</a:t>
            </a:r>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kern="1200" dirty="0" smtClean="0">
                <a:solidFill>
                  <a:schemeClr val="tx1"/>
                </a:solidFill>
                <a:effectLst/>
                <a:latin typeface="+mn-lt"/>
                <a:ea typeface="+mn-ea"/>
                <a:cs typeface="+mn-cs"/>
              </a:rPr>
              <a:t>Знаете ли вы о внутриутробных, нанесенных при рождении или детских травмах, которые могут быть причиной вашей борьбы в настоящее время? Если да, то что это за травмы?</a:t>
            </a:r>
            <a:endParaRPr lang="en-US" sz="1200" kern="1200" dirty="0" smtClean="0">
              <a:solidFill>
                <a:schemeClr val="tx1"/>
              </a:solidFill>
              <a:effectLst/>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Какой была ваша родительская семья: там любили прикосновения и проявляли любовь или же члены семьи были более сдержанными? Говорили ли о любви вслух или нет? Как это повлияло на ваше теперешнее состояние?</a:t>
            </a:r>
            <a:r>
              <a:rPr lang="en-US" dirty="0" smtClean="0">
                <a:effectLst/>
              </a:rPr>
              <a:t> </a:t>
            </a:r>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19</a:t>
            </a:fld>
            <a:endParaRPr lang="en-US" dirty="0"/>
          </a:p>
        </p:txBody>
      </p:sp>
    </p:spTree>
    <p:extLst>
      <p:ext uri="{BB962C8B-B14F-4D97-AF65-F5344CB8AC3E}">
        <p14:creationId xmlns="" xmlns:p14="http://schemas.microsoft.com/office/powerpoint/2010/main" val="163220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kern="1200" dirty="0" smtClean="0">
                <a:solidFill>
                  <a:schemeClr val="tx1"/>
                </a:solidFill>
                <a:effectLst/>
                <a:latin typeface="+mn-lt"/>
                <a:ea typeface="+mn-ea"/>
                <a:cs typeface="+mn-cs"/>
              </a:rPr>
              <a:t>Какой положительный пример родителей или других людей вы взяли на вооружение? Унаследовали ли вы любые отрицательные формы поведения, такие как критику, гнев, уход в себя и пр.?</a:t>
            </a:r>
            <a:endParaRPr lang="en-US" sz="1200" kern="1200" dirty="0" smtClean="0">
              <a:solidFill>
                <a:schemeClr val="tx1"/>
              </a:solidFill>
              <a:effectLst/>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Пережили ли вы опыт победы над негативным поведением благодаря праву выбора и Божьей благодати? Поясните.</a:t>
            </a:r>
            <a:r>
              <a:rPr lang="en-US" dirty="0" smtClean="0">
                <a:effectLst/>
              </a:rPr>
              <a:t> </a:t>
            </a:r>
          </a:p>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A7DBF15C-73D1-4843-992F-433F68813AC7}" type="slidenum">
              <a:rPr lang="en-US" smtClean="0"/>
              <a:pPr/>
              <a:t>20</a:t>
            </a:fld>
            <a:endParaRPr lang="en-US" dirty="0"/>
          </a:p>
        </p:txBody>
      </p:sp>
    </p:spTree>
    <p:extLst>
      <p:ext uri="{BB962C8B-B14F-4D97-AF65-F5344CB8AC3E}">
        <p14:creationId xmlns="" xmlns:p14="http://schemas.microsoft.com/office/powerpoint/2010/main" val="12200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pPr marL="171450" indent="-171450">
              <a:buFont typeface="Arial"/>
              <a:buChar char="•"/>
            </a:pPr>
            <a:r>
              <a:rPr lang="ru-RU" sz="1200" kern="1200" dirty="0" smtClean="0">
                <a:solidFill>
                  <a:schemeClr val="tx1"/>
                </a:solidFill>
                <a:latin typeface="+mn-lt"/>
                <a:ea typeface="+mn-ea"/>
                <a:cs typeface="+mn-cs"/>
              </a:rPr>
              <a:t>Могут ли люди пережить эмоциональное исцеление отдельно от морального и духовного? Поделитесь своими мыслями на эту тему.</a:t>
            </a:r>
          </a:p>
          <a:p>
            <a:pPr marL="171450" indent="-171450">
              <a:buFont typeface="Arial"/>
              <a:buChar char="•"/>
            </a:pPr>
            <a:r>
              <a:rPr lang="ru-RU" sz="1200" kern="1200" dirty="0" smtClean="0">
                <a:solidFill>
                  <a:schemeClr val="tx1"/>
                </a:solidFill>
                <a:latin typeface="+mn-lt"/>
                <a:ea typeface="+mn-ea"/>
                <a:cs typeface="+mn-cs"/>
              </a:rPr>
              <a:t>Получили ли вы во время нашего семинара представление о своих «нравственных побуждениях»? Поделитесь своим опытом.</a:t>
            </a:r>
            <a:endParaRPr lang="ru-RU" dirty="0" smtClean="0"/>
          </a:p>
        </p:txBody>
      </p:sp>
      <p:sp>
        <p:nvSpPr>
          <p:cNvPr id="4" name="Slide Number Placeholder 3"/>
          <p:cNvSpPr>
            <a:spLocks noGrp="1"/>
          </p:cNvSpPr>
          <p:nvPr>
            <p:ph type="sldNum" sz="quarter" idx="10"/>
          </p:nvPr>
        </p:nvSpPr>
        <p:spPr/>
        <p:txBody>
          <a:bodyPr/>
          <a:lstStyle/>
          <a:p>
            <a:fld id="{A7DBF15C-73D1-4843-992F-433F68813AC7}" type="slidenum">
              <a:rPr lang="en-US" smtClean="0"/>
              <a:pPr/>
              <a:t>21</a:t>
            </a:fld>
            <a:endParaRPr lang="en-US" dirty="0"/>
          </a:p>
        </p:txBody>
      </p:sp>
    </p:spTree>
    <p:extLst>
      <p:ext uri="{BB962C8B-B14F-4D97-AF65-F5344CB8AC3E}">
        <p14:creationId xmlns="" xmlns:p14="http://schemas.microsoft.com/office/powerpoint/2010/main" val="380413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kern="1200" dirty="0" smtClean="0">
                <a:solidFill>
                  <a:schemeClr val="tx1"/>
                </a:solidFill>
                <a:latin typeface="+mn-lt"/>
                <a:ea typeface="+mn-ea"/>
                <a:cs typeface="+mn-cs"/>
              </a:rPr>
              <a:t>Вы когда-нибудь «застревали» в боли прошлого? Поясните.</a:t>
            </a:r>
          </a:p>
          <a:p>
            <a:pPr marL="171450" indent="-171450">
              <a:buFont typeface="Arial"/>
              <a:buChar char="•"/>
            </a:pPr>
            <a:r>
              <a:rPr lang="ru-RU" sz="1200" kern="1200" dirty="0" smtClean="0">
                <a:solidFill>
                  <a:schemeClr val="tx1"/>
                </a:solidFill>
                <a:latin typeface="+mn-lt"/>
                <a:ea typeface="+mn-ea"/>
                <a:cs typeface="+mn-cs"/>
              </a:rPr>
              <a:t>Помогает ли вам знание Иисуса брать на себя больше ответственности за свой выбор? Поясните.</a:t>
            </a:r>
            <a:endParaRPr lang="ru-R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22</a:t>
            </a:fld>
            <a:endParaRPr lang="en-US" dirty="0"/>
          </a:p>
        </p:txBody>
      </p:sp>
    </p:spTree>
    <p:extLst>
      <p:ext uri="{BB962C8B-B14F-4D97-AF65-F5344CB8AC3E}">
        <p14:creationId xmlns="" xmlns:p14="http://schemas.microsoft.com/office/powerpoint/2010/main" val="150826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latin typeface="Book Antiqua"/>
                <a:cs typeface="Book Antiqua"/>
              </a:rPr>
              <a:t>Молитва</a:t>
            </a:r>
            <a:endParaRPr lang="en-US" b="1" dirty="0" smtClean="0">
              <a:latin typeface="Book Antiqua"/>
              <a:cs typeface="Book Antiqua"/>
            </a:endParaRPr>
          </a:p>
          <a:p>
            <a:endParaRPr lang="en-US" b="1" dirty="0" smtClean="0">
              <a:latin typeface="Book Antiqua"/>
              <a:cs typeface="Book Antiqua"/>
            </a:endParaRPr>
          </a:p>
          <a:p>
            <a:pPr marL="0" indent="0" algn="l">
              <a:buNone/>
            </a:pPr>
            <a:r>
              <a:rPr lang="en-US" sz="1200" b="1" dirty="0" smtClean="0">
                <a:latin typeface="Book Antiqua"/>
                <a:cs typeface="Book Antiqua"/>
              </a:rPr>
              <a:t>“</a:t>
            </a:r>
            <a:r>
              <a:rPr lang="ru-RU" sz="1200" b="1" dirty="0" smtClean="0">
                <a:latin typeface="Book Antiqua"/>
                <a:cs typeface="Book Antiqua"/>
              </a:rPr>
              <a:t>Искуси меня, Господи, и испытай меня; расплавь внутренности мои и сердце мое</a:t>
            </a:r>
            <a:r>
              <a:rPr lang="ru-RU" sz="1200" b="1" smtClean="0">
                <a:latin typeface="Book Antiqua"/>
                <a:cs typeface="Book Antiqua"/>
              </a:rPr>
              <a:t>…» Псалом 25</a:t>
            </a:r>
            <a:r>
              <a:rPr lang="en-US" sz="1200" b="1" smtClean="0">
                <a:latin typeface="Book Antiqua"/>
                <a:cs typeface="Book Antiqua"/>
              </a:rPr>
              <a:t>:2</a:t>
            </a:r>
            <a:endParaRPr lang="en-US" sz="1200" b="1" dirty="0" smtClean="0">
              <a:latin typeface="Book Antiqua"/>
              <a:cs typeface="Book Antiqua"/>
            </a:endParaRPr>
          </a:p>
          <a:p>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23</a:t>
            </a:fld>
            <a:endParaRPr lang="en-US" dirty="0"/>
          </a:p>
        </p:txBody>
      </p:sp>
    </p:spTree>
    <p:extLst>
      <p:ext uri="{BB962C8B-B14F-4D97-AF65-F5344CB8AC3E}">
        <p14:creationId xmlns="" xmlns:p14="http://schemas.microsoft.com/office/powerpoint/2010/main" val="21440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r>
              <a:rPr lang="ru-RU" sz="1200" b="1" kern="1200" dirty="0" smtClean="0">
                <a:solidFill>
                  <a:schemeClr val="tx1"/>
                </a:solidFill>
                <a:effectLst/>
                <a:latin typeface="+mn-lt"/>
                <a:ea typeface="+mn-ea"/>
                <a:cs typeface="+mn-cs"/>
              </a:rPr>
              <a:t>ВСТУПЛЕНИЕ</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Cьюзан, измученная мать-одиночка, переехала в наш район. Она казалась привлекательной и веселой, немного рассеянной. Много лет спустя мы были шокированы, узнав, что она проявляла насилие и даже мучила своих детей. Она наказывала их, избивая и применяя психологическое насилие, засовывала их в мешки для грязного белья и оставляла запертыми в шкафу в течение долгих часов. Все это закончилось тем, что ее сын и дочь, теперь взрослые молодые люди, задушили ее, засунули тело в чемодан и выбросили в реку.</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Какой печальный результат насилия, проявленного к детям!</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Родительство накладывает на людей торжественные обязательства созидать характеры детей по образу Божьему.</a:t>
            </a:r>
            <a:r>
              <a:rPr lang="ru-RU" sz="1200" kern="1200" dirty="0" smtClean="0">
                <a:solidFill>
                  <a:schemeClr val="tx1"/>
                </a:solidFill>
                <a:effectLst/>
                <a:latin typeface="+mn-lt"/>
                <a:ea typeface="+mn-ea"/>
                <a:cs typeface="+mn-cs"/>
              </a:rPr>
              <a:t> Родители, в психологическом смысле слова, являются Богом для детей. Однако картина, которую они представляют, может быть очень неправдивой. К сожалению, родители часто передают своим детям проклятия, а не благословения.</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Рассматривая печальный случай Сьюзан, вполне вероятно, что эта мать, проявлявшая насилие, сама испытала насилие. Приблизительно одна треть детей, переживших насилие в семье, становится насильниками. Поколение за поколением боль идет дальше, пока не происходит нечто, что останавливает это безумие. Этим человеком можете стать вы. Этим человеком могу быть я.</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Но в своей осведомленности о распространении насилия, нам нужно позаботиться о том, чтобы эти грустные истории не заняли все наше внимание. Нужно сосредоточиться на решении проблемы. Многие дети, пережившие насилие, </a:t>
            </a:r>
            <a:r>
              <a:rPr lang="ru-RU" sz="1200" i="1" kern="1200" dirty="0" smtClean="0">
                <a:solidFill>
                  <a:schemeClr val="tx1"/>
                </a:solidFill>
                <a:effectLst/>
                <a:latin typeface="+mn-lt"/>
                <a:ea typeface="+mn-ea"/>
                <a:cs typeface="+mn-cs"/>
              </a:rPr>
              <a:t>не</a:t>
            </a:r>
            <a:r>
              <a:rPr lang="ru-RU" sz="1200" kern="1200" dirty="0" smtClean="0">
                <a:solidFill>
                  <a:schemeClr val="tx1"/>
                </a:solidFill>
                <a:effectLst/>
                <a:latin typeface="+mn-lt"/>
                <a:ea typeface="+mn-ea"/>
                <a:cs typeface="+mn-cs"/>
              </a:rPr>
              <a:t> становятся насильниками и </a:t>
            </a:r>
            <a:r>
              <a:rPr lang="ru-RU" sz="1200" i="1" kern="1200" dirty="0" smtClean="0">
                <a:solidFill>
                  <a:schemeClr val="tx1"/>
                </a:solidFill>
                <a:effectLst/>
                <a:latin typeface="+mn-lt"/>
                <a:ea typeface="+mn-ea"/>
                <a:cs typeface="+mn-cs"/>
              </a:rPr>
              <a:t>не</a:t>
            </a:r>
            <a:r>
              <a:rPr lang="ru-RU" sz="1200" kern="1200" dirty="0" smtClean="0">
                <a:solidFill>
                  <a:schemeClr val="tx1"/>
                </a:solidFill>
                <a:effectLst/>
                <a:latin typeface="+mn-lt"/>
                <a:ea typeface="+mn-ea"/>
                <a:cs typeface="+mn-cs"/>
              </a:rPr>
              <a:t> передают подобное поведение следующим поколениям.</a:t>
            </a:r>
            <a:endParaRPr lang="en-US" b="1"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09600" y="2667000"/>
            <a:ext cx="5486400" cy="5867400"/>
          </a:xfrm>
        </p:spPr>
        <p:txBody>
          <a:bodyPr>
            <a:normAutofit/>
          </a:bodyPr>
          <a:lstStyle/>
          <a:p>
            <a:r>
              <a:rPr lang="ru-RU" sz="1200" b="1" kern="1200" dirty="0" smtClean="0">
                <a:solidFill>
                  <a:schemeClr val="tx1"/>
                </a:solidFill>
                <a:effectLst/>
                <a:latin typeface="+mn-lt"/>
                <a:ea typeface="+mn-ea"/>
                <a:cs typeface="+mn-cs"/>
              </a:rPr>
              <a:t>Как мы боремся и исцеляемся от ран прошлого? Как Бог убирает из нашего сердца дисфункциональные шаблоны, побуждающие нас передавать боль прошлого следующим поколениям? </a:t>
            </a:r>
            <a:r>
              <a:rPr lang="ru-RU" sz="1200" kern="1200" dirty="0" smtClean="0">
                <a:solidFill>
                  <a:schemeClr val="tx1"/>
                </a:solidFill>
                <a:effectLst/>
                <a:latin typeface="+mn-lt"/>
                <a:ea typeface="+mn-ea"/>
                <a:cs typeface="+mn-cs"/>
              </a:rPr>
              <a:t>Давайте найдем ответы на эти вопросы.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Все мы наследуем целый набор индивидуальных черт благодаря генетическому наследию и среде. И набор этих черт у разных людей различен.</a:t>
            </a:r>
            <a:r>
              <a:rPr lang="en-US"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Некоторые из нас выросли в счастливых семьях, некоторые в тех, где проявлялось насилие или различные зависимости. Кому-то было тяжелее, чем другим.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Но у всех нас есть раны прошлого, нуждающиеся в исцелении.</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Возможно, мы не сможем исцелиться, благодаря своей собственной мудрости, но Иисус может показать нам, как жить. Благодаря Ему, наши недостатки не должны привести к катастрофе. Благодаря Ему, наши испытания могут стать свидетельствами.</a:t>
            </a:r>
            <a:r>
              <a:rPr lang="en-US" sz="1050" dirty="0" smtClean="0">
                <a:effectLst/>
              </a:rPr>
              <a:t> </a:t>
            </a: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r>
              <a:rPr lang="ru-RU" sz="1200" b="1" kern="1200" dirty="0" smtClean="0">
                <a:solidFill>
                  <a:schemeClr val="tx1"/>
                </a:solidFill>
                <a:effectLst/>
                <a:latin typeface="+mn-lt"/>
                <a:ea typeface="+mn-ea"/>
                <a:cs typeface="+mn-cs"/>
              </a:rPr>
              <a:t>Природа, Воспитание и еще дальше</a:t>
            </a:r>
          </a:p>
          <a:p>
            <a:endParaRPr lang="ru-RU"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Наука определяет биологические факторы, или </a:t>
            </a:r>
            <a:r>
              <a:rPr lang="ru-RU" sz="1200" b="1" i="1" kern="1200" dirty="0" smtClean="0">
                <a:solidFill>
                  <a:schemeClr val="tx1"/>
                </a:solidFill>
                <a:effectLst/>
                <a:latin typeface="+mn-lt"/>
                <a:ea typeface="+mn-ea"/>
                <a:cs typeface="+mn-cs"/>
              </a:rPr>
              <a:t>природу</a:t>
            </a:r>
            <a:r>
              <a:rPr lang="ru-RU" sz="1200" b="1" kern="1200" dirty="0" smtClean="0">
                <a:solidFill>
                  <a:schemeClr val="tx1"/>
                </a:solidFill>
                <a:effectLst/>
                <a:latin typeface="+mn-lt"/>
                <a:ea typeface="+mn-ea"/>
                <a:cs typeface="+mn-cs"/>
              </a:rPr>
              <a:t>, и факторы окружающей среды, или </a:t>
            </a:r>
            <a:r>
              <a:rPr lang="ru-RU" sz="1200" b="1" i="1" kern="1200" dirty="0" smtClean="0">
                <a:solidFill>
                  <a:schemeClr val="tx1"/>
                </a:solidFill>
                <a:effectLst/>
                <a:latin typeface="+mn-lt"/>
                <a:ea typeface="+mn-ea"/>
                <a:cs typeface="+mn-cs"/>
              </a:rPr>
              <a:t>воспитание</a:t>
            </a:r>
            <a:r>
              <a:rPr lang="ru-RU" sz="1200" b="1" kern="1200" dirty="0" smtClean="0">
                <a:solidFill>
                  <a:schemeClr val="tx1"/>
                </a:solidFill>
                <a:effectLst/>
                <a:latin typeface="+mn-lt"/>
                <a:ea typeface="+mn-ea"/>
                <a:cs typeface="+mn-cs"/>
              </a:rPr>
              <a:t>, как два источника нашего набора индивидуальных черт. Что делает нас тем, кем мы являемся? Природа? Воспитание? Или немного того и другого? Или нечто большее?</a:t>
            </a:r>
            <a:r>
              <a:rPr lang="ru-RU" sz="1200" kern="1200" dirty="0" smtClean="0">
                <a:solidFill>
                  <a:schemeClr val="tx1"/>
                </a:solidFill>
                <a:effectLst/>
                <a:latin typeface="+mn-lt"/>
                <a:ea typeface="+mn-ea"/>
                <a:cs typeface="+mn-cs"/>
              </a:rPr>
              <a:t>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действительности, научная модель упускает всю сложность истины. Биология играет свою роль, среда играет свою роль, да, но также свою роль играет и выбор. Кажется, что в спорах о природе/воспитании никогда не упоминается выбор. Слава Богу, мы имеем больше свободного волеизъявления, чем клетки, находящиеся в чашке Петри или крысы в клетке, ведомые инстинктом. Мы обладаем таинственной, прекрасной свободой воли, объединяющейся с природой и воспитанием, и производящей сложную реальность нашего “я”. </a:t>
            </a: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Мы изучим вопрос о природе, воспитании и выборе по одному.</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Склонности, исходящие от:</a:t>
            </a:r>
            <a:endParaRPr lang="en-US"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Природы</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Воспитания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Выбора</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6</a:t>
            </a:fld>
            <a:endParaRPr lang="en-US" dirty="0"/>
          </a:p>
        </p:txBody>
      </p:sp>
    </p:spTree>
    <p:extLst>
      <p:ext uri="{BB962C8B-B14F-4D97-AF65-F5344CB8AC3E}">
        <p14:creationId xmlns="" xmlns:p14="http://schemas.microsoft.com/office/powerpoint/2010/main" val="84946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457200"/>
            <a:ext cx="2209800" cy="1657350"/>
          </a:xfrm>
        </p:spPr>
      </p:sp>
      <p:sp>
        <p:nvSpPr>
          <p:cNvPr id="3" name="Notes Placeholder 2"/>
          <p:cNvSpPr>
            <a:spLocks noGrp="1"/>
          </p:cNvSpPr>
          <p:nvPr>
            <p:ph type="body" idx="1"/>
          </p:nvPr>
        </p:nvSpPr>
        <p:spPr>
          <a:xfrm>
            <a:off x="685800" y="2057400"/>
            <a:ext cx="5715000" cy="5867400"/>
          </a:xfrm>
        </p:spPr>
        <p:txBody>
          <a:bodyPr>
            <a:noAutofit/>
          </a:bodyPr>
          <a:lstStyle/>
          <a:p>
            <a:r>
              <a:rPr lang="ru-RU" sz="1200" b="1" kern="1200" dirty="0" smtClean="0">
                <a:solidFill>
                  <a:schemeClr val="tx1"/>
                </a:solidFill>
                <a:effectLst/>
                <a:latin typeface="+mn-lt"/>
                <a:ea typeface="+mn-ea"/>
                <a:cs typeface="+mn-cs"/>
              </a:rPr>
              <a:t>Природа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Существование каждого живого организма начинается с вещества под названием дезоксирибонуклеиновая кислота или ДНК – кислоты, переносящей генетическую информацию в клетке. Возможно, вы видели модель этой кислоты, в виде двойной спирали, похожей на изогнутую лестницу. Это ДНК. Маленький сегмент этой лестницы  - это ген.</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Согните эту лестницу туда-сюда,  придайте ей форму «Х» или «</a:t>
            </a:r>
            <a:r>
              <a:rPr lang="en-US" sz="1200" kern="1200" dirty="0" smtClean="0">
                <a:solidFill>
                  <a:schemeClr val="tx1"/>
                </a:solidFill>
                <a:effectLst/>
                <a:latin typeface="+mn-lt"/>
                <a:ea typeface="+mn-ea"/>
                <a:cs typeface="+mn-cs"/>
              </a:rPr>
              <a:t>Y</a:t>
            </a:r>
            <a:r>
              <a:rPr lang="ru-RU" sz="1200" kern="1200" dirty="0" smtClean="0">
                <a:solidFill>
                  <a:schemeClr val="tx1"/>
                </a:solidFill>
                <a:effectLst/>
                <a:latin typeface="+mn-lt"/>
                <a:ea typeface="+mn-ea"/>
                <a:cs typeface="+mn-cs"/>
              </a:rPr>
              <a:t>» и вы получите хромосомы. Ваши мать и отец дали вам по 23 хромосомы каждый, их «вырезали и вставили» в новый «файл» из 46 хромосом, которыми стали вы. Этот “файл”, состоящий из хромосом, определяет ваш генетический состав. Наука продолжает больше узнавать о генетических факторах, связанных с различными психическими заболеваниями.</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Хотя установление генетической причины психических расстройств требует точного, дорогостоящего процесса, Национальный институт психического здоровья установил наследуемость ряда заболеваний:</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Шизофрения</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Синдром гиперактивности с дефицитом внимания</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Биполярное расстройство</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Раннее начало депрессии</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Аутизм</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Нервная анорексия</a:t>
            </a:r>
            <a:r>
              <a:rPr lang="en-US" dirty="0" smtClean="0">
                <a:effectLst/>
              </a:rPr>
              <a:t> </a:t>
            </a:r>
            <a:r>
              <a:rPr lang="ru-RU" sz="1200" kern="1200" dirty="0" smtClean="0">
                <a:solidFill>
                  <a:schemeClr val="tx1"/>
                </a:solidFill>
                <a:effectLst/>
                <a:latin typeface="+mn-lt"/>
                <a:ea typeface="+mn-ea"/>
                <a:cs typeface="+mn-cs"/>
              </a:rPr>
              <a:t>Объяснение «вырезать – вставить» очень упрощенное, как для детей.</a:t>
            </a:r>
          </a:p>
          <a:p>
            <a:pPr lvl="1"/>
            <a:r>
              <a:rPr lang="ru-RU" sz="1200" kern="1200" dirty="0" smtClean="0">
                <a:solidFill>
                  <a:schemeClr val="tx1"/>
                </a:solidFill>
                <a:effectLst/>
                <a:latin typeface="+mn-lt"/>
                <a:ea typeface="+mn-ea"/>
                <a:cs typeface="+mn-cs"/>
              </a:rPr>
              <a:t>• Паническое расстройство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Есть еще и другие заболевания и еще больше будет открыто в будущем. Но ученые подчеркивают, что люди наследуют </a:t>
            </a:r>
            <a:r>
              <a:rPr lang="ru-RU" sz="1200" i="1" kern="1200" dirty="0" smtClean="0">
                <a:solidFill>
                  <a:schemeClr val="tx1"/>
                </a:solidFill>
                <a:effectLst/>
                <a:latin typeface="+mn-lt"/>
                <a:ea typeface="+mn-ea"/>
                <a:cs typeface="+mn-cs"/>
              </a:rPr>
              <a:t>склонность</a:t>
            </a:r>
            <a:r>
              <a:rPr lang="ru-RU" sz="1200" kern="1200" dirty="0" smtClean="0">
                <a:solidFill>
                  <a:schemeClr val="tx1"/>
                </a:solidFill>
                <a:effectLst/>
                <a:latin typeface="+mn-lt"/>
                <a:ea typeface="+mn-ea"/>
                <a:cs typeface="+mn-cs"/>
              </a:rPr>
              <a:t> к этим заболеваниям, а не сами заболевания.</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Биологические факторы в психическом здоровье выходят далеко за пределы генетики. Например, предменструальный синдром (ПМС) может быть причиной таких нарушений, как депрессия и зависимости. ("Почему для того, чтобы вкрутить лампочку, нужно шесть женщин с ПМС?» «Просто потому!») Я знаю женщину, с предменструальным дисфорическим расстройством, крайней формой ПМС. Она одна из самых здравомыслящих людей, которых я знаю, но в «эти дни», она просто не владеет собой. Другая женщина переживала панические атаки, боясь, что она случайно положит ребенка в микроволновую печь,  пока ей не выписали лечение от гипофункции  щитовидной железы; и тогда панические атаки прекратились. </a:t>
            </a:r>
            <a:r>
              <a:rPr lang="ru-RU" sz="1200" b="1" kern="1200" dirty="0" smtClean="0">
                <a:solidFill>
                  <a:schemeClr val="tx1"/>
                </a:solidFill>
                <a:effectLst/>
                <a:latin typeface="+mn-lt"/>
                <a:ea typeface="+mn-ea"/>
                <a:cs typeface="+mn-cs"/>
              </a:rPr>
              <a:t>Смысл простой: биологические, или «природные», факторы оказывают большое влияние на психическое здоровье. Вот почему хорошее медицинское лечение рассматривает все аспекты нашего бытия - физического, психического, эмоционального, социального и духовного.</a:t>
            </a:r>
            <a:r>
              <a:rPr lang="en-US" dirty="0" smtClean="0">
                <a:effectLst/>
              </a:rPr>
              <a:t> </a:t>
            </a:r>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lnSpcReduction="10000"/>
          </a:bodyPr>
          <a:lstStyle/>
          <a:p>
            <a:pPr>
              <a:lnSpc>
                <a:spcPct val="110000"/>
              </a:lnSpc>
            </a:pPr>
            <a:r>
              <a:rPr lang="ru-RU" sz="1200" b="1" i="1" kern="1200" dirty="0" smtClean="0">
                <a:solidFill>
                  <a:schemeClr val="tx1"/>
                </a:solidFill>
                <a:latin typeface="+mn-lt"/>
                <a:ea typeface="+mn-ea"/>
                <a:cs typeface="+mn-cs"/>
              </a:rPr>
              <a:t>Воспитание</a:t>
            </a:r>
            <a:endParaRPr lang="en-US" sz="1200" b="1" i="1" kern="1200" dirty="0" smtClean="0">
              <a:solidFill>
                <a:schemeClr val="tx1"/>
              </a:solidFill>
              <a:latin typeface="+mn-lt"/>
              <a:ea typeface="+mn-ea"/>
              <a:cs typeface="+mn-cs"/>
            </a:endParaRPr>
          </a:p>
          <a:p>
            <a:pPr>
              <a:lnSpc>
                <a:spcPct val="110000"/>
              </a:lnSpc>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Воспитание начинается с внутриутробного влияния. Наш самый первый «дом»</a:t>
            </a:r>
            <a:r>
              <a:rPr lang="ru-RU" sz="1200" kern="1200" dirty="0" smtClean="0">
                <a:solidFill>
                  <a:schemeClr val="tx1"/>
                </a:solidFill>
                <a:effectLst/>
                <a:latin typeface="+mn-lt"/>
                <a:ea typeface="+mn-ea"/>
                <a:cs typeface="+mn-cs"/>
              </a:rPr>
              <a:t> это теплое, темное место, которое мы называем маткой. Ни на одном этапе развития мы не являемся более восприимчивыми к своей среде обитания, чем в этот период.  Некоторые заболевания, такие как алкогольный синдром плода, развиваются внутриутробно. Кроме этих крайностей, множество черт передаются через пуповину, в конце концов, мать и будущий ребенок разделяют общий кровоток. Елена Уайт говорит матери: «Если до рождения ребенка мать потворствовала своим желаниям, если она была эгоистична, раздражительна, требовательна, то эти ее черты отразятся и в характере ребенка».</a:t>
            </a:r>
            <a:endParaRPr lang="en-US" sz="1200" kern="1200" dirty="0" smtClean="0">
              <a:solidFill>
                <a:schemeClr val="tx1"/>
              </a:solidFill>
              <a:effectLst/>
              <a:latin typeface="+mn-lt"/>
              <a:ea typeface="+mn-ea"/>
              <a:cs typeface="+mn-cs"/>
            </a:endParaRP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Важен и сам процесс родов. Рождение требует больших сил, часто это травматичное событие, требующее физической и эмоциональной поддержки матери и ребенка. Если у матери немного финансовых и социальных ресурсов, если роды проходили сложно или если ребенок незапланированный, обычно и так стрессовое событие становится непомерным. И у матери и у ребенка могут развиться психологические осложнения из-за недостаточной заботы во время родов.</a:t>
            </a:r>
            <a:r>
              <a:rPr lang="en-US" dirty="0" smtClean="0">
                <a:effectLst/>
              </a:rPr>
              <a:t> </a:t>
            </a:r>
            <a:endParaRPr lang="ru-RU" dirty="0" smtClean="0">
              <a:effectLst/>
            </a:endParaRP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Люди нуждаются в достаточной стимуляции благодаря прикосновениям, особенно во младенческом возрасте. Состояние под названием «задержка развития» вынуждает младенца «отказаться» от жизни, потерять интерес к питанию и затем умереть. Задержка развития связана с недостаточным количеством прикосновений и контакта ребенка с главным опекуном лицом к лицу. Обычное, казалось, бы, укачиванием и агуканье многое делает для развития мозга и привязанности. Для того, чтобы все это передавалось ребенку, Бог создал кормление грудью и еще Он сделал младенцев хорошенькими, мягкими, приятными на ощупь.</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Взаимоотношения в семье также учат малышей как нужно завязывать отношения, благодаря примеру и опыту. Когда родители не чувствуют привязанности к своему</a:t>
            </a:r>
            <a:r>
              <a:rPr lang="en-US" dirty="0" smtClean="0">
                <a:effectLst/>
              </a:rPr>
              <a:t> </a:t>
            </a:r>
            <a:r>
              <a:rPr lang="ru-RU" sz="1200" kern="1200" dirty="0" smtClean="0">
                <a:solidFill>
                  <a:schemeClr val="tx1"/>
                </a:solidFill>
                <a:effectLst/>
                <a:latin typeface="+mn-lt"/>
                <a:ea typeface="+mn-ea"/>
                <a:cs typeface="+mn-cs"/>
              </a:rPr>
              <a:t>ребенку, он расплачивается за это состоянием, называемым «реактивное расстройство привязанностей». Ребенок с таким расстройством или полностью отказывается от привязанности либо привязывается ко всем подряд, в любом случае «аппарат по построению доверия» у ребенка работает неправильно.</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sz="1200" b="1" kern="1200" dirty="0" smtClean="0">
                <a:solidFill>
                  <a:schemeClr val="tx1"/>
                </a:solidFill>
                <a:effectLst/>
                <a:latin typeface="+mn-lt"/>
                <a:ea typeface="+mn-ea"/>
                <a:cs typeface="+mn-cs"/>
              </a:rPr>
              <a:t>Атмосфера в доме имеет огромное значение в развитии характера ребенка.</a:t>
            </a:r>
            <a:r>
              <a:rPr lang="en-US" dirty="0" smtClean="0">
                <a:effectLst/>
              </a:rPr>
              <a:t> </a:t>
            </a:r>
            <a:r>
              <a:rPr lang="ru-RU" sz="1200" kern="1200" dirty="0" smtClean="0">
                <a:solidFill>
                  <a:schemeClr val="tx1"/>
                </a:solidFill>
                <a:effectLst/>
                <a:latin typeface="+mn-lt"/>
                <a:ea typeface="+mn-ea"/>
                <a:cs typeface="+mn-cs"/>
              </a:rPr>
              <a:t>Дети учатся подражая. Например, когда они видят, как родители решают конфликты, принимая друг друга, прощая друг друга, видят, что обычно родители наслаждаются здоровыми взаимоотношениями, привязанностью, дети научатся поступать так же. Самый ценный подарок, который родители могут дать своим детям – это их собственные здоровые взаимоотношения.</a:t>
            </a:r>
            <a:r>
              <a:rPr lang="en-US" dirty="0" smtClean="0">
                <a:effectLst/>
              </a:rPr>
              <a:t> </a:t>
            </a:r>
            <a:endParaRPr lang="ru-RU" dirty="0" smtClean="0">
              <a:effectLst/>
            </a:endParaRPr>
          </a:p>
          <a:p>
            <a:pPr>
              <a:lnSpc>
                <a:spcPct val="110000"/>
              </a:lnSpc>
            </a:pPr>
            <a:endParaRPr lang="ru-RU" b="1" dirty="0" smtClean="0"/>
          </a:p>
          <a:p>
            <a:pPr>
              <a:lnSpc>
                <a:spcPct val="110000"/>
              </a:lnSpc>
            </a:pPr>
            <a:r>
              <a:rPr lang="ru-RU" sz="1200" kern="1200" dirty="0" smtClean="0">
                <a:solidFill>
                  <a:schemeClr val="tx1"/>
                </a:solidFill>
                <a:effectLst/>
                <a:latin typeface="+mn-lt"/>
                <a:ea typeface="+mn-ea"/>
                <a:cs typeface="+mn-cs"/>
              </a:rPr>
              <a:t>Этот принцип работает и в отрицательном смысле тоже. Родители, которые ругаются друг с другом, проявляют насилие и отвергают один другого, вредят шансам своего ребенка построить здоровые взаимоотношения. Дом, созданный Богом быть школой подготовки к небесам, иногда становится тренировочным лагерем по подготовке к аду.</a:t>
            </a:r>
            <a:r>
              <a:rPr lang="en-US" dirty="0" smtClean="0">
                <a:effectLst/>
              </a:rPr>
              <a:t> </a:t>
            </a:r>
            <a:endParaRPr lang="ru-RU" dirty="0" smtClean="0">
              <a:effectLst/>
            </a:endParaRPr>
          </a:p>
          <a:p>
            <a:pPr>
              <a:lnSpc>
                <a:spcPct val="110000"/>
              </a:lnSpc>
            </a:pPr>
            <a:r>
              <a:rPr lang="en-US" dirty="0"/>
              <a:t> </a:t>
            </a:r>
          </a:p>
          <a:p>
            <a:pPr>
              <a:lnSpc>
                <a:spcPct val="110000"/>
              </a:lnSpc>
            </a:pPr>
            <a:r>
              <a:rPr lang="ru-RU" sz="1200" kern="1200" dirty="0" smtClean="0">
                <a:solidFill>
                  <a:schemeClr val="tx1"/>
                </a:solidFill>
                <a:effectLst/>
                <a:latin typeface="+mn-lt"/>
                <a:ea typeface="+mn-ea"/>
                <a:cs typeface="+mn-cs"/>
              </a:rPr>
              <a:t>Любая жизненная травма или большой стрессовый фактор, особенно в детстве, являются частью воспитательного «пакета». Насилие, травма во взаимоотношениях, отвержение, издевательства, давление со стороны школы, нищета, природные катастрофы, развод, личное невезение, - все эти вещи могут низвергнуться на изможденную душу подобно ливню. Люди, пережившие подобные проблемы, могут испытывать синдром посттравматического стресса или менее тяжелую реакцию на стресс.</a:t>
            </a:r>
            <a:r>
              <a:rPr lang="en-US" dirty="0" smtClean="0">
                <a:effectLst/>
              </a:rPr>
              <a:t> </a:t>
            </a:r>
            <a:r>
              <a:rPr lang="en-US" dirty="0"/>
              <a:t> </a:t>
            </a:r>
          </a:p>
          <a:p>
            <a:pPr>
              <a:lnSpc>
                <a:spcPct val="110000"/>
              </a:lnSpc>
            </a:pPr>
            <a:endParaRPr lang="ru-RU" dirty="0" smtClean="0"/>
          </a:p>
          <a:p>
            <a:pPr>
              <a:lnSpc>
                <a:spcPct val="110000"/>
              </a:lnSpc>
            </a:pPr>
            <a:r>
              <a:rPr lang="ru-RU" sz="1200" kern="1200" dirty="0" smtClean="0">
                <a:solidFill>
                  <a:schemeClr val="tx1"/>
                </a:solidFill>
                <a:effectLst/>
                <a:latin typeface="+mn-lt"/>
                <a:ea typeface="+mn-ea"/>
                <a:cs typeface="+mn-cs"/>
              </a:rPr>
              <a:t>Подводя итог, можно сказать, что внутриутробные факторы, врожденные факторы, влияние, оказанное на ребенка в семье в раннем детстве, в середине и в конце его, взаимоотношения ребенка с главным опекуном, и жизненный опыт вместе составляют  "воспитательную" часть в тандеме «природа/воспитание». К счастью, ни природа, ни воспитание не имеют последнего слова в том, каким человеком мы станем.</a:t>
            </a:r>
            <a:r>
              <a:rPr lang="en-US" dirty="0" smtClean="0">
                <a:effectLst/>
              </a:rPr>
              <a:t> </a:t>
            </a:r>
            <a:r>
              <a:rPr lang="en-US" dirty="0"/>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19894-4DA3-45EE-B04D-8DD9B691772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4B1AB1-62DF-4AA0-94A0-591D2438A6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20DFA-261C-4DC2-B710-CD4C67427A8F}"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CF7EE0-0087-4F9B-B82A-50BD7DFAA0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DEA54-C48E-4E73-8A0F-6E8720E339FB}"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E6933F-D29F-4CED-B5D2-9031E2F5F0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DEA7BB-320C-4CAE-B93C-F09C80EBC59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C3C5D4-FB7A-4962-B984-CB962CE7C2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0381A3-1C91-4260-BF5B-7734D9F5A70A}"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DA019E-FC07-4350-8037-D6003B4934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001E1B-2054-45C2-B1BA-7F117E31EF88}"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A95375-FD34-4147-9B76-FA0F6E2AAC0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6700C3-9094-4BEC-AD94-CE7A28DC3F60}" type="datetimeFigureOut">
              <a:rPr lang="en-US"/>
              <a:pPr>
                <a:defRPr/>
              </a:pPr>
              <a:t>12/7/2014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1D973C-EA2A-4AD3-8BE8-0842925F4B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13C3C0-6AAF-41A4-AC11-BE3804D804D7}" type="datetimeFigureOut">
              <a:rPr lang="en-US"/>
              <a:pPr>
                <a:defRPr/>
              </a:pPr>
              <a:t>12/7/2014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307B45-5AF7-41CF-B92C-7C4B84679D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1115A-2B06-4E54-AE78-A37F2A5C1D54}" type="datetimeFigureOut">
              <a:rPr lang="en-US"/>
              <a:pPr>
                <a:defRPr/>
              </a:pPr>
              <a:t>12/7/2014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BB1E44D-7871-4278-B83B-B42E8BB7C6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8E5869-5399-41A7-9EBA-F50270224937}"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499F6C-F6D0-47F6-A776-499B4219D34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A1C953-E335-4B76-843E-0AEECEE5B8E1}"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B9CDEB-CE27-45FA-AC96-3EC5406782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E32AFE8-2610-477C-B141-590DA1A1EA00}" type="datetimeFigureOut">
              <a:rPr lang="en-US"/>
              <a:pPr>
                <a:defRPr/>
              </a:pPr>
              <a:t>12/7/2014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1045176-5CF7-47DC-80AB-1D873A4119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 xmlns:p14="http://schemas.microsoft.com/office/powerpoint/2010/main"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19425" y="0"/>
            <a:ext cx="9339625" cy="6858000"/>
          </a:xfrm>
          <a:prstGeom prst="rect">
            <a:avLst/>
          </a:prstGeom>
        </p:spPr>
      </p:pic>
      <p:sp>
        <p:nvSpPr>
          <p:cNvPr id="4" name="Title 1"/>
          <p:cNvSpPr txBox="1">
            <a:spLocks/>
          </p:cNvSpPr>
          <p:nvPr/>
        </p:nvSpPr>
        <p:spPr bwMode="auto">
          <a:xfrm>
            <a:off x="533400" y="2362200"/>
            <a:ext cx="8153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tabLst>
                <a:tab pos="3657600" algn="l"/>
              </a:tabLst>
            </a:pPr>
            <a:r>
              <a:rPr lang="ru-RU" sz="3200" dirty="0"/>
              <a:t>«Доверившихся Христу не может поработить никакая наследственность, приобретенная привычка или наклонность. Вместо того чтобы жить в рабстве своей низменной природы, они должны управлять всеми своими стремлениями, вкусами и пристрастиями</a:t>
            </a:r>
            <a:r>
              <a:rPr lang="ru-RU" sz="3200" dirty="0" smtClean="0"/>
              <a:t>.</a:t>
            </a:r>
            <a:endParaRPr kumimoji="0" lang="en-US" sz="3600" b="0" i="0" u="none" strike="noStrike" kern="1200" cap="none" spc="0" normalizeH="0" baseline="0" noProof="0" dirty="0">
              <a:ln>
                <a:noFill/>
              </a:ln>
              <a:solidFill>
                <a:schemeClr val="tx1"/>
              </a:solidFill>
              <a:effectLst/>
              <a:uLnTx/>
              <a:uFillTx/>
              <a:latin typeface="+mn-lt"/>
              <a:ea typeface="+mj-ea"/>
              <a:cs typeface="+mj-cs"/>
            </a:endParaRPr>
          </a:p>
        </p:txBody>
      </p:sp>
      <p:sp>
        <p:nvSpPr>
          <p:cNvPr id="5" name="Title 1"/>
          <p:cNvSpPr txBox="1">
            <a:spLocks/>
          </p:cNvSpPr>
          <p:nvPr/>
        </p:nvSpPr>
        <p:spPr bwMode="auto">
          <a:xfrm>
            <a:off x="457200" y="1676400"/>
            <a:ext cx="40386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lvl="0" indent="-571500">
              <a:buFont typeface="Wingdings" charset="2"/>
              <a:buChar char="ü"/>
            </a:pPr>
            <a:r>
              <a:rPr lang="ru-RU" sz="4400" b="1" dirty="0" smtClean="0">
                <a:solidFill>
                  <a:srgbClr val="000090"/>
                </a:solidFill>
                <a:latin typeface="+mn-lt"/>
              </a:rPr>
              <a:t>ВЫБОР</a:t>
            </a:r>
            <a:endParaRPr kumimoji="0" lang="en-US" sz="3200" b="0" i="0" u="none" strike="noStrike" kern="1200" cap="none" spc="0" normalizeH="0" baseline="0" noProof="0" dirty="0">
              <a:ln>
                <a:noFill/>
              </a:ln>
              <a:solidFill>
                <a:srgbClr val="000090"/>
              </a:solidFill>
              <a:effectLst/>
              <a:uLnTx/>
              <a:uFillTx/>
              <a:latin typeface="+mn-lt"/>
              <a:ea typeface="+mj-ea"/>
              <a:cs typeface="+mj-cs"/>
            </a:endParaRPr>
          </a:p>
        </p:txBody>
      </p:sp>
      <p:sp>
        <p:nvSpPr>
          <p:cNvPr id="7" name="Title 1"/>
          <p:cNvSpPr>
            <a:spLocks noGrp="1"/>
          </p:cNvSpPr>
          <p:nvPr>
            <p:ph type="title"/>
          </p:nvPr>
        </p:nvSpPr>
        <p:spPr>
          <a:xfrm>
            <a:off x="1676400" y="304800"/>
            <a:ext cx="7543800" cy="1143000"/>
          </a:xfrm>
        </p:spPr>
        <p:txBody>
          <a:bodyPr/>
          <a:lstStyle/>
          <a:p>
            <a:r>
              <a:rPr lang="ru-RU" b="1" dirty="0">
                <a:solidFill>
                  <a:srgbClr val="660066"/>
                </a:solidFill>
              </a:rPr>
              <a:t>Природа</a:t>
            </a:r>
            <a:r>
              <a:rPr lang="en-US" b="1" dirty="0">
                <a:solidFill>
                  <a:srgbClr val="660066"/>
                </a:solidFill>
              </a:rPr>
              <a:t>, </a:t>
            </a:r>
            <a:r>
              <a:rPr lang="ru-RU" b="1" dirty="0">
                <a:solidFill>
                  <a:srgbClr val="660066"/>
                </a:solidFill>
              </a:rPr>
              <a:t>Воспитание </a:t>
            </a:r>
            <a:br>
              <a:rPr lang="ru-RU" b="1" dirty="0">
                <a:solidFill>
                  <a:srgbClr val="660066"/>
                </a:solidFill>
              </a:rPr>
            </a:br>
            <a:r>
              <a:rPr lang="ru-RU" b="1" dirty="0">
                <a:solidFill>
                  <a:srgbClr val="660066"/>
                </a:solidFill>
              </a:rPr>
              <a:t>и еще </a:t>
            </a:r>
            <a:r>
              <a:rPr lang="ru-RU" b="1" dirty="0" smtClean="0">
                <a:solidFill>
                  <a:srgbClr val="660066"/>
                </a:solidFill>
              </a:rPr>
              <a:t>дальше</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19425" y="0"/>
            <a:ext cx="9339625" cy="6858000"/>
          </a:xfrm>
          <a:prstGeom prst="rect">
            <a:avLst/>
          </a:prstGeom>
        </p:spPr>
      </p:pic>
      <p:sp>
        <p:nvSpPr>
          <p:cNvPr id="3" name="Content Placeholder 2"/>
          <p:cNvSpPr>
            <a:spLocks noGrp="1"/>
          </p:cNvSpPr>
          <p:nvPr>
            <p:ph idx="1"/>
          </p:nvPr>
        </p:nvSpPr>
        <p:spPr>
          <a:xfrm>
            <a:off x="762000" y="2408237"/>
            <a:ext cx="7696200" cy="3611563"/>
          </a:xfrm>
        </p:spPr>
        <p:txBody>
          <a:bodyPr/>
          <a:lstStyle/>
          <a:p>
            <a:pPr marL="0" indent="0" algn="ctr">
              <a:buNone/>
              <a:tabLst>
                <a:tab pos="3657600" algn="l"/>
              </a:tabLst>
            </a:pPr>
            <a:r>
              <a:rPr lang="en-US" dirty="0"/>
              <a:t> </a:t>
            </a:r>
            <a:r>
              <a:rPr lang="ru-RU" dirty="0"/>
              <a:t>Бог не оставил нас бороться со злом </a:t>
            </a:r>
            <a:r>
              <a:rPr lang="ru-RU" dirty="0" smtClean="0"/>
              <a:t/>
            </a:r>
            <a:br>
              <a:rPr lang="ru-RU" dirty="0" smtClean="0"/>
            </a:br>
            <a:r>
              <a:rPr lang="ru-RU" dirty="0" smtClean="0"/>
              <a:t>в </a:t>
            </a:r>
            <a:r>
              <a:rPr lang="ru-RU" dirty="0"/>
              <a:t>одиночку. Какими бы ни были наши склонности ко злу, приобретенные </a:t>
            </a:r>
            <a:r>
              <a:rPr lang="ru-RU" dirty="0" smtClean="0"/>
              <a:t/>
            </a:r>
            <a:br>
              <a:rPr lang="ru-RU" dirty="0" smtClean="0"/>
            </a:br>
            <a:r>
              <a:rPr lang="ru-RU" dirty="0" smtClean="0"/>
              <a:t>или </a:t>
            </a:r>
            <a:r>
              <a:rPr lang="ru-RU" dirty="0"/>
              <a:t>унаследованные, мы сможем преодолеть их Его силой, которой Он готов наделить нас</a:t>
            </a:r>
            <a:r>
              <a:rPr lang="ru-RU" dirty="0" smtClean="0"/>
              <a:t>». </a:t>
            </a:r>
            <a:br>
              <a:rPr lang="ru-RU" dirty="0" smtClean="0"/>
            </a:br>
            <a:r>
              <a:rPr lang="ru-RU" dirty="0" smtClean="0"/>
              <a:t>- Е.Уайт </a:t>
            </a:r>
            <a:r>
              <a:rPr lang="ru-RU" i="1" dirty="0"/>
              <a:t>«Служение исцеления»,</a:t>
            </a:r>
            <a:r>
              <a:rPr lang="ru-RU" dirty="0"/>
              <a:t> с. </a:t>
            </a:r>
            <a:r>
              <a:rPr lang="ru-RU" dirty="0" smtClean="0"/>
              <a:t>185</a:t>
            </a:r>
            <a:endParaRPr lang="en-US" dirty="0"/>
          </a:p>
          <a:p>
            <a:pPr marL="0" indent="0" algn="ctr">
              <a:buNone/>
            </a:pPr>
            <a:endParaRPr lang="en-US" dirty="0"/>
          </a:p>
        </p:txBody>
      </p:sp>
    </p:spTree>
    <p:extLst>
      <p:ext uri="{BB962C8B-B14F-4D97-AF65-F5344CB8AC3E}">
        <p14:creationId xmlns="" xmlns:p14="http://schemas.microsoft.com/office/powerpoint/2010/main" val="154366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a:xfrm>
            <a:off x="1143000" y="762000"/>
            <a:ext cx="8229600" cy="1143000"/>
          </a:xfrm>
        </p:spPr>
        <p:txBody>
          <a:bodyPr/>
          <a:lstStyle/>
          <a:p>
            <a:r>
              <a:rPr lang="ru-RU" b="1" dirty="0" smtClean="0">
                <a:solidFill>
                  <a:srgbClr val="660066"/>
                </a:solidFill>
              </a:rPr>
              <a:t>Наша ответственность</a:t>
            </a:r>
            <a:endParaRPr lang="en-US" dirty="0">
              <a:solidFill>
                <a:srgbClr val="660066"/>
              </a:solidFill>
            </a:endParaRPr>
          </a:p>
        </p:txBody>
      </p:sp>
      <p:sp>
        <p:nvSpPr>
          <p:cNvPr id="3" name="Content Placeholder 2"/>
          <p:cNvSpPr>
            <a:spLocks noGrp="1"/>
          </p:cNvSpPr>
          <p:nvPr>
            <p:ph idx="1"/>
          </p:nvPr>
        </p:nvSpPr>
        <p:spPr>
          <a:xfrm>
            <a:off x="457200" y="2362200"/>
            <a:ext cx="3581400" cy="2925763"/>
          </a:xfrm>
        </p:spPr>
        <p:txBody>
          <a:bodyPr/>
          <a:lstStyle/>
          <a:p>
            <a:pPr marL="0" indent="0">
              <a:buNone/>
            </a:pPr>
            <a:r>
              <a:rPr lang="ru-RU" sz="3600" dirty="0"/>
              <a:t>Мы были сотворены </a:t>
            </a:r>
            <a:r>
              <a:rPr lang="ru-RU" sz="3600" dirty="0" smtClean="0"/>
              <a:t/>
            </a:r>
            <a:br>
              <a:rPr lang="ru-RU" sz="3600" dirty="0" smtClean="0"/>
            </a:br>
            <a:r>
              <a:rPr lang="ru-RU" sz="3600" dirty="0" smtClean="0"/>
              <a:t>с </a:t>
            </a:r>
            <a:r>
              <a:rPr lang="ru-RU" sz="3600" dirty="0"/>
              <a:t>целью отражать характер Бога</a:t>
            </a:r>
            <a:r>
              <a:rPr lang="ru-RU" sz="3600" dirty="0" smtClean="0"/>
              <a:t>.</a:t>
            </a:r>
            <a:endParaRPr lang="en-US" sz="3600" dirty="0"/>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42978" y="3429000"/>
            <a:ext cx="4572000" cy="3429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838200" y="228600"/>
            <a:ext cx="8229600" cy="1143000"/>
          </a:xfrm>
        </p:spPr>
        <p:txBody>
          <a:bodyPr/>
          <a:lstStyle/>
          <a:p>
            <a:r>
              <a:rPr lang="ru-RU" b="1" dirty="0" smtClean="0">
                <a:solidFill>
                  <a:srgbClr val="660066"/>
                </a:solidFill>
              </a:rPr>
              <a:t>Получить представление </a:t>
            </a:r>
            <a:br>
              <a:rPr lang="ru-RU" b="1" dirty="0" smtClean="0">
                <a:solidFill>
                  <a:srgbClr val="660066"/>
                </a:solidFill>
              </a:rPr>
            </a:br>
            <a:r>
              <a:rPr lang="ru-RU" b="1" dirty="0" smtClean="0">
                <a:solidFill>
                  <a:srgbClr val="660066"/>
                </a:solidFill>
              </a:rPr>
              <a:t>о происходящем</a:t>
            </a:r>
            <a:endParaRPr lang="en-US" dirty="0">
              <a:solidFill>
                <a:srgbClr val="660066"/>
              </a:solidFill>
            </a:endParaRPr>
          </a:p>
        </p:txBody>
      </p:sp>
      <p:sp>
        <p:nvSpPr>
          <p:cNvPr id="3" name="Content Placeholder 2"/>
          <p:cNvSpPr>
            <a:spLocks noGrp="1"/>
          </p:cNvSpPr>
          <p:nvPr>
            <p:ph idx="1"/>
          </p:nvPr>
        </p:nvSpPr>
        <p:spPr>
          <a:xfrm>
            <a:off x="457200" y="1981200"/>
            <a:ext cx="8229600" cy="1295400"/>
          </a:xfrm>
        </p:spPr>
        <p:txBody>
          <a:bodyPr/>
          <a:lstStyle/>
          <a:p>
            <a:pPr marL="0" indent="0">
              <a:buNone/>
            </a:pPr>
            <a:r>
              <a:rPr lang="ru-RU" i="1" dirty="0" smtClean="0">
                <a:solidFill>
                  <a:srgbClr val="660066"/>
                </a:solidFill>
              </a:rPr>
              <a:t>Нужно связать раны прошлого и шаблоны настоящего.</a:t>
            </a:r>
            <a:endParaRPr lang="en-US" i="1" dirty="0">
              <a:solidFill>
                <a:srgbClr val="660066"/>
              </a:solidFill>
            </a:endParaRPr>
          </a:p>
        </p:txBody>
      </p:sp>
      <p:sp>
        <p:nvSpPr>
          <p:cNvPr id="4" name="Content Placeholder 2"/>
          <p:cNvSpPr txBox="1">
            <a:spLocks/>
          </p:cNvSpPr>
          <p:nvPr/>
        </p:nvSpPr>
        <p:spPr bwMode="auto">
          <a:xfrm>
            <a:off x="304800" y="33528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Эллен Уайт писала</a:t>
            </a:r>
            <a:r>
              <a:rPr lang="ru-RU" sz="3200" dirty="0">
                <a:latin typeface="+mn-lt"/>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«Бог хочет, чтобы Его слуги </a:t>
            </a:r>
            <a:br>
              <a:rPr kumimoji="0" lang="ru-RU" sz="3200" b="0" i="0" u="none" strike="noStrike" kern="1200" cap="none" spc="0" normalizeH="0" baseline="0" noProof="0" dirty="0" smtClean="0">
                <a:ln>
                  <a:noFill/>
                </a:ln>
                <a:solidFill>
                  <a:schemeClr val="tx1"/>
                </a:solidFill>
                <a:effectLst/>
                <a:uLnTx/>
                <a:uFillTx/>
                <a:latin typeface="+mn-lt"/>
                <a:ea typeface="+mn-ea"/>
                <a:cs typeface="+mn-cs"/>
              </a:rPr>
            </a:br>
            <a:r>
              <a:rPr kumimoji="0" lang="ru-RU" sz="3200" b="0" i="0" u="none" strike="noStrike" kern="1200" cap="none" spc="0" normalizeH="0" baseline="0" noProof="0" dirty="0" smtClean="0">
                <a:ln>
                  <a:noFill/>
                </a:ln>
                <a:solidFill>
                  <a:schemeClr val="tx1"/>
                </a:solidFill>
                <a:effectLst/>
                <a:uLnTx/>
                <a:uFillTx/>
                <a:latin typeface="+mn-lt"/>
                <a:ea typeface="+mn-ea"/>
                <a:cs typeface="+mn-cs"/>
              </a:rPr>
              <a:t>как можно лучше поняли правственные заблуждения своих сердец».</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tab pos="1828800" algn="l"/>
              </a:tabLst>
              <a:defRPr/>
            </a:pPr>
            <a:r>
              <a:rPr lang="ru-RU" sz="2800" i="1" dirty="0" smtClean="0">
                <a:latin typeface="+mn-lt"/>
              </a:rPr>
              <a:t>«</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Свидетельства для Церкви»</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т</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4, </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с</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84</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435097" y="3200400"/>
            <a:ext cx="2708340" cy="3657600"/>
          </a:xfrm>
          <a:prstGeom prst="rect">
            <a:avLst/>
          </a:prstGeom>
        </p:spPr>
      </p:pic>
      <p:sp>
        <p:nvSpPr>
          <p:cNvPr id="4" name="Content Placeholder 2"/>
          <p:cNvSpPr txBox="1">
            <a:spLocks/>
          </p:cNvSpPr>
          <p:nvPr/>
        </p:nvSpPr>
        <p:spPr bwMode="auto">
          <a:xfrm>
            <a:off x="152400" y="2438400"/>
            <a:ext cx="708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ru-RU" sz="3600" b="0" i="0" u="none" strike="noStrike" kern="1200" cap="none" spc="0" normalizeH="0" baseline="0" noProof="0" dirty="0" smtClean="0">
                <a:ln>
                  <a:noFill/>
                </a:ln>
                <a:solidFill>
                  <a:schemeClr val="tx1"/>
                </a:solidFill>
                <a:effectLst/>
                <a:uLnTx/>
                <a:uFillTx/>
                <a:latin typeface="+mn-lt"/>
              </a:rPr>
              <a:t>Эллен Уайт</a:t>
            </a:r>
            <a:r>
              <a:rPr kumimoji="0" lang="ru-RU" sz="3600" b="0" i="0" u="none" strike="noStrike" kern="1200" cap="none" spc="0" normalizeH="0" noProof="0" dirty="0" smtClean="0">
                <a:ln>
                  <a:noFill/>
                </a:ln>
                <a:solidFill>
                  <a:schemeClr val="tx1"/>
                </a:solidFill>
                <a:effectLst/>
                <a:uLnTx/>
                <a:uFillTx/>
                <a:latin typeface="+mn-lt"/>
              </a:rPr>
              <a:t> писала</a:t>
            </a:r>
            <a:r>
              <a:rPr kumimoji="0" lang="ru-RU" sz="3600" b="0" i="0" u="none" strike="noStrike" kern="1200" cap="none" spc="0" normalizeH="0" baseline="0" noProof="0" dirty="0" smtClean="0">
                <a:ln>
                  <a:noFill/>
                </a:ln>
                <a:solidFill>
                  <a:schemeClr val="tx1"/>
                </a:solidFill>
                <a:effectLst/>
                <a:uLnTx/>
                <a:uFillTx/>
                <a:latin typeface="+mn-lt"/>
              </a:rPr>
              <a:t>:</a:t>
            </a:r>
            <a:endParaRPr kumimoji="0" lang="en-US" sz="3600" b="0" i="0" u="none" strike="noStrike" kern="1200" cap="none" spc="0" normalizeH="0" baseline="0" noProof="0" dirty="0" smtClean="0">
              <a:ln>
                <a:noFill/>
              </a:ln>
              <a:solidFill>
                <a:schemeClr val="tx1"/>
              </a:solidFill>
              <a:effectLst/>
              <a:uLnTx/>
              <a:uFillTx/>
              <a:latin typeface="+mn-lt"/>
            </a:endParaRPr>
          </a:p>
          <a:p>
            <a:pPr lvl="0" algn="ctr">
              <a:spcBef>
                <a:spcPct val="20000"/>
              </a:spcBef>
              <a:tabLst>
                <a:tab pos="3206750" algn="l"/>
              </a:tabLst>
            </a:pPr>
            <a:r>
              <a:rPr lang="ru-RU" sz="3600" dirty="0" smtClean="0">
                <a:latin typeface="+mn-lt"/>
              </a:rPr>
              <a:t>«Самое тяжелое бремя – это бремя греха».</a:t>
            </a:r>
            <a:endParaRPr lang="en-US" sz="3600" dirty="0" smtClean="0">
              <a:latin typeface="+mn-lt"/>
            </a:endParaRPr>
          </a:p>
          <a:p>
            <a:pPr lvl="0" algn="ctr">
              <a:spcBef>
                <a:spcPct val="20000"/>
              </a:spcBef>
              <a:tabLst>
                <a:tab pos="3206750" algn="l"/>
              </a:tabLst>
            </a:pPr>
            <a:r>
              <a:rPr lang="ru-RU" sz="3200" i="1" dirty="0" smtClean="0">
                <a:latin typeface="+mn-lt"/>
              </a:rPr>
              <a:t>«Желание веков», </a:t>
            </a:r>
            <a:r>
              <a:rPr lang="ru-RU" sz="3200" dirty="0" smtClean="0">
                <a:latin typeface="+mn-lt"/>
              </a:rPr>
              <a:t>с.</a:t>
            </a:r>
            <a:r>
              <a:rPr lang="ru-RU" sz="3200" i="1" dirty="0" smtClean="0">
                <a:latin typeface="+mn-lt"/>
              </a:rPr>
              <a:t> </a:t>
            </a:r>
            <a:r>
              <a:rPr lang="en-US" sz="3200" dirty="0" smtClean="0">
                <a:latin typeface="+mn-lt"/>
              </a:rPr>
              <a:t>328</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838200" y="228600"/>
            <a:ext cx="8229600" cy="1143000"/>
          </a:xfrm>
        </p:spPr>
        <p:txBody>
          <a:bodyPr/>
          <a:lstStyle/>
          <a:p>
            <a:r>
              <a:rPr lang="ru-RU" b="1" dirty="0" smtClean="0">
                <a:solidFill>
                  <a:srgbClr val="660066"/>
                </a:solidFill>
              </a:rPr>
              <a:t>Получить представление </a:t>
            </a:r>
            <a:br>
              <a:rPr lang="ru-RU" b="1" dirty="0" smtClean="0">
                <a:solidFill>
                  <a:srgbClr val="660066"/>
                </a:solidFill>
              </a:rPr>
            </a:br>
            <a:r>
              <a:rPr lang="ru-RU" b="1" dirty="0" smtClean="0">
                <a:solidFill>
                  <a:srgbClr val="660066"/>
                </a:solidFill>
              </a:rPr>
              <a:t>о происходящем</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78023" y="0"/>
            <a:ext cx="9322023" cy="6858000"/>
          </a:xfrm>
          <a:prstGeom prst="rect">
            <a:avLst/>
          </a:prstGeom>
        </p:spPr>
      </p:pic>
      <p:sp>
        <p:nvSpPr>
          <p:cNvPr id="2" name="Title 1"/>
          <p:cNvSpPr>
            <a:spLocks noGrp="1"/>
          </p:cNvSpPr>
          <p:nvPr>
            <p:ph type="title"/>
          </p:nvPr>
        </p:nvSpPr>
        <p:spPr>
          <a:xfrm>
            <a:off x="381000" y="838200"/>
            <a:ext cx="8229600" cy="1143000"/>
          </a:xfrm>
        </p:spPr>
        <p:txBody>
          <a:bodyPr/>
          <a:lstStyle/>
          <a:p>
            <a:r>
              <a:rPr lang="ru-RU" b="1" i="1" dirty="0" smtClean="0">
                <a:solidFill>
                  <a:srgbClr val="660066"/>
                </a:solidFill>
              </a:rPr>
              <a:t>Получить утешение</a:t>
            </a:r>
            <a:endParaRPr lang="en-US"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382394" y="3657600"/>
            <a:ext cx="4837806" cy="3220164"/>
          </a:xfrm>
          <a:prstGeom prst="rect">
            <a:avLst/>
          </a:prstGeom>
          <a:ln>
            <a:noFill/>
          </a:ln>
          <a:effectLst>
            <a:softEdge rad="112500"/>
          </a:effectLst>
        </p:spPr>
      </p:pic>
      <p:sp>
        <p:nvSpPr>
          <p:cNvPr id="4" name="Rectangle 3"/>
          <p:cNvSpPr/>
          <p:nvPr/>
        </p:nvSpPr>
        <p:spPr>
          <a:xfrm>
            <a:off x="381000" y="2514600"/>
            <a:ext cx="4876800" cy="3416320"/>
          </a:xfrm>
          <a:prstGeom prst="rect">
            <a:avLst/>
          </a:prstGeom>
        </p:spPr>
        <p:txBody>
          <a:bodyPr wrap="square">
            <a:spAutoFit/>
          </a:bodyPr>
          <a:lstStyle/>
          <a:p>
            <a:r>
              <a:rPr lang="ru-RU" sz="3600" dirty="0"/>
              <a:t>Это очень деликатный процесс. Нам нужно прийти к пониманию, что Иисус знает наши нужды и слабости</a:t>
            </a:r>
            <a:r>
              <a:rPr lang="ru-RU" sz="3600" dirty="0" smtClean="0"/>
              <a:t>.</a:t>
            </a:r>
            <a:endParaRPr lang="en-US" sz="36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ru-RU" b="1" i="1" dirty="0" smtClean="0">
                <a:solidFill>
                  <a:srgbClr val="660066"/>
                </a:solidFill>
              </a:rPr>
              <a:t>Принять ответственность</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a:off x="3733799" y="3690884"/>
            <a:ext cx="5405527" cy="3243316"/>
          </a:xfrm>
          <a:prstGeom prst="rect">
            <a:avLst/>
          </a:prstGeom>
          <a:ln>
            <a:noFill/>
          </a:ln>
          <a:effectLst>
            <a:softEdge rad="112500"/>
          </a:effectLst>
        </p:spPr>
      </p:pic>
      <p:sp>
        <p:nvSpPr>
          <p:cNvPr id="3" name="Content Placeholder 2"/>
          <p:cNvSpPr>
            <a:spLocks noGrp="1"/>
          </p:cNvSpPr>
          <p:nvPr>
            <p:ph idx="1"/>
          </p:nvPr>
        </p:nvSpPr>
        <p:spPr>
          <a:xfrm>
            <a:off x="457200" y="2133600"/>
            <a:ext cx="5486400" cy="4525963"/>
          </a:xfrm>
        </p:spPr>
        <p:txBody>
          <a:bodyPr/>
          <a:lstStyle/>
          <a:p>
            <a:pPr marL="0" indent="0">
              <a:buNone/>
            </a:pPr>
            <a:r>
              <a:rPr lang="ru-RU" dirty="0" smtClean="0"/>
              <a:t>Мы не можем изменить форму своей плотской природы, но мы можем выбрать, следует ли «питать» ее. </a:t>
            </a:r>
            <a:r>
              <a:rPr lang="ru-RU" b="1" dirty="0" smtClean="0">
                <a:solidFill>
                  <a:srgbClr val="660066"/>
                </a:solidFill>
              </a:rPr>
              <a:t>Если ее питать, она будет расти.</a:t>
            </a:r>
            <a:r>
              <a:rPr lang="en-US" b="1" dirty="0" smtClean="0">
                <a:solidFill>
                  <a:srgbClr val="660066"/>
                </a:solidFill>
              </a:rPr>
              <a:t> </a:t>
            </a:r>
            <a:r>
              <a:rPr lang="ru-RU" b="1" dirty="0" smtClean="0">
                <a:solidFill>
                  <a:srgbClr val="660066"/>
                </a:solidFill>
              </a:rPr>
              <a:t>Если она голодает, но слабеет. </a:t>
            </a:r>
            <a:endParaRPr lang="en-US" b="1" dirty="0">
              <a:solidFill>
                <a:srgbClr val="6600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85800" y="0"/>
            <a:ext cx="9829800" cy="7080169"/>
          </a:xfrm>
          <a:prstGeom prst="rect">
            <a:avLst/>
          </a:prstGeom>
        </p:spPr>
      </p:pic>
      <p:sp>
        <p:nvSpPr>
          <p:cNvPr id="5" name="Title 1"/>
          <p:cNvSpPr txBox="1">
            <a:spLocks/>
          </p:cNvSpPr>
          <p:nvPr/>
        </p:nvSpPr>
        <p:spPr bwMode="auto">
          <a:xfrm>
            <a:off x="152400" y="3352800"/>
            <a:ext cx="84582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sz="3200" dirty="0"/>
              <a:t>Обетование звучит так: «Тогда признаются они в беззаконии своем и в беззаконии отцов своих. . . тогда покорится необрезанное сердце их, и тогда потерпят они за беззакония свои, и Я вспомню завет Мой с Иаковом и завет Мой в Исааком, и завет Мой с Авраамом вспомню, и землю вспомню» (Левит 26:40-42)</a:t>
            </a:r>
            <a:r>
              <a:rPr lang="ru-RU" sz="3200" dirty="0" smtClean="0"/>
              <a:t>.</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a:spLocks noGrp="1"/>
          </p:cNvSpPr>
          <p:nvPr>
            <p:ph type="title"/>
          </p:nvPr>
        </p:nvSpPr>
        <p:spPr>
          <a:xfrm>
            <a:off x="457200" y="762000"/>
            <a:ext cx="8229600" cy="1143000"/>
          </a:xfrm>
        </p:spPr>
        <p:txBody>
          <a:bodyPr/>
          <a:lstStyle/>
          <a:p>
            <a:r>
              <a:rPr lang="ru-RU" b="1" i="1" dirty="0" smtClean="0">
                <a:solidFill>
                  <a:srgbClr val="660066"/>
                </a:solidFill>
              </a:rPr>
              <a:t>Принять ответственность</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56836" y="0"/>
            <a:ext cx="9300836" cy="7080169"/>
          </a:xfrm>
          <a:prstGeom prst="rect">
            <a:avLst/>
          </a:prstGeom>
        </p:spPr>
      </p:pic>
      <p:sp>
        <p:nvSpPr>
          <p:cNvPr id="4" name="Title 1"/>
          <p:cNvSpPr>
            <a:spLocks noGrp="1"/>
          </p:cNvSpPr>
          <p:nvPr>
            <p:ph type="title"/>
          </p:nvPr>
        </p:nvSpPr>
        <p:spPr>
          <a:xfrm>
            <a:off x="76200" y="838200"/>
            <a:ext cx="8229600" cy="1143000"/>
          </a:xfrm>
        </p:spPr>
        <p:txBody>
          <a:bodyPr/>
          <a:lstStyle/>
          <a:p>
            <a:r>
              <a:rPr lang="ru-RU" b="1" dirty="0" smtClean="0">
                <a:solidFill>
                  <a:srgbClr val="660066"/>
                </a:solidFill>
              </a:rPr>
              <a:t>Вопросы для обсуждения</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772160" y="5029200"/>
            <a:ext cx="2371840" cy="2057400"/>
          </a:xfrm>
          <a:prstGeom prst="rect">
            <a:avLst/>
          </a:prstGeom>
          <a:ln>
            <a:noFill/>
          </a:ln>
          <a:effectLst>
            <a:softEdge rad="112500"/>
          </a:effectLst>
        </p:spPr>
      </p:pic>
      <p:sp>
        <p:nvSpPr>
          <p:cNvPr id="7" name="Content Placeholder 6"/>
          <p:cNvSpPr>
            <a:spLocks noGrp="1"/>
          </p:cNvSpPr>
          <p:nvPr>
            <p:ph idx="1"/>
          </p:nvPr>
        </p:nvSpPr>
        <p:spPr>
          <a:xfrm>
            <a:off x="457200" y="2286000"/>
            <a:ext cx="7924800" cy="4525963"/>
          </a:xfrm>
        </p:spPr>
        <p:txBody>
          <a:bodyPr/>
          <a:lstStyle/>
          <a:p>
            <a:r>
              <a:rPr lang="ru-RU" dirty="0"/>
              <a:t>Люди не всегда негативно реагируют на насилие и травмы, пережитые в детстве. Как вы думаете, что является причиной различия в конструктивной и деструктивной реакции?</a:t>
            </a:r>
            <a:r>
              <a:rPr lang="en-US" dirty="0"/>
              <a:t> </a:t>
            </a:r>
          </a:p>
          <a:p>
            <a:r>
              <a:rPr lang="ru-RU" dirty="0" smtClean="0"/>
              <a:t>Когда вы заполняете </a:t>
            </a:r>
            <a:r>
              <a:rPr lang="ru-RU" b="1" dirty="0" smtClean="0">
                <a:solidFill>
                  <a:srgbClr val="660066"/>
                </a:solidFill>
              </a:rPr>
              <a:t>«Проверочный лист состояния психического здоровья»</a:t>
            </a:r>
            <a:r>
              <a:rPr lang="en-US" b="1" dirty="0" smtClean="0">
                <a:solidFill>
                  <a:srgbClr val="660066"/>
                </a:solidFill>
              </a:rPr>
              <a:t> </a:t>
            </a:r>
            <a:r>
              <a:rPr lang="ru-RU" dirty="0" smtClean="0"/>
              <a:t>какие нистоящие, переменные влияющие факторы вы определили?</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85800" y="0"/>
            <a:ext cx="9829800" cy="7080169"/>
          </a:xfrm>
          <a:prstGeom prst="rect">
            <a:avLst/>
          </a:prstGeom>
        </p:spPr>
      </p:pic>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772160" y="5029200"/>
            <a:ext cx="2371840" cy="2057400"/>
          </a:xfrm>
          <a:prstGeom prst="rect">
            <a:avLst/>
          </a:prstGeom>
          <a:ln>
            <a:noFill/>
          </a:ln>
          <a:effectLst>
            <a:softEdge rad="112500"/>
          </a:effectLst>
        </p:spPr>
      </p:pic>
      <p:sp>
        <p:nvSpPr>
          <p:cNvPr id="3" name="Content Placeholder 2"/>
          <p:cNvSpPr>
            <a:spLocks noGrp="1"/>
          </p:cNvSpPr>
          <p:nvPr>
            <p:ph idx="1"/>
          </p:nvPr>
        </p:nvSpPr>
        <p:spPr>
          <a:xfrm>
            <a:off x="76200" y="2103437"/>
            <a:ext cx="8229600" cy="4525963"/>
          </a:xfrm>
        </p:spPr>
        <p:txBody>
          <a:bodyPr/>
          <a:lstStyle/>
          <a:p>
            <a:r>
              <a:rPr lang="ru-RU" sz="2900" dirty="0"/>
              <a:t>Знаете ли вы о внутриутробных, нанесенных при рождении или детских травмах, которые могут быть причиной вашей борьбы в настоящее время? Если да, то что это за травмы?</a:t>
            </a:r>
            <a:r>
              <a:rPr lang="en-US" sz="2900" dirty="0"/>
              <a:t> </a:t>
            </a:r>
          </a:p>
          <a:p>
            <a:r>
              <a:rPr lang="ru-RU" sz="2900" dirty="0"/>
              <a:t>Какой была ваша родительская семья: там любили прикосновения и проявляли любовь или же члены семьи были более сдержанными? Говорили ли о любви вслух или нет? Как это повлияло на ваше теперешнее состояние</a:t>
            </a:r>
            <a:r>
              <a:rPr lang="ru-RU" sz="2900" dirty="0" smtClean="0"/>
              <a:t>?</a:t>
            </a:r>
            <a:endParaRPr lang="en-US" sz="2900" dirty="0"/>
          </a:p>
        </p:txBody>
      </p:sp>
      <p:sp>
        <p:nvSpPr>
          <p:cNvPr id="7" name="Title 1"/>
          <p:cNvSpPr>
            <a:spLocks noGrp="1"/>
          </p:cNvSpPr>
          <p:nvPr>
            <p:ph type="title"/>
          </p:nvPr>
        </p:nvSpPr>
        <p:spPr>
          <a:xfrm>
            <a:off x="76200" y="838200"/>
            <a:ext cx="8229600" cy="1143000"/>
          </a:xfrm>
        </p:spPr>
        <p:txBody>
          <a:bodyPr/>
          <a:lstStyle/>
          <a:p>
            <a:r>
              <a:rPr lang="ru-RU" b="1" dirty="0" smtClean="0">
                <a:solidFill>
                  <a:srgbClr val="660066"/>
                </a:solidFill>
              </a:rPr>
              <a:t>Вопросы для обсуждения</a:t>
            </a:r>
            <a:endParaRPr lang="en-US" b="1" dirty="0">
              <a:solidFill>
                <a:srgbClr val="660066"/>
              </a:solidFill>
            </a:endParaRPr>
          </a:p>
        </p:txBody>
      </p:sp>
    </p:spTree>
    <p:extLst>
      <p:ext uri="{BB962C8B-B14F-4D97-AF65-F5344CB8AC3E}">
        <p14:creationId xmlns="" xmlns:p14="http://schemas.microsoft.com/office/powerpoint/2010/main" val="1358623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5[1].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226541"/>
            <a:ext cx="9144000" cy="7084541"/>
          </a:xfrm>
          <a:prstGeom prst="rect">
            <a:avLst/>
          </a:prstGeom>
        </p:spPr>
      </p:pic>
      <p:sp>
        <p:nvSpPr>
          <p:cNvPr id="2050" name="Title 1"/>
          <p:cNvSpPr>
            <a:spLocks noGrp="1"/>
          </p:cNvSpPr>
          <p:nvPr>
            <p:ph type="ctrTitle"/>
          </p:nvPr>
        </p:nvSpPr>
        <p:spPr>
          <a:xfrm>
            <a:off x="762000" y="3352800"/>
            <a:ext cx="7772400" cy="1470025"/>
          </a:xfrm>
          <a:effectLst>
            <a:outerShdw blurRad="50800" dist="38100" dir="10800000" algn="r" rotWithShape="0">
              <a:prstClr val="black">
                <a:alpha val="40000"/>
              </a:prstClr>
            </a:outerShdw>
          </a:effectLst>
        </p:spPr>
        <p:txBody>
          <a:bodyPr/>
          <a:lstStyle/>
          <a:p>
            <a:r>
              <a:rPr lang="ru-RU" dirty="0" smtClean="0">
                <a:solidFill>
                  <a:schemeClr val="bg1"/>
                </a:solidFill>
                <a:latin typeface="Cambria"/>
                <a:cs typeface="Cambria"/>
              </a:rPr>
              <a:t>Исцеление ран прошлого</a:t>
            </a:r>
            <a:endParaRPr lang="en-US" dirty="0" smtClean="0">
              <a:solidFill>
                <a:schemeClr val="bg1"/>
              </a:solidFill>
              <a:latin typeface="Cambria"/>
              <a:cs typeface="Cambria"/>
            </a:endParaRPr>
          </a:p>
        </p:txBody>
      </p:sp>
      <p:sp>
        <p:nvSpPr>
          <p:cNvPr id="3" name="Title 1"/>
          <p:cNvSpPr txBox="1">
            <a:spLocks/>
          </p:cNvSpPr>
          <p:nvPr/>
        </p:nvSpPr>
        <p:spPr bwMode="auto">
          <a:xfrm>
            <a:off x="685800" y="46259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ru-RU" sz="1600" b="0" i="0" u="none" strike="noStrike" kern="1200" cap="none" spc="0" normalizeH="0" baseline="0" noProof="0" smtClean="0">
                <a:ln>
                  <a:noFill/>
                </a:ln>
                <a:solidFill>
                  <a:schemeClr val="tx1"/>
                </a:solidFill>
                <a:effectLst/>
                <a:uLnTx/>
                <a:uFillTx/>
                <a:latin typeface="Arial"/>
                <a:ea typeface="+mj-ea"/>
                <a:cs typeface="Arial"/>
              </a:rPr>
              <a:t>Автор урока</a:t>
            </a:r>
            <a:endParaRPr kumimoji="0" lang="ru-RU" sz="1600" b="0" i="0" u="none" strike="noStrike" kern="1200" cap="none" spc="0" normalizeH="0" baseline="0" noProof="0" dirty="0" smtClean="0">
              <a:ln>
                <a:noFill/>
              </a:ln>
              <a:solidFill>
                <a:schemeClr val="tx1"/>
              </a:solidFill>
              <a:effectLst/>
              <a:uLnTx/>
              <a:uFillTx/>
              <a:latin typeface="Arial"/>
              <a:ea typeface="+mj-ea"/>
              <a:cs typeface="Arial"/>
            </a:endParaRPr>
          </a:p>
          <a:p>
            <a:pPr algn="ctr"/>
            <a:r>
              <a:rPr lang="ru-RU" sz="1600" dirty="0" smtClean="0"/>
              <a:t>Дженнифер </a:t>
            </a:r>
            <a:r>
              <a:rPr lang="ru-RU" sz="1600" dirty="0"/>
              <a:t>Джилл </a:t>
            </a:r>
            <a:r>
              <a:rPr lang="ru-RU" sz="1600" dirty="0" smtClean="0"/>
              <a:t>Швайцер</a:t>
            </a:r>
            <a:endParaRPr kumimoji="0" lang="en-US" sz="1600" b="0" i="0" u="none" strike="noStrike" kern="1200" cap="none" spc="0" normalizeH="0" noProof="0" dirty="0" smtClean="0">
              <a:ln>
                <a:noFill/>
              </a:ln>
              <a:solidFill>
                <a:schemeClr val="tx1"/>
              </a:solidFill>
              <a:effectLst/>
              <a:uLnTx/>
              <a:uFillTx/>
              <a:latin typeface="Book Antiqua"/>
              <a:ea typeface="+mj-ea"/>
              <a:cs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1044" y="0"/>
            <a:ext cx="9195043" cy="6858000"/>
          </a:xfrm>
          <a:prstGeom prst="rect">
            <a:avLst/>
          </a:prstGeom>
        </p:spPr>
      </p:pic>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848360" y="4648200"/>
            <a:ext cx="2371840" cy="2057400"/>
          </a:xfrm>
          <a:prstGeom prst="rect">
            <a:avLst/>
          </a:prstGeom>
          <a:ln>
            <a:noFill/>
          </a:ln>
          <a:effectLst>
            <a:softEdge rad="112500"/>
          </a:effectLst>
        </p:spPr>
      </p:pic>
      <p:sp>
        <p:nvSpPr>
          <p:cNvPr id="3" name="Content Placeholder 2"/>
          <p:cNvSpPr>
            <a:spLocks noGrp="1"/>
          </p:cNvSpPr>
          <p:nvPr>
            <p:ph idx="1"/>
          </p:nvPr>
        </p:nvSpPr>
        <p:spPr>
          <a:xfrm>
            <a:off x="228600" y="2133600"/>
            <a:ext cx="8458200" cy="4525963"/>
          </a:xfrm>
        </p:spPr>
        <p:txBody>
          <a:bodyPr/>
          <a:lstStyle/>
          <a:p>
            <a:r>
              <a:rPr lang="ru-RU" dirty="0"/>
              <a:t>Какой положительный пример родителей или других людей вы взяли на вооружение? Унаследовали ли вы любые отрицательные формы поведения, такие как критику, гнев, уход в себя и пр.</a:t>
            </a:r>
            <a:r>
              <a:rPr lang="ru-RU" dirty="0" smtClean="0"/>
              <a:t>?</a:t>
            </a:r>
            <a:r>
              <a:rPr lang="en-US" dirty="0"/>
              <a:t> </a:t>
            </a:r>
            <a:endParaRPr lang="en-US" dirty="0" smtClean="0"/>
          </a:p>
          <a:p>
            <a:r>
              <a:rPr lang="ru-RU" dirty="0"/>
              <a:t>Пережили ли вы опыт победы над негативным поведением благодаря праву выбора и Божьей благодати? Поясните</a:t>
            </a:r>
            <a:r>
              <a:rPr lang="ru-RU" dirty="0" smtClean="0"/>
              <a:t>.</a:t>
            </a:r>
            <a:endParaRPr lang="en-US" dirty="0"/>
          </a:p>
        </p:txBody>
      </p:sp>
      <p:sp>
        <p:nvSpPr>
          <p:cNvPr id="7" name="Title 1"/>
          <p:cNvSpPr>
            <a:spLocks noGrp="1"/>
          </p:cNvSpPr>
          <p:nvPr>
            <p:ph type="title"/>
          </p:nvPr>
        </p:nvSpPr>
        <p:spPr>
          <a:xfrm>
            <a:off x="76200" y="838200"/>
            <a:ext cx="8229600" cy="1143000"/>
          </a:xfrm>
        </p:spPr>
        <p:txBody>
          <a:bodyPr/>
          <a:lstStyle/>
          <a:p>
            <a:r>
              <a:rPr lang="ru-RU" b="1" dirty="0" smtClean="0">
                <a:solidFill>
                  <a:srgbClr val="660066"/>
                </a:solidFill>
              </a:rPr>
              <a:t>Вопросы для обсуждения</a:t>
            </a:r>
            <a:endParaRPr lang="en-US" b="1" dirty="0">
              <a:solidFill>
                <a:srgbClr val="660066"/>
              </a:solidFill>
            </a:endParaRPr>
          </a:p>
        </p:txBody>
      </p:sp>
    </p:spTree>
    <p:extLst>
      <p:ext uri="{BB962C8B-B14F-4D97-AF65-F5344CB8AC3E}">
        <p14:creationId xmlns="" xmlns:p14="http://schemas.microsoft.com/office/powerpoint/2010/main" val="147011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56836" y="0"/>
            <a:ext cx="9300836" cy="7080169"/>
          </a:xfrm>
          <a:prstGeom prst="rect">
            <a:avLst/>
          </a:prstGeom>
        </p:spPr>
      </p:pic>
      <p:sp>
        <p:nvSpPr>
          <p:cNvPr id="3" name="Content Placeholder 2"/>
          <p:cNvSpPr>
            <a:spLocks noGrp="1"/>
          </p:cNvSpPr>
          <p:nvPr>
            <p:ph idx="1"/>
          </p:nvPr>
        </p:nvSpPr>
        <p:spPr>
          <a:xfrm>
            <a:off x="457200" y="2332037"/>
            <a:ext cx="7620000" cy="4525963"/>
          </a:xfrm>
        </p:spPr>
        <p:txBody>
          <a:bodyPr/>
          <a:lstStyle/>
          <a:p>
            <a:r>
              <a:rPr lang="ru-RU" dirty="0"/>
              <a:t>Могут ли люди пережить эмоциональное исцеление отдельно от морального и духовного? Поделитесь своими мыслями на эту тему.</a:t>
            </a:r>
          </a:p>
          <a:p>
            <a:r>
              <a:rPr lang="ru-RU" dirty="0" smtClean="0"/>
              <a:t>Получили </a:t>
            </a:r>
            <a:r>
              <a:rPr lang="ru-RU" dirty="0"/>
              <a:t>ли вы во время нашего семинара представление о своих «нравственных побуждениях»? Поделитесь своим опытом</a:t>
            </a:r>
            <a:r>
              <a:rPr lang="ru-RU" dirty="0" smtClean="0"/>
              <a:t>.</a:t>
            </a:r>
            <a:endParaRPr lang="en-US" dirty="0"/>
          </a:p>
        </p:txBody>
      </p:sp>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629400" y="5029200"/>
            <a:ext cx="2371840" cy="2057400"/>
          </a:xfrm>
          <a:prstGeom prst="rect">
            <a:avLst/>
          </a:prstGeom>
          <a:ln>
            <a:noFill/>
          </a:ln>
          <a:effectLst>
            <a:softEdge rad="112500"/>
          </a:effectLst>
        </p:spPr>
      </p:pic>
      <p:sp>
        <p:nvSpPr>
          <p:cNvPr id="8" name="Title 1"/>
          <p:cNvSpPr txBox="1">
            <a:spLocks/>
          </p:cNvSpPr>
          <p:nvPr/>
        </p:nvSpPr>
        <p:spPr bwMode="auto">
          <a:xfrm>
            <a:off x="76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smtClean="0">
                <a:solidFill>
                  <a:srgbClr val="660066"/>
                </a:solidFill>
              </a:rPr>
              <a:t>Вопросы для обсуждения</a:t>
            </a:r>
            <a:endParaRPr lang="en-US" b="1" dirty="0">
              <a:solidFill>
                <a:srgbClr val="660066"/>
              </a:solidFill>
            </a:endParaRPr>
          </a:p>
        </p:txBody>
      </p:sp>
    </p:spTree>
    <p:extLst>
      <p:ext uri="{BB962C8B-B14F-4D97-AF65-F5344CB8AC3E}">
        <p14:creationId xmlns="" xmlns:p14="http://schemas.microsoft.com/office/powerpoint/2010/main" val="1340570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7080169"/>
          </a:xfrm>
          <a:prstGeom prst="rect">
            <a:avLst/>
          </a:prstGeom>
        </p:spPr>
      </p:pic>
      <p:sp>
        <p:nvSpPr>
          <p:cNvPr id="3" name="Content Placeholder 2"/>
          <p:cNvSpPr>
            <a:spLocks noGrp="1"/>
          </p:cNvSpPr>
          <p:nvPr>
            <p:ph idx="1"/>
          </p:nvPr>
        </p:nvSpPr>
        <p:spPr>
          <a:xfrm>
            <a:off x="609600" y="2362200"/>
            <a:ext cx="7391400" cy="2925763"/>
          </a:xfrm>
        </p:spPr>
        <p:txBody>
          <a:bodyPr/>
          <a:lstStyle/>
          <a:p>
            <a:r>
              <a:rPr lang="ru-RU" dirty="0"/>
              <a:t>Вы когда-нибудь «застревали» в боли прошлого? Поясните.</a:t>
            </a:r>
          </a:p>
          <a:p>
            <a:r>
              <a:rPr lang="ru-RU" dirty="0"/>
              <a:t>10. Помогает ли вам знание Иисуса брать на себя больше ответственности за свой выбор? Поясните</a:t>
            </a:r>
            <a:r>
              <a:rPr lang="ru-RU" dirty="0" smtClean="0"/>
              <a:t>.</a:t>
            </a:r>
            <a:endParaRPr lang="en-US" dirty="0"/>
          </a:p>
          <a:p>
            <a:endParaRPr lang="en-US" dirty="0"/>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848360" y="4953000"/>
            <a:ext cx="2371840" cy="2057400"/>
          </a:xfrm>
          <a:prstGeom prst="rect">
            <a:avLst/>
          </a:prstGeom>
          <a:ln>
            <a:noFill/>
          </a:ln>
          <a:effectLst>
            <a:softEdge rad="112500"/>
          </a:effectLst>
        </p:spPr>
      </p:pic>
      <p:sp>
        <p:nvSpPr>
          <p:cNvPr id="7" name="Title 1"/>
          <p:cNvSpPr>
            <a:spLocks noGrp="1"/>
          </p:cNvSpPr>
          <p:nvPr>
            <p:ph type="title"/>
          </p:nvPr>
        </p:nvSpPr>
        <p:spPr>
          <a:xfrm>
            <a:off x="76200" y="838200"/>
            <a:ext cx="8229600" cy="1143000"/>
          </a:xfrm>
        </p:spPr>
        <p:txBody>
          <a:bodyPr/>
          <a:lstStyle/>
          <a:p>
            <a:r>
              <a:rPr lang="ru-RU" b="1" dirty="0" smtClean="0">
                <a:solidFill>
                  <a:srgbClr val="660066"/>
                </a:solidFill>
              </a:rPr>
              <a:t>Вопросы для обсуждения</a:t>
            </a:r>
            <a:endParaRPr lang="en-US" b="1" dirty="0">
              <a:solidFill>
                <a:srgbClr val="660066"/>
              </a:solidFill>
            </a:endParaRPr>
          </a:p>
        </p:txBody>
      </p:sp>
    </p:spTree>
    <p:extLst>
      <p:ext uri="{BB962C8B-B14F-4D97-AF65-F5344CB8AC3E}">
        <p14:creationId xmlns="" xmlns:p14="http://schemas.microsoft.com/office/powerpoint/2010/main" val="3837567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457200" y="990600"/>
            <a:ext cx="8229600" cy="1143000"/>
          </a:xfrm>
        </p:spPr>
        <p:txBody>
          <a:bodyPr/>
          <a:lstStyle/>
          <a:p>
            <a:r>
              <a:rPr lang="ru-RU" b="1" dirty="0" smtClean="0">
                <a:solidFill>
                  <a:srgbClr val="660066"/>
                </a:solidFill>
                <a:latin typeface="Cambria"/>
                <a:cs typeface="Cambria"/>
              </a:rPr>
              <a:t>Молитва</a:t>
            </a:r>
            <a:endParaRPr lang="en-US" b="1" dirty="0">
              <a:solidFill>
                <a:srgbClr val="660066"/>
              </a:solidFill>
              <a:latin typeface="Cambria"/>
              <a:cs typeface="Cambria"/>
            </a:endParaRPr>
          </a:p>
        </p:txBody>
      </p:sp>
      <p:sp>
        <p:nvSpPr>
          <p:cNvPr id="3" name="Content Placeholder 2"/>
          <p:cNvSpPr>
            <a:spLocks noGrp="1"/>
          </p:cNvSpPr>
          <p:nvPr>
            <p:ph idx="1"/>
          </p:nvPr>
        </p:nvSpPr>
        <p:spPr>
          <a:xfrm>
            <a:off x="457200" y="2362200"/>
            <a:ext cx="8229600" cy="2209800"/>
          </a:xfrm>
        </p:spPr>
        <p:txBody>
          <a:bodyPr/>
          <a:lstStyle/>
          <a:p>
            <a:pPr marL="0" indent="0" algn="ctr">
              <a:buNone/>
            </a:pPr>
            <a:r>
              <a:rPr lang="ru-RU" sz="3600" dirty="0" smtClean="0">
                <a:latin typeface="Cambria"/>
                <a:cs typeface="Cambria"/>
              </a:rPr>
              <a:t>«Искуси меня</a:t>
            </a:r>
            <a:r>
              <a:rPr lang="en-US" sz="3600" dirty="0" smtClean="0">
                <a:latin typeface="Cambria"/>
                <a:cs typeface="Cambria"/>
              </a:rPr>
              <a:t>, </a:t>
            </a:r>
            <a:r>
              <a:rPr lang="ru-RU" sz="3600" dirty="0" smtClean="0">
                <a:latin typeface="Cambria"/>
                <a:cs typeface="Cambria"/>
              </a:rPr>
              <a:t>Господи</a:t>
            </a:r>
            <a:r>
              <a:rPr lang="en-US" sz="3600" dirty="0" smtClean="0">
                <a:latin typeface="Cambria"/>
                <a:cs typeface="Cambria"/>
              </a:rPr>
              <a:t>, </a:t>
            </a:r>
            <a:r>
              <a:rPr lang="ru-RU" sz="3600" dirty="0" smtClean="0">
                <a:latin typeface="Cambria"/>
                <a:cs typeface="Cambria"/>
              </a:rPr>
              <a:t>и испытай меня;</a:t>
            </a:r>
            <a:r>
              <a:rPr lang="en-US" sz="3600" dirty="0" smtClean="0">
                <a:latin typeface="Cambria"/>
                <a:cs typeface="Cambria"/>
              </a:rPr>
              <a:t> </a:t>
            </a:r>
            <a:r>
              <a:rPr lang="ru-RU" sz="3600" dirty="0" smtClean="0">
                <a:latin typeface="Cambria"/>
                <a:cs typeface="Cambria"/>
              </a:rPr>
              <a:t>расплавь внутренности мои и сердце мое…»</a:t>
            </a:r>
          </a:p>
          <a:p>
            <a:pPr marL="0" indent="0" algn="ctr">
              <a:buNone/>
            </a:pPr>
            <a:r>
              <a:rPr lang="ru-RU" sz="3600" dirty="0" smtClean="0">
                <a:latin typeface="Cambria"/>
                <a:cs typeface="Cambria"/>
              </a:rPr>
              <a:t>Пс. 25:2</a:t>
            </a:r>
            <a:endParaRPr lang="en-US" sz="3600" dirty="0">
              <a:latin typeface="Cambria"/>
              <a:cs typeface="Cambria"/>
            </a:endParaRPr>
          </a:p>
        </p:txBody>
      </p:sp>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343400" y="3607576"/>
            <a:ext cx="5486399" cy="3653297"/>
          </a:xfrm>
          <a:prstGeom prst="rect">
            <a:avLst/>
          </a:prstGeom>
        </p:spPr>
      </p:pic>
    </p:spTree>
    <p:extLst>
      <p:ext uri="{BB962C8B-B14F-4D97-AF65-F5344CB8AC3E}">
        <p14:creationId xmlns="" xmlns:p14="http://schemas.microsoft.com/office/powerpoint/2010/main" val="339352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381000" y="2255837"/>
            <a:ext cx="5105400" cy="3078163"/>
          </a:xfrm>
        </p:spPr>
        <p:txBody>
          <a:bodyPr/>
          <a:lstStyle/>
          <a:p>
            <a:pPr marL="0" indent="0">
              <a:buNone/>
            </a:pPr>
            <a:r>
              <a:rPr lang="ru-RU" dirty="0"/>
              <a:t>Родительство накладывает на людей торжественные обязательства созидать характеры детей по образу Божьему. Родители, в психологическом смысле слова, являются Богом для детей</a:t>
            </a:r>
            <a:r>
              <a:rPr lang="ru-RU" dirty="0" smtClean="0"/>
              <a:t>.</a:t>
            </a:r>
            <a:endParaRPr lang="en-US" dirty="0"/>
          </a:p>
        </p:txBody>
      </p:sp>
      <p:sp>
        <p:nvSpPr>
          <p:cNvPr id="5" name="Title 4"/>
          <p:cNvSpPr>
            <a:spLocks noGrp="1"/>
          </p:cNvSpPr>
          <p:nvPr>
            <p:ph type="title"/>
          </p:nvPr>
        </p:nvSpPr>
        <p:spPr/>
        <p:txBody>
          <a:bodyPr/>
          <a:lstStyle/>
          <a:p>
            <a:endParaRPr lang="en-US"/>
          </a:p>
        </p:txBody>
      </p:sp>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496147" y="2954158"/>
            <a:ext cx="3419253" cy="3886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457200" y="2103437"/>
            <a:ext cx="3962400" cy="2239963"/>
          </a:xfrm>
        </p:spPr>
        <p:txBody>
          <a:bodyPr/>
          <a:lstStyle/>
          <a:p>
            <a:pPr marL="0" indent="0" algn="ctr">
              <a:buNone/>
            </a:pPr>
            <a:r>
              <a:rPr lang="ru-RU" dirty="0"/>
              <a:t>Как мы боремся </a:t>
            </a:r>
            <a:r>
              <a:rPr lang="ru-RU" dirty="0" smtClean="0"/>
              <a:t/>
            </a:r>
            <a:br>
              <a:rPr lang="ru-RU" dirty="0" smtClean="0"/>
            </a:br>
            <a:r>
              <a:rPr lang="ru-RU" dirty="0" smtClean="0"/>
              <a:t>и </a:t>
            </a:r>
            <a:r>
              <a:rPr lang="ru-RU" dirty="0"/>
              <a:t>исцеляемся от ран прошлого</a:t>
            </a:r>
            <a:r>
              <a:rPr lang="ru-RU" dirty="0" smtClean="0"/>
              <a:t>?</a:t>
            </a:r>
            <a:endParaRPr lang="en-US" dirty="0" smtClean="0"/>
          </a:p>
        </p:txBody>
      </p:sp>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6200" y="3751521"/>
            <a:ext cx="4953000" cy="2649279"/>
          </a:xfrm>
          <a:prstGeom prst="rect">
            <a:avLst/>
          </a:prstGeom>
        </p:spPr>
      </p:pic>
      <p:sp>
        <p:nvSpPr>
          <p:cNvPr id="4" name="Content Placeholder 2"/>
          <p:cNvSpPr txBox="1">
            <a:spLocks/>
          </p:cNvSpPr>
          <p:nvPr/>
        </p:nvSpPr>
        <p:spPr bwMode="auto">
          <a:xfrm>
            <a:off x="4495800" y="2636837"/>
            <a:ext cx="44196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lang="ru-RU" sz="3200" dirty="0"/>
              <a:t>Как Бог </a:t>
            </a:r>
            <a:r>
              <a:rPr lang="ru-RU" sz="3200"/>
              <a:t>убирает </a:t>
            </a:r>
            <a:r>
              <a:rPr lang="ru-RU" sz="3200" smtClean="0"/>
              <a:t/>
            </a:r>
            <a:br>
              <a:rPr lang="ru-RU" sz="3200" smtClean="0"/>
            </a:br>
            <a:r>
              <a:rPr lang="ru-RU" sz="3200" smtClean="0"/>
              <a:t>из </a:t>
            </a:r>
            <a:r>
              <a:rPr lang="ru-RU" sz="3200" dirty="0"/>
              <a:t>нашего сердца дисфункциональные </a:t>
            </a:r>
            <a:r>
              <a:rPr lang="ru-RU" sz="3200"/>
              <a:t>шаблоны</a:t>
            </a:r>
            <a:r>
              <a:rPr lang="ru-RU" sz="3200" smtClean="0"/>
              <a:t>, побуждающие </a:t>
            </a:r>
            <a:r>
              <a:rPr lang="ru-RU" sz="3200" dirty="0"/>
              <a:t>нас передавать боль прошлого следующим поколениям?</a:t>
            </a:r>
            <a:r>
              <a:rPr lang="en-US" sz="3200" dirty="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295400" y="304800"/>
            <a:ext cx="8229600" cy="1143000"/>
          </a:xfrm>
        </p:spPr>
        <p:txBody>
          <a:bodyPr/>
          <a:lstStyle/>
          <a:p>
            <a:r>
              <a:rPr lang="ru-RU" b="1" dirty="0" smtClean="0">
                <a:solidFill>
                  <a:srgbClr val="660066"/>
                </a:solidFill>
              </a:rPr>
              <a:t>Природа</a:t>
            </a:r>
            <a:r>
              <a:rPr lang="en-US" b="1" dirty="0" smtClean="0">
                <a:solidFill>
                  <a:srgbClr val="660066"/>
                </a:solidFill>
              </a:rPr>
              <a:t>, </a:t>
            </a:r>
            <a:r>
              <a:rPr lang="ru-RU" b="1" dirty="0" smtClean="0">
                <a:solidFill>
                  <a:srgbClr val="660066"/>
                </a:solidFill>
              </a:rPr>
              <a:t>Воспитание </a:t>
            </a:r>
            <a:br>
              <a:rPr lang="ru-RU" b="1" dirty="0" smtClean="0">
                <a:solidFill>
                  <a:srgbClr val="660066"/>
                </a:solidFill>
              </a:rPr>
            </a:br>
            <a:r>
              <a:rPr lang="ru-RU" b="1" dirty="0" smtClean="0">
                <a:solidFill>
                  <a:srgbClr val="660066"/>
                </a:solidFill>
              </a:rPr>
              <a:t>и еще дальше</a:t>
            </a:r>
            <a:endParaRPr lang="en-US" dirty="0">
              <a:solidFill>
                <a:srgbClr val="660066"/>
              </a:solidFill>
            </a:endParaRPr>
          </a:p>
        </p:txBody>
      </p:sp>
      <p:sp>
        <p:nvSpPr>
          <p:cNvPr id="3" name="Rectangle 2"/>
          <p:cNvSpPr/>
          <p:nvPr/>
        </p:nvSpPr>
        <p:spPr>
          <a:xfrm>
            <a:off x="1066800" y="1905000"/>
            <a:ext cx="7010400" cy="4939814"/>
          </a:xfrm>
          <a:prstGeom prst="rect">
            <a:avLst/>
          </a:prstGeom>
        </p:spPr>
        <p:txBody>
          <a:bodyPr wrap="square">
            <a:spAutoFit/>
          </a:bodyPr>
          <a:lstStyle/>
          <a:p>
            <a:pPr algn="ctr"/>
            <a:r>
              <a:rPr lang="ru-RU" sz="3400" dirty="0" smtClean="0">
                <a:latin typeface="+mj-lt"/>
              </a:rPr>
              <a:t>Наука определяет биологические факторы, или </a:t>
            </a:r>
            <a:r>
              <a:rPr lang="ru-RU" sz="3400" b="1" i="1" dirty="0" smtClean="0">
                <a:solidFill>
                  <a:srgbClr val="660066"/>
                </a:solidFill>
                <a:latin typeface="+mj-lt"/>
              </a:rPr>
              <a:t>природу</a:t>
            </a:r>
            <a:r>
              <a:rPr lang="en-US" sz="3400" i="1" dirty="0" smtClean="0">
                <a:latin typeface="+mj-lt"/>
              </a:rPr>
              <a:t>, </a:t>
            </a:r>
            <a:r>
              <a:rPr lang="ru-RU" sz="3400" dirty="0" smtClean="0">
                <a:latin typeface="+mj-lt"/>
              </a:rPr>
              <a:t>и факторы окружающей среды</a:t>
            </a:r>
            <a:r>
              <a:rPr lang="en-US" sz="3400" dirty="0" smtClean="0">
                <a:latin typeface="+mj-lt"/>
              </a:rPr>
              <a:t>, </a:t>
            </a:r>
            <a:r>
              <a:rPr lang="ru-RU" sz="3400" dirty="0" smtClean="0">
                <a:latin typeface="+mj-lt"/>
              </a:rPr>
              <a:t>или </a:t>
            </a:r>
            <a:r>
              <a:rPr lang="ru-RU" sz="3400" b="1" i="1" dirty="0" smtClean="0">
                <a:solidFill>
                  <a:srgbClr val="660066"/>
                </a:solidFill>
                <a:latin typeface="+mj-lt"/>
              </a:rPr>
              <a:t>воспитание</a:t>
            </a:r>
            <a:r>
              <a:rPr lang="en-US" sz="3400" b="1" i="1" dirty="0" smtClean="0">
                <a:solidFill>
                  <a:srgbClr val="660066"/>
                </a:solidFill>
                <a:latin typeface="+mj-lt"/>
              </a:rPr>
              <a:t>,</a:t>
            </a:r>
            <a:r>
              <a:rPr lang="en-US" sz="3400" dirty="0" smtClean="0">
                <a:latin typeface="+mj-lt"/>
              </a:rPr>
              <a:t> </a:t>
            </a:r>
            <a:r>
              <a:rPr lang="ru-RU" sz="3400" dirty="0"/>
              <a:t>как два источника нашего набора индивидуальных черт. Что делает нас тем, кем мы являемся? Природа? </a:t>
            </a:r>
            <a:r>
              <a:rPr lang="ru-RU" sz="3400" dirty="0" smtClean="0"/>
              <a:t>Воспитание</a:t>
            </a:r>
            <a:r>
              <a:rPr lang="ru-RU" sz="3400" dirty="0"/>
              <a:t>?</a:t>
            </a:r>
            <a:r>
              <a:rPr lang="en-US" sz="3400" dirty="0"/>
              <a:t> </a:t>
            </a:r>
            <a:r>
              <a:rPr lang="ru-RU" sz="3400" dirty="0"/>
              <a:t>Или немного того </a:t>
            </a:r>
            <a:r>
              <a:rPr lang="ru-RU" sz="3400" dirty="0" smtClean="0"/>
              <a:t/>
            </a:r>
            <a:br>
              <a:rPr lang="ru-RU" sz="3400" dirty="0" smtClean="0"/>
            </a:br>
            <a:r>
              <a:rPr lang="ru-RU" sz="3400" dirty="0" smtClean="0"/>
              <a:t>и </a:t>
            </a:r>
            <a:r>
              <a:rPr lang="ru-RU" sz="3400" dirty="0"/>
              <a:t>другого? Или нечто большее</a:t>
            </a:r>
            <a:r>
              <a:rPr lang="ru-RU" sz="3400" dirty="0" smtClean="0"/>
              <a:t>?</a:t>
            </a:r>
            <a:endParaRPr lang="en-US" sz="3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143999" cy="6858000"/>
          </a:xfrm>
          <a:prstGeom prst="rect">
            <a:avLst/>
          </a:prstGeom>
        </p:spPr>
      </p:pic>
      <p:sp>
        <p:nvSpPr>
          <p:cNvPr id="3" name="Content Placeholder 2"/>
          <p:cNvSpPr>
            <a:spLocks noGrp="1"/>
          </p:cNvSpPr>
          <p:nvPr>
            <p:ph idx="1"/>
          </p:nvPr>
        </p:nvSpPr>
        <p:spPr>
          <a:xfrm>
            <a:off x="609600" y="2057400"/>
            <a:ext cx="7315200" cy="4525963"/>
          </a:xfrm>
        </p:spPr>
        <p:txBody>
          <a:bodyPr/>
          <a:lstStyle/>
          <a:p>
            <a:pPr marL="0" indent="0">
              <a:buNone/>
            </a:pPr>
            <a:r>
              <a:rPr lang="ru-RU" dirty="0" smtClean="0"/>
              <a:t>Мы изучим вопрос о </a:t>
            </a:r>
            <a:r>
              <a:rPr lang="ru-RU" b="1" dirty="0" smtClean="0"/>
              <a:t>природе, воспитании и выборе</a:t>
            </a:r>
            <a:r>
              <a:rPr lang="ru-RU" dirty="0" smtClean="0"/>
              <a:t> по одному. Склонности, исходящие от</a:t>
            </a:r>
            <a:r>
              <a:rPr lang="en-US" dirty="0" smtClean="0"/>
              <a:t>: </a:t>
            </a:r>
          </a:p>
          <a:p>
            <a:pPr marL="0" indent="0">
              <a:buNone/>
            </a:pPr>
            <a:endParaRPr lang="en-US" sz="800" dirty="0" smtClean="0"/>
          </a:p>
          <a:p>
            <a:pPr>
              <a:buFont typeface="Wingdings" charset="2"/>
              <a:buChar char="ü"/>
            </a:pPr>
            <a:r>
              <a:rPr lang="ru-RU" sz="4000" dirty="0" smtClean="0">
                <a:solidFill>
                  <a:srgbClr val="008000"/>
                </a:solidFill>
              </a:rPr>
              <a:t>Природы</a:t>
            </a:r>
            <a:endParaRPr lang="en-US" sz="4000" dirty="0" smtClean="0">
              <a:solidFill>
                <a:srgbClr val="008000"/>
              </a:solidFill>
            </a:endParaRPr>
          </a:p>
          <a:p>
            <a:pPr>
              <a:buFont typeface="Wingdings" charset="2"/>
              <a:buChar char="ü"/>
            </a:pPr>
            <a:r>
              <a:rPr lang="ru-RU" sz="4000" b="1" dirty="0" smtClean="0">
                <a:solidFill>
                  <a:srgbClr val="660066"/>
                </a:solidFill>
              </a:rPr>
              <a:t>Воспитания</a:t>
            </a:r>
            <a:endParaRPr lang="en-US" sz="4000" b="1" dirty="0" smtClean="0">
              <a:solidFill>
                <a:srgbClr val="660066"/>
              </a:solidFill>
            </a:endParaRPr>
          </a:p>
          <a:p>
            <a:pPr>
              <a:buFont typeface="Wingdings" charset="2"/>
              <a:buChar char="ü"/>
            </a:pPr>
            <a:r>
              <a:rPr lang="ru-RU" sz="4000" b="1" dirty="0" smtClean="0">
                <a:solidFill>
                  <a:srgbClr val="000090"/>
                </a:solidFill>
              </a:rPr>
              <a:t>Выбора</a:t>
            </a:r>
            <a:endParaRPr lang="en-US" sz="4000" b="1" dirty="0">
              <a:solidFill>
                <a:srgbClr val="000090"/>
              </a:solidFill>
            </a:endParaRP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69140" y="3886200"/>
            <a:ext cx="4574860" cy="3048000"/>
          </a:xfrm>
          <a:prstGeom prst="rect">
            <a:avLst/>
          </a:prstGeom>
          <a:ln>
            <a:noFill/>
          </a:ln>
          <a:effectLst>
            <a:softEdge rad="112500"/>
          </a:effectLst>
        </p:spPr>
      </p:pic>
    </p:spTree>
    <p:extLst>
      <p:ext uri="{BB962C8B-B14F-4D97-AF65-F5344CB8AC3E}">
        <p14:creationId xmlns="" xmlns:p14="http://schemas.microsoft.com/office/powerpoint/2010/main" val="20566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676400" y="304800"/>
            <a:ext cx="7543800" cy="1143000"/>
          </a:xfrm>
        </p:spPr>
        <p:txBody>
          <a:bodyPr/>
          <a:lstStyle/>
          <a:p>
            <a:r>
              <a:rPr lang="ru-RU" b="1" dirty="0">
                <a:solidFill>
                  <a:srgbClr val="660066"/>
                </a:solidFill>
              </a:rPr>
              <a:t>Природа</a:t>
            </a:r>
            <a:r>
              <a:rPr lang="en-US" b="1" dirty="0">
                <a:solidFill>
                  <a:srgbClr val="660066"/>
                </a:solidFill>
              </a:rPr>
              <a:t>, </a:t>
            </a:r>
            <a:r>
              <a:rPr lang="ru-RU" b="1" dirty="0">
                <a:solidFill>
                  <a:srgbClr val="660066"/>
                </a:solidFill>
              </a:rPr>
              <a:t>Воспитание </a:t>
            </a:r>
            <a:br>
              <a:rPr lang="ru-RU" b="1" dirty="0">
                <a:solidFill>
                  <a:srgbClr val="660066"/>
                </a:solidFill>
              </a:rPr>
            </a:br>
            <a:r>
              <a:rPr lang="ru-RU" b="1" dirty="0">
                <a:solidFill>
                  <a:srgbClr val="660066"/>
                </a:solidFill>
              </a:rPr>
              <a:t>и еще </a:t>
            </a:r>
            <a:r>
              <a:rPr lang="ru-RU" b="1" dirty="0" smtClean="0">
                <a:solidFill>
                  <a:srgbClr val="660066"/>
                </a:solidFill>
              </a:rPr>
              <a:t>дальше</a:t>
            </a:r>
            <a:endParaRPr lang="en-US" dirty="0">
              <a:solidFill>
                <a:srgbClr val="660066"/>
              </a:solidFill>
            </a:endParaRPr>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953000" y="4105466"/>
            <a:ext cx="4191676" cy="2752534"/>
          </a:xfrm>
          <a:prstGeom prst="rect">
            <a:avLst/>
          </a:prstGeom>
        </p:spPr>
      </p:pic>
      <p:sp>
        <p:nvSpPr>
          <p:cNvPr id="3" name="Title 1"/>
          <p:cNvSpPr txBox="1">
            <a:spLocks/>
          </p:cNvSpPr>
          <p:nvPr/>
        </p:nvSpPr>
        <p:spPr bwMode="auto">
          <a:xfrm>
            <a:off x="381000" y="2362200"/>
            <a:ext cx="54864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71500" defTabSz="914400" rtl="0" eaLnBrk="1" fontAlgn="base" latinLnBrk="0" hangingPunct="1">
              <a:lnSpc>
                <a:spcPct val="100000"/>
              </a:lnSpc>
              <a:spcBef>
                <a:spcPct val="0"/>
              </a:spcBef>
              <a:spcAft>
                <a:spcPct val="0"/>
              </a:spcAft>
              <a:buClrTx/>
              <a:buSzTx/>
              <a:buFont typeface="Wingdings" charset="2"/>
              <a:buChar char="ü"/>
              <a:tabLst/>
              <a:defRPr/>
            </a:pPr>
            <a:r>
              <a:rPr lang="ru-RU" sz="3800" b="1" dirty="0" smtClean="0">
                <a:solidFill>
                  <a:srgbClr val="008000"/>
                </a:solidFill>
                <a:latin typeface="+mj-lt"/>
                <a:ea typeface="+mj-ea"/>
                <a:cs typeface="+mj-cs"/>
              </a:rPr>
              <a:t>ПРИРОДА</a:t>
            </a:r>
            <a:endParaRPr kumimoji="0" lang="en-US" sz="3800" b="1" i="0" u="none" strike="noStrike" kern="1200" cap="none" spc="0" normalizeH="0" baseline="0" noProof="0" dirty="0" smtClean="0">
              <a:ln>
                <a:noFill/>
              </a:ln>
              <a:solidFill>
                <a:srgbClr val="008000"/>
              </a:solidFill>
              <a:effectLst/>
              <a:uLnTx/>
              <a:uFillTx/>
              <a:latin typeface="+mj-lt"/>
              <a:ea typeface="+mj-ea"/>
              <a:cs typeface="+mj-cs"/>
            </a:endParaRPr>
          </a:p>
          <a:p>
            <a:pPr lvl="0"/>
            <a:endParaRPr lang="en-US" sz="900" dirty="0" smtClean="0">
              <a:latin typeface="+mn-lt"/>
            </a:endParaRPr>
          </a:p>
          <a:p>
            <a:pPr lvl="0"/>
            <a:r>
              <a:rPr lang="ru-RU" sz="2800" dirty="0"/>
              <a:t>Смысл простой: биологические, или «природные», факторы оказывают большое влияние на психическое здоровье. Вот почему хорошее медицинское лечение рассматривает все аспекты нашего бытия - физического, психического, эмоционального, социального и духовного</a:t>
            </a:r>
            <a:r>
              <a:rPr lang="ru-RU" sz="2800" dirty="0" smtClean="0"/>
              <a:t>.</a:t>
            </a:r>
            <a:endParaRPr kumimoji="0" lang="en-US" sz="28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6" name="Content Placeholder 2"/>
          <p:cNvSpPr>
            <a:spLocks noGrp="1"/>
          </p:cNvSpPr>
          <p:nvPr>
            <p:ph idx="1"/>
          </p:nvPr>
        </p:nvSpPr>
        <p:spPr>
          <a:xfrm>
            <a:off x="685800" y="2408237"/>
            <a:ext cx="5638800" cy="4525963"/>
          </a:xfrm>
        </p:spPr>
        <p:txBody>
          <a:bodyPr/>
          <a:lstStyle/>
          <a:p>
            <a:pPr>
              <a:buFont typeface="Wingdings" charset="2"/>
              <a:buChar char="ü"/>
            </a:pPr>
            <a:r>
              <a:rPr lang="ru-RU" sz="4400" b="1" dirty="0" smtClean="0">
                <a:solidFill>
                  <a:srgbClr val="660066"/>
                </a:solidFill>
              </a:rPr>
              <a:t>ВОСПИТАНИЕ</a:t>
            </a:r>
            <a:endParaRPr lang="en-US" sz="4400" b="1" dirty="0" smtClean="0">
              <a:solidFill>
                <a:srgbClr val="660066"/>
              </a:solidFill>
            </a:endParaRPr>
          </a:p>
          <a:p>
            <a:pPr marL="0" indent="0">
              <a:buNone/>
            </a:pPr>
            <a:r>
              <a:rPr lang="ru-RU" sz="3600" dirty="0"/>
              <a:t>Воспитание начинается </a:t>
            </a:r>
            <a:r>
              <a:rPr lang="ru-RU" sz="3600" dirty="0" smtClean="0"/>
              <a:t/>
            </a:r>
            <a:br>
              <a:rPr lang="ru-RU" sz="3600" dirty="0" smtClean="0"/>
            </a:br>
            <a:r>
              <a:rPr lang="ru-RU" sz="3600" dirty="0" smtClean="0"/>
              <a:t>с </a:t>
            </a:r>
            <a:r>
              <a:rPr lang="ru-RU" sz="3600" dirty="0"/>
              <a:t>внутриутробного влияния.</a:t>
            </a:r>
            <a:r>
              <a:rPr lang="en-US" sz="3600" dirty="0"/>
              <a:t> </a:t>
            </a:r>
          </a:p>
        </p:txBody>
      </p:sp>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167465" y="4511842"/>
            <a:ext cx="5943600" cy="2346158"/>
          </a:xfrm>
          <a:prstGeom prst="rect">
            <a:avLst/>
          </a:prstGeom>
          <a:ln>
            <a:noFill/>
          </a:ln>
          <a:effectLst>
            <a:softEdge rad="112500"/>
          </a:effectLst>
        </p:spPr>
      </p:pic>
      <p:sp>
        <p:nvSpPr>
          <p:cNvPr id="8" name="Title 1"/>
          <p:cNvSpPr>
            <a:spLocks noGrp="1"/>
          </p:cNvSpPr>
          <p:nvPr>
            <p:ph type="title"/>
          </p:nvPr>
        </p:nvSpPr>
        <p:spPr>
          <a:xfrm>
            <a:off x="1676400" y="304800"/>
            <a:ext cx="7543800" cy="1143000"/>
          </a:xfrm>
        </p:spPr>
        <p:txBody>
          <a:bodyPr/>
          <a:lstStyle/>
          <a:p>
            <a:r>
              <a:rPr lang="ru-RU" b="1" dirty="0">
                <a:solidFill>
                  <a:srgbClr val="660066"/>
                </a:solidFill>
              </a:rPr>
              <a:t>Природа</a:t>
            </a:r>
            <a:r>
              <a:rPr lang="en-US" b="1" dirty="0">
                <a:solidFill>
                  <a:srgbClr val="660066"/>
                </a:solidFill>
              </a:rPr>
              <a:t>, </a:t>
            </a:r>
            <a:r>
              <a:rPr lang="ru-RU" b="1" dirty="0">
                <a:solidFill>
                  <a:srgbClr val="660066"/>
                </a:solidFill>
              </a:rPr>
              <a:t>Воспитание </a:t>
            </a:r>
            <a:br>
              <a:rPr lang="ru-RU" b="1" dirty="0">
                <a:solidFill>
                  <a:srgbClr val="660066"/>
                </a:solidFill>
              </a:rPr>
            </a:br>
            <a:r>
              <a:rPr lang="ru-RU" b="1" dirty="0">
                <a:solidFill>
                  <a:srgbClr val="660066"/>
                </a:solidFill>
              </a:rPr>
              <a:t>и еще </a:t>
            </a:r>
            <a:r>
              <a:rPr lang="ru-RU" b="1" dirty="0" smtClean="0">
                <a:solidFill>
                  <a:srgbClr val="660066"/>
                </a:solidFill>
              </a:rPr>
              <a:t>дальше</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7367" y="0"/>
            <a:ext cx="9339625" cy="6858000"/>
          </a:xfrm>
          <a:prstGeom prst="rect">
            <a:avLst/>
          </a:prstGeom>
        </p:spPr>
      </p:pic>
      <p:sp>
        <p:nvSpPr>
          <p:cNvPr id="4" name="Title 1"/>
          <p:cNvSpPr txBox="1">
            <a:spLocks/>
          </p:cNvSpPr>
          <p:nvPr/>
        </p:nvSpPr>
        <p:spPr bwMode="auto">
          <a:xfrm>
            <a:off x="381000" y="2057400"/>
            <a:ext cx="6781800"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lvl="0" indent="-571500">
              <a:buFont typeface="Wingdings" charset="2"/>
              <a:buChar char="ü"/>
            </a:pPr>
            <a:r>
              <a:rPr lang="ru-RU" sz="4400" b="1" dirty="0" smtClean="0">
                <a:solidFill>
                  <a:srgbClr val="660066"/>
                </a:solidFill>
                <a:latin typeface="+mn-lt"/>
              </a:rPr>
              <a:t>ВОСПИТАНИЕ</a:t>
            </a:r>
            <a:endParaRPr kumimoji="0" lang="en-US" sz="4400" b="1" i="0" u="none" strike="noStrike" kern="1200" cap="none" spc="0" normalizeH="0" baseline="0" noProof="0" dirty="0" smtClean="0">
              <a:ln>
                <a:noFill/>
              </a:ln>
              <a:solidFill>
                <a:srgbClr val="660066"/>
              </a:solidFill>
              <a:effectLst/>
              <a:uLnTx/>
              <a:uFillTx/>
              <a:latin typeface="+mn-lt"/>
              <a:ea typeface="+mj-ea"/>
              <a:cs typeface="+mj-cs"/>
            </a:endParaRPr>
          </a:p>
          <a:p>
            <a:pPr marL="171450" lvl="0" indent="-171450">
              <a:buFont typeface="Wingdings" charset="2"/>
              <a:buChar char="ü"/>
            </a:pPr>
            <a:endParaRPr lang="en-US" sz="1100" dirty="0" smtClean="0">
              <a:latin typeface="+mn-lt"/>
            </a:endParaRPr>
          </a:p>
          <a:p>
            <a:pPr lvl="0"/>
            <a:r>
              <a:rPr lang="ru-RU" sz="3200" dirty="0"/>
              <a:t>Атмосфера в доме имеет огромное значение в развитии характера ребенка</a:t>
            </a:r>
            <a:r>
              <a:rPr lang="ru-RU" sz="3200" dirty="0" smtClean="0"/>
              <a:t>.</a:t>
            </a:r>
            <a:endParaRPr kumimoji="0" lang="en-US" sz="3200" b="0" i="0" u="none" strike="noStrike" kern="1200" cap="none" spc="0" normalizeH="0" baseline="0" noProof="0" dirty="0">
              <a:ln>
                <a:noFill/>
              </a:ln>
              <a:solidFill>
                <a:schemeClr val="tx1"/>
              </a:solidFill>
              <a:effectLst/>
              <a:uLnTx/>
              <a:uFillTx/>
              <a:latin typeface="+mn-lt"/>
              <a:ea typeface="+mj-ea"/>
              <a:cs typeface="+mj-cs"/>
            </a:endParaRPr>
          </a:p>
        </p:txBody>
      </p:sp>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334000" y="4298680"/>
            <a:ext cx="3810000" cy="2544305"/>
          </a:xfrm>
          <a:prstGeom prst="ellipse">
            <a:avLst/>
          </a:prstGeom>
          <a:ln>
            <a:noFill/>
          </a:ln>
          <a:effectLst>
            <a:softEdge rad="112500"/>
          </a:effectLst>
        </p:spPr>
      </p:pic>
      <p:sp>
        <p:nvSpPr>
          <p:cNvPr id="7" name="Title 1"/>
          <p:cNvSpPr>
            <a:spLocks noGrp="1"/>
          </p:cNvSpPr>
          <p:nvPr>
            <p:ph type="title"/>
          </p:nvPr>
        </p:nvSpPr>
        <p:spPr>
          <a:xfrm>
            <a:off x="1676400" y="304800"/>
            <a:ext cx="7543800" cy="1143000"/>
          </a:xfrm>
        </p:spPr>
        <p:txBody>
          <a:bodyPr/>
          <a:lstStyle/>
          <a:p>
            <a:r>
              <a:rPr lang="ru-RU" b="1" dirty="0">
                <a:solidFill>
                  <a:srgbClr val="660066"/>
                </a:solidFill>
              </a:rPr>
              <a:t>Природа</a:t>
            </a:r>
            <a:r>
              <a:rPr lang="en-US" b="1" dirty="0">
                <a:solidFill>
                  <a:srgbClr val="660066"/>
                </a:solidFill>
              </a:rPr>
              <a:t>, </a:t>
            </a:r>
            <a:r>
              <a:rPr lang="ru-RU" b="1" dirty="0">
                <a:solidFill>
                  <a:srgbClr val="660066"/>
                </a:solidFill>
              </a:rPr>
              <a:t>Воспитание </a:t>
            </a:r>
            <a:br>
              <a:rPr lang="ru-RU" b="1" dirty="0">
                <a:solidFill>
                  <a:srgbClr val="660066"/>
                </a:solidFill>
              </a:rPr>
            </a:br>
            <a:r>
              <a:rPr lang="ru-RU" b="1" dirty="0">
                <a:solidFill>
                  <a:srgbClr val="660066"/>
                </a:solidFill>
              </a:rPr>
              <a:t>и еще </a:t>
            </a:r>
            <a:r>
              <a:rPr lang="ru-RU" b="1" dirty="0" smtClean="0">
                <a:solidFill>
                  <a:srgbClr val="660066"/>
                </a:solidFill>
              </a:rPr>
              <a:t>дальше</a:t>
            </a:r>
            <a:endParaRPr lang="en-US" dirty="0">
              <a:solidFill>
                <a:srgbClr val="66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4683</TotalTime>
  <Words>2568</Words>
  <Application>Microsoft Office PowerPoint</Application>
  <PresentationFormat>Экран (4:3)</PresentationFormat>
  <Paragraphs>209</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Слайд 1</vt:lpstr>
      <vt:lpstr>Исцеление ран прошлого</vt:lpstr>
      <vt:lpstr>Слайд 3</vt:lpstr>
      <vt:lpstr>Слайд 4</vt:lpstr>
      <vt:lpstr>Природа, Воспитание  и еще дальше</vt:lpstr>
      <vt:lpstr>Слайд 6</vt:lpstr>
      <vt:lpstr>Природа, Воспитание  и еще дальше</vt:lpstr>
      <vt:lpstr>Природа, Воспитание  и еще дальше</vt:lpstr>
      <vt:lpstr>Природа, Воспитание  и еще дальше</vt:lpstr>
      <vt:lpstr>Природа, Воспитание  и еще дальше</vt:lpstr>
      <vt:lpstr>Слайд 11</vt:lpstr>
      <vt:lpstr>Наша ответственность</vt:lpstr>
      <vt:lpstr>Получить представление  о происходящем</vt:lpstr>
      <vt:lpstr>Получить представление  о происходящем</vt:lpstr>
      <vt:lpstr>Получить утешение</vt:lpstr>
      <vt:lpstr>Принять ответственность</vt:lpstr>
      <vt:lpstr>Принять ответственность</vt:lpstr>
      <vt:lpstr>Вопросы для обсуждения</vt:lpstr>
      <vt:lpstr>Вопросы для обсуждения</vt:lpstr>
      <vt:lpstr>Вопросы для обсуждения</vt:lpstr>
      <vt:lpstr>Слайд 21</vt:lpstr>
      <vt:lpstr>Вопросы для обсуждения</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2014-12-07T20:32:17Z</dcterms:modified>
</cp:coreProperties>
</file>