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00091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03" autoAdjust="0"/>
  </p:normalViewPr>
  <p:slideViewPr>
    <p:cSldViewPr snapToGrid="0" snapToObjects="1">
      <p:cViewPr>
        <p:scale>
          <a:sx n="67" d="100"/>
          <a:sy n="67" d="100"/>
        </p:scale>
        <p:origin x="-51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830EA-283F-5941-9A1F-BEA7DA5809D6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52548-C7C3-6C44-A552-E30D59635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34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2548-C7C3-6C44-A552-E30D596355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66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58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50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16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83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19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1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30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96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90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16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1414-4EA1-B64C-9539-36D843166C5D}" type="datetimeFigureOut">
              <a:rPr lang="en-US" smtClean="0"/>
              <a:pPr/>
              <a:t>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3C6A8-2206-1D45-95D7-104D394A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7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spiritualBeauty_PP4_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39336" y="0"/>
            <a:ext cx="9448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9930" y="3661739"/>
            <a:ext cx="7772400" cy="1143188"/>
          </a:xfrm>
        </p:spPr>
        <p:txBody>
          <a:bodyPr>
            <a:normAutofit fontScale="90000"/>
          </a:bodyPr>
          <a:lstStyle/>
          <a:p>
            <a:pPr hangingPunct="0">
              <a:lnSpc>
                <a:spcPct val="140000"/>
              </a:lnSpc>
            </a:pPr>
            <a:r>
              <a:rPr lang="en-US" dirty="0">
                <a:latin typeface="Snell Roundhand"/>
                <a:cs typeface="Snell Roundhand"/>
              </a:rPr>
              <a:t> </a:t>
            </a:r>
            <a:br>
              <a:rPr lang="en-US" dirty="0">
                <a:latin typeface="Snell Roundhand"/>
                <a:cs typeface="Snell Roundhand"/>
              </a:rPr>
            </a:br>
            <a:r>
              <a:rPr lang="ru-RU" b="1" dirty="0" smtClean="0">
                <a:latin typeface="Snell Roundhand"/>
                <a:cs typeface="Snell Roundhand"/>
              </a:rPr>
              <a:t>сил для нашего времени</a:t>
            </a:r>
            <a:r>
              <a:rPr lang="en-US" b="1" dirty="0" smtClean="0">
                <a:latin typeface="Snell Roundhand"/>
                <a:cs typeface="Snell Roundhand"/>
              </a:rPr>
              <a:t/>
            </a:r>
            <a:br>
              <a:rPr lang="en-US" b="1" dirty="0" smtClean="0">
                <a:latin typeface="Snell Roundhand"/>
                <a:cs typeface="Snell Roundhand"/>
              </a:rPr>
            </a:br>
            <a:r>
              <a:rPr lang="ru-RU" sz="2000" dirty="0" smtClean="0">
                <a:latin typeface="Snell Roundhand"/>
                <a:cs typeface="Snell Roundhand"/>
              </a:rPr>
              <a:t>автор Элла Смит </a:t>
            </a:r>
            <a:r>
              <a:rPr lang="ru-RU" sz="2000" dirty="0" err="1" smtClean="0">
                <a:latin typeface="Snell Roundhand"/>
                <a:cs typeface="Snell Roundhand"/>
              </a:rPr>
              <a:t>Симонс</a:t>
            </a:r>
            <a:r>
              <a:rPr lang="en-US" sz="2000" dirty="0">
                <a:latin typeface="Snell Roundhand"/>
                <a:cs typeface="Snell Roundhand"/>
              </a:rPr>
              <a:t/>
            </a:r>
            <a:br>
              <a:rPr lang="en-US" sz="2000" dirty="0">
                <a:latin typeface="Snell Roundhand"/>
                <a:cs typeface="Snell Roundhand"/>
              </a:rPr>
            </a:br>
            <a:endParaRPr lang="en-US" sz="2000" dirty="0">
              <a:latin typeface="Snell Roundhand"/>
              <a:cs typeface="Snell Roundha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1188" y="5403816"/>
            <a:ext cx="4461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aramond"/>
                <a:cs typeface="Garamond"/>
              </a:rPr>
              <a:t>Отдел Женского Служения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Garamond"/>
                <a:cs typeface="Garamond"/>
              </a:rPr>
              <a:t>Генеральной Конференции</a:t>
            </a:r>
            <a:r>
              <a:rPr lang="en-US" sz="1400" b="1" dirty="0" smtClean="0">
                <a:solidFill>
                  <a:schemeClr val="bg1"/>
                </a:solidFill>
                <a:latin typeface="Garamond"/>
                <a:cs typeface="Garamond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900091"/>
                </a:solidFill>
                <a:latin typeface="Garamond"/>
                <a:cs typeface="Garamond"/>
              </a:rPr>
              <a:t>Всемирный день женского служения</a:t>
            </a:r>
            <a:endParaRPr lang="en-US" sz="2000" b="1" dirty="0">
              <a:solidFill>
                <a:srgbClr val="900091"/>
              </a:solidFill>
              <a:latin typeface="Garamond"/>
              <a:cs typeface="Garamond"/>
            </a:endParaRPr>
          </a:p>
        </p:txBody>
      </p:sp>
      <p:pic>
        <p:nvPicPr>
          <p:cNvPr id="5" name="Picture 8" descr="WMLOGO-smal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7217" y="6218766"/>
            <a:ext cx="7810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24399" y="2136502"/>
            <a:ext cx="668871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0066"/>
                </a:solidFill>
                <a:latin typeface="Book Antiqua"/>
                <a:cs typeface="Book Antiqua"/>
              </a:rPr>
              <a:t>ДУХОВНЫЙ</a:t>
            </a:r>
            <a:r>
              <a:rPr lang="en-US" sz="4800" b="1" dirty="0" smtClean="0">
                <a:solidFill>
                  <a:srgbClr val="660066"/>
                </a:solidFill>
                <a:latin typeface="Trajan Pro"/>
                <a:cs typeface="Trajan Pro"/>
              </a:rPr>
              <a:t> </a:t>
            </a:r>
          </a:p>
          <a:p>
            <a:pPr algn="ctr"/>
            <a:r>
              <a:rPr lang="ru-RU" sz="7200" b="1" dirty="0" smtClean="0">
                <a:solidFill>
                  <a:srgbClr val="900091"/>
                </a:solidFill>
                <a:latin typeface="Snell Roundhand"/>
                <a:cs typeface="Snell Roundhand"/>
              </a:rPr>
              <a:t>Источник</a:t>
            </a:r>
            <a:r>
              <a:rPr lang="en-US" sz="7200" b="1" dirty="0" smtClean="0">
                <a:solidFill>
                  <a:srgbClr val="900091"/>
                </a:solidFill>
                <a:latin typeface="Snell Roundhand"/>
                <a:cs typeface="Snell Roundhand"/>
              </a:rPr>
              <a:t> </a:t>
            </a:r>
            <a:endParaRPr lang="en-US" sz="6600" b="1" dirty="0" smtClean="0">
              <a:solidFill>
                <a:srgbClr val="900091"/>
              </a:solidFill>
              <a:latin typeface="Snell Roundhand"/>
              <a:cs typeface="Snell Roundhand"/>
            </a:endParaRPr>
          </a:p>
          <a:p>
            <a:pPr algn="ctr"/>
            <a:endParaRPr lang="en-US" sz="6600" dirty="0">
              <a:solidFill>
                <a:srgbClr val="660066"/>
              </a:solidFill>
              <a:latin typeface="Snell Roundhand"/>
              <a:cs typeface="Snell Roundha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0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7348"/>
            <a:ext cx="9300406" cy="70400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14" y="3451078"/>
            <a:ext cx="8320264" cy="40019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800" dirty="0" smtClean="0"/>
              <a:t>"Как результат</a:t>
            </a:r>
            <a:r>
              <a:rPr lang="ru-RU" sz="2800" dirty="0" smtClean="0">
                <a:solidFill>
                  <a:srgbClr val="900091"/>
                </a:solidFill>
              </a:rPr>
              <a:t>,</a:t>
            </a:r>
            <a:r>
              <a:rPr lang="ru-RU" sz="2800" b="1" i="1" dirty="0" smtClean="0">
                <a:solidFill>
                  <a:srgbClr val="9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Божьих руках и под влиянием Святого Духа мужчины и женщины становятся храбрыми. </a:t>
            </a:r>
            <a:r>
              <a:rPr lang="ru-RU" sz="2800" dirty="0" smtClean="0"/>
              <a:t>Постоянно перед всем миром они показывают величие Бога, не только с духовной стороны, но и также гражданской.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dirty="0" smtClean="0"/>
              <a:t>(Библейский Комментарий 5 том)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825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piritualBeauty_PP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0545" y="-115523"/>
            <a:ext cx="9376034" cy="6973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Пример Есфири</a:t>
            </a:r>
            <a:r>
              <a:rPr lang="en-US" dirty="0">
                <a:solidFill>
                  <a:srgbClr val="900091"/>
                </a:solidFill>
                <a:latin typeface="Palatino Linotype"/>
                <a:cs typeface="Palatino Linotype"/>
              </a:rPr>
              <a:t/>
            </a:r>
            <a:br>
              <a:rPr lang="en-US" dirty="0">
                <a:solidFill>
                  <a:srgbClr val="900091"/>
                </a:solidFill>
                <a:latin typeface="Palatino Linotype"/>
                <a:cs typeface="Palatino Linotype"/>
              </a:rPr>
            </a:br>
            <a:endParaRPr lang="en-US" dirty="0">
              <a:solidFill>
                <a:srgbClr val="900091"/>
              </a:solidFill>
              <a:latin typeface="Palatino Linotype"/>
              <a:cs typeface="Palatino Linotype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444"/>
          <a:stretch/>
        </p:blipFill>
        <p:spPr>
          <a:xfrm>
            <a:off x="784356" y="1317126"/>
            <a:ext cx="7724660" cy="512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698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7348"/>
            <a:ext cx="9300406" cy="70400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529" y="2910505"/>
            <a:ext cx="6141811" cy="29188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Таланты, характер и личные умения, </a:t>
            </a:r>
            <a:r>
              <a:rPr lang="ru-RU" sz="4400" b="1" i="1" dirty="0" smtClean="0">
                <a:solidFill>
                  <a:srgbClr val="FF66CC"/>
                </a:solidFill>
              </a:rPr>
              <a:t>все было даровано ей Богом.</a:t>
            </a:r>
            <a:endParaRPr lang="en-US" sz="4400" b="1" i="1" dirty="0">
              <a:solidFill>
                <a:srgbClr val="FF66CC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5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7348"/>
            <a:ext cx="9300406" cy="70400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92" y="3693571"/>
            <a:ext cx="8843206" cy="316442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призывает женщин, которые отдадут сами себя, которые ответят на Его призыв служить народу. </a:t>
            </a:r>
            <a:r>
              <a:rPr lang="ru-RU" dirty="0" smtClean="0"/>
              <a:t>Через Его благодать Он призывает всех нас взяться за Его дело, Он призывает церковь служить человечеству, и мир ждет от нас нашей заботы.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59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70026"/>
            <a:ext cx="9300406" cy="70400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12" y="3830207"/>
            <a:ext cx="8229600" cy="21532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Не важно, чем мы занимались в прошлом, </a:t>
            </a:r>
            <a:r>
              <a:rPr lang="ru-RU" sz="40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важно, что мы делаем сейчас, и что будем делать в будущем. </a:t>
            </a:r>
            <a:endParaRPr lang="en-US" sz="4000" b="1" i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9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7348"/>
            <a:ext cx="9300406" cy="70400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61" y="2476759"/>
            <a:ext cx="8996739" cy="452596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/>
              <a:t>"Мы можем делать для Бога благородную работу, если того захотим. Женщина не знает своей силы. </a:t>
            </a:r>
            <a:r>
              <a:rPr lang="ru-RU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женщине уготована </a:t>
            </a:r>
            <a:r>
              <a:rPr lang="ru-RU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участь, более величественная судьба. ей следует развивать и совершенствовать свои способности, ибо Бог может использовать их в великом деле спасения душ от вечной гибели".</a:t>
            </a:r>
            <a:r>
              <a:rPr lang="ru-RU" dirty="0" smtClean="0"/>
              <a:t>  </a:t>
            </a:r>
            <a:r>
              <a:rPr lang="en-US" dirty="0" smtClean="0"/>
              <a:t>- </a:t>
            </a:r>
            <a:r>
              <a:rPr lang="ru-RU" dirty="0" smtClean="0"/>
              <a:t>Свидетельства для Церкви т. 4, стр. 599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80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"/>
            <a:ext cx="92817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664" y="12643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Правильная одежда</a:t>
            </a:r>
            <a:r>
              <a:rPr lang="en-US" dirty="0">
                <a:solidFill>
                  <a:srgbClr val="660066"/>
                </a:solidFill>
                <a:latin typeface="Palatino Linotype"/>
                <a:cs typeface="Palatino Linotype"/>
              </a:rPr>
              <a:t/>
            </a:r>
            <a:br>
              <a:rPr lang="en-US" dirty="0">
                <a:solidFill>
                  <a:srgbClr val="660066"/>
                </a:solidFill>
                <a:latin typeface="Palatino Linotype"/>
                <a:cs typeface="Palatino Linotype"/>
              </a:rPr>
            </a:br>
            <a:endParaRPr lang="en-US" dirty="0">
              <a:solidFill>
                <a:srgbClr val="660066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32" y="2123072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/>
              <a:t>Да, очень важно быть правильно одетым для такого случая. А ты правильно одета? А ты носишь свой наряд от дизайнера </a:t>
            </a:r>
            <a:r>
              <a:rPr lang="ru-RU" dirty="0" err="1" smtClean="0"/>
              <a:t>Ефесянам</a:t>
            </a:r>
            <a:r>
              <a:rPr lang="ru-RU" dirty="0" smtClean="0"/>
              <a:t> 6 глава, чтобы выйти вперед и лучше служить? </a:t>
            </a:r>
            <a:r>
              <a:rPr lang="ru-RU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Такой наряд требует ежедневного внимания, и вы знаете, он довольно дорогой</a:t>
            </a:r>
            <a:r>
              <a:rPr lang="ru-RU" dirty="0" smtClean="0"/>
              <a:t>. Как же мы, женщины ограниченные средствами, можем поддерживать такое платье?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06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7348"/>
            <a:ext cx="9300406" cy="70400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868" y="3322871"/>
            <a:ext cx="8033499" cy="3535129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r>
              <a:rPr lang="ru-RU" dirty="0" smtClean="0"/>
              <a:t>"Женщина, падшая женщина, может преобразиться обновлением ума, чтобы "познавать, что есть воля Божия, благая, угодная и совершенная".  Как же ей познать эту волю</a:t>
            </a:r>
            <a:r>
              <a:rPr lang="en-US" dirty="0" smtClean="0"/>
              <a:t>? </a:t>
            </a:r>
            <a:r>
              <a:rPr lang="ru-RU" dirty="0" smtClean="0"/>
              <a:t>Через Святого Духа, Который овладевает </a:t>
            </a:r>
            <a:r>
              <a:rPr lang="ru-RU" dirty="0" smtClean="0"/>
              <a:t>ее </a:t>
            </a:r>
            <a:r>
              <a:rPr lang="ru-RU" dirty="0" smtClean="0"/>
              <a:t>разумом, духом, сердцем и характером".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8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7348"/>
            <a:ext cx="9300406" cy="70400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64" y="3684304"/>
            <a:ext cx="8387984" cy="2209275"/>
          </a:xfrm>
        </p:spPr>
        <p:txBody>
          <a:bodyPr>
            <a:noAutofit/>
          </a:bodyPr>
          <a:lstStyle/>
          <a:p>
            <a:pPr marL="0" indent="0" algn="ctr" hangingPunct="0">
              <a:buNone/>
            </a:pPr>
            <a:r>
              <a:rPr lang="ru-RU" sz="4000" dirty="0" smtClean="0"/>
              <a:t>Елена Уайт говорит: </a:t>
            </a:r>
            <a:r>
              <a:rPr lang="ru-RU" sz="40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"Мы находимся на мировой сцене, за нами наблюдают ангелы и люди".</a:t>
            </a:r>
            <a:r>
              <a:rPr lang="ru-RU" sz="4000" dirty="0" smtClean="0"/>
              <a:t> </a:t>
            </a:r>
            <a:r>
              <a:rPr lang="ru-RU" sz="2800" dirty="0" smtClean="0"/>
              <a:t>(Действительно, она писала это для женщин!)</a:t>
            </a:r>
            <a:r>
              <a:rPr lang="en-US" sz="2800" dirty="0" smtClean="0"/>
              <a:t>  </a:t>
            </a:r>
          </a:p>
          <a:p>
            <a:pPr marL="0" indent="0" algn="ctr" hangingPunct="0">
              <a:buNone/>
            </a:pPr>
            <a:r>
              <a:rPr lang="ru-RU" sz="2000" i="1" dirty="0" smtClean="0"/>
              <a:t>Наше Высшее призвание</a:t>
            </a:r>
            <a:r>
              <a:rPr lang="en-US" sz="2000" dirty="0" smtClean="0"/>
              <a:t>, </a:t>
            </a:r>
            <a:r>
              <a:rPr lang="ru-RU" sz="2000" dirty="0" err="1" smtClean="0"/>
              <a:t>стр</a:t>
            </a:r>
            <a:r>
              <a:rPr lang="en-US" sz="2000" dirty="0" smtClean="0"/>
              <a:t>. 106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7203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7348"/>
            <a:ext cx="9300406" cy="70400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116" y="3338374"/>
            <a:ext cx="8843206" cy="352938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ru-RU" dirty="0" smtClean="0"/>
              <a:t>"Настоящая работа" - говорит она, "наш характер кует Дух Святой, и результаты видны. </a:t>
            </a:r>
            <a:r>
              <a:rPr lang="ru-RU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хорошее дерево приносит плод, так и дерево, выращенное в Божьем саду также приносит хорошие плоды для вечной жизни".</a:t>
            </a:r>
            <a:r>
              <a:rPr lang="ru-RU" dirty="0" smtClean="0"/>
              <a:t> </a:t>
            </a:r>
            <a:endParaRPr lang="en-US" i="1" dirty="0" smtClean="0">
              <a:solidFill>
                <a:srgbClr val="900091"/>
              </a:solidFill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ru-RU" sz="2200" i="1" dirty="0" smtClean="0"/>
              <a:t>Вы примите силу</a:t>
            </a:r>
            <a:r>
              <a:rPr lang="en-US" sz="2200" i="1" dirty="0" smtClean="0">
                <a:effectLst/>
              </a:rPr>
              <a:t>, </a:t>
            </a:r>
            <a:r>
              <a:rPr lang="ru-RU" sz="2200" i="1" dirty="0" err="1" smtClean="0">
                <a:effectLst/>
              </a:rPr>
              <a:t>стр</a:t>
            </a:r>
            <a:r>
              <a:rPr lang="en-US" sz="2200" i="1" dirty="0" smtClean="0">
                <a:effectLst/>
              </a:rPr>
              <a:t>. 50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xmlns="" val="22241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piritualBeauty_PP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7348"/>
            <a:ext cx="9300406" cy="70400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52" y="2828925"/>
            <a:ext cx="8945591" cy="382087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/>
              <a:t>Почему вы находитесь там, где находитесь</a:t>
            </a:r>
            <a:r>
              <a:rPr lang="ru-RU" sz="2800" dirty="0" smtClean="0"/>
              <a:t>?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Почему работаете там, где работаете</a:t>
            </a:r>
            <a:r>
              <a:rPr lang="ru-RU" sz="2800" dirty="0" smtClean="0"/>
              <a:t>?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Почему живете там, где живете</a:t>
            </a:r>
            <a:r>
              <a:rPr lang="ru-RU" sz="2800" dirty="0" smtClean="0"/>
              <a:t>?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Почему ходите в ту школу, в которую ходите</a:t>
            </a:r>
            <a:r>
              <a:rPr lang="ru-RU" sz="2800" dirty="0" smtClean="0"/>
              <a:t>?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Почему посещаете церковь именно ту, которую обычно посещаете</a:t>
            </a:r>
            <a:r>
              <a:rPr lang="ru-RU" sz="2800" dirty="0" smtClean="0"/>
              <a:t>?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Вы делаете то, что вы делаете, потому что Бог для вас это определил –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66CC"/>
                </a:solidFill>
              </a:rPr>
              <a:t>    </a:t>
            </a:r>
            <a:r>
              <a:rPr lang="ru-RU" sz="28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"в это время и в этом месте".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i="1" dirty="0">
              <a:solidFill>
                <a:srgbClr val="900091"/>
              </a:solidFill>
              <a:latin typeface="Palatino Linotype"/>
              <a:cs typeface="Palatino Linotype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dirty="0">
              <a:solidFill>
                <a:srgbClr val="9000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9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7348"/>
            <a:ext cx="9300406" cy="70400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284" y="3595762"/>
            <a:ext cx="8229600" cy="325502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"И услышал я голос Господа, говорящего: кого Мне послать? и кто пойдет для Нас? И я сказал</a:t>
            </a:r>
            <a:r>
              <a:rPr lang="en-US" dirty="0" smtClean="0"/>
              <a:t>: </a:t>
            </a:r>
            <a:r>
              <a:rPr lang="ru-RU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я</a:t>
            </a:r>
            <a:r>
              <a:rPr lang="en-US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пошли меня</a:t>
            </a:r>
            <a:r>
              <a:rPr lang="en-US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dirty="0" smtClean="0"/>
              <a:t>.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(</a:t>
            </a:r>
            <a:r>
              <a:rPr lang="ru-RU" dirty="0" err="1" smtClean="0"/>
              <a:t>Ис</a:t>
            </a:r>
            <a:r>
              <a:rPr lang="ru-RU" dirty="0" smtClean="0"/>
              <a:t>. 6:8)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 algn="ctr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79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piritualBeauty_PP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7348"/>
            <a:ext cx="9300406" cy="70400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777" y="3686175"/>
            <a:ext cx="8263319" cy="22279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Пусть Господь благословит нас в том, чтобы наша жизнь наполнилась смыслом  через служение людям </a:t>
            </a:r>
            <a:r>
              <a:rPr lang="ru-RU" sz="4000" b="1" i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 время, в котором мы сейчас живем.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900091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1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piritualBeauty_PP4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626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32" y="965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Божье предназначение в нашей жизни</a:t>
            </a:r>
            <a:r>
              <a:rPr lang="en-US" b="1" dirty="0">
                <a:solidFill>
                  <a:srgbClr val="660066"/>
                </a:solidFill>
                <a:latin typeface="Palatino Linotype"/>
                <a:cs typeface="Palatino Linotype"/>
              </a:rPr>
              <a:t/>
            </a:r>
            <a:br>
              <a:rPr lang="en-US" b="1" dirty="0">
                <a:solidFill>
                  <a:srgbClr val="660066"/>
                </a:solidFill>
                <a:latin typeface="Palatino Linotype"/>
                <a:cs typeface="Palatino Linotype"/>
              </a:rPr>
            </a:br>
            <a:endParaRPr lang="en-US" b="1" dirty="0">
              <a:solidFill>
                <a:srgbClr val="660066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32" y="2179094"/>
            <a:ext cx="8229600" cy="443147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"Итак, умоляю вас, сестры, милосердием Божиим, представьте тела ваши в жертву живую, святую, </a:t>
            </a:r>
            <a:r>
              <a:rPr lang="ru-RU" dirty="0" err="1" smtClean="0"/>
              <a:t>благоугодную</a:t>
            </a:r>
            <a:r>
              <a:rPr lang="ru-RU" dirty="0" smtClean="0"/>
              <a:t> Богу, для разумного служения нашего, </a:t>
            </a:r>
            <a:r>
              <a:rPr lang="ru-RU" b="1" i="1" dirty="0" smtClean="0">
                <a:solidFill>
                  <a:srgbClr val="9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сообразуйтесь с веком сим, но преобразуйтесь обновлением ума вашего, чтобы вам познать, что есть воля Божия, благая, угодная и совершенная.  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730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0545" y="-115523"/>
            <a:ext cx="9376034" cy="69735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284" y="571247"/>
            <a:ext cx="7853405" cy="540252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ru-RU" dirty="0" smtClean="0"/>
              <a:t>По данной мне благодати, всякой из вас говорю</a:t>
            </a:r>
            <a:r>
              <a:rPr lang="ru-RU" dirty="0" smtClean="0">
                <a:solidFill>
                  <a:srgbClr val="900091"/>
                </a:solidFill>
              </a:rPr>
              <a:t>: </a:t>
            </a:r>
            <a:r>
              <a:rPr lang="ru-RU" b="1" i="1" dirty="0" smtClean="0">
                <a:solidFill>
                  <a:srgbClr val="9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думайте о себе более, нежели должно думать; но думайте скромно, по мере веры, какую каждой Бог уделил. </a:t>
            </a:r>
            <a:r>
              <a:rPr lang="ru-RU" dirty="0" smtClean="0"/>
              <a:t>Ибо как в одном теле у вас много членов, но не у всех членов одно и то же дело, так мы, многие составляем одно тело во Христе, </a:t>
            </a:r>
            <a:r>
              <a:rPr lang="ru-RU" dirty="0" smtClean="0"/>
              <a:t>а </a:t>
            </a:r>
            <a:r>
              <a:rPr lang="ru-RU" dirty="0" smtClean="0"/>
              <a:t>порознь одна для другой члены.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29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piritualBeauty_PP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0545" y="-115523"/>
            <a:ext cx="9376034" cy="69735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98" y="386390"/>
            <a:ext cx="8812662" cy="61728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9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как, по данной нам благодати, имеем различные дарования</a:t>
            </a:r>
            <a:r>
              <a:rPr lang="ru-RU" sz="3600" dirty="0" smtClean="0"/>
              <a:t>, то, имеешь ли пророчество - </a:t>
            </a:r>
            <a:r>
              <a:rPr lang="ru-RU" sz="3600" b="1" dirty="0" smtClean="0"/>
              <a:t>пророчествуй </a:t>
            </a:r>
            <a:r>
              <a:rPr lang="ru-RU" sz="3600" dirty="0" smtClean="0"/>
              <a:t>по мере веры; Имеешь ли служение - </a:t>
            </a:r>
            <a:r>
              <a:rPr lang="ru-RU" sz="3600" b="1" dirty="0" smtClean="0"/>
              <a:t>пребывай в служении</a:t>
            </a:r>
            <a:r>
              <a:rPr lang="ru-RU" sz="3600" dirty="0" smtClean="0"/>
              <a:t>; учитель ли - в </a:t>
            </a:r>
            <a:r>
              <a:rPr lang="ru-RU" sz="3600" b="1" dirty="0" smtClean="0"/>
              <a:t>учении</a:t>
            </a:r>
            <a:r>
              <a:rPr lang="ru-RU" sz="3600" dirty="0" smtClean="0"/>
              <a:t>; увещеватель ли, - </a:t>
            </a:r>
            <a:r>
              <a:rPr lang="ru-RU" sz="3600" b="1" dirty="0" smtClean="0"/>
              <a:t>увещевай</a:t>
            </a:r>
            <a:r>
              <a:rPr lang="ru-RU" sz="3600" dirty="0" smtClean="0"/>
              <a:t>; раздаватель ли - </a:t>
            </a:r>
            <a:r>
              <a:rPr lang="ru-RU" sz="3600" b="1" dirty="0" smtClean="0"/>
              <a:t>раздавай</a:t>
            </a:r>
            <a:r>
              <a:rPr lang="ru-RU" sz="3600" dirty="0" smtClean="0"/>
              <a:t> в простоте; начальница ли - </a:t>
            </a:r>
            <a:r>
              <a:rPr lang="ru-RU" sz="3600" b="1" dirty="0" smtClean="0"/>
              <a:t>начальствуй</a:t>
            </a:r>
            <a:r>
              <a:rPr lang="ru-RU" sz="3600" dirty="0" smtClean="0"/>
              <a:t> с усердием; благотворитель ли - </a:t>
            </a:r>
            <a:r>
              <a:rPr lang="ru-RU" sz="3600" b="1" dirty="0" smtClean="0"/>
              <a:t>благотвори</a:t>
            </a:r>
            <a:r>
              <a:rPr lang="ru-RU" sz="3600" dirty="0" smtClean="0"/>
              <a:t> с радушием". </a:t>
            </a:r>
          </a:p>
          <a:p>
            <a:pPr algn="ctr">
              <a:buNone/>
            </a:pPr>
            <a:r>
              <a:rPr lang="ru-RU" sz="3600" dirty="0" smtClean="0"/>
              <a:t>Римлянам </a:t>
            </a:r>
            <a:r>
              <a:rPr lang="en-US" sz="3600" dirty="0" smtClean="0"/>
              <a:t>12:1-8</a:t>
            </a:r>
            <a:endParaRPr lang="ru-RU" sz="3600" dirty="0" smtClean="0"/>
          </a:p>
          <a:p>
            <a:pPr marL="0" indent="0" algn="ctr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74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piritualBeauty_PP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0545" y="-115523"/>
            <a:ext cx="9376034" cy="6973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Кентукки Дерби проходит в</a:t>
            </a:r>
            <a:r>
              <a:rPr lang="en-US" b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 </a:t>
            </a:r>
            <a:r>
              <a:rPr lang="ru-RU" sz="4000" i="1" dirty="0" err="1" smtClean="0">
                <a:solidFill>
                  <a:srgbClr val="660066"/>
                </a:solidFill>
                <a:latin typeface="Palatino Linotype"/>
                <a:cs typeface="Palatino Linotype"/>
              </a:rPr>
              <a:t>Луисвилле</a:t>
            </a:r>
            <a:r>
              <a:rPr lang="en-US" sz="4000" i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, </a:t>
            </a:r>
            <a:r>
              <a:rPr lang="ru-RU" sz="4000" i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штат Кентукки</a:t>
            </a:r>
            <a:r>
              <a:rPr lang="en-US" sz="4000" i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 </a:t>
            </a:r>
            <a:endParaRPr lang="en-US" sz="4000" i="1" dirty="0">
              <a:solidFill>
                <a:srgbClr val="660066"/>
              </a:solidFill>
              <a:latin typeface="Palatino Linotype"/>
              <a:cs typeface="Palatino Linotype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13228" y="1712244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89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piritualBeauty_PP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60545" y="-115523"/>
            <a:ext cx="9376034" cy="6973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0686" r="-10686"/>
          <a:stretch>
            <a:fillRect/>
          </a:stretch>
        </p:blipFill>
        <p:spPr>
          <a:xfrm>
            <a:off x="-971133" y="290097"/>
            <a:ext cx="11155055" cy="613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0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626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3015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Palatino Linotype"/>
                <a:cs typeface="Palatino Linotype"/>
              </a:rPr>
              <a:t>Смоковница</a:t>
            </a:r>
            <a:r>
              <a:rPr lang="en-US" dirty="0">
                <a:solidFill>
                  <a:srgbClr val="660066"/>
                </a:solidFill>
                <a:latin typeface="Palatino Linotype"/>
                <a:cs typeface="Palatino Linotype"/>
              </a:rPr>
              <a:t/>
            </a:r>
            <a:br>
              <a:rPr lang="en-US" dirty="0">
                <a:solidFill>
                  <a:srgbClr val="660066"/>
                </a:solidFill>
                <a:latin typeface="Palatino Linotype"/>
                <a:cs typeface="Palatino Linotype"/>
              </a:rPr>
            </a:br>
            <a:endParaRPr lang="en-US" dirty="0">
              <a:solidFill>
                <a:srgbClr val="660066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60" y="2552575"/>
            <a:ext cx="8229600" cy="35724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9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Похожи ли мы иногда </a:t>
            </a:r>
            <a:r>
              <a:rPr lang="ru-RU" b="1" i="1" dirty="0" smtClean="0">
                <a:solidFill>
                  <a:srgbClr val="9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это дерево</a:t>
            </a:r>
            <a:r>
              <a:rPr lang="en-US" b="1" i="1" dirty="0" smtClean="0">
                <a:solidFill>
                  <a:srgbClr val="9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dirty="0" smtClean="0">
                <a:solidFill>
                  <a:srgbClr val="900091"/>
                </a:solidFill>
              </a:rPr>
              <a:t> </a:t>
            </a:r>
            <a:r>
              <a:rPr lang="ru-RU" dirty="0" smtClean="0"/>
              <a:t>Конечно, нет ничего плохого в том, чтобы иметь привлекательную внешность, нет ничего плохого в том, чтобы носить красивую шляпку, но важно еще то, чтобы мы мыслили в правильном направлении.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00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piritualBeauty_PP4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626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762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900091"/>
                </a:solidFill>
                <a:latin typeface="Palatino Linotype"/>
                <a:cs typeface="Palatino Linotype"/>
              </a:rPr>
              <a:t>Плодоносить</a:t>
            </a:r>
            <a:endParaRPr lang="en-US" b="1" dirty="0">
              <a:solidFill>
                <a:srgbClr val="660066"/>
              </a:solidFill>
              <a:latin typeface="Palatino Linotype"/>
              <a:cs typeface="Palatino Lino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80" y="21604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ru-RU" dirty="0" smtClean="0"/>
              <a:t>«Когда Господь находится со своим народом, которые обогащают свои знания и духовно просвещаются, и затем делятся этим с окружающими, они - плодоносящие ветви. </a:t>
            </a:r>
            <a:r>
              <a:rPr lang="ru-RU" b="1" i="1" dirty="0" smtClean="0">
                <a:solidFill>
                  <a:srgbClr val="9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получают Божье благословение</a:t>
            </a:r>
            <a:r>
              <a:rPr lang="en-US" b="1" i="1" dirty="0" smtClean="0">
                <a:solidFill>
                  <a:srgbClr val="9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smtClean="0">
                <a:solidFill>
                  <a:srgbClr val="9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приносят плоды</a:t>
            </a:r>
            <a:r>
              <a:rPr lang="en-US" b="1" i="1" dirty="0" smtClean="0">
                <a:solidFill>
                  <a:srgbClr val="900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  <a:endParaRPr lang="en-US" b="1" i="1" dirty="0">
              <a:solidFill>
                <a:srgbClr val="9000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5975</TotalTime>
  <Words>812</Words>
  <Application>Microsoft Office PowerPoint</Application>
  <PresentationFormat>Экран (4:3)</PresentationFormat>
  <Paragraphs>42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  сил для нашего времени автор Элла Смит Симонс </vt:lpstr>
      <vt:lpstr>Слайд 2</vt:lpstr>
      <vt:lpstr>Божье предназначение в нашей жизни </vt:lpstr>
      <vt:lpstr>Слайд 4</vt:lpstr>
      <vt:lpstr>Слайд 5</vt:lpstr>
      <vt:lpstr>Кентукки Дерби проходит в Луисвилле, штат Кентукки </vt:lpstr>
      <vt:lpstr>Слайд 7</vt:lpstr>
      <vt:lpstr>Смоковница </vt:lpstr>
      <vt:lpstr>Плодоносить</vt:lpstr>
      <vt:lpstr>Слайд 10</vt:lpstr>
      <vt:lpstr>Пример Есфири </vt:lpstr>
      <vt:lpstr>Слайд 12</vt:lpstr>
      <vt:lpstr>Слайд 13</vt:lpstr>
      <vt:lpstr>Слайд 14</vt:lpstr>
      <vt:lpstr>Слайд 15</vt:lpstr>
      <vt:lpstr>Правильная одежда </vt:lpstr>
      <vt:lpstr>Слайд 17</vt:lpstr>
      <vt:lpstr>Слайд 18</vt:lpstr>
      <vt:lpstr>Слайд 19</vt:lpstr>
      <vt:lpstr>Слайд 20</vt:lpstr>
      <vt:lpstr>Слайд 21</vt:lpstr>
    </vt:vector>
  </TitlesOfParts>
  <Company>7th Day Adventist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  Spiritual Strength For Such a Time as This Ella Smith Simmons</dc:title>
  <dc:creator>Raquel Arrais</dc:creator>
  <cp:lastModifiedBy>raostrovskaya</cp:lastModifiedBy>
  <cp:revision>45</cp:revision>
  <dcterms:created xsi:type="dcterms:W3CDTF">2015-01-15T20:27:34Z</dcterms:created>
  <dcterms:modified xsi:type="dcterms:W3CDTF">2015-05-02T13:52:34Z</dcterms:modified>
</cp:coreProperties>
</file>