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9" r:id="rId3"/>
    <p:sldId id="282" r:id="rId4"/>
    <p:sldId id="280" r:id="rId5"/>
    <p:sldId id="302" r:id="rId6"/>
    <p:sldId id="258" r:id="rId7"/>
    <p:sldId id="260" r:id="rId8"/>
    <p:sldId id="261" r:id="rId9"/>
    <p:sldId id="303" r:id="rId10"/>
    <p:sldId id="283" r:id="rId11"/>
    <p:sldId id="262" r:id="rId12"/>
    <p:sldId id="263" r:id="rId13"/>
    <p:sldId id="264" r:id="rId14"/>
    <p:sldId id="284" r:id="rId15"/>
    <p:sldId id="295" r:id="rId16"/>
    <p:sldId id="285" r:id="rId17"/>
    <p:sldId id="265" r:id="rId18"/>
    <p:sldId id="286" r:id="rId19"/>
    <p:sldId id="266" r:id="rId20"/>
    <p:sldId id="267" r:id="rId21"/>
    <p:sldId id="304" r:id="rId22"/>
    <p:sldId id="268" r:id="rId23"/>
    <p:sldId id="287" r:id="rId24"/>
    <p:sldId id="269" r:id="rId25"/>
    <p:sldId id="270" r:id="rId26"/>
    <p:sldId id="288" r:id="rId27"/>
    <p:sldId id="289" r:id="rId28"/>
    <p:sldId id="305" r:id="rId29"/>
    <p:sldId id="271" r:id="rId30"/>
    <p:sldId id="272" r:id="rId31"/>
    <p:sldId id="296" r:id="rId32"/>
    <p:sldId id="274" r:id="rId33"/>
    <p:sldId id="273" r:id="rId34"/>
    <p:sldId id="297" r:id="rId35"/>
    <p:sldId id="276" r:id="rId36"/>
    <p:sldId id="277" r:id="rId37"/>
    <p:sldId id="298" r:id="rId38"/>
    <p:sldId id="275" r:id="rId39"/>
    <p:sldId id="299" r:id="rId40"/>
    <p:sldId id="278" r:id="rId41"/>
    <p:sldId id="306" r:id="rId42"/>
    <p:sldId id="279" r:id="rId43"/>
    <p:sldId id="300" r:id="rId44"/>
    <p:sldId id="301"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00FF"/>
    <a:srgbClr val="0000CC"/>
    <a:srgbClr val="DBA502"/>
    <a:srgbClr val="996600"/>
    <a:srgbClr val="996633"/>
    <a:srgbClr val="FFFFFF"/>
    <a:srgbClr val="FF0066"/>
    <a:srgbClr val="FFFF0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93" autoAdjust="0"/>
  </p:normalViewPr>
  <p:slideViewPr>
    <p:cSldViewPr>
      <p:cViewPr>
        <p:scale>
          <a:sx n="50" d="100"/>
          <a:sy n="50" d="100"/>
        </p:scale>
        <p:origin x="-990" y="-78"/>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p:cViewPr>
        <p:scale>
          <a:sx n="99" d="100"/>
          <a:sy n="99" d="100"/>
        </p:scale>
        <p:origin x="-2056" y="4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93126-269C-454B-A479-ADEDFCDCC3BA}" type="datetimeFigureOut">
              <a:rPr lang="en-US" smtClean="0"/>
              <a:pPr/>
              <a:t>5/2/2015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982BE-C51D-4447-9FDC-71B0754F18A4}" type="slidenum">
              <a:rPr lang="en-US" smtClean="0"/>
              <a:pPr/>
              <a:t>‹#›</a:t>
            </a:fld>
            <a:endParaRPr lang="en-US"/>
          </a:p>
        </p:txBody>
      </p:sp>
    </p:spTree>
    <p:extLst>
      <p:ext uri="{BB962C8B-B14F-4D97-AF65-F5344CB8AC3E}">
        <p14:creationId xmlns:p14="http://schemas.microsoft.com/office/powerpoint/2010/main" xmlns="" val="6335184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0" kern="1200" dirty="0" smtClean="0">
                <a:solidFill>
                  <a:schemeClr val="tx1"/>
                </a:solidFill>
                <a:effectLst/>
                <a:latin typeface="+mn-lt"/>
                <a:ea typeface="+mn-ea"/>
                <a:cs typeface="+mn-cs"/>
              </a:rPr>
              <a:t>Введение</a:t>
            </a: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Пятилетний Билли внимательно сидел и слушал как мама и папа обсуждают запутанную проблему. </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Что же нам делать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вздохнула мама</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Я не знаю</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Папа покачал головой и наморщил лоб. "Я не знаю, где еще искать помощи".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"Почему бы не попросить Господина? спросил Билли.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"Господин? ответил отец. "Кто такой Господин? Я не знаю ни какого Господина?"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"Ты знаешь," ответил Билли. "Нашего Отца, который на небесах, его имя Господин".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Как часто я похожа на маму или папу Билли, волнуюсь, места себе не нахожу, переживаю, не знаю, куда обратиться, а все что мне нужно сделать, так это спросить у "Нашего Господина". Все, что мне нужно сделать так это повернуться к Тому, от Кого я завишу - Иисус Христос и Его Живое Слово - Библия.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1</a:t>
            </a:fld>
            <a:endParaRPr lang="en-US"/>
          </a:p>
        </p:txBody>
      </p:sp>
    </p:spTree>
    <p:extLst>
      <p:ext uri="{BB962C8B-B14F-4D97-AF65-F5344CB8AC3E}">
        <p14:creationId xmlns:p14="http://schemas.microsoft.com/office/powerpoint/2010/main" xmlns="" val="352062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5475" y="441325"/>
            <a:ext cx="2122488" cy="1590675"/>
          </a:xfrm>
        </p:spPr>
      </p:sp>
      <p:sp>
        <p:nvSpPr>
          <p:cNvPr id="3" name="Notes Placeholder 2"/>
          <p:cNvSpPr>
            <a:spLocks noGrp="1"/>
          </p:cNvSpPr>
          <p:nvPr>
            <p:ph type="body" idx="1"/>
          </p:nvPr>
        </p:nvSpPr>
        <p:spPr>
          <a:xfrm>
            <a:off x="435119" y="2171230"/>
            <a:ext cx="5881837" cy="4114800"/>
          </a:xfrm>
        </p:spPr>
        <p:txBody>
          <a:bodyPr/>
          <a:lstStyle/>
          <a:p>
            <a:r>
              <a:rPr lang="en-US" sz="1200" b="1" i="1" kern="1200" dirty="0" smtClean="0">
                <a:solidFill>
                  <a:schemeClr val="tx1"/>
                </a:solidFill>
                <a:latin typeface="+mn-lt"/>
                <a:ea typeface="+mn-ea"/>
                <a:cs typeface="+mn-cs"/>
              </a:rPr>
              <a:t>E</a:t>
            </a:r>
            <a:r>
              <a:rPr lang="ru-RU" sz="1200" b="1" i="1" kern="1200" dirty="0" smtClean="0">
                <a:solidFill>
                  <a:schemeClr val="tx1"/>
                </a:solidFill>
                <a:latin typeface="+mn-lt"/>
                <a:ea typeface="+mn-ea"/>
                <a:cs typeface="+mn-cs"/>
              </a:rPr>
              <a:t> - Эмоциональные нужды: </a:t>
            </a:r>
            <a:r>
              <a:rPr lang="ru-RU" sz="1200" b="1" i="1" kern="1200" dirty="0" err="1" smtClean="0">
                <a:solidFill>
                  <a:schemeClr val="tx1"/>
                </a:solidFill>
                <a:latin typeface="+mn-lt"/>
                <a:ea typeface="+mn-ea"/>
                <a:cs typeface="+mn-cs"/>
              </a:rPr>
              <a:t>Филп</a:t>
            </a:r>
            <a:r>
              <a:rPr lang="ru-RU" sz="1200" b="1" i="1" kern="1200" dirty="0" smtClean="0">
                <a:solidFill>
                  <a:schemeClr val="tx1"/>
                </a:solidFill>
                <a:latin typeface="+mn-lt"/>
                <a:ea typeface="+mn-ea"/>
                <a:cs typeface="+mn-cs"/>
              </a:rPr>
              <a:t>. 4:19  </a:t>
            </a:r>
            <a:r>
              <a:rPr lang="ru-RU" sz="1200" i="1" kern="1200" dirty="0" smtClean="0">
                <a:solidFill>
                  <a:schemeClr val="tx1"/>
                </a:solidFill>
                <a:latin typeface="+mn-lt"/>
                <a:ea typeface="+mn-ea"/>
                <a:cs typeface="+mn-cs"/>
              </a:rPr>
              <a:t>(Прочтите этот текст)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Список </a:t>
            </a:r>
            <a:r>
              <a:rPr lang="ru-RU" sz="1200" kern="1200" dirty="0" err="1" smtClean="0">
                <a:solidFill>
                  <a:schemeClr val="tx1"/>
                </a:solidFill>
                <a:latin typeface="+mn-lt"/>
                <a:ea typeface="+mn-ea"/>
                <a:cs typeface="+mn-cs"/>
              </a:rPr>
              <a:t>Минирт</a:t>
            </a:r>
            <a:r>
              <a:rPr lang="ru-RU" sz="1200" kern="1200" dirty="0" smtClean="0">
                <a:solidFill>
                  <a:schemeClr val="tx1"/>
                </a:solidFill>
                <a:latin typeface="+mn-lt"/>
                <a:ea typeface="+mn-ea"/>
                <a:cs typeface="+mn-cs"/>
              </a:rPr>
              <a:t> и Мейер содержит 12 основных потребностей, которые есть в человеке. Воздух, пища, вода, психическое возбуждение, секс, любовь, самооценка, сила, уверенность, комфорт, безопасность, и освобождение от психического напряжения. Первые три физических потребности необходимы для выживания человека. Остальные являются умственными или эмоциональными потребностями.</a:t>
            </a:r>
          </a:p>
          <a:p>
            <a:r>
              <a:rPr lang="x-none" sz="1200" kern="120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Бог хочет отвечать вам в любого рода нужде, и на эмоциональном и на физическом уровне. Это то обетование Божье, которое вы можете и должны у Него просить. "Да воздаст Бог каждому по его нужде". Вы можете доверять или верить Слову Божьему, чтобы удовлетворить свои эмоциональные нужды.</a:t>
            </a:r>
          </a:p>
          <a:p>
            <a:r>
              <a:rPr lang="ru-RU" sz="1200" kern="1200" dirty="0" smtClean="0">
                <a:solidFill>
                  <a:schemeClr val="tx1"/>
                </a:solidFill>
                <a:latin typeface="+mn-lt"/>
                <a:ea typeface="+mn-ea"/>
                <a:cs typeface="+mn-cs"/>
              </a:rPr>
              <a:t> </a:t>
            </a:r>
          </a:p>
          <a:p>
            <a:r>
              <a:rPr lang="ru-RU" sz="1200" b="1" i="1" kern="1200" dirty="0" smtClean="0">
                <a:solidFill>
                  <a:schemeClr val="tx1"/>
                </a:solidFill>
                <a:latin typeface="+mn-lt"/>
                <a:ea typeface="+mn-ea"/>
                <a:cs typeface="+mn-cs"/>
              </a:rPr>
              <a:t>(Поделитесь своим личным опытом, когда Бог ответил вам на эмоциональную нужду обрести друга, умиротворение, силу, или что-то другое. Или вы можете привести в пример следующую историю).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Вскоре после того, как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Вотс</a:t>
            </a:r>
            <a:r>
              <a:rPr lang="ru-RU" sz="1200" kern="1200" dirty="0" smtClean="0">
                <a:solidFill>
                  <a:schemeClr val="tx1"/>
                </a:solidFill>
                <a:latin typeface="+mn-lt"/>
                <a:ea typeface="+mn-ea"/>
                <a:cs typeface="+mn-cs"/>
              </a:rPr>
              <a:t> переехала из Орегона в Мичиган, на выходные она осталась одна. Вечером в пятницу она села за фортепиано и стала играть известные ей гимны. Когда она стала играть очередной гимн под названием: "Желаю я, чтобы мои друзья молились обо мне", глаза наполнились слезами, и дальше играть она уже не могла.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 Боже," рыдала она, - у меня совершенно нет друзей в этом новом месте, кто бы помолился обо мне. Пожалуйста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Господь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мне нужен друг</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 так одинока</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На следующий день,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открыла свою почту и обнаружила открытку от </a:t>
            </a:r>
            <a:r>
              <a:rPr lang="ru-RU" sz="1200" kern="1200" dirty="0" err="1" smtClean="0">
                <a:solidFill>
                  <a:schemeClr val="tx1"/>
                </a:solidFill>
                <a:latin typeface="+mn-lt"/>
                <a:ea typeface="+mn-ea"/>
                <a:cs typeface="+mn-cs"/>
              </a:rPr>
              <a:t>Мурел</a:t>
            </a:r>
            <a:r>
              <a:rPr lang="ru-RU" sz="1200" kern="1200" dirty="0" smtClean="0">
                <a:solidFill>
                  <a:schemeClr val="tx1"/>
                </a:solidFill>
                <a:latin typeface="+mn-lt"/>
                <a:ea typeface="+mn-ea"/>
                <a:cs typeface="+mn-cs"/>
              </a:rPr>
              <a:t>, женщины из церкви, в которой муж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накануне проповедовал. Они в тот день вместе обедали и общались с ее семьей. В открытке было написано: "Я почувствовала сильное побуждение тебе написать и хочу, чтобы ты знала, что я молюсь о тебе. И хочу быть твоим другом</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Бог удовлетворил эмоциональную потребность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обрести друга. И вы можете довериться Ему и получить удовлетворение в нужде на эмоциональном уровне.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Джони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Эрексон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Тада</a:t>
            </a:r>
            <a:r>
              <a:rPr lang="ru-RU" sz="1200" kern="1200" dirty="0" smtClean="0">
                <a:solidFill>
                  <a:schemeClr val="tx1"/>
                </a:solidFill>
                <a:latin typeface="+mn-lt"/>
                <a:ea typeface="+mn-ea"/>
                <a:cs typeface="+mn-cs"/>
              </a:rPr>
              <a:t> - это еще один пример женщины, которая нуждалась в Божьей поддержке. Ее парализовало в 17 лет после травмы во время занятий по </a:t>
            </a:r>
            <a:r>
              <a:rPr lang="ru-RU" sz="1200" kern="1200" dirty="0" err="1" smtClean="0">
                <a:solidFill>
                  <a:schemeClr val="tx1"/>
                </a:solidFill>
                <a:latin typeface="+mn-lt"/>
                <a:ea typeface="+mn-ea"/>
                <a:cs typeface="+mn-cs"/>
              </a:rPr>
              <a:t>дайвингу</a:t>
            </a:r>
            <a:r>
              <a:rPr lang="ru-RU" sz="1200" kern="1200" dirty="0" smtClean="0">
                <a:solidFill>
                  <a:schemeClr val="tx1"/>
                </a:solidFill>
                <a:latin typeface="+mn-lt"/>
                <a:ea typeface="+mn-ea"/>
                <a:cs typeface="+mn-cs"/>
              </a:rPr>
              <a:t>. Жизнь </a:t>
            </a:r>
            <a:r>
              <a:rPr lang="ru-RU" sz="1200" kern="1200" dirty="0" err="1" smtClean="0">
                <a:solidFill>
                  <a:schemeClr val="tx1"/>
                </a:solidFill>
                <a:latin typeface="+mn-lt"/>
                <a:ea typeface="+mn-ea"/>
                <a:cs typeface="+mn-cs"/>
              </a:rPr>
              <a:t>Джони</a:t>
            </a:r>
            <a:r>
              <a:rPr lang="ru-RU" sz="1200" kern="1200" dirty="0" smtClean="0">
                <a:solidFill>
                  <a:schemeClr val="tx1"/>
                </a:solidFill>
                <a:latin typeface="+mn-lt"/>
                <a:ea typeface="+mn-ea"/>
                <a:cs typeface="+mn-cs"/>
              </a:rPr>
              <a:t> была безумно тяжелой, так как она полностью зависела от других. Однако, не смотря на это, она научилась полностью доверять Богу и Его Слову, когда оказывалась в эмоциональной нужде.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10</a:t>
            </a:fld>
            <a:endParaRPr lang="en-US"/>
          </a:p>
        </p:txBody>
      </p:sp>
    </p:spTree>
    <p:extLst>
      <p:ext uri="{BB962C8B-B14F-4D97-AF65-F5344CB8AC3E}">
        <p14:creationId xmlns:p14="http://schemas.microsoft.com/office/powerpoint/2010/main" xmlns="" val="167378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11</a:t>
            </a:fld>
            <a:endParaRPr lang="en-US"/>
          </a:p>
        </p:txBody>
      </p:sp>
    </p:spTree>
    <p:extLst>
      <p:ext uri="{BB962C8B-B14F-4D97-AF65-F5344CB8AC3E}">
        <p14:creationId xmlns:p14="http://schemas.microsoft.com/office/powerpoint/2010/main" xmlns="" val="290427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Она пишет: "Этим утром я уронила целую кучу документов и почувствовала себя такой неуклюжей. Я чувствовала, что я полный инвалид. В такие моменты, когда эмоциональная волна накрывает меня, я приучила себя держаться за Слово Божье, как за якорь, "уповай на Бога; ибо я буду еще славить Его, Спасителя моего и Бога моего"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42:5) Это особенно актуально для тех, кто говорит: "О если бы у меня были руки". </a:t>
            </a:r>
          </a:p>
          <a:p>
            <a:r>
              <a:rPr lang="ru-RU" sz="1200" kern="1200" dirty="0" smtClean="0">
                <a:solidFill>
                  <a:schemeClr val="tx1"/>
                </a:solidFill>
                <a:latin typeface="+mn-lt"/>
                <a:ea typeface="+mn-ea"/>
                <a:cs typeface="+mn-cs"/>
              </a:rPr>
              <a:t>Да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мы можем верить Божьему Слову</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когда встречаемся с эмоциональными проблемами</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12</a:t>
            </a:fld>
            <a:endParaRPr lang="en-US"/>
          </a:p>
        </p:txBody>
      </p:sp>
    </p:spTree>
    <p:extLst>
      <p:ext uri="{BB962C8B-B14F-4D97-AF65-F5344CB8AC3E}">
        <p14:creationId xmlns:p14="http://schemas.microsoft.com/office/powerpoint/2010/main" xmlns="" val="130860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50838"/>
            <a:ext cx="2211387" cy="1658937"/>
          </a:xfrm>
        </p:spPr>
      </p:sp>
      <p:sp>
        <p:nvSpPr>
          <p:cNvPr id="3" name="Notes Placeholder 2"/>
          <p:cNvSpPr>
            <a:spLocks noGrp="1"/>
          </p:cNvSpPr>
          <p:nvPr>
            <p:ph type="body" idx="1"/>
          </p:nvPr>
        </p:nvSpPr>
        <p:spPr>
          <a:xfrm>
            <a:off x="298246" y="2137812"/>
            <a:ext cx="6319526" cy="4114800"/>
          </a:xfrm>
        </p:spPr>
        <p:txBody>
          <a:bodyPr/>
          <a:lstStyle/>
          <a:p>
            <a:r>
              <a:rPr lang="ru-RU" sz="1200" b="1" i="1" kern="1200" dirty="0" smtClean="0">
                <a:solidFill>
                  <a:schemeClr val="tx1"/>
                </a:solidFill>
                <a:latin typeface="+mn-lt"/>
                <a:ea typeface="+mn-ea"/>
                <a:cs typeface="+mn-cs"/>
              </a:rPr>
              <a:t>Р - Физические </a:t>
            </a:r>
            <a:r>
              <a:rPr lang="ru-RU" sz="1200" b="1" i="1" kern="1200" dirty="0" err="1" smtClean="0">
                <a:solidFill>
                  <a:schemeClr val="tx1"/>
                </a:solidFill>
                <a:latin typeface="+mn-lt"/>
                <a:ea typeface="+mn-ea"/>
                <a:cs typeface="+mn-cs"/>
              </a:rPr>
              <a:t>потРебности</a:t>
            </a:r>
            <a:r>
              <a:rPr lang="ru-RU" sz="1200" b="1" i="1" kern="1200" dirty="0" smtClean="0">
                <a:solidFill>
                  <a:schemeClr val="tx1"/>
                </a:solidFill>
                <a:latin typeface="+mn-lt"/>
                <a:ea typeface="+mn-ea"/>
                <a:cs typeface="+mn-cs"/>
              </a:rPr>
              <a:t>: </a:t>
            </a:r>
            <a:r>
              <a:rPr lang="ru-RU" sz="1200" b="1" i="1" kern="1200" dirty="0" err="1" smtClean="0">
                <a:solidFill>
                  <a:schemeClr val="tx1"/>
                </a:solidFill>
                <a:latin typeface="+mn-lt"/>
                <a:ea typeface="+mn-ea"/>
                <a:cs typeface="+mn-cs"/>
              </a:rPr>
              <a:t>Мф</a:t>
            </a:r>
            <a:r>
              <a:rPr lang="ru-RU" sz="1200" b="1" i="1" kern="1200" dirty="0" smtClean="0">
                <a:solidFill>
                  <a:schemeClr val="tx1"/>
                </a:solidFill>
                <a:latin typeface="+mn-lt"/>
                <a:ea typeface="+mn-ea"/>
                <a:cs typeface="+mn-cs"/>
              </a:rPr>
              <a:t>. 6:28-33 </a:t>
            </a:r>
            <a:r>
              <a:rPr lang="ru-RU" sz="1200" i="1" kern="1200" dirty="0" smtClean="0">
                <a:solidFill>
                  <a:schemeClr val="tx1"/>
                </a:solidFill>
                <a:latin typeface="+mn-lt"/>
                <a:ea typeface="+mn-ea"/>
                <a:cs typeface="+mn-cs"/>
              </a:rPr>
              <a:t>  (Прочитайте данный отрывок).</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b="1" i="1" kern="1200" dirty="0" smtClean="0">
                <a:solidFill>
                  <a:schemeClr val="tx1"/>
                </a:solidFill>
                <a:latin typeface="+mn-lt"/>
                <a:ea typeface="+mn-ea"/>
                <a:cs typeface="+mn-cs"/>
              </a:rPr>
              <a:t>(Поделитесь со слушателями опытом о том, как Бог сдержал обещание и помог вам, когда вы нуждались в еде, одежде, доме, или деньгах. Или расскажите следующую историю</a:t>
            </a:r>
            <a:r>
              <a:rPr lang="en-US"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Вотс</a:t>
            </a:r>
            <a:r>
              <a:rPr lang="ru-RU" sz="1200" kern="1200" dirty="0" smtClean="0">
                <a:solidFill>
                  <a:schemeClr val="tx1"/>
                </a:solidFill>
                <a:latin typeface="+mn-lt"/>
                <a:ea typeface="+mn-ea"/>
                <a:cs typeface="+mn-cs"/>
              </a:rPr>
              <a:t> пережила этот опыт, когда была еще молодой женой пастора. Она не работала, и все время пыталась так упорядочить их с мужем бюджет, чтобы покрыть все основные расходы. Поэтому на новую одежду уже ничего не оставалось</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Однажды утром муж увидел ее сидящей на кровати плачущей. </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Что случилось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спросил </a:t>
            </a:r>
            <a:r>
              <a:rPr lang="ru-RU" sz="1200" kern="1200" dirty="0" err="1" smtClean="0">
                <a:solidFill>
                  <a:schemeClr val="tx1"/>
                </a:solidFill>
                <a:latin typeface="+mn-lt"/>
                <a:ea typeface="+mn-ea"/>
                <a:cs typeface="+mn-cs"/>
              </a:rPr>
              <a:t>Рон</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 меня нет из одежды ничего чтобы мне подходило", плакала она. Она надела платье, чтобы муж мог его увидеть. Он понял, что жена немного поправилась, и это платье действительно ей не подходит. Он рассмеялся</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Ну хорошо</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Господь позаботиться о нас</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неправда ли</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Но для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это действительно было проблемой. Она - жена пастора, и ей нужно выглядеть прилично на субботнем богослужении. Она молилась: "Дорогой Боже, пожалуйста, мне нужно новое субботнее платье. Я хочу выглядеть прилично, но у меня совершенно нет денег. Я не представляю</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что мне делать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Это теперь и Твоя проблема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Господь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Помоги мне</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Она слышала невнятный голос, но твердо решила ехать в город за новым платьем.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"Но, Господь, у меня нет денег, мы с </a:t>
            </a:r>
            <a:r>
              <a:rPr lang="ru-RU" sz="1200" kern="1200" dirty="0" err="1" smtClean="0">
                <a:solidFill>
                  <a:schemeClr val="tx1"/>
                </a:solidFill>
                <a:latin typeface="+mn-lt"/>
                <a:ea typeface="+mn-ea"/>
                <a:cs typeface="+mn-cs"/>
              </a:rPr>
              <a:t>Роном</a:t>
            </a:r>
            <a:r>
              <a:rPr lang="ru-RU" sz="1200" kern="1200" dirty="0" smtClean="0">
                <a:solidFill>
                  <a:schemeClr val="tx1"/>
                </a:solidFill>
                <a:latin typeface="+mn-lt"/>
                <a:ea typeface="+mn-ea"/>
                <a:cs typeface="+mn-cs"/>
              </a:rPr>
              <a:t> решили, что не будем тратить деньги с кредитной карты", возразила она.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Но Божий голос как будто бы говорил: "Перестань,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предоставьте ваши средства мне".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Так она села в автобус и совершенно без денег очутилась на улице с магазинами, где прогуливалась вдоль огромных витрин, в которых стояли манекены с платьями.  Она прошла весь квартал, пока не встретила свою подругу. "Куда ты идешь?" спросила она.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"Ищу платье на субботу," ответила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"Как интересно", подруга аж засияла. "А я хотела как раз купить что-то для тебя, чтобы отблагодарить за то, что ты для меня сделала. Давай я куплю это платье для тебя</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 можете полностью доверять Божьему Слову, чтобы удовлетворить ваши физические нужны, будь то если это обычная витамина.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13</a:t>
            </a:fld>
            <a:endParaRPr lang="en-US"/>
          </a:p>
        </p:txBody>
      </p:sp>
    </p:spTree>
    <p:extLst>
      <p:ext uri="{BB962C8B-B14F-4D97-AF65-F5344CB8AC3E}">
        <p14:creationId xmlns:p14="http://schemas.microsoft.com/office/powerpoint/2010/main" xmlns="" val="209793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982BE-C51D-4447-9FDC-71B0754F18A4}" type="slidenum">
              <a:rPr lang="en-US" smtClean="0"/>
              <a:pPr/>
              <a:t>14</a:t>
            </a:fld>
            <a:endParaRPr lang="en-US"/>
          </a:p>
        </p:txBody>
      </p:sp>
    </p:spTree>
    <p:extLst>
      <p:ext uri="{BB962C8B-B14F-4D97-AF65-F5344CB8AC3E}">
        <p14:creationId xmlns:p14="http://schemas.microsoft.com/office/powerpoint/2010/main" xmlns="" val="150868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15</a:t>
            </a:fld>
            <a:endParaRPr lang="en-US"/>
          </a:p>
        </p:txBody>
      </p:sp>
    </p:spTree>
    <p:extLst>
      <p:ext uri="{BB962C8B-B14F-4D97-AF65-F5344CB8AC3E}">
        <p14:creationId xmlns:p14="http://schemas.microsoft.com/office/powerpoint/2010/main" xmlns="" val="131591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 своей книге "Убежище" </a:t>
            </a:r>
            <a:r>
              <a:rPr lang="ru-RU" sz="1200" kern="1200" dirty="0" err="1" smtClean="0">
                <a:solidFill>
                  <a:schemeClr val="tx1"/>
                </a:solidFill>
                <a:latin typeface="+mn-lt"/>
                <a:ea typeface="+mn-ea"/>
                <a:cs typeface="+mn-cs"/>
              </a:rPr>
              <a:t>Корри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тен</a:t>
            </a:r>
            <a:r>
              <a:rPr lang="ru-RU" sz="1200" kern="1200" dirty="0" smtClean="0">
                <a:solidFill>
                  <a:schemeClr val="tx1"/>
                </a:solidFill>
                <a:latin typeface="+mn-lt"/>
                <a:ea typeface="+mn-ea"/>
                <a:cs typeface="+mn-cs"/>
              </a:rPr>
              <a:t> Бум рассказывает о своей вере в Бога, который дал нужные ей витамины.</a:t>
            </a:r>
          </a:p>
          <a:p>
            <a:r>
              <a:rPr lang="ru-RU" sz="1200" kern="1200" dirty="0" smtClean="0">
                <a:solidFill>
                  <a:schemeClr val="tx1"/>
                </a:solidFill>
                <a:latin typeface="+mn-lt"/>
                <a:ea typeface="+mn-ea"/>
                <a:cs typeface="+mn-cs"/>
              </a:rPr>
              <a:t> </a:t>
            </a:r>
          </a:p>
          <a:p>
            <a:r>
              <a:rPr lang="ru-RU" sz="1200" kern="1200" dirty="0" err="1" smtClean="0">
                <a:solidFill>
                  <a:schemeClr val="tx1"/>
                </a:solidFill>
                <a:latin typeface="+mn-lt"/>
                <a:ea typeface="+mn-ea"/>
                <a:cs typeface="+mn-cs"/>
              </a:rPr>
              <a:t>Корри</a:t>
            </a:r>
            <a:r>
              <a:rPr lang="ru-RU" sz="1200" kern="1200" dirty="0" smtClean="0">
                <a:solidFill>
                  <a:schemeClr val="tx1"/>
                </a:solidFill>
                <a:latin typeface="+mn-lt"/>
                <a:ea typeface="+mn-ea"/>
                <a:cs typeface="+mn-cs"/>
              </a:rPr>
              <a:t> контрабандным путем доставила в лагерь для заключенных солдат бутылочку витаминных капель для своей сестры </a:t>
            </a:r>
            <a:r>
              <a:rPr lang="ru-RU" sz="1200" kern="1200" dirty="0" err="1" smtClean="0">
                <a:solidFill>
                  <a:schemeClr val="tx1"/>
                </a:solidFill>
                <a:latin typeface="+mn-lt"/>
                <a:ea typeface="+mn-ea"/>
                <a:cs typeface="+mn-cs"/>
              </a:rPr>
              <a:t>Бетси</a:t>
            </a:r>
            <a:r>
              <a:rPr lang="ru-RU" sz="1200" kern="1200" dirty="0" smtClean="0">
                <a:solidFill>
                  <a:schemeClr val="tx1"/>
                </a:solidFill>
                <a:latin typeface="+mn-lt"/>
                <a:ea typeface="+mn-ea"/>
                <a:cs typeface="+mn-cs"/>
              </a:rPr>
              <a:t>, которая очень сильно болела. Эта бутылочка была единственным лекарством, которое достала Кори, чтобы помочь сестре. Конечно, многие в лагере были больны и нуждались в помощи не меньше </a:t>
            </a:r>
            <a:r>
              <a:rPr lang="ru-RU" sz="1200" kern="1200" dirty="0" err="1" smtClean="0">
                <a:solidFill>
                  <a:schemeClr val="tx1"/>
                </a:solidFill>
                <a:latin typeface="+mn-lt"/>
                <a:ea typeface="+mn-ea"/>
                <a:cs typeface="+mn-cs"/>
              </a:rPr>
              <a:t>Бетси</a:t>
            </a:r>
            <a:r>
              <a:rPr lang="ru-RU" sz="1200" kern="1200" dirty="0" smtClean="0">
                <a:solidFill>
                  <a:schemeClr val="tx1"/>
                </a:solidFill>
                <a:latin typeface="+mn-lt"/>
                <a:ea typeface="+mn-ea"/>
                <a:cs typeface="+mn-cs"/>
              </a:rPr>
              <a:t>, но </a:t>
            </a:r>
            <a:r>
              <a:rPr lang="ru-RU" sz="1200" kern="1200" dirty="0" err="1" smtClean="0">
                <a:solidFill>
                  <a:schemeClr val="tx1"/>
                </a:solidFill>
                <a:latin typeface="+mn-lt"/>
                <a:ea typeface="+mn-ea"/>
                <a:cs typeface="+mn-cs"/>
              </a:rPr>
              <a:t>Корри</a:t>
            </a:r>
            <a:r>
              <a:rPr lang="ru-RU" sz="1200" kern="1200" dirty="0" smtClean="0">
                <a:solidFill>
                  <a:schemeClr val="tx1"/>
                </a:solidFill>
                <a:latin typeface="+mn-lt"/>
                <a:ea typeface="+mn-ea"/>
                <a:cs typeface="+mn-cs"/>
              </a:rPr>
              <a:t> делиться не желала. Однако </a:t>
            </a:r>
            <a:r>
              <a:rPr lang="ru-RU" sz="1200" kern="1200" dirty="0" err="1" smtClean="0">
                <a:solidFill>
                  <a:schemeClr val="tx1"/>
                </a:solidFill>
                <a:latin typeface="+mn-lt"/>
                <a:ea typeface="+mn-ea"/>
                <a:cs typeface="+mn-cs"/>
              </a:rPr>
              <a:t>Бетси</a:t>
            </a:r>
            <a:r>
              <a:rPr lang="ru-RU" sz="1200" kern="1200" dirty="0" smtClean="0">
                <a:solidFill>
                  <a:schemeClr val="tx1"/>
                </a:solidFill>
                <a:latin typeface="+mn-lt"/>
                <a:ea typeface="+mn-ea"/>
                <a:cs typeface="+mn-cs"/>
              </a:rPr>
              <a:t> все же уговорила ее поделиться с другими больными. Чудесным образом этих капель хватило всем и </a:t>
            </a:r>
            <a:r>
              <a:rPr lang="ru-RU" sz="1200" kern="1200" dirty="0" err="1" smtClean="0">
                <a:solidFill>
                  <a:schemeClr val="tx1"/>
                </a:solidFill>
                <a:latin typeface="+mn-lt"/>
                <a:ea typeface="+mn-ea"/>
                <a:cs typeface="+mn-cs"/>
              </a:rPr>
              <a:t>Бетси</a:t>
            </a:r>
            <a:r>
              <a:rPr lang="ru-RU" sz="1200" kern="1200" dirty="0" smtClean="0">
                <a:solidFill>
                  <a:schemeClr val="tx1"/>
                </a:solidFill>
                <a:latin typeface="+mn-lt"/>
                <a:ea typeface="+mn-ea"/>
                <a:cs typeface="+mn-cs"/>
              </a:rPr>
              <a:t> в том числе.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Бутылочка была темного цвета и </a:t>
            </a:r>
            <a:r>
              <a:rPr lang="ru-RU" sz="1200" kern="1200" dirty="0" err="1" smtClean="0">
                <a:solidFill>
                  <a:schemeClr val="tx1"/>
                </a:solidFill>
                <a:latin typeface="+mn-lt"/>
                <a:ea typeface="+mn-ea"/>
                <a:cs typeface="+mn-cs"/>
              </a:rPr>
              <a:t>Корри</a:t>
            </a:r>
            <a:r>
              <a:rPr lang="ru-RU" sz="1200" kern="1200" dirty="0" smtClean="0">
                <a:solidFill>
                  <a:schemeClr val="tx1"/>
                </a:solidFill>
                <a:latin typeface="+mn-lt"/>
                <a:ea typeface="+mn-ea"/>
                <a:cs typeface="+mn-cs"/>
              </a:rPr>
              <a:t> не видела сколько там оставалось, она просто молилась и просила Бога, чтобы лекарства хватало на столько, насколько в нем будет нужда. Казалось, что здесь история продолжалась, как в библейском сюжете, когда масло вдовы не иссякало. Позже охранник помог </a:t>
            </a:r>
            <a:r>
              <a:rPr lang="ru-RU" sz="1200" kern="1200" dirty="0" err="1" smtClean="0">
                <a:solidFill>
                  <a:schemeClr val="tx1"/>
                </a:solidFill>
                <a:latin typeface="+mn-lt"/>
                <a:ea typeface="+mn-ea"/>
                <a:cs typeface="+mn-cs"/>
              </a:rPr>
              <a:t>Корри</a:t>
            </a:r>
            <a:r>
              <a:rPr lang="ru-RU" sz="1200" kern="1200" dirty="0" smtClean="0">
                <a:solidFill>
                  <a:schemeClr val="tx1"/>
                </a:solidFill>
                <a:latin typeface="+mn-lt"/>
                <a:ea typeface="+mn-ea"/>
                <a:cs typeface="+mn-cs"/>
              </a:rPr>
              <a:t> и передал еще одну бутылочку лекарства. Однако, она хотела полностью опустошить первую, прежде чем открыть новую. К ее удивлению старая бутылочка была совершенно пуста. Ни единой капли. Бог не оставляет в нужде, каждый день заботясь о нас.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98982BE-C51D-4447-9FDC-71B0754F18A4}" type="slidenum">
              <a:rPr lang="en-US" smtClean="0"/>
              <a:pPr/>
              <a:t>16</a:t>
            </a:fld>
            <a:endParaRPr lang="en-US"/>
          </a:p>
        </p:txBody>
      </p:sp>
    </p:spTree>
    <p:extLst>
      <p:ext uri="{BB962C8B-B14F-4D97-AF65-F5344CB8AC3E}">
        <p14:creationId xmlns:p14="http://schemas.microsoft.com/office/powerpoint/2010/main" xmlns="" val="162490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Пусть Бог пошлет вам то, в чем вы нуждаетесь. Верьте Его Слову</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17</a:t>
            </a:fld>
            <a:endParaRPr lang="en-US"/>
          </a:p>
        </p:txBody>
      </p:sp>
    </p:spTree>
    <p:extLst>
      <p:ext uri="{BB962C8B-B14F-4D97-AF65-F5344CB8AC3E}">
        <p14:creationId xmlns:p14="http://schemas.microsoft.com/office/powerpoint/2010/main" xmlns="" val="2365625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1" kern="1200" dirty="0" smtClean="0">
                <a:solidFill>
                  <a:schemeClr val="tx1"/>
                </a:solidFill>
                <a:latin typeface="+mn-lt"/>
                <a:ea typeface="+mn-ea"/>
                <a:cs typeface="+mn-cs"/>
              </a:rPr>
              <a:t>И – Искать вечные ценности:  1 Петра 2:2.</a:t>
            </a:r>
            <a:r>
              <a:rPr lang="ru-RU" sz="1200" i="1" kern="1200" dirty="0" smtClean="0">
                <a:solidFill>
                  <a:schemeClr val="tx1"/>
                </a:solidFill>
                <a:latin typeface="+mn-lt"/>
                <a:ea typeface="+mn-ea"/>
                <a:cs typeface="+mn-cs"/>
              </a:rPr>
              <a:t>   (Попросите кого-нибудь прочитать этот текст)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18</a:t>
            </a:fld>
            <a:endParaRPr lang="en-US"/>
          </a:p>
        </p:txBody>
      </p:sp>
    </p:spTree>
    <p:extLst>
      <p:ext uri="{BB962C8B-B14F-4D97-AF65-F5344CB8AC3E}">
        <p14:creationId xmlns:p14="http://schemas.microsoft.com/office/powerpoint/2010/main" xmlns="" val="1522342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19</a:t>
            </a:fld>
            <a:endParaRPr lang="en-US"/>
          </a:p>
        </p:txBody>
      </p:sp>
    </p:spTree>
    <p:extLst>
      <p:ext uri="{BB962C8B-B14F-4D97-AF65-F5344CB8AC3E}">
        <p14:creationId xmlns:p14="http://schemas.microsoft.com/office/powerpoint/2010/main" xmlns="" val="231784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Мы доверяем Слову</a:t>
            </a:r>
            <a:r>
              <a:rPr lang="en-US" sz="1200" b="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Сегодня мы возьмем за основу слово "верить" (полагаться, доверять) и постараемся использовать его в виде акростиха, чтобы описать некоторые области жизни, где мы должны доверять Слову Божьему.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2</a:t>
            </a:fld>
            <a:endParaRPr lang="en-US"/>
          </a:p>
        </p:txBody>
      </p:sp>
    </p:spTree>
    <p:extLst>
      <p:ext uri="{BB962C8B-B14F-4D97-AF65-F5344CB8AC3E}">
        <p14:creationId xmlns:p14="http://schemas.microsoft.com/office/powerpoint/2010/main" xmlns="" val="305587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Слово Божье – это Спасение, Живое Слово для тех, кто мертв, дает надежду на жизнь. Оно необходимо нам для того, чтобы мы могли расти духовно, изменяться и развиваться, становясь той личностью, которую Господь хочет видеть в нас</a:t>
            </a:r>
            <a:r>
              <a:rPr lang="x-none" sz="1200" kern="120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err="1" smtClean="0">
                <a:solidFill>
                  <a:schemeClr val="tx1"/>
                </a:solidFill>
                <a:latin typeface="+mn-lt"/>
                <a:ea typeface="+mn-ea"/>
                <a:cs typeface="+mn-cs"/>
              </a:rPr>
              <a:t>Кей</a:t>
            </a:r>
            <a:r>
              <a:rPr lang="ru-RU" sz="1200" kern="1200" dirty="0" smtClean="0">
                <a:solidFill>
                  <a:schemeClr val="tx1"/>
                </a:solidFill>
                <a:latin typeface="+mn-lt"/>
                <a:ea typeface="+mn-ea"/>
                <a:cs typeface="+mn-cs"/>
              </a:rPr>
              <a:t> Джеймс, член правительства США, знает, что значит полагаться на Слово, когда вы в поиске вечных ценностей.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Она была старшеклассницей. Она росла в нерелигиозной семье, но сидя вечером за столом, она с жаждой смотрела передачи Билла </a:t>
            </a:r>
            <a:r>
              <a:rPr lang="ru-RU" sz="1200" kern="1200" dirty="0" err="1" smtClean="0">
                <a:solidFill>
                  <a:schemeClr val="tx1"/>
                </a:solidFill>
                <a:latin typeface="+mn-lt"/>
                <a:ea typeface="+mn-ea"/>
                <a:cs typeface="+mn-cs"/>
              </a:rPr>
              <a:t>Грема</a:t>
            </a:r>
            <a:r>
              <a:rPr lang="ru-RU" sz="1200" kern="1200" dirty="0" smtClean="0">
                <a:solidFill>
                  <a:schemeClr val="tx1"/>
                </a:solidFill>
                <a:latin typeface="+mn-lt"/>
                <a:ea typeface="+mn-ea"/>
                <a:cs typeface="+mn-cs"/>
              </a:rPr>
              <a:t> по телевизору. В тот вечер Билли </a:t>
            </a:r>
            <a:r>
              <a:rPr lang="ru-RU" sz="1200" kern="1200" dirty="0" err="1" smtClean="0">
                <a:solidFill>
                  <a:schemeClr val="tx1"/>
                </a:solidFill>
                <a:latin typeface="+mn-lt"/>
                <a:ea typeface="+mn-ea"/>
                <a:cs typeface="+mn-cs"/>
              </a:rPr>
              <a:t>Грем</a:t>
            </a:r>
            <a:r>
              <a:rPr lang="ru-RU" sz="1200" kern="1200" dirty="0" smtClean="0">
                <a:solidFill>
                  <a:schemeClr val="tx1"/>
                </a:solidFill>
                <a:latin typeface="+mn-lt"/>
                <a:ea typeface="+mn-ea"/>
                <a:cs typeface="+mn-cs"/>
              </a:rPr>
              <a:t> делал призыв для молодежи. Она прослушала все, что он говорил, затем пошла к себе в комнату и молилась.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«Боже, Билли </a:t>
            </a:r>
            <a:r>
              <a:rPr lang="ru-RU" sz="1200" kern="1200" dirty="0" err="1" smtClean="0">
                <a:solidFill>
                  <a:schemeClr val="tx1"/>
                </a:solidFill>
                <a:latin typeface="+mn-lt"/>
                <a:ea typeface="+mn-ea"/>
                <a:cs typeface="+mn-cs"/>
              </a:rPr>
              <a:t>Грем</a:t>
            </a:r>
            <a:r>
              <a:rPr lang="ru-RU" sz="1200" kern="1200" dirty="0" smtClean="0">
                <a:solidFill>
                  <a:schemeClr val="tx1"/>
                </a:solidFill>
                <a:latin typeface="+mn-lt"/>
                <a:ea typeface="+mn-ea"/>
                <a:cs typeface="+mn-cs"/>
              </a:rPr>
              <a:t> сказал, что ты там. Я не знаю, там Ты или нет, но я хочу воспользоваться шансом. Мне не нравиться то, как я живу. У меня столько проблем, я не могу их решить, поэтому я отдаю свою жизнь Тебе. Если мне не понравиться, как Ты ею  руководишь, я заберу ее обратно, поэтому у Тебя есть только год».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20</a:t>
            </a:fld>
            <a:endParaRPr lang="en-US"/>
          </a:p>
        </p:txBody>
      </p:sp>
    </p:spTree>
    <p:extLst>
      <p:ext uri="{BB962C8B-B14F-4D97-AF65-F5344CB8AC3E}">
        <p14:creationId xmlns:p14="http://schemas.microsoft.com/office/powerpoint/2010/main" xmlns="" val="1776197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«Боже, Билли </a:t>
            </a:r>
            <a:r>
              <a:rPr lang="ru-RU" sz="1200" kern="1200" dirty="0" err="1" smtClean="0">
                <a:solidFill>
                  <a:schemeClr val="tx1"/>
                </a:solidFill>
                <a:latin typeface="+mn-lt"/>
                <a:ea typeface="+mn-ea"/>
                <a:cs typeface="+mn-cs"/>
              </a:rPr>
              <a:t>Грем</a:t>
            </a:r>
            <a:r>
              <a:rPr lang="ru-RU" sz="1200" kern="1200" dirty="0" smtClean="0">
                <a:solidFill>
                  <a:schemeClr val="tx1"/>
                </a:solidFill>
                <a:latin typeface="+mn-lt"/>
                <a:ea typeface="+mn-ea"/>
                <a:cs typeface="+mn-cs"/>
              </a:rPr>
              <a:t> сказал, что ты там. Я не знаю, там Ты или нет, но я хочу воспользоваться шансом. Мне не нравиться то, как я живу. У меня столько проблем, я не могу их решить, поэтому я отдаю свою жизнь Тебе. Если мне не понравиться, как Ты ею  руководишь, я заберу ее обратно, поэтому у Тебя есть только год».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Она начала искать и наткнулась на книгу Иакова в Новом Завете, потом начала читать книгу Евангелия от Матфея. Ничего не понимая, она все же продолжала это делать, так как дала обещание. Она закончила Матфея и начала читать книгу Марка и решила, что это самая глупая книга, которую она когда-либо читала. Ей показалось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что информация повторяется</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Все же </a:t>
            </a:r>
            <a:r>
              <a:rPr lang="ru-RU" sz="1200" kern="1200" dirty="0" err="1" smtClean="0">
                <a:solidFill>
                  <a:schemeClr val="tx1"/>
                </a:solidFill>
                <a:latin typeface="+mn-lt"/>
                <a:ea typeface="+mn-ea"/>
                <a:cs typeface="+mn-cs"/>
              </a:rPr>
              <a:t>Кей</a:t>
            </a:r>
            <a:r>
              <a:rPr lang="ru-RU" sz="1200" kern="1200" dirty="0" smtClean="0">
                <a:solidFill>
                  <a:schemeClr val="tx1"/>
                </a:solidFill>
                <a:latin typeface="+mn-lt"/>
                <a:ea typeface="+mn-ea"/>
                <a:cs typeface="+mn-cs"/>
              </a:rPr>
              <a:t> решила, что попытается и продолжит свое занятие, и со временем она почувствовала, что что-то происходит у нее внутри, а что она не могла понять. Сейчас оглядываясь назад, она понимает, что это был Дух Святой, который руководил ею. Спустя год она полностью отдала свою жизнь Богу. Она приняла Его спасение и ежедневно духовно росла через чтение Священного Писания.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Петра Суков была молодежным нацистским работником, когда стала посещать евангельские встречи Джорджа </a:t>
            </a:r>
            <a:r>
              <a:rPr lang="ru-RU" sz="1200" kern="1200" dirty="0" err="1" smtClean="0">
                <a:solidFill>
                  <a:schemeClr val="tx1"/>
                </a:solidFill>
                <a:latin typeface="+mn-lt"/>
                <a:ea typeface="+mn-ea"/>
                <a:cs typeface="+mn-cs"/>
              </a:rPr>
              <a:t>Вандемана</a:t>
            </a:r>
            <a:r>
              <a:rPr lang="ru-RU" sz="1200" kern="1200" dirty="0" smtClean="0">
                <a:solidFill>
                  <a:schemeClr val="tx1"/>
                </a:solidFill>
                <a:latin typeface="+mn-lt"/>
                <a:ea typeface="+mn-ea"/>
                <a:cs typeface="+mn-cs"/>
              </a:rPr>
              <a:t> в Лондоне. Она скептически относилась ко всему, но пастор </a:t>
            </a:r>
            <a:r>
              <a:rPr lang="ru-RU" sz="1200" kern="1200" dirty="0" err="1" smtClean="0">
                <a:solidFill>
                  <a:schemeClr val="tx1"/>
                </a:solidFill>
                <a:latin typeface="+mn-lt"/>
                <a:ea typeface="+mn-ea"/>
                <a:cs typeface="+mn-cs"/>
              </a:rPr>
              <a:t>Вандеман</a:t>
            </a:r>
            <a:r>
              <a:rPr lang="ru-RU" sz="1200" kern="1200" dirty="0" smtClean="0">
                <a:solidFill>
                  <a:schemeClr val="tx1"/>
                </a:solidFill>
                <a:latin typeface="+mn-lt"/>
                <a:ea typeface="+mn-ea"/>
                <a:cs typeface="+mn-cs"/>
              </a:rPr>
              <a:t> предложил выделить всего 15 минут в день на чтение Библии, и потом увидеть, как же изменится ее жизнь. Так как в характере Петры было – делать все наилучшим образом, она проводила за чтением Священного Писания целый час. Конечно же, она узнала Иисуса, поверила в Него и стала Его </a:t>
            </a:r>
            <a:r>
              <a:rPr lang="ru-RU" sz="1200" kern="1200" dirty="0" err="1" smtClean="0">
                <a:solidFill>
                  <a:schemeClr val="tx1"/>
                </a:solidFill>
                <a:latin typeface="+mn-lt"/>
                <a:ea typeface="+mn-ea"/>
                <a:cs typeface="+mn-cs"/>
              </a:rPr>
              <a:t>соработником</a:t>
            </a:r>
            <a:r>
              <a:rPr lang="ru-RU"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21</a:t>
            </a:fld>
            <a:endParaRPr lang="en-US"/>
          </a:p>
        </p:txBody>
      </p:sp>
    </p:spTree>
    <p:extLst>
      <p:ext uri="{BB962C8B-B14F-4D97-AF65-F5344CB8AC3E}">
        <p14:creationId xmlns:p14="http://schemas.microsoft.com/office/powerpoint/2010/main" xmlns="" val="2300106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Чтобы найти Христа, Его спасение и духовно расти, чтобы быть хорошим христианином, возможно, если проводить некоторое время за чтением Библии. Этот опыт гарантирует появление изменений в вашей жизни для вечности, если вы дадите Ему шанс.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Вы можете доверять Его Слову, когда у вас есть нужда найти вечные ценности.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22</a:t>
            </a:fld>
            <a:endParaRPr lang="en-US"/>
          </a:p>
        </p:txBody>
      </p:sp>
    </p:spTree>
    <p:extLst>
      <p:ext uri="{BB962C8B-B14F-4D97-AF65-F5344CB8AC3E}">
        <p14:creationId xmlns:p14="http://schemas.microsoft.com/office/powerpoint/2010/main" xmlns="" val="998055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1" kern="1200" dirty="0" smtClean="0">
                <a:solidFill>
                  <a:schemeClr val="tx1"/>
                </a:solidFill>
                <a:latin typeface="+mn-lt"/>
                <a:ea typeface="+mn-ea"/>
                <a:cs typeface="+mn-cs"/>
              </a:rPr>
              <a:t>Т – Нужда в Толковании смысла жизни:  </a:t>
            </a:r>
            <a:r>
              <a:rPr lang="ru-RU" sz="1200" b="1" i="1" kern="1200" dirty="0" err="1" smtClean="0">
                <a:solidFill>
                  <a:schemeClr val="tx1"/>
                </a:solidFill>
                <a:latin typeface="+mn-lt"/>
                <a:ea typeface="+mn-ea"/>
                <a:cs typeface="+mn-cs"/>
              </a:rPr>
              <a:t>Пс</a:t>
            </a:r>
            <a:r>
              <a:rPr lang="ru-RU" sz="1200" b="1" i="1" kern="1200" dirty="0" smtClean="0">
                <a:solidFill>
                  <a:schemeClr val="tx1"/>
                </a:solidFill>
                <a:latin typeface="+mn-lt"/>
                <a:ea typeface="+mn-ea"/>
                <a:cs typeface="+mn-cs"/>
              </a:rPr>
              <a:t>. 118:104. </a:t>
            </a:r>
            <a:r>
              <a:rPr lang="ru-RU" sz="1200" i="1" kern="1200" dirty="0" smtClean="0">
                <a:solidFill>
                  <a:schemeClr val="tx1"/>
                </a:solidFill>
                <a:latin typeface="+mn-lt"/>
                <a:ea typeface="+mn-ea"/>
                <a:cs typeface="+mn-cs"/>
              </a:rPr>
              <a:t> (Попросите кого-нибудь прочитать)</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Мы можем верить Божьему Слову, потому что Оно вразумляет нас и открывает глаза на многие вещи, на Божий план для всей вселенной, причину боли и страданий, Божью цель для нашей жизни, и какова Его цель для нас, когда мы сталкиваемся с испытаниями и трудностями. </a:t>
            </a:r>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23</a:t>
            </a:fld>
            <a:endParaRPr lang="en-US"/>
          </a:p>
        </p:txBody>
      </p:sp>
    </p:spTree>
    <p:extLst>
      <p:ext uri="{BB962C8B-B14F-4D97-AF65-F5344CB8AC3E}">
        <p14:creationId xmlns:p14="http://schemas.microsoft.com/office/powerpoint/2010/main" xmlns="" val="3157124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24</a:t>
            </a:fld>
            <a:endParaRPr lang="en-US"/>
          </a:p>
        </p:txBody>
      </p:sp>
    </p:spTree>
    <p:extLst>
      <p:ext uri="{BB962C8B-B14F-4D97-AF65-F5344CB8AC3E}">
        <p14:creationId xmlns:p14="http://schemas.microsoft.com/office/powerpoint/2010/main" xmlns="" val="2082850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Если мы будем проводить свое время за чтением Его Слова, мы найдем ответы на сложные жизненные вопросы. Мы найдем цель, смысл и причину нашего существования. Мы найдем причину того, почему мы живем на земле, несмотря на трудности и преграды, встречающиеся на пути.</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25</a:t>
            </a:fld>
            <a:endParaRPr lang="en-US"/>
          </a:p>
        </p:txBody>
      </p:sp>
    </p:spTree>
    <p:extLst>
      <p:ext uri="{BB962C8B-B14F-4D97-AF65-F5344CB8AC3E}">
        <p14:creationId xmlns:p14="http://schemas.microsoft.com/office/powerpoint/2010/main" xmlns="" val="16079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8 декабря 1941 года на следующий день после бомбежки Перл </a:t>
            </a:r>
            <a:r>
              <a:rPr lang="ru-RU" sz="1200" kern="1200" dirty="0" err="1" smtClean="0">
                <a:solidFill>
                  <a:schemeClr val="tx1"/>
                </a:solidFill>
                <a:latin typeface="+mn-lt"/>
                <a:ea typeface="+mn-ea"/>
                <a:cs typeface="+mn-cs"/>
              </a:rPr>
              <a:t>Харбора</a:t>
            </a:r>
            <a:r>
              <a:rPr lang="ru-RU" sz="1200" kern="1200" dirty="0" smtClean="0">
                <a:solidFill>
                  <a:schemeClr val="tx1"/>
                </a:solidFill>
                <a:latin typeface="+mn-lt"/>
                <a:ea typeface="+mn-ea"/>
                <a:cs typeface="+mn-cs"/>
              </a:rPr>
              <a:t> японский военный корабль двинулся вниз по реке </a:t>
            </a:r>
            <a:r>
              <a:rPr lang="ru-RU" sz="1200" kern="1200" dirty="0" err="1" smtClean="0">
                <a:solidFill>
                  <a:schemeClr val="tx1"/>
                </a:solidFill>
                <a:latin typeface="+mn-lt"/>
                <a:ea typeface="+mn-ea"/>
                <a:cs typeface="+mn-cs"/>
              </a:rPr>
              <a:t>Вангпо</a:t>
            </a:r>
            <a:r>
              <a:rPr lang="ru-RU" sz="1200" kern="1200" dirty="0" smtClean="0">
                <a:solidFill>
                  <a:schemeClr val="tx1"/>
                </a:solidFill>
                <a:latin typeface="+mn-lt"/>
                <a:ea typeface="+mn-ea"/>
                <a:cs typeface="+mn-cs"/>
              </a:rPr>
              <a:t> в Шанхае, Китай, где жила со своей семьей двенадцатилетняя Фей </a:t>
            </a:r>
            <a:r>
              <a:rPr lang="ru-RU" sz="1200" kern="1200" dirty="0" err="1" smtClean="0">
                <a:solidFill>
                  <a:schemeClr val="tx1"/>
                </a:solidFill>
                <a:latin typeface="+mn-lt"/>
                <a:ea typeface="+mn-ea"/>
                <a:cs typeface="+mn-cs"/>
              </a:rPr>
              <a:t>Андерсон</a:t>
            </a:r>
            <a:r>
              <a:rPr lang="ru-RU" sz="1200" kern="1200" dirty="0" smtClean="0">
                <a:solidFill>
                  <a:schemeClr val="tx1"/>
                </a:solidFill>
                <a:latin typeface="+mn-lt"/>
                <a:ea typeface="+mn-ea"/>
                <a:cs typeface="+mn-cs"/>
              </a:rPr>
              <a:t>. Ее отец был британским офицером, и в это военное время они жили далеко от дома.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Фей и ее мать оказались одними из 600 военнопленных, которых отправили в концлагерь в </a:t>
            </a:r>
            <a:r>
              <a:rPr lang="ru-RU" sz="1200" kern="1200" dirty="0" err="1" smtClean="0">
                <a:solidFill>
                  <a:schemeClr val="tx1"/>
                </a:solidFill>
                <a:latin typeface="+mn-lt"/>
                <a:ea typeface="+mn-ea"/>
                <a:cs typeface="+mn-cs"/>
              </a:rPr>
              <a:t>Янгшоу</a:t>
            </a:r>
            <a:r>
              <a:rPr lang="ru-RU" sz="1200" kern="1200" dirty="0" smtClean="0">
                <a:solidFill>
                  <a:schemeClr val="tx1"/>
                </a:solidFill>
                <a:latin typeface="+mn-lt"/>
                <a:ea typeface="+mn-ea"/>
                <a:cs typeface="+mn-cs"/>
              </a:rPr>
              <a:t>, что близ </a:t>
            </a:r>
            <a:r>
              <a:rPr lang="ru-RU" sz="1200" kern="1200" dirty="0" err="1" smtClean="0">
                <a:solidFill>
                  <a:schemeClr val="tx1"/>
                </a:solidFill>
                <a:latin typeface="+mn-lt"/>
                <a:ea typeface="+mn-ea"/>
                <a:cs typeface="+mn-cs"/>
              </a:rPr>
              <a:t>Чинжиянг</a:t>
            </a:r>
            <a:r>
              <a:rPr lang="ru-RU" sz="1200" kern="1200" dirty="0" smtClean="0">
                <a:solidFill>
                  <a:schemeClr val="tx1"/>
                </a:solidFill>
                <a:latin typeface="+mn-lt"/>
                <a:ea typeface="+mn-ea"/>
                <a:cs typeface="+mn-cs"/>
              </a:rPr>
              <a:t>. В одной большой комнате на каждого было пространства всего 5-6 футов в длину и ширину.</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 13-16 лет в этом лагере она пыталась выяснить, в чем смысл ее жизни. Лежа на своей кровати, это было единственное место для уединения, она часто задавалась вопросами: почему война, почему страдание, почему трудности и бесчеловечность людей друг ко другу? Она так насмотрелась на жестокость, которая царила в лагере, что сама стала жесткой и ожесточенной. </a:t>
            </a:r>
          </a:p>
          <a:p>
            <a:r>
              <a:rPr lang="ru-RU" sz="1200" kern="1200" dirty="0" smtClean="0">
                <a:solidFill>
                  <a:schemeClr val="tx1"/>
                </a:solidFill>
                <a:latin typeface="+mn-lt"/>
                <a:ea typeface="+mn-ea"/>
                <a:cs typeface="+mn-cs"/>
              </a:rPr>
              <a:t>Она говорит: «Я злилась на Бога. Я была обижена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Мое сладкое детство и веру смыла жестокая война».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 яростью она пригрозила пальцем небу. «Где ты, Бог?» - кричала она. </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Почему ты допускаешь все это</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Вскоре после  этого в очереди в столовую Фей встретила </a:t>
            </a:r>
            <a:r>
              <a:rPr lang="ru-RU" sz="1200" kern="1200" dirty="0" err="1" smtClean="0">
                <a:solidFill>
                  <a:schemeClr val="tx1"/>
                </a:solidFill>
                <a:latin typeface="+mn-lt"/>
                <a:ea typeface="+mn-ea"/>
                <a:cs typeface="+mn-cs"/>
              </a:rPr>
              <a:t>Вотсона</a:t>
            </a:r>
            <a:r>
              <a:rPr lang="ru-RU" sz="1200" kern="1200" dirty="0" smtClean="0">
                <a:solidFill>
                  <a:schemeClr val="tx1"/>
                </a:solidFill>
                <a:latin typeface="+mn-lt"/>
                <a:ea typeface="+mn-ea"/>
                <a:cs typeface="+mn-cs"/>
              </a:rPr>
              <a:t> Д., миссионера, который пригласил ее в библейский класс. Фей услышала истории из Библии, но она также помнит, что никогда не видела на этих классах, чтобы открывали Библию. Она никогда не читала из Писания самостоятельно</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Впервые в жизни изучение Библии приобрело смысл и цель. Она начала понимать Божью цель для мира и ее жизни. Она увидела в Слове личность Бога, Бога Отца, друга Отца, Бога, который всегда будет пребывать с ней.</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Она пишет: «Я рыдала на плече Д.Ж.. Мы преклонили колени на траве, и Всемогущий Отец положил руку на мое плечо, и объял всю мою жизнь». Через Божье Слово Фей нашла надежду, цель, и смысл жизни.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Ты можешь доверять Божьему Слову для того, чтобы найти смысл и цель своей жизни.</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26</a:t>
            </a:fld>
            <a:endParaRPr lang="en-US"/>
          </a:p>
        </p:txBody>
      </p:sp>
    </p:spTree>
    <p:extLst>
      <p:ext uri="{BB962C8B-B14F-4D97-AF65-F5344CB8AC3E}">
        <p14:creationId xmlns:p14="http://schemas.microsoft.com/office/powerpoint/2010/main" xmlns="" val="710673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1" kern="1200" dirty="0" smtClean="0">
                <a:solidFill>
                  <a:schemeClr val="tx1"/>
                </a:solidFill>
                <a:latin typeface="+mn-lt"/>
                <a:ea typeface="+mn-ea"/>
                <a:cs typeface="+mn-cs"/>
              </a:rPr>
              <a:t>Ь – ЗащищатЬ себя от сатаны:  </a:t>
            </a:r>
            <a:r>
              <a:rPr lang="ru-RU" sz="1200" b="1" i="1" kern="1200" dirty="0" err="1" smtClean="0">
                <a:solidFill>
                  <a:schemeClr val="tx1"/>
                </a:solidFill>
                <a:latin typeface="+mn-lt"/>
                <a:ea typeface="+mn-ea"/>
                <a:cs typeface="+mn-cs"/>
              </a:rPr>
              <a:t>Пс</a:t>
            </a:r>
            <a:r>
              <a:rPr lang="ru-RU" sz="1200" b="1" i="1" kern="1200" dirty="0" smtClean="0">
                <a:solidFill>
                  <a:schemeClr val="tx1"/>
                </a:solidFill>
                <a:latin typeface="+mn-lt"/>
                <a:ea typeface="+mn-ea"/>
                <a:cs typeface="+mn-cs"/>
              </a:rPr>
              <a:t>. 118:11.</a:t>
            </a:r>
            <a:r>
              <a:rPr lang="ru-RU" sz="1200" i="1" kern="1200" dirty="0" smtClean="0">
                <a:solidFill>
                  <a:schemeClr val="tx1"/>
                </a:solidFill>
                <a:latin typeface="+mn-lt"/>
                <a:ea typeface="+mn-ea"/>
                <a:cs typeface="+mn-cs"/>
              </a:rPr>
              <a:t>  (Попросите кого-нибудь прочитать этот текст).</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Елизавета </a:t>
            </a:r>
            <a:r>
              <a:rPr lang="ru-RU" sz="1200" kern="1200" dirty="0" err="1" smtClean="0">
                <a:solidFill>
                  <a:schemeClr val="tx1"/>
                </a:solidFill>
                <a:latin typeface="+mn-lt"/>
                <a:ea typeface="+mn-ea"/>
                <a:cs typeface="+mn-cs"/>
              </a:rPr>
              <a:t>Митлстед</a:t>
            </a:r>
            <a:r>
              <a:rPr lang="ru-RU" sz="1200" kern="1200" dirty="0" smtClean="0">
                <a:solidFill>
                  <a:schemeClr val="tx1"/>
                </a:solidFill>
                <a:latin typeface="+mn-lt"/>
                <a:ea typeface="+mn-ea"/>
                <a:cs typeface="+mn-cs"/>
              </a:rPr>
              <a:t> из </a:t>
            </a:r>
            <a:r>
              <a:rPr lang="ru-RU" sz="1200" kern="1200" dirty="0" err="1" smtClean="0">
                <a:solidFill>
                  <a:schemeClr val="tx1"/>
                </a:solidFill>
                <a:latin typeface="+mn-lt"/>
                <a:ea typeface="+mn-ea"/>
                <a:cs typeface="+mn-cs"/>
              </a:rPr>
              <a:t>Франкфурда</a:t>
            </a:r>
            <a:r>
              <a:rPr lang="ru-RU" sz="1200" kern="1200" dirty="0" smtClean="0">
                <a:solidFill>
                  <a:schemeClr val="tx1"/>
                </a:solidFill>
                <a:latin typeface="+mn-lt"/>
                <a:ea typeface="+mn-ea"/>
                <a:cs typeface="+mn-cs"/>
              </a:rPr>
              <a:t> точно знает, что есть сила Слова Божьего, преодолевающая зло, которое так часто разрушает нашу жизнь.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Елизавета привыкла к рутинным посещениям стоматологического кабинета, так как страдала сложной формой заболевания челюстного нерва, который доставлял ей боль и страдание. Но этот неприятный опыт ее жизни породил удивительную историю.</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Через несколько месяцев Елизавета была в полном отчаянии, болезненное состояние и неспособность иметь детей удручали ее жизнь. Однажды прогуливаясь по мосту близ </a:t>
            </a:r>
            <a:r>
              <a:rPr lang="ru-RU" sz="1200" kern="1200" dirty="0" err="1" smtClean="0">
                <a:solidFill>
                  <a:schemeClr val="tx1"/>
                </a:solidFill>
                <a:latin typeface="+mn-lt"/>
                <a:ea typeface="+mn-ea"/>
                <a:cs typeface="+mn-cs"/>
              </a:rPr>
              <a:t>Франкфурда</a:t>
            </a:r>
            <a:r>
              <a:rPr lang="ru-RU" sz="1200" kern="1200" dirty="0" smtClean="0">
                <a:solidFill>
                  <a:schemeClr val="tx1"/>
                </a:solidFill>
                <a:latin typeface="+mn-lt"/>
                <a:ea typeface="+mn-ea"/>
                <a:cs typeface="+mn-cs"/>
              </a:rPr>
              <a:t>, она посмотрела вниз на воду, камни, и вдруг она захотела прыгнуть.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Голос говорил: "Почему бы тебе не прыгнуть?" Она взглянула на воду и подумала: "Здесь не так глубоко, чтобы я могла разбиться". А голос снова к ней обратился</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Не беспокойся</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Прыгай</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Там камни</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Ты разобьешься о них</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 твоим страданиям придет конец</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Прыгай</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Вдруг она поняла, что это сатана обращается к ней, призывая ее покончить с жизнью. В ту самую минуту она вспомнила текст в Евангелии от Матфея 4 главе, где Иисус также стоял на краю храма, а дьявол заставлял его прыгать. Иисус не поддался сатане, поэтому Елизавета также решила этого не делать.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27</a:t>
            </a:fld>
            <a:endParaRPr lang="en-US"/>
          </a:p>
        </p:txBody>
      </p:sp>
    </p:spTree>
    <p:extLst>
      <p:ext uri="{BB962C8B-B14F-4D97-AF65-F5344CB8AC3E}">
        <p14:creationId xmlns:p14="http://schemas.microsoft.com/office/powerpoint/2010/main" xmlns="" val="2887354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Она произнесла вслух</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Нет</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 не собираюсь прыгать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 собираюсь полностью довериться Богу". Она начала плакать, изливая Господу свое сердце. "Господь, я боюсь жить жизнью полной боли. Я больше не могу справляться с этим недугом".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Господь напомнил ей слова из Священного Писания, которое она знала: "Итак, не заботьтесь о завтрашнем дне, ибо завтрашний сам будет заботиться о своем: довольно для каждого дня своей заботы".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Она подумала: "Бог говорит, чтобы я не беспокоилась о завтрашнем дне. Он даст мне сил на этот день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Сегодня я не буду бояться</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 как</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то переживу этот день</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тот самый момент она взглянула на город, на его красивые шпили, сказочные домики с окошками, на которых растут в больших ящиках цветы, белоснежные заборы и чистые тротуары. Но за всем этим великолепием она видела боль сотен мимо проходящих женщин, у которых свои проблемы: разводы, депрессия, вина, разрушенные надежды.</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Елизавета как будто почувствовала голос Господа, говорящий: "Эти женщины чувствуют тоже самое, что и ты сегодня. Они хотят сдаться</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но их боль</a:t>
            </a:r>
            <a:r>
              <a:rPr lang="en-US" sz="1200" kern="1200" dirty="0" smtClean="0">
                <a:solidFill>
                  <a:schemeClr val="tx1"/>
                </a:solidFill>
                <a:latin typeface="+mn-lt"/>
                <a:ea typeface="+mn-ea"/>
                <a:cs typeface="+mn-cs"/>
              </a:rPr>
              <a:t> - </a:t>
            </a:r>
            <a:r>
              <a:rPr lang="ru-RU" sz="1200" kern="1200" dirty="0" smtClean="0">
                <a:solidFill>
                  <a:schemeClr val="tx1"/>
                </a:solidFill>
                <a:latin typeface="+mn-lt"/>
                <a:ea typeface="+mn-ea"/>
                <a:cs typeface="+mn-cs"/>
              </a:rPr>
              <a:t>всего лишь эмоции</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Вдруг Лизе захотелось ободрить их</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Этим утром, стоя на мосту, к ней пришла замечательная идея создать журнал для женщин, через который можно помочь женщинам Германии узнать Бога.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Сатана подступает к каждой из нас, одевая различные маски, и приводит нас в уныние, наводит на нас депрессию, чтобы мы чувствовали боль, или наоборот искушает нас одаряя нас благосостоянием, силой, удачей или посылает обстоятельства, когда мы заводим внебрачные связи. Он очень хорошо нас знает. Он знает наш характер и самые слабые стороны.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Я не знаю, сколько у вас слабых сторон, но, что я точно знаю так это то, что вы можете довериться Божьему Слову, которое поможет вам справиться со злом и преодолеть все трудности, которые он кидает к вашим ногам. </a:t>
            </a:r>
          </a:p>
          <a:p>
            <a:r>
              <a:rPr lang="en-US"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28</a:t>
            </a:fld>
            <a:endParaRPr lang="en-US"/>
          </a:p>
        </p:txBody>
      </p:sp>
    </p:spTree>
    <p:extLst>
      <p:ext uri="{BB962C8B-B14F-4D97-AF65-F5344CB8AC3E}">
        <p14:creationId xmlns:p14="http://schemas.microsoft.com/office/powerpoint/2010/main" xmlns="" val="847238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982BE-C51D-4447-9FDC-71B0754F18A4}" type="slidenum">
              <a:rPr lang="en-US" smtClean="0"/>
              <a:pPr/>
              <a:t>29</a:t>
            </a:fld>
            <a:endParaRPr lang="en-US"/>
          </a:p>
        </p:txBody>
      </p:sp>
    </p:spTree>
    <p:extLst>
      <p:ext uri="{BB962C8B-B14F-4D97-AF65-F5344CB8AC3E}">
        <p14:creationId xmlns:p14="http://schemas.microsoft.com/office/powerpoint/2010/main" xmlns="" val="216791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1" kern="1200" dirty="0" smtClean="0">
                <a:solidFill>
                  <a:schemeClr val="tx1"/>
                </a:solidFill>
                <a:latin typeface="+mn-lt"/>
                <a:ea typeface="+mn-ea"/>
                <a:cs typeface="+mn-cs"/>
              </a:rPr>
              <a:t>В - Вести (направлять): </a:t>
            </a:r>
            <a:r>
              <a:rPr lang="ru-RU" sz="1200" b="1" i="1" kern="1200" dirty="0" err="1" smtClean="0">
                <a:solidFill>
                  <a:schemeClr val="tx1"/>
                </a:solidFill>
                <a:latin typeface="+mn-lt"/>
                <a:ea typeface="+mn-ea"/>
                <a:cs typeface="+mn-cs"/>
              </a:rPr>
              <a:t>Пс</a:t>
            </a:r>
            <a:r>
              <a:rPr lang="ru-RU" sz="1200" b="1" i="1" kern="1200" dirty="0" smtClean="0">
                <a:solidFill>
                  <a:schemeClr val="tx1"/>
                </a:solidFill>
                <a:latin typeface="+mn-lt"/>
                <a:ea typeface="+mn-ea"/>
                <a:cs typeface="+mn-cs"/>
              </a:rPr>
              <a:t>. 118:105 (Попросите кого-нибудь прочесть).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Давайте уделим некоторое время для того, чтобы обсудить, как я доверяю Слову Божьему, которое ведет меня в жизни. (Поделитесь своим опытом, или расскажите опыты других людей).</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Эта история произошла, когда </a:t>
            </a:r>
            <a:r>
              <a:rPr lang="ru-RU" sz="1200" kern="1200" dirty="0" err="1" smtClean="0">
                <a:solidFill>
                  <a:schemeClr val="tx1"/>
                </a:solidFill>
                <a:latin typeface="+mn-lt"/>
                <a:ea typeface="+mn-ea"/>
                <a:cs typeface="+mn-cs"/>
              </a:rPr>
              <a:t>Рон</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Вотс</a:t>
            </a:r>
            <a:r>
              <a:rPr lang="ru-RU" sz="1200" kern="1200" dirty="0" smtClean="0">
                <a:solidFill>
                  <a:schemeClr val="tx1"/>
                </a:solidFill>
                <a:latin typeface="+mn-lt"/>
                <a:ea typeface="+mn-ea"/>
                <a:cs typeface="+mn-cs"/>
              </a:rPr>
              <a:t> служили миссионерами в Индии. Они приехали домой на три месяца посетить родственников и попытаться найти ребенка для усыновления. Это было где-то середина августа, и они решили в начале сентября вернуться обратно. Пока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гостила у  мамы в Огайо, </a:t>
            </a:r>
            <a:r>
              <a:rPr lang="ru-RU" sz="1200" kern="1200" dirty="0" err="1" smtClean="0">
                <a:solidFill>
                  <a:schemeClr val="tx1"/>
                </a:solidFill>
                <a:latin typeface="+mn-lt"/>
                <a:ea typeface="+mn-ea"/>
                <a:cs typeface="+mn-cs"/>
              </a:rPr>
              <a:t>Рон</a:t>
            </a:r>
            <a:r>
              <a:rPr lang="ru-RU" sz="1200" kern="1200" dirty="0" smtClean="0">
                <a:solidFill>
                  <a:schemeClr val="tx1"/>
                </a:solidFill>
                <a:latin typeface="+mn-lt"/>
                <a:ea typeface="+mn-ea"/>
                <a:cs typeface="+mn-cs"/>
              </a:rPr>
              <a:t> улаживал свои дела в Калифорнии.  </a:t>
            </a:r>
            <a:r>
              <a:rPr lang="x-none" sz="1200" kern="120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Однажды вечером </a:t>
            </a:r>
            <a:r>
              <a:rPr lang="ru-RU" sz="1200" kern="1200" dirty="0" err="1" smtClean="0">
                <a:solidFill>
                  <a:schemeClr val="tx1"/>
                </a:solidFill>
                <a:latin typeface="+mn-lt"/>
                <a:ea typeface="+mn-ea"/>
                <a:cs typeface="+mn-cs"/>
              </a:rPr>
              <a:t>Рон</a:t>
            </a:r>
            <a:r>
              <a:rPr lang="ru-RU" sz="1200" kern="1200" dirty="0" smtClean="0">
                <a:solidFill>
                  <a:schemeClr val="tx1"/>
                </a:solidFill>
                <a:latin typeface="+mn-lt"/>
                <a:ea typeface="+mn-ea"/>
                <a:cs typeface="+mn-cs"/>
              </a:rPr>
              <a:t> позвонил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и сообщил о том, что есть два новорожденных близнеца на усыновление. Они могли бы их взять, но им необходимо было остаться на целый год в Калифорнии, чтобы завершить процесс усыновления. </a:t>
            </a:r>
            <a:r>
              <a:rPr lang="ru-RU" sz="1200" kern="1200" dirty="0" err="1" smtClean="0">
                <a:solidFill>
                  <a:schemeClr val="tx1"/>
                </a:solidFill>
                <a:latin typeface="+mn-lt"/>
                <a:ea typeface="+mn-ea"/>
                <a:cs typeface="+mn-cs"/>
              </a:rPr>
              <a:t>Рон</a:t>
            </a:r>
            <a:r>
              <a:rPr lang="ru-RU" sz="1200" kern="1200" dirty="0" smtClean="0">
                <a:solidFill>
                  <a:schemeClr val="tx1"/>
                </a:solidFill>
                <a:latin typeface="+mn-lt"/>
                <a:ea typeface="+mn-ea"/>
                <a:cs typeface="+mn-cs"/>
              </a:rPr>
              <a:t> попросил ее молиться вместе с ним, чтобы Господь помог им понять Божью волю в этой ситуации.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Целую ночь напролет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молилась, но ответа не было. Она не переставала молиться и утром, но ответа не приходило.</a:t>
            </a:r>
          </a:p>
          <a:p>
            <a:r>
              <a:rPr lang="en-US" sz="1200" kern="1200" dirty="0" smtClean="0">
                <a:solidFill>
                  <a:schemeClr val="tx1"/>
                </a:solidFill>
                <a:effectLst/>
                <a:latin typeface="+mn-lt"/>
                <a:ea typeface="+mn-ea"/>
                <a:cs typeface="+mn-cs"/>
              </a:rPr>
              <a:t>She prayed again the next morning, but there was no answer.</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3</a:t>
            </a:fld>
            <a:endParaRPr lang="en-US"/>
          </a:p>
        </p:txBody>
      </p:sp>
    </p:spTree>
    <p:extLst>
      <p:ext uri="{BB962C8B-B14F-4D97-AF65-F5344CB8AC3E}">
        <p14:creationId xmlns:p14="http://schemas.microsoft.com/office/powerpoint/2010/main" xmlns="" val="1980176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Наша безопасность в Его Слове и молитве. Это единственная защита от зла.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Можете ли вспомнить кто из женщин в Библии полагался на Слово Божье?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30</a:t>
            </a:fld>
            <a:endParaRPr lang="en-US"/>
          </a:p>
        </p:txBody>
      </p:sp>
    </p:spTree>
    <p:extLst>
      <p:ext uri="{BB962C8B-B14F-4D97-AF65-F5344CB8AC3E}">
        <p14:creationId xmlns:p14="http://schemas.microsoft.com/office/powerpoint/2010/main" xmlns="" val="2662304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Работа в группах:</a:t>
            </a:r>
            <a:r>
              <a:rPr lang="en-US" sz="1200" b="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Задание</a:t>
            </a:r>
            <a:r>
              <a:rPr lang="en-US" sz="1200" b="1" kern="1200" dirty="0" smtClean="0">
                <a:solidFill>
                  <a:schemeClr val="tx1"/>
                </a:solidFill>
                <a:latin typeface="+mn-lt"/>
                <a:ea typeface="+mn-ea"/>
                <a:cs typeface="+mn-cs"/>
              </a:rPr>
              <a:t> # 4</a:t>
            </a:r>
            <a:endParaRPr lang="ru-RU"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Для ведущего:</a:t>
            </a:r>
            <a:r>
              <a:rPr lang="ru-RU" sz="1200" kern="1200" dirty="0" smtClean="0">
                <a:solidFill>
                  <a:schemeClr val="tx1"/>
                </a:solidFill>
                <a:latin typeface="+mn-lt"/>
                <a:ea typeface="+mn-ea"/>
                <a:cs typeface="+mn-cs"/>
              </a:rPr>
              <a:t> Попросите в группах прочесть книгу Бытие 21:9-20 по кругу по несколько стихов. Попросите участниц, чтобы они поставили себя на место каждой женщины, описанной в Библии и представили все те эмоции, которые испытывали они в то время. И пусть в  группах порассуждают об этом, отвечая на следующие вопросы:  </a:t>
            </a:r>
          </a:p>
          <a:p>
            <a:r>
              <a:rPr lang="ru-RU" sz="1200" kern="1200" dirty="0" smtClean="0">
                <a:solidFill>
                  <a:schemeClr val="tx1"/>
                </a:solidFill>
                <a:latin typeface="+mn-lt"/>
                <a:ea typeface="+mn-ea"/>
                <a:cs typeface="+mn-cs"/>
              </a:rPr>
              <a:t> </a:t>
            </a:r>
          </a:p>
          <a:p>
            <a:r>
              <a:rPr lang="ru-RU" sz="1200" b="1" kern="1200" dirty="0" err="1" smtClean="0">
                <a:solidFill>
                  <a:schemeClr val="tx1"/>
                </a:solidFill>
                <a:latin typeface="+mn-lt"/>
                <a:ea typeface="+mn-ea"/>
                <a:cs typeface="+mn-cs"/>
              </a:rPr>
              <a:t>Сарра</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 Какие эмоции она испытала? </a:t>
            </a:r>
          </a:p>
          <a:p>
            <a:r>
              <a:rPr lang="ru-RU" sz="1200" kern="1200" dirty="0" smtClean="0">
                <a:solidFill>
                  <a:schemeClr val="tx1"/>
                </a:solidFill>
                <a:latin typeface="+mn-lt"/>
                <a:ea typeface="+mn-ea"/>
                <a:cs typeface="+mn-cs"/>
              </a:rPr>
              <a:t>2) Какие потребности у нее были? </a:t>
            </a:r>
          </a:p>
          <a:p>
            <a:r>
              <a:rPr lang="ru-RU" sz="1200" kern="1200" dirty="0" smtClean="0">
                <a:solidFill>
                  <a:schemeClr val="tx1"/>
                </a:solidFill>
                <a:latin typeface="+mn-lt"/>
                <a:ea typeface="+mn-ea"/>
                <a:cs typeface="+mn-cs"/>
              </a:rPr>
              <a:t>3) Какие уроки из опыта </a:t>
            </a:r>
            <a:r>
              <a:rPr lang="ru-RU" sz="1200" kern="1200" dirty="0" err="1" smtClean="0">
                <a:solidFill>
                  <a:schemeClr val="tx1"/>
                </a:solidFill>
                <a:latin typeface="+mn-lt"/>
                <a:ea typeface="+mn-ea"/>
                <a:cs typeface="+mn-cs"/>
              </a:rPr>
              <a:t>Сарры</a:t>
            </a:r>
            <a:r>
              <a:rPr lang="ru-RU" sz="1200" kern="1200" dirty="0" smtClean="0">
                <a:solidFill>
                  <a:schemeClr val="tx1"/>
                </a:solidFill>
                <a:latin typeface="+mn-lt"/>
                <a:ea typeface="+mn-ea"/>
                <a:cs typeface="+mn-cs"/>
              </a:rPr>
              <a:t> мы для себя как христианок можем взять? </a:t>
            </a:r>
          </a:p>
          <a:p>
            <a:r>
              <a:rPr lang="ru-RU" sz="1200" kern="1200" dirty="0" smtClean="0">
                <a:solidFill>
                  <a:schemeClr val="tx1"/>
                </a:solidFill>
                <a:latin typeface="+mn-lt"/>
                <a:ea typeface="+mn-ea"/>
                <a:cs typeface="+mn-cs"/>
              </a:rPr>
              <a:t> </a:t>
            </a:r>
          </a:p>
          <a:p>
            <a:r>
              <a:rPr lang="ru-RU" sz="1200" b="1" kern="1200" dirty="0" err="1" smtClean="0">
                <a:solidFill>
                  <a:schemeClr val="tx1"/>
                </a:solidFill>
                <a:latin typeface="+mn-lt"/>
                <a:ea typeface="+mn-ea"/>
                <a:cs typeface="+mn-cs"/>
              </a:rPr>
              <a:t>Агарь</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1) Какие эмоции она испытала?</a:t>
            </a:r>
          </a:p>
          <a:p>
            <a:r>
              <a:rPr lang="ru-RU" sz="1200" kern="1200" dirty="0" smtClean="0">
                <a:solidFill>
                  <a:schemeClr val="tx1"/>
                </a:solidFill>
                <a:latin typeface="+mn-lt"/>
                <a:ea typeface="+mn-ea"/>
                <a:cs typeface="+mn-cs"/>
              </a:rPr>
              <a:t>2) Какие потребности у нее были? </a:t>
            </a:r>
          </a:p>
          <a:p>
            <a:r>
              <a:rPr lang="ru-RU" sz="1200" kern="1200" dirty="0" smtClean="0">
                <a:solidFill>
                  <a:schemeClr val="tx1"/>
                </a:solidFill>
                <a:latin typeface="+mn-lt"/>
                <a:ea typeface="+mn-ea"/>
                <a:cs typeface="+mn-cs"/>
              </a:rPr>
              <a:t>3) Какие уроки из опыта </a:t>
            </a:r>
            <a:r>
              <a:rPr lang="ru-RU" sz="1200" kern="1200" dirty="0" err="1" smtClean="0">
                <a:solidFill>
                  <a:schemeClr val="tx1"/>
                </a:solidFill>
                <a:latin typeface="+mn-lt"/>
                <a:ea typeface="+mn-ea"/>
                <a:cs typeface="+mn-cs"/>
              </a:rPr>
              <a:t>Агари</a:t>
            </a:r>
            <a:r>
              <a:rPr lang="ru-RU" sz="1200" kern="1200" dirty="0" smtClean="0">
                <a:solidFill>
                  <a:schemeClr val="tx1"/>
                </a:solidFill>
                <a:latin typeface="+mn-lt"/>
                <a:ea typeface="+mn-ea"/>
                <a:cs typeface="+mn-cs"/>
              </a:rPr>
              <a:t> мы для себя как христианок можем взять</a:t>
            </a:r>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31</a:t>
            </a:fld>
            <a:endParaRPr lang="en-US"/>
          </a:p>
        </p:txBody>
      </p:sp>
    </p:spTree>
    <p:extLst>
      <p:ext uri="{BB962C8B-B14F-4D97-AF65-F5344CB8AC3E}">
        <p14:creationId xmlns:p14="http://schemas.microsoft.com/office/powerpoint/2010/main" xmlns="" val="140690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Из четырех историй, которые произошли с этими двумя женщинами, я обнаружила четыре библейских принципа для современных христианок. </a:t>
            </a:r>
          </a:p>
          <a:p>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32</a:t>
            </a:fld>
            <a:endParaRPr lang="en-US"/>
          </a:p>
        </p:txBody>
      </p:sp>
    </p:spTree>
    <p:extLst>
      <p:ext uri="{BB962C8B-B14F-4D97-AF65-F5344CB8AC3E}">
        <p14:creationId xmlns:p14="http://schemas.microsoft.com/office/powerpoint/2010/main" xmlns="" val="2670180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1" kern="1200" dirty="0" smtClean="0">
                <a:solidFill>
                  <a:schemeClr val="tx1"/>
                </a:solidFill>
                <a:latin typeface="+mn-lt"/>
                <a:ea typeface="+mn-ea"/>
                <a:cs typeface="+mn-cs"/>
              </a:rPr>
              <a:t>1. Бог понимает наши чувства, надежды, страхи, и все наши потребности.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Что меня побуждает. Иисус замечает наши слезы одиночества, когда мы всеми отвергнуты. Он понимает наши страхи, когда мы не знаем чем платить в следующем месяце за квартиру. Он понимает, что мы подвержены искушениям и нападкам сатаны. Он знает наши слабости, трудности, проблемы и недоумение.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33</a:t>
            </a:fld>
            <a:endParaRPr lang="en-US"/>
          </a:p>
        </p:txBody>
      </p:sp>
    </p:spTree>
    <p:extLst>
      <p:ext uri="{BB962C8B-B14F-4D97-AF65-F5344CB8AC3E}">
        <p14:creationId xmlns:p14="http://schemas.microsoft.com/office/powerpoint/2010/main" xmlns="" val="3741058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"Его любящее сердце трогают наши скорби. Никакая ноша не будет для Него слишком тяжелой: ведь он держит миры и управляет Вселенной. Нет ни одной главы в истории нашей жизни, которая была бы настолько запутанной, чтобы Он не мог ее прочесть; никакое наше недоразумение не может быть настолько трудным, чтобы Он не был в состоянии помочь. Никакое несчастье, которое может постигнуть малейшего из Его детей, никакая тревога, беспокоящая душу, любая радость, каждая искренняя молитва - ничто не ускользает от взора нашего Небесного Отца, Который с участием откликается на все. (</a:t>
            </a:r>
            <a:r>
              <a:rPr lang="ru-RU" sz="1200" i="1" kern="1200" dirty="0" smtClean="0">
                <a:solidFill>
                  <a:schemeClr val="tx1"/>
                </a:solidFill>
                <a:latin typeface="+mn-lt"/>
                <a:ea typeface="+mn-ea"/>
                <a:cs typeface="+mn-cs"/>
              </a:rPr>
              <a:t>Путь ко Христу,</a:t>
            </a:r>
            <a:r>
              <a:rPr lang="ru-RU" sz="1200" kern="1200" dirty="0" smtClean="0">
                <a:solidFill>
                  <a:schemeClr val="tx1"/>
                </a:solidFill>
                <a:latin typeface="+mn-lt"/>
                <a:ea typeface="+mn-ea"/>
                <a:cs typeface="+mn-cs"/>
              </a:rPr>
              <a:t> стр. 99)</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34</a:t>
            </a:fld>
            <a:endParaRPr lang="en-US"/>
          </a:p>
        </p:txBody>
      </p:sp>
    </p:spTree>
    <p:extLst>
      <p:ext uri="{BB962C8B-B14F-4D97-AF65-F5344CB8AC3E}">
        <p14:creationId xmlns:p14="http://schemas.microsoft.com/office/powerpoint/2010/main" xmlns="" val="2392157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1" kern="1200" dirty="0" smtClean="0">
                <a:solidFill>
                  <a:schemeClr val="tx1"/>
                </a:solidFill>
                <a:latin typeface="+mn-lt"/>
                <a:ea typeface="+mn-ea"/>
                <a:cs typeface="+mn-cs"/>
              </a:rPr>
              <a:t>2. Бог хочет взять на себя все наши нужды и страдания: физические, душевные, эмоциональные, социальные, и духовные.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Он может дать в обилие то, что мы просим, или даже думаем. Он может дать ребенка матери в возрасте, он может обеспечить людей водой в пустыне. Он может заботиться об одинокой женщине </a:t>
            </a:r>
            <a:r>
              <a:rPr lang="ru-RU" sz="1200" kern="1200" dirty="0" err="1" smtClean="0">
                <a:solidFill>
                  <a:schemeClr val="tx1"/>
                </a:solidFill>
                <a:latin typeface="+mn-lt"/>
                <a:ea typeface="+mn-ea"/>
                <a:cs typeface="+mn-cs"/>
              </a:rPr>
              <a:t>Агарь</a:t>
            </a:r>
            <a:r>
              <a:rPr lang="ru-RU" sz="1200" kern="1200" dirty="0" smtClean="0">
                <a:solidFill>
                  <a:schemeClr val="tx1"/>
                </a:solidFill>
                <a:latin typeface="+mn-lt"/>
                <a:ea typeface="+mn-ea"/>
                <a:cs typeface="+mn-cs"/>
              </a:rPr>
              <a:t> или замужней Саре.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35</a:t>
            </a:fld>
            <a:endParaRPr lang="en-US"/>
          </a:p>
        </p:txBody>
      </p:sp>
    </p:spTree>
    <p:extLst>
      <p:ext uri="{BB962C8B-B14F-4D97-AF65-F5344CB8AC3E}">
        <p14:creationId xmlns:p14="http://schemas.microsoft.com/office/powerpoint/2010/main" xmlns="" val="36506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latin typeface="+mn-lt"/>
                <a:ea typeface="+mn-ea"/>
                <a:cs typeface="+mn-cs"/>
              </a:rPr>
              <a:t>3. Божье Слово - это Слово, на которое можно положиться. Он сделает то, что обещает. Мы всегда можем верить Его обещаниям. </a:t>
            </a:r>
            <a:endParaRPr lang="ru-RU"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36</a:t>
            </a:fld>
            <a:endParaRPr lang="en-US"/>
          </a:p>
        </p:txBody>
      </p:sp>
    </p:spTree>
    <p:extLst>
      <p:ext uri="{BB962C8B-B14F-4D97-AF65-F5344CB8AC3E}">
        <p14:creationId xmlns:p14="http://schemas.microsoft.com/office/powerpoint/2010/main" xmlns="" val="2097242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Сара засмеялась, когда ей сообщили, что она родит в ее преклонном возрасте. Это ведь невозможно</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Но с Богом все возможно</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 Него есть тысячи способов помочь нам в нашей нужде, мы даже можем о них не догадываться. Если Он говорит, что сделает, то Он действительно сделает. Мы можем доверять Его Слову</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37</a:t>
            </a:fld>
            <a:endParaRPr lang="en-US"/>
          </a:p>
        </p:txBody>
      </p:sp>
    </p:spTree>
    <p:extLst>
      <p:ext uri="{BB962C8B-B14F-4D97-AF65-F5344CB8AC3E}">
        <p14:creationId xmlns:p14="http://schemas.microsoft.com/office/powerpoint/2010/main" xmlns="" val="2477858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4. </a:t>
            </a:r>
            <a:r>
              <a:rPr lang="ru-RU" sz="1200" b="1" i="1" kern="1200" dirty="0" smtClean="0">
                <a:solidFill>
                  <a:schemeClr val="tx1"/>
                </a:solidFill>
                <a:latin typeface="+mn-lt"/>
                <a:ea typeface="+mn-ea"/>
                <a:cs typeface="+mn-cs"/>
              </a:rPr>
              <a:t>Общение с Богом меняет нашу жизнь, взгляды, будущее, обстоятельства и даже эмоции.</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38</a:t>
            </a:fld>
            <a:endParaRPr lang="en-US"/>
          </a:p>
        </p:txBody>
      </p:sp>
    </p:spTree>
    <p:extLst>
      <p:ext uri="{BB962C8B-B14F-4D97-AF65-F5344CB8AC3E}">
        <p14:creationId xmlns:p14="http://schemas.microsoft.com/office/powerpoint/2010/main" xmlns="" val="2932919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Вы заметили, как изменились Сара и </a:t>
            </a:r>
            <a:r>
              <a:rPr lang="ru-RU" sz="1200" kern="1200" dirty="0" err="1" smtClean="0">
                <a:solidFill>
                  <a:schemeClr val="tx1"/>
                </a:solidFill>
                <a:latin typeface="+mn-lt"/>
                <a:ea typeface="+mn-ea"/>
                <a:cs typeface="+mn-cs"/>
              </a:rPr>
              <a:t>Агарь</a:t>
            </a:r>
            <a:r>
              <a:rPr lang="ru-RU" sz="1200" kern="1200" dirty="0" smtClean="0">
                <a:solidFill>
                  <a:schemeClr val="tx1"/>
                </a:solidFill>
                <a:latin typeface="+mn-lt"/>
                <a:ea typeface="+mn-ea"/>
                <a:cs typeface="+mn-cs"/>
              </a:rPr>
              <a:t>, когда они начали общаться с Богом? Так всегда происходит, когда мы видим Живое Слово в Написанном.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39</a:t>
            </a:fld>
            <a:endParaRPr lang="en-US"/>
          </a:p>
        </p:txBody>
      </p:sp>
    </p:spTree>
    <p:extLst>
      <p:ext uri="{BB962C8B-B14F-4D97-AF65-F5344CB8AC3E}">
        <p14:creationId xmlns:p14="http://schemas.microsoft.com/office/powerpoint/2010/main" xmlns="" val="171992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4</a:t>
            </a:fld>
            <a:endParaRPr lang="en-US"/>
          </a:p>
        </p:txBody>
      </p:sp>
    </p:spTree>
    <p:extLst>
      <p:ext uri="{BB962C8B-B14F-4D97-AF65-F5344CB8AC3E}">
        <p14:creationId xmlns:p14="http://schemas.microsoft.com/office/powerpoint/2010/main" xmlns="" val="1238790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У </a:t>
            </a:r>
            <a:r>
              <a:rPr lang="ru-RU" sz="1200" kern="1200" dirty="0" err="1" smtClean="0">
                <a:solidFill>
                  <a:schemeClr val="tx1"/>
                </a:solidFill>
                <a:latin typeface="+mn-lt"/>
                <a:ea typeface="+mn-ea"/>
                <a:cs typeface="+mn-cs"/>
              </a:rPr>
              <a:t>Бьянки</a:t>
            </a:r>
            <a:r>
              <a:rPr lang="ru-RU" sz="1200" kern="1200" dirty="0" smtClean="0">
                <a:solidFill>
                  <a:schemeClr val="tx1"/>
                </a:solidFill>
                <a:latin typeface="+mn-lt"/>
                <a:ea typeface="+mn-ea"/>
                <a:cs typeface="+mn-cs"/>
              </a:rPr>
              <a:t> Ротшильд есть все основания, чтобы отчаиваться. В 1939 году незадолго до ее </a:t>
            </a:r>
            <a:r>
              <a:rPr lang="ru-RU" sz="1200" kern="1200" dirty="0" err="1" smtClean="0">
                <a:solidFill>
                  <a:schemeClr val="tx1"/>
                </a:solidFill>
                <a:latin typeface="+mn-lt"/>
                <a:ea typeface="+mn-ea"/>
                <a:cs typeface="+mn-cs"/>
              </a:rPr>
              <a:t>шестнадцатилетия</a:t>
            </a:r>
            <a:r>
              <a:rPr lang="ru-RU" sz="1200" kern="1200" dirty="0" smtClean="0">
                <a:solidFill>
                  <a:schemeClr val="tx1"/>
                </a:solidFill>
                <a:latin typeface="+mn-lt"/>
                <a:ea typeface="+mn-ea"/>
                <a:cs typeface="+mn-cs"/>
              </a:rPr>
              <a:t>, разразилась война в Польше. Шесть лет спустя она осталась единственной из 43 человек ее родных, кто выжил. Все погибли в концлагерях</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Бьянка</a:t>
            </a:r>
            <a:r>
              <a:rPr lang="ru-RU" sz="1200" kern="1200" dirty="0" smtClean="0">
                <a:solidFill>
                  <a:schemeClr val="tx1"/>
                </a:solidFill>
                <a:latin typeface="+mn-lt"/>
                <a:ea typeface="+mn-ea"/>
                <a:cs typeface="+mn-cs"/>
              </a:rPr>
              <a:t> очень многое выстрадала от рук своих захватчиков: сломанные ребра, запястье руки, искалеченные ноги и поврежденная спина, когда охранник просто протоптался по ней своими большими тяжелыми сапогами. Сегодня она до сих пор носит специальный корсет</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После того случая, когда солдат растоптал ее, </a:t>
            </a:r>
            <a:r>
              <a:rPr lang="ru-RU" sz="1200" kern="1200" dirty="0" err="1" smtClean="0">
                <a:solidFill>
                  <a:schemeClr val="tx1"/>
                </a:solidFill>
                <a:latin typeface="+mn-lt"/>
                <a:ea typeface="+mn-ea"/>
                <a:cs typeface="+mn-cs"/>
              </a:rPr>
              <a:t>Бьянка</a:t>
            </a:r>
            <a:r>
              <a:rPr lang="ru-RU" sz="1200" kern="1200" dirty="0" smtClean="0">
                <a:solidFill>
                  <a:schemeClr val="tx1"/>
                </a:solidFill>
                <a:latin typeface="+mn-lt"/>
                <a:ea typeface="+mn-ea"/>
                <a:cs typeface="+mn-cs"/>
              </a:rPr>
              <a:t> убежала во время налета на улицу, и глядя на небо вымолвила: "О, Боже, пожалуйста, пусть эта бомба упадет на этот лагерь, и всем моим страданиям положит конец".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Когда она выжила после всех травм и ранений, она стала задаваться вопросом, для чего Бог устроил ее жизнь таким образом. Вернувшись в бараки, она открыла книгу и стала читать: "У каждого из нас есть право радоваться тому, что нам дается, так как можно поделиться ею с другими. Мы можем помочь материально</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 оказать моральную поддержку</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Мы можем выслушать человека, и более того подарить ему любовь". </a:t>
            </a:r>
          </a:p>
          <a:p>
            <a:r>
              <a:rPr lang="ru-RU" sz="1200" kern="1200" dirty="0" smtClean="0">
                <a:solidFill>
                  <a:schemeClr val="tx1"/>
                </a:solidFill>
                <a:latin typeface="+mn-lt"/>
                <a:ea typeface="+mn-ea"/>
                <a:cs typeface="+mn-cs"/>
              </a:rPr>
              <a:t> </a:t>
            </a:r>
          </a:p>
          <a:p>
            <a:r>
              <a:rPr lang="ru-RU" sz="1200" kern="1200" dirty="0" err="1" smtClean="0">
                <a:solidFill>
                  <a:schemeClr val="tx1"/>
                </a:solidFill>
                <a:latin typeface="+mn-lt"/>
                <a:ea typeface="+mn-ea"/>
                <a:cs typeface="+mn-cs"/>
              </a:rPr>
              <a:t>Бьянка</a:t>
            </a:r>
            <a:r>
              <a:rPr lang="ru-RU" sz="1200" kern="1200" dirty="0" smtClean="0">
                <a:solidFill>
                  <a:schemeClr val="tx1"/>
                </a:solidFill>
                <a:latin typeface="+mn-lt"/>
                <a:ea typeface="+mn-ea"/>
                <a:cs typeface="+mn-cs"/>
              </a:rPr>
              <a:t> поняла у нее есть два выбора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Она может всю свою жизнь потратить на то, чтобы себя жалеть, питая дух горечи и ненависти, или же жить в любви и доброте, переместив взгляд с себя на нужды других.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тот вечер она установила связь с Живым Словом. "Дорогой Бог, - молилась она, - Помоги мне пройти через все испытания, и я обещаю отдам себя Тебе".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40</a:t>
            </a:fld>
            <a:endParaRPr lang="en-US"/>
          </a:p>
        </p:txBody>
      </p:sp>
    </p:spTree>
    <p:extLst>
      <p:ext uri="{BB962C8B-B14F-4D97-AF65-F5344CB8AC3E}">
        <p14:creationId xmlns:p14="http://schemas.microsoft.com/office/powerpoint/2010/main" xmlns="" val="400372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После войны, она иммигрировала в США, и стала жить в квартире. Именно в этом месте она нашла особый способ любить.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Большинство жителей квартир - престарелые люди, которые зачастую нуждаются в частички солнечного света. Если кто-то из соседей попадал в больницу или был прикован к постели, </a:t>
            </a:r>
            <a:r>
              <a:rPr lang="ru-RU" sz="1200" kern="1200" dirty="0" err="1" smtClean="0">
                <a:solidFill>
                  <a:schemeClr val="tx1"/>
                </a:solidFill>
                <a:latin typeface="+mn-lt"/>
                <a:ea typeface="+mn-ea"/>
                <a:cs typeface="+mn-cs"/>
              </a:rPr>
              <a:t>Бьянка</a:t>
            </a:r>
            <a:r>
              <a:rPr lang="ru-RU" sz="1200" kern="1200" dirty="0" smtClean="0">
                <a:solidFill>
                  <a:schemeClr val="tx1"/>
                </a:solidFill>
                <a:latin typeface="+mn-lt"/>
                <a:ea typeface="+mn-ea"/>
                <a:cs typeface="+mn-cs"/>
              </a:rPr>
              <a:t> незамедлительно посылала веселую открытку. И каждый раз подписывала ее</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Солнечная леди</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Прошло много лет, и десятки людей получили послание от женщины с солнечным характером.</a:t>
            </a:r>
          </a:p>
          <a:p>
            <a:r>
              <a:rPr lang="ru-RU" sz="1200" kern="1200" dirty="0" smtClean="0">
                <a:solidFill>
                  <a:schemeClr val="tx1"/>
                </a:solidFill>
                <a:latin typeface="+mn-lt"/>
                <a:ea typeface="+mn-ea"/>
                <a:cs typeface="+mn-cs"/>
              </a:rPr>
              <a:t>Один сосед прокомментировал: "Что-то произошло с ее спиной, но смотря на ее счастливое лицо, невозможно заметить, что она переживает какие-то трудности". </a:t>
            </a:r>
          </a:p>
          <a:p>
            <a:r>
              <a:rPr lang="ru-RU" sz="1200" kern="1200" dirty="0" smtClean="0">
                <a:solidFill>
                  <a:schemeClr val="tx1"/>
                </a:solidFill>
                <a:latin typeface="+mn-lt"/>
                <a:ea typeface="+mn-ea"/>
                <a:cs typeface="+mn-cs"/>
              </a:rPr>
              <a:t>Они не знают о ее битве с горечью и отчаянием, которую она испытала в ту ночь в концлагере, они видят только результат ее сотрудничества с Богом, и то, как она доверяет Слову Божьему.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Кристина провела ночь у тетушки. Они весь вечер занимались своими любимыми занятиями. И как все пятилетние детки, когда пришло время сна, она стала придумывать кучу причин, как бы продлить время и не идти спать.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Она приняла ванну, послушала историю, попила, и встала, чтобы пойти на горшок. Затем она заявила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что боится темноты</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Поэтому тетушка подбежала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чтобы найти ночник</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"Теперь ты можешь идти спать", сказала тетушка, и оставила комнату, чтобы приняться за оставшиеся дела. "Я все равно боюсь, - сказала она, - можешь лечь со мной?"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"Я не могу лечь прямо сейчас - сказала тетушка, - у меня еще много работы осталось. И вообще, ты  не должна бояться. Мы помолились и попросили Иисуса послать Ангелов, чтобы они охраняли тебя. Иисус очень хорошо позаботиться о тебе</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Представьте шок тетушки, когда она услышала слова Кристины: "Хм! Иисус даже не мог о Себе Самом позаботиться</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 ты хочешь этим сказать?" - спросила тетушка.  </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"Ну Он просто маленький ребенок" - объяснила Кристина. </a:t>
            </a:r>
          </a:p>
          <a:p>
            <a:r>
              <a:rPr lang="ru-RU" sz="1200" kern="1200" dirty="0" smtClean="0">
                <a:solidFill>
                  <a:schemeClr val="tx1"/>
                </a:solidFill>
                <a:latin typeface="+mn-lt"/>
                <a:ea typeface="+mn-ea"/>
                <a:cs typeface="+mn-cs"/>
              </a:rPr>
              <a:t>"Нет, конечно!" воскликнула тетушка.</a:t>
            </a:r>
          </a:p>
          <a:p>
            <a:r>
              <a:rPr lang="ru-RU" sz="1200" kern="1200" dirty="0" smtClean="0">
                <a:solidFill>
                  <a:schemeClr val="tx1"/>
                </a:solidFill>
                <a:latin typeface="+mn-lt"/>
                <a:ea typeface="+mn-ea"/>
                <a:cs typeface="+mn-cs"/>
              </a:rPr>
              <a:t>"Да, это так - настаивала на своем Кристина, - мой учитель так сказал, и то что Он лежал в пеленах в яслях".</a:t>
            </a:r>
          </a:p>
          <a:p>
            <a:r>
              <a:rPr lang="ru-RU" sz="1200" kern="1200" dirty="0" smtClean="0">
                <a:solidFill>
                  <a:schemeClr val="tx1"/>
                </a:solidFill>
                <a:latin typeface="+mn-lt"/>
                <a:ea typeface="+mn-ea"/>
                <a:cs typeface="+mn-cs"/>
              </a:rPr>
              <a:t>Тетушка быстро заверила ее, что Иисус когда-то давно был маленьким, но сейчас Он вырос, здоров и силен, и он действительно может позаботиться о ней. </a:t>
            </a:r>
          </a:p>
          <a:p>
            <a:r>
              <a:rPr lang="ru-RU" sz="1200" kern="1200" dirty="0" smtClean="0">
                <a:solidFill>
                  <a:schemeClr val="tx1"/>
                </a:solidFill>
                <a:latin typeface="+mn-lt"/>
                <a:ea typeface="+mn-ea"/>
                <a:cs typeface="+mn-cs"/>
              </a:rPr>
              <a:t>Кристина улыбнулась, так как узнала немного больше об Иисусе. "Я рада, что уже большой", ответила она. </a:t>
            </a:r>
          </a:p>
          <a:p>
            <a:r>
              <a:rPr lang="ru-RU" sz="1200" kern="1200" dirty="0" smtClean="0">
                <a:solidFill>
                  <a:schemeClr val="tx1"/>
                </a:solidFill>
                <a:latin typeface="+mn-lt"/>
                <a:ea typeface="+mn-ea"/>
                <a:cs typeface="+mn-cs"/>
              </a:rPr>
              <a:t>"О, да, Кристина, я тоже очень рада, что Он уже большой. И все, что Бог пообещал в Слове Своем, Он достаточно взрослый, чтобы исполнить! Ты можешь доверять Его Слову</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41</a:t>
            </a:fld>
            <a:endParaRPr lang="en-US"/>
          </a:p>
        </p:txBody>
      </p:sp>
    </p:spTree>
    <p:extLst>
      <p:ext uri="{BB962C8B-B14F-4D97-AF65-F5344CB8AC3E}">
        <p14:creationId xmlns:p14="http://schemas.microsoft.com/office/powerpoint/2010/main" xmlns="" val="2923873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ЧЕТЫРЕ БИБЛЕЙСКИХ ПРИНЦИПА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ДЛЯ СОВРЕМЕННЫХ ХРИСТИАНОК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42</a:t>
            </a:fld>
            <a:endParaRPr lang="en-US"/>
          </a:p>
        </p:txBody>
      </p:sp>
    </p:spTree>
    <p:extLst>
      <p:ext uri="{BB962C8B-B14F-4D97-AF65-F5344CB8AC3E}">
        <p14:creationId xmlns:p14="http://schemas.microsoft.com/office/powerpoint/2010/main" xmlns="" val="2966391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i="1" kern="1200" dirty="0" smtClean="0">
                <a:solidFill>
                  <a:schemeClr val="tx1"/>
                </a:solidFill>
                <a:latin typeface="+mn-lt"/>
                <a:ea typeface="+mn-ea"/>
                <a:cs typeface="+mn-cs"/>
              </a:rPr>
              <a:t>Бог понимает наши чувства</a:t>
            </a:r>
            <a:r>
              <a:rPr lang="en-US" sz="1200" b="1" i="1"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надежды</a:t>
            </a:r>
            <a:r>
              <a:rPr lang="en-US" sz="1200" b="1" i="1"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страхи</a:t>
            </a:r>
            <a:r>
              <a:rPr lang="en-US" sz="1200" b="1" i="1"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и все наши потребности </a:t>
            </a:r>
            <a:r>
              <a:rPr lang="en-US" sz="1200" b="1" i="1" kern="1200" dirty="0" smtClean="0">
                <a:solidFill>
                  <a:schemeClr val="tx1"/>
                </a:solidFill>
                <a:latin typeface="+mn-lt"/>
                <a:ea typeface="+mn-ea"/>
                <a:cs typeface="+mn-cs"/>
              </a:rPr>
              <a:t>(</a:t>
            </a:r>
            <a:r>
              <a:rPr lang="ru-RU" sz="1200" b="1" i="1" kern="1200" dirty="0" err="1" smtClean="0">
                <a:solidFill>
                  <a:schemeClr val="tx1"/>
                </a:solidFill>
                <a:latin typeface="+mn-lt"/>
                <a:ea typeface="+mn-ea"/>
                <a:cs typeface="+mn-cs"/>
              </a:rPr>
              <a:t>Евр</a:t>
            </a:r>
            <a:r>
              <a:rPr lang="en-US" sz="1200" b="1" i="1" kern="1200" dirty="0" smtClean="0">
                <a:solidFill>
                  <a:schemeClr val="tx1"/>
                </a:solidFill>
                <a:latin typeface="+mn-lt"/>
                <a:ea typeface="+mn-ea"/>
                <a:cs typeface="+mn-cs"/>
              </a:rPr>
              <a:t>. 4:15)</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"Его любящее сердце трогают наши скорби. Никакая ноша не будет для Него слишком тяжелой: ведь он держит миры и управляет Вселенной. Нет ни одной главы в истории нашей жизни, которая была бы настолько запутанной, чтобы Он не мог ее прочесть; никакое наше недоразумение не может быть настолько трудным, чтобы Он не был в состоянии помочь. Никакое несчастье, которое может постигнуть малейшего из Его детей, никакая тревога, беспокоящая душу, любая радость, каждая искренняя молитва - ничто не ускользает от взора нашего Небесного Отца, Который с участием откликается на все". (</a:t>
            </a:r>
            <a:r>
              <a:rPr lang="ru-RU" sz="1200" i="1" kern="1200" dirty="0" smtClean="0">
                <a:solidFill>
                  <a:schemeClr val="tx1"/>
                </a:solidFill>
                <a:latin typeface="+mn-lt"/>
                <a:ea typeface="+mn-ea"/>
                <a:cs typeface="+mn-cs"/>
              </a:rPr>
              <a:t>Путь ко Христу,</a:t>
            </a:r>
            <a:r>
              <a:rPr lang="ru-RU" sz="1200" kern="1200" dirty="0" smtClean="0">
                <a:solidFill>
                  <a:schemeClr val="tx1"/>
                </a:solidFill>
                <a:latin typeface="+mn-lt"/>
                <a:ea typeface="+mn-ea"/>
                <a:cs typeface="+mn-cs"/>
              </a:rPr>
              <a:t> стр. 99)</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pPr lvl="0"/>
            <a:r>
              <a:rPr lang="ru-RU" sz="1200" b="1" i="1" kern="1200" dirty="0" smtClean="0">
                <a:solidFill>
                  <a:schemeClr val="tx1"/>
                </a:solidFill>
                <a:latin typeface="+mn-lt"/>
                <a:ea typeface="+mn-ea"/>
                <a:cs typeface="+mn-cs"/>
              </a:rPr>
              <a:t>Бог хочет взять на себя все наши нужды и страдания: физические, душевные, эмоциональные, социальные и духовные.  (</a:t>
            </a:r>
            <a:r>
              <a:rPr lang="ru-RU" sz="1200" b="1" i="1" kern="1200" dirty="0" err="1" smtClean="0">
                <a:solidFill>
                  <a:schemeClr val="tx1"/>
                </a:solidFill>
                <a:latin typeface="+mn-lt"/>
                <a:ea typeface="+mn-ea"/>
                <a:cs typeface="+mn-cs"/>
              </a:rPr>
              <a:t>Филп</a:t>
            </a:r>
            <a:r>
              <a:rPr lang="ru-RU" sz="1200" b="1" i="1" kern="1200" dirty="0" smtClean="0">
                <a:solidFill>
                  <a:schemeClr val="tx1"/>
                </a:solidFill>
                <a:latin typeface="+mn-lt"/>
                <a:ea typeface="+mn-ea"/>
                <a:cs typeface="+mn-cs"/>
              </a:rPr>
              <a:t>. 4:19)</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"Он советует искать прежде всего Царства Божьего и Его праведности и обещает, что все потребное для земной жизни приложиться. Суета ослепляет</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 человек не думает о будущем</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Но Иисус видит все</a:t>
            </a:r>
            <a:r>
              <a:rPr lang="en-US" sz="1200" kern="1200" dirty="0" smtClean="0">
                <a:solidFill>
                  <a:schemeClr val="tx1"/>
                </a:solidFill>
                <a:latin typeface="+mn-lt"/>
                <a:ea typeface="+mn-ea"/>
                <a:cs typeface="+mn-cs"/>
              </a:rPr>
              <a:t> - </a:t>
            </a:r>
            <a:r>
              <a:rPr lang="ru-RU" sz="1200" kern="1200" dirty="0" smtClean="0">
                <a:solidFill>
                  <a:schemeClr val="tx1"/>
                </a:solidFill>
                <a:latin typeface="+mn-lt"/>
                <a:ea typeface="+mn-ea"/>
                <a:cs typeface="+mn-cs"/>
              </a:rPr>
              <a:t>и конец</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 начало</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Он знает, как найти выход из любого затруднительного положения. Наш Небесный Отец приготовил для нас тысячи путей, о которых мы ничего не знаем". </a:t>
            </a:r>
            <a:r>
              <a:rPr lang="ru-RU" sz="1200" i="1" kern="1200" dirty="0" smtClean="0">
                <a:solidFill>
                  <a:schemeClr val="tx1"/>
                </a:solidFill>
                <a:latin typeface="+mn-lt"/>
                <a:ea typeface="+mn-ea"/>
                <a:cs typeface="+mn-cs"/>
              </a:rPr>
              <a:t>Желание веков,</a:t>
            </a:r>
            <a:r>
              <a:rPr lang="ru-RU" sz="1200" kern="1200" dirty="0" smtClean="0">
                <a:solidFill>
                  <a:schemeClr val="tx1"/>
                </a:solidFill>
                <a:latin typeface="+mn-lt"/>
                <a:ea typeface="+mn-ea"/>
                <a:cs typeface="+mn-cs"/>
              </a:rPr>
              <a:t> стр. 233.</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43</a:t>
            </a:fld>
            <a:endParaRPr lang="en-US" dirty="0"/>
          </a:p>
        </p:txBody>
      </p:sp>
    </p:spTree>
    <p:extLst>
      <p:ext uri="{BB962C8B-B14F-4D97-AF65-F5344CB8AC3E}">
        <p14:creationId xmlns:p14="http://schemas.microsoft.com/office/powerpoint/2010/main" xmlns="" val="2193880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i="1" kern="1200" dirty="0" smtClean="0">
                <a:solidFill>
                  <a:schemeClr val="tx1"/>
                </a:solidFill>
                <a:latin typeface="+mn-lt"/>
                <a:ea typeface="+mn-ea"/>
                <a:cs typeface="+mn-cs"/>
              </a:rPr>
              <a:t>Божье Слово - это Слово, на которое можно положиться. Он сделает то, что обещает. Мы всегда можем верить Его обещаниям</a:t>
            </a:r>
            <a:r>
              <a:rPr lang="en-US" sz="1200" b="1" i="1" kern="1200" dirty="0" smtClean="0">
                <a:solidFill>
                  <a:schemeClr val="tx1"/>
                </a:solidFill>
                <a:latin typeface="+mn-lt"/>
                <a:ea typeface="+mn-ea"/>
                <a:cs typeface="+mn-cs"/>
              </a:rPr>
              <a:t>.  (</a:t>
            </a:r>
            <a:r>
              <a:rPr lang="ru-RU" sz="1200" b="1" i="1" kern="1200" dirty="0" err="1" smtClean="0">
                <a:solidFill>
                  <a:schemeClr val="tx1"/>
                </a:solidFill>
                <a:latin typeface="+mn-lt"/>
                <a:ea typeface="+mn-ea"/>
                <a:cs typeface="+mn-cs"/>
              </a:rPr>
              <a:t>Числ</a:t>
            </a:r>
            <a:r>
              <a:rPr lang="en-US" sz="1200" b="1" i="1" kern="1200" dirty="0" smtClean="0">
                <a:solidFill>
                  <a:schemeClr val="tx1"/>
                </a:solidFill>
                <a:latin typeface="+mn-lt"/>
                <a:ea typeface="+mn-ea"/>
                <a:cs typeface="+mn-cs"/>
              </a:rPr>
              <a:t>. 23:19)</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"Это заверение Христа не имеет предела. Он верен Своему обещанию. Даже если мы не получим просимое сразу, все же должны верить, что Господь слышит на и ответит на наши молитвы. .. Даже тогда, когда нам кажется, что на наши молитвы нет ответа, мы все равно должны полагаться на Божью благодать, - ответ непременно будет дан в сове время, мы получим благословение, в котором более всего нуждаемся. Однако утверждать, что мы получим ответ именно в такое время и таким образом, как желаем, будет самонадеянностью. Бог бесконечно мудр, чтобы ошибаться, и беспредельно благ, чтобы лишить благословения тех, кто Его ищет. Поэтому не бойтесь доверять Ему, даже если не имеете немедленного ответа на ваши молитвы. Полагайтесь на Его твердое обещание</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Просите</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 будет вам</a:t>
            </a:r>
            <a:r>
              <a:rPr lang="en-US"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Мф</a:t>
            </a:r>
            <a:r>
              <a:rPr lang="en-US" sz="1200" kern="1200" dirty="0" smtClean="0">
                <a:solidFill>
                  <a:schemeClr val="tx1"/>
                </a:solidFill>
                <a:latin typeface="+mn-lt"/>
                <a:ea typeface="+mn-ea"/>
                <a:cs typeface="+mn-cs"/>
              </a:rPr>
              <a:t>. 7:7).  </a:t>
            </a:r>
            <a:r>
              <a:rPr lang="ru-RU" sz="1200" i="1" kern="1200" dirty="0" smtClean="0">
                <a:solidFill>
                  <a:schemeClr val="tx1"/>
                </a:solidFill>
                <a:latin typeface="+mn-lt"/>
                <a:ea typeface="+mn-ea"/>
                <a:cs typeface="+mn-cs"/>
              </a:rPr>
              <a:t>Путь ко Христу</a:t>
            </a:r>
            <a:r>
              <a:rPr lang="en-US" sz="1200" kern="1200" dirty="0" smtClean="0">
                <a:solidFill>
                  <a:schemeClr val="tx1"/>
                </a:solidFill>
                <a:latin typeface="+mn-lt"/>
                <a:ea typeface="+mn-ea"/>
                <a:cs typeface="+mn-cs"/>
              </a:rPr>
              <a:t>, p. 9</a:t>
            </a:r>
            <a:r>
              <a:rPr lang="ru-RU" sz="1200"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0"/>
            <a:r>
              <a:rPr lang="ru-RU" sz="1200" b="1" kern="1200" dirty="0" smtClean="0">
                <a:solidFill>
                  <a:schemeClr val="tx1"/>
                </a:solidFill>
                <a:latin typeface="+mn-lt"/>
                <a:ea typeface="+mn-ea"/>
                <a:cs typeface="+mn-cs"/>
              </a:rPr>
              <a:t>Общение с Богом меняет нашу жизнь, взгляды, будущее, обстоятельства и даже эмоции</a:t>
            </a:r>
            <a:r>
              <a:rPr lang="ru-RU" sz="1200" b="1" i="1" kern="1200" dirty="0" smtClean="0">
                <a:solidFill>
                  <a:schemeClr val="tx1"/>
                </a:solidFill>
                <a:latin typeface="+mn-lt"/>
                <a:ea typeface="+mn-ea"/>
                <a:cs typeface="+mn-cs"/>
              </a:rPr>
              <a:t>.  (</a:t>
            </a:r>
            <a:r>
              <a:rPr lang="ru-RU" sz="1200" b="1" i="1" kern="1200" dirty="0" err="1" smtClean="0">
                <a:solidFill>
                  <a:schemeClr val="tx1"/>
                </a:solidFill>
                <a:latin typeface="+mn-lt"/>
                <a:ea typeface="+mn-ea"/>
                <a:cs typeface="+mn-cs"/>
              </a:rPr>
              <a:t>Ис</a:t>
            </a:r>
            <a:r>
              <a:rPr lang="ru-RU" sz="1200" b="1" i="1" kern="1200" dirty="0" smtClean="0">
                <a:solidFill>
                  <a:schemeClr val="tx1"/>
                </a:solidFill>
                <a:latin typeface="+mn-lt"/>
                <a:ea typeface="+mn-ea"/>
                <a:cs typeface="+mn-cs"/>
              </a:rPr>
              <a:t>. 61:3)</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Заметили вы изменения, которые произошли с Сарой и </a:t>
            </a:r>
            <a:r>
              <a:rPr lang="ru-RU" sz="1200" kern="1200" dirty="0" err="1" smtClean="0">
                <a:solidFill>
                  <a:schemeClr val="tx1"/>
                </a:solidFill>
                <a:latin typeface="+mn-lt"/>
                <a:ea typeface="+mn-ea"/>
                <a:cs typeface="+mn-cs"/>
              </a:rPr>
              <a:t>Агарью</a:t>
            </a:r>
            <a:r>
              <a:rPr lang="ru-RU" sz="1200" kern="1200" dirty="0" smtClean="0">
                <a:solidFill>
                  <a:schemeClr val="tx1"/>
                </a:solidFill>
                <a:latin typeface="+mn-lt"/>
                <a:ea typeface="+mn-ea"/>
                <a:cs typeface="+mn-cs"/>
              </a:rPr>
              <a:t>, когда они наладили связь с Господом? Это всегда истинно, когда мы находим Живое Слово в Написанном!</a:t>
            </a:r>
            <a:endParaRPr lang="en-US" dirty="0" smtClean="0"/>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44</a:t>
            </a:fld>
            <a:endParaRPr lang="en-US"/>
          </a:p>
        </p:txBody>
      </p:sp>
    </p:spTree>
    <p:extLst>
      <p:ext uri="{BB962C8B-B14F-4D97-AF65-F5344CB8AC3E}">
        <p14:creationId xmlns:p14="http://schemas.microsoft.com/office/powerpoint/2010/main" xmlns="" val="262883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Позже пришел почтальон и принес несколько серию книг </a:t>
            </a:r>
            <a:r>
              <a:rPr lang="ru-RU" sz="1200" kern="1200" dirty="0" err="1" smtClean="0">
                <a:solidFill>
                  <a:schemeClr val="tx1"/>
                </a:solidFill>
                <a:latin typeface="+mn-lt"/>
                <a:ea typeface="+mn-ea"/>
                <a:cs typeface="+mn-cs"/>
              </a:rPr>
              <a:t>Глена</a:t>
            </a:r>
            <a:r>
              <a:rPr lang="ru-RU" sz="1200" kern="1200" dirty="0" smtClean="0">
                <a:solidFill>
                  <a:schemeClr val="tx1"/>
                </a:solidFill>
                <a:latin typeface="+mn-lt"/>
                <a:ea typeface="+mn-ea"/>
                <a:cs typeface="+mn-cs"/>
              </a:rPr>
              <a:t> Куна "Библейские молитвы от А до Я". Она открыла их и нашла строки, как попросить обетования и точно знать ответ на молитву. Это было так же легко как А,Б,В.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5</a:t>
            </a:fld>
            <a:endParaRPr lang="en-US"/>
          </a:p>
        </p:txBody>
      </p:sp>
    </p:spTree>
    <p:extLst>
      <p:ext uri="{BB962C8B-B14F-4D97-AF65-F5344CB8AC3E}">
        <p14:creationId xmlns:p14="http://schemas.microsoft.com/office/powerpoint/2010/main" xmlns="" val="351926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А - Просить</a:t>
            </a:r>
            <a:r>
              <a:rPr lang="ru-RU" sz="1200" kern="1200" dirty="0" smtClean="0">
                <a:solidFill>
                  <a:schemeClr val="tx1"/>
                </a:solidFill>
                <a:latin typeface="+mn-lt"/>
                <a:ea typeface="+mn-ea"/>
                <a:cs typeface="+mn-cs"/>
              </a:rPr>
              <a:t>.  "Просите и дано будет вам, ищите и найдете, стучите и отворят вам". Попросите Бога о чем</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то</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что Он обещал вам</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 вы найдете из 3573 обещаний именно то, которое вам необходимо сейчас.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6</a:t>
            </a:fld>
            <a:endParaRPr lang="en-US"/>
          </a:p>
        </p:txBody>
      </p:sp>
    </p:spTree>
    <p:extLst>
      <p:ext uri="{BB962C8B-B14F-4D97-AF65-F5344CB8AC3E}">
        <p14:creationId xmlns:p14="http://schemas.microsoft.com/office/powerpoint/2010/main" xmlns="" val="78420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Б</a:t>
            </a:r>
            <a:r>
              <a:rPr lang="en-US" sz="1200" b="1" kern="1200" dirty="0" smtClean="0">
                <a:solidFill>
                  <a:schemeClr val="tx1"/>
                </a:solidFill>
                <a:latin typeface="+mn-lt"/>
                <a:ea typeface="+mn-ea"/>
                <a:cs typeface="+mn-cs"/>
              </a:rPr>
              <a:t> - </a:t>
            </a:r>
            <a:r>
              <a:rPr lang="ru-RU" sz="1200" b="1" kern="1200" dirty="0" smtClean="0">
                <a:solidFill>
                  <a:schemeClr val="tx1"/>
                </a:solidFill>
                <a:latin typeface="+mn-lt"/>
                <a:ea typeface="+mn-ea"/>
                <a:cs typeface="+mn-cs"/>
              </a:rPr>
              <a:t>Верить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"Все, чего ни будете просить в молитве, верьте, что получите". Верьте</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что Бог держит Свое Слово</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Верьте, что на Него можно положиться, Он никогда не лжет. Верьте, что с Ним все возможно, и Он сделает то, что обещал.</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7</a:t>
            </a:fld>
            <a:endParaRPr lang="en-US"/>
          </a:p>
        </p:txBody>
      </p:sp>
    </p:spTree>
    <p:extLst>
      <p:ext uri="{BB962C8B-B14F-4D97-AF65-F5344CB8AC3E}">
        <p14:creationId xmlns:p14="http://schemas.microsoft.com/office/powerpoint/2010/main" xmlns="" val="221648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5525" y="350838"/>
            <a:ext cx="4706938" cy="3529012"/>
          </a:xfrm>
        </p:spPr>
      </p:sp>
      <p:sp>
        <p:nvSpPr>
          <p:cNvPr id="3" name="Notes Placeholder 2"/>
          <p:cNvSpPr>
            <a:spLocks noGrp="1"/>
          </p:cNvSpPr>
          <p:nvPr>
            <p:ph type="body" idx="1"/>
          </p:nvPr>
        </p:nvSpPr>
        <p:spPr>
          <a:xfrm>
            <a:off x="575297" y="4164927"/>
            <a:ext cx="5841935" cy="4114800"/>
          </a:xfrm>
        </p:spPr>
        <p:txBody>
          <a:bodyPr/>
          <a:lstStyle/>
          <a:p>
            <a:r>
              <a:rPr lang="ru-RU" sz="1200" b="1" kern="1200" dirty="0" smtClean="0">
                <a:solidFill>
                  <a:schemeClr val="tx1"/>
                </a:solidFill>
                <a:latin typeface="+mn-lt"/>
                <a:ea typeface="+mn-ea"/>
                <a:cs typeface="+mn-cs"/>
              </a:rPr>
              <a:t>В</a:t>
            </a:r>
            <a:r>
              <a:rPr lang="en-US" sz="1200" b="1" kern="1200" dirty="0" smtClean="0">
                <a:solidFill>
                  <a:schemeClr val="tx1"/>
                </a:solidFill>
                <a:latin typeface="+mn-lt"/>
                <a:ea typeface="+mn-ea"/>
                <a:cs typeface="+mn-cs"/>
              </a:rPr>
              <a:t> - </a:t>
            </a:r>
            <a:r>
              <a:rPr lang="ru-RU" sz="1200" b="1" kern="1200" dirty="0" smtClean="0">
                <a:solidFill>
                  <a:schemeClr val="tx1"/>
                </a:solidFill>
                <a:latin typeface="+mn-lt"/>
                <a:ea typeface="+mn-ea"/>
                <a:cs typeface="+mn-cs"/>
              </a:rPr>
              <a:t>Требовать</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Требуйте (просите) обетования, как будто оно ваше собственное. Склонитесь на колени перед открытой Библией</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Ткните пальцем на стих и прочитайте его Богу</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Скажите: "Боже, Ты сказал это, и я в это верю. Теперь я хочу, чтобы это обещание Ты исполнил в моей жизни. И я благодарю Тебя за то, что ты делаешь для меня. Я верю</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что Ты уже исполняешь свои обетования</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Спасибо</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Теперь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нужно было только найти одно из 3573 обещаний и сказать: "</a:t>
            </a:r>
            <a:r>
              <a:rPr lang="ru-RU" sz="1200" kern="1200" dirty="0" err="1" smtClean="0">
                <a:solidFill>
                  <a:schemeClr val="tx1"/>
                </a:solidFill>
                <a:latin typeface="+mn-lt"/>
                <a:ea typeface="+mn-ea"/>
                <a:cs typeface="+mn-cs"/>
              </a:rPr>
              <a:t>Вотсы</a:t>
            </a:r>
            <a:r>
              <a:rPr lang="ru-RU" sz="1200" kern="1200" dirty="0" smtClean="0">
                <a:solidFill>
                  <a:schemeClr val="tx1"/>
                </a:solidFill>
                <a:latin typeface="+mn-lt"/>
                <a:ea typeface="+mn-ea"/>
                <a:cs typeface="+mn-cs"/>
              </a:rPr>
              <a:t> усыновят двух мальчиков-близнецов из Калифорнии". Но не тут то было.</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Но она нашла текст Иакова 1:5, где сказано: "Если же у кого из вас недостает мудрости, да просит у Бога, дающего всем просто и без упреков, - и дастся ему". </a:t>
            </a:r>
          </a:p>
          <a:p>
            <a:r>
              <a:rPr lang="ru-RU" sz="1200" kern="1200" dirty="0" smtClean="0">
                <a:solidFill>
                  <a:schemeClr val="tx1"/>
                </a:solidFill>
                <a:latin typeface="+mn-lt"/>
                <a:ea typeface="+mn-ea"/>
                <a:cs typeface="+mn-cs"/>
              </a:rPr>
              <a:t>Она приклонила колени и ткнула пальцем на обетование: "Дорогой Боже, Ты пообещал дать мне мудрости, если я попрошу. Вот я прошу. Пожалуйста, дай мне мудрости, чтобы исполнить Твою волю в вопросе усыновления. Должны ли мы оставаться в Калифорнии на целый год, чтобы усыновить детей, или нам нужно оставить эту идею и вернуться в Индию?"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тот самый момент в голове промелькнуло слово "машина", она тут же вспомнила об их автомобиле, которым они пользовались в течение трех месяцев. Если им нужно было бы вернуться в Индию, то его нужно было очень быстро продать. Если остаться на целый год, то автомобиль им понадобиться. Они пробовали продать машину до того, как </a:t>
            </a:r>
            <a:r>
              <a:rPr lang="ru-RU" sz="1200" kern="1200" dirty="0" err="1" smtClean="0">
                <a:solidFill>
                  <a:schemeClr val="tx1"/>
                </a:solidFill>
                <a:latin typeface="+mn-lt"/>
                <a:ea typeface="+mn-ea"/>
                <a:cs typeface="+mn-cs"/>
              </a:rPr>
              <a:t>Рон</a:t>
            </a:r>
            <a:r>
              <a:rPr lang="ru-RU" sz="1200" kern="1200" dirty="0" smtClean="0">
                <a:solidFill>
                  <a:schemeClr val="tx1"/>
                </a:solidFill>
                <a:latin typeface="+mn-lt"/>
                <a:ea typeface="+mn-ea"/>
                <a:cs typeface="+mn-cs"/>
              </a:rPr>
              <a:t> полетел в Калифорнию, но никто не откликнулся на их объявление</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pPr/>
              <a:t>8</a:t>
            </a:fld>
            <a:endParaRPr lang="en-US"/>
          </a:p>
        </p:txBody>
      </p:sp>
    </p:spTree>
    <p:extLst>
      <p:ext uri="{BB962C8B-B14F-4D97-AF65-F5344CB8AC3E}">
        <p14:creationId xmlns:p14="http://schemas.microsoft.com/office/powerpoint/2010/main" xmlns="" val="232766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1235526"/>
            <a:ext cx="5486400" cy="4114800"/>
          </a:xfrm>
        </p:spPr>
        <p:txBody>
          <a:bodyPr/>
          <a:lstStyle/>
          <a:p>
            <a:r>
              <a:rPr lang="ru-RU" sz="1200" i="1" kern="1200" dirty="0" smtClean="0">
                <a:solidFill>
                  <a:schemeClr val="tx1"/>
                </a:solidFill>
                <a:latin typeface="+mn-lt"/>
                <a:ea typeface="+mn-ea"/>
                <a:cs typeface="+mn-cs"/>
              </a:rPr>
              <a:t>Может быть именно в этом ответ на вопрос, почему автомобиль не продавался! </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подумала</a:t>
            </a:r>
            <a:r>
              <a:rPr lang="en-US"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Конечно</a:t>
            </a:r>
            <a:r>
              <a:rPr lang="en-US" sz="1200" i="1"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Господь знал об усыновлении и о том, что нам нужно остаться и машина будет нужна! </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Господь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это ответ</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молилась она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Это именно то</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что Ты хотел до нас донести</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Нам нужно оставить машину и усыновить мальчиков?"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Она все еще стояла на коленях, когда раздался телефонный звонок. Она подняла трубку, и какая-то женщина спросила: "Вы продаете машину?"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была поражена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Это невероятно</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Они не давали официального объявления о продаже! как она узнала?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 но она не очень в хорошем состоянии", ответила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"Вы вряд ли захотите ее купить. Я думаю, там что-то не так со сцеплением, и карбюратором, и стартером и возможно с тормозами. Я не уверена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Вы видите</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как она пыталась вывернуть ситуацию</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"Мой отец механик", ответил голос на другой стороне телефонной линии. "Могли бы мы приехать и взглянуть на нее?"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Через 15 минут они были на месте. Они прокатились на машине. Мужчина заглянул под капот, проверил автомобиль со всех сторон, и сказал: "Ничего нет страшного, чтобы я не мог бы исправить. Сколько вы хотите за нее?"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err="1" smtClean="0">
                <a:solidFill>
                  <a:schemeClr val="tx1"/>
                </a:solidFill>
                <a:latin typeface="+mn-lt"/>
                <a:ea typeface="+mn-ea"/>
                <a:cs typeface="+mn-cs"/>
              </a:rPr>
              <a:t>Вотсы</a:t>
            </a:r>
            <a:r>
              <a:rPr lang="ru-RU" sz="1200" kern="1200" dirty="0" smtClean="0">
                <a:solidFill>
                  <a:schemeClr val="tx1"/>
                </a:solidFill>
                <a:latin typeface="+mn-lt"/>
                <a:ea typeface="+mn-ea"/>
                <a:cs typeface="+mn-cs"/>
              </a:rPr>
              <a:t> брали машину за 850 долларов. </a:t>
            </a:r>
            <a:r>
              <a:rPr lang="ru-RU" sz="1200" kern="1200" dirty="0" err="1" smtClean="0">
                <a:solidFill>
                  <a:schemeClr val="tx1"/>
                </a:solidFill>
                <a:latin typeface="+mn-lt"/>
                <a:ea typeface="+mn-ea"/>
                <a:cs typeface="+mn-cs"/>
              </a:rPr>
              <a:t>Рон</a:t>
            </a:r>
            <a:r>
              <a:rPr lang="ru-RU" sz="1200" kern="1200" dirty="0" smtClean="0">
                <a:solidFill>
                  <a:schemeClr val="tx1"/>
                </a:solidFill>
                <a:latin typeface="+mn-lt"/>
                <a:ea typeface="+mn-ea"/>
                <a:cs typeface="+mn-cs"/>
              </a:rPr>
              <a:t> говорил, что будет отлично если бы продать ее хотя бы за 600, но они хотели получить хоть какие -то деньги за нее. Но,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не очень-то хотела продавать машину. Несмотря на то, что они за нее отдали 850 долларов, она назвала цену в "925 долларов."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"Мы забираем ее", сказал мужчина. Они выписали чек. Машину забрали, и теперь у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не было и сомнения о том, что им делать. Они вернулись в Индию, где Господь подарил им троих индийских детей, которые на данный момент уже выросли, и пятеро внуков. </a:t>
            </a:r>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pPr/>
              <a:t>9</a:t>
            </a:fld>
            <a:endParaRPr lang="en-US"/>
          </a:p>
        </p:txBody>
      </p:sp>
    </p:spTree>
    <p:extLst>
      <p:ext uri="{BB962C8B-B14F-4D97-AF65-F5344CB8AC3E}">
        <p14:creationId xmlns:p14="http://schemas.microsoft.com/office/powerpoint/2010/main" xmlns="" val="307456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963A06-80BB-4C0D-9527-BE49E5CF1F70}" type="slidenum">
              <a:rPr lang="en-US" altLang="pt-BR"/>
              <a:pPr>
                <a:defRPr/>
              </a:pPr>
              <a:t>‹#›</a:t>
            </a:fld>
            <a:endParaRPr lang="en-US" altLang="pt-BR"/>
          </a:p>
        </p:txBody>
      </p:sp>
    </p:spTree>
    <p:extLst>
      <p:ext uri="{BB962C8B-B14F-4D97-AF65-F5344CB8AC3E}">
        <p14:creationId xmlns:p14="http://schemas.microsoft.com/office/powerpoint/2010/main" xmlns="" val="181302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AF517F-2BBB-441E-9369-BD99C6DB4394}" type="slidenum">
              <a:rPr lang="en-US" altLang="pt-BR"/>
              <a:pPr>
                <a:defRPr/>
              </a:pPr>
              <a:t>‹#›</a:t>
            </a:fld>
            <a:endParaRPr lang="en-US" altLang="pt-BR"/>
          </a:p>
        </p:txBody>
      </p:sp>
    </p:spTree>
    <p:extLst>
      <p:ext uri="{BB962C8B-B14F-4D97-AF65-F5344CB8AC3E}">
        <p14:creationId xmlns:p14="http://schemas.microsoft.com/office/powerpoint/2010/main" xmlns="" val="428329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CAA5C-4271-4CA9-95B0-E3843B22BE86}" type="slidenum">
              <a:rPr lang="en-US" altLang="pt-BR"/>
              <a:pPr>
                <a:defRPr/>
              </a:pPr>
              <a:t>‹#›</a:t>
            </a:fld>
            <a:endParaRPr lang="en-US" altLang="pt-BR"/>
          </a:p>
        </p:txBody>
      </p:sp>
    </p:spTree>
    <p:extLst>
      <p:ext uri="{BB962C8B-B14F-4D97-AF65-F5344CB8AC3E}">
        <p14:creationId xmlns:p14="http://schemas.microsoft.com/office/powerpoint/2010/main" xmlns="" val="172833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180FB6-1137-4DFE-AB5F-27B4CDB4DA8C}" type="slidenum">
              <a:rPr lang="en-US" altLang="pt-BR"/>
              <a:pPr>
                <a:defRPr/>
              </a:pPr>
              <a:t>‹#›</a:t>
            </a:fld>
            <a:endParaRPr lang="en-US" altLang="pt-BR"/>
          </a:p>
        </p:txBody>
      </p:sp>
    </p:spTree>
    <p:extLst>
      <p:ext uri="{BB962C8B-B14F-4D97-AF65-F5344CB8AC3E}">
        <p14:creationId xmlns:p14="http://schemas.microsoft.com/office/powerpoint/2010/main" xmlns="" val="417322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4CED5-3883-4835-82C0-5CF943A38233}" type="slidenum">
              <a:rPr lang="en-US" altLang="pt-BR"/>
              <a:pPr>
                <a:defRPr/>
              </a:pPr>
              <a:t>‹#›</a:t>
            </a:fld>
            <a:endParaRPr lang="en-US" altLang="pt-BR"/>
          </a:p>
        </p:txBody>
      </p:sp>
    </p:spTree>
    <p:extLst>
      <p:ext uri="{BB962C8B-B14F-4D97-AF65-F5344CB8AC3E}">
        <p14:creationId xmlns:p14="http://schemas.microsoft.com/office/powerpoint/2010/main" xmlns="" val="123598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D2FE7A-D8C6-43D9-9EEF-1AE57DDA8635}" type="slidenum">
              <a:rPr lang="en-US" altLang="pt-BR"/>
              <a:pPr>
                <a:defRPr/>
              </a:pPr>
              <a:t>‹#›</a:t>
            </a:fld>
            <a:endParaRPr lang="en-US" altLang="pt-BR"/>
          </a:p>
        </p:txBody>
      </p:sp>
    </p:spTree>
    <p:extLst>
      <p:ext uri="{BB962C8B-B14F-4D97-AF65-F5344CB8AC3E}">
        <p14:creationId xmlns:p14="http://schemas.microsoft.com/office/powerpoint/2010/main" xmlns="" val="400648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EB2F76-E793-4FAE-A4C8-B2EF10DAA02F}" type="slidenum">
              <a:rPr lang="en-US" altLang="pt-BR"/>
              <a:pPr>
                <a:defRPr/>
              </a:pPr>
              <a:t>‹#›</a:t>
            </a:fld>
            <a:endParaRPr lang="en-US" altLang="pt-BR"/>
          </a:p>
        </p:txBody>
      </p:sp>
    </p:spTree>
    <p:extLst>
      <p:ext uri="{BB962C8B-B14F-4D97-AF65-F5344CB8AC3E}">
        <p14:creationId xmlns:p14="http://schemas.microsoft.com/office/powerpoint/2010/main" xmlns="" val="336570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07D684-2D1A-4803-AAA7-3517D1A2DA55}" type="slidenum">
              <a:rPr lang="en-US" altLang="pt-BR"/>
              <a:pPr>
                <a:defRPr/>
              </a:pPr>
              <a:t>‹#›</a:t>
            </a:fld>
            <a:endParaRPr lang="en-US" altLang="pt-BR"/>
          </a:p>
        </p:txBody>
      </p:sp>
    </p:spTree>
    <p:extLst>
      <p:ext uri="{BB962C8B-B14F-4D97-AF65-F5344CB8AC3E}">
        <p14:creationId xmlns:p14="http://schemas.microsoft.com/office/powerpoint/2010/main" xmlns="" val="380093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EFA6A2-9D28-4852-BB7E-420DA7773203}" type="slidenum">
              <a:rPr lang="en-US" altLang="pt-BR"/>
              <a:pPr>
                <a:defRPr/>
              </a:pPr>
              <a:t>‹#›</a:t>
            </a:fld>
            <a:endParaRPr lang="en-US" altLang="pt-BR"/>
          </a:p>
        </p:txBody>
      </p:sp>
    </p:spTree>
    <p:extLst>
      <p:ext uri="{BB962C8B-B14F-4D97-AF65-F5344CB8AC3E}">
        <p14:creationId xmlns:p14="http://schemas.microsoft.com/office/powerpoint/2010/main" xmlns="" val="244493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E6EC9E-0C62-497C-B861-9C1EBD8CBCEA}" type="slidenum">
              <a:rPr lang="en-US" altLang="pt-BR"/>
              <a:pPr>
                <a:defRPr/>
              </a:pPr>
              <a:t>‹#›</a:t>
            </a:fld>
            <a:endParaRPr lang="en-US" altLang="pt-BR"/>
          </a:p>
        </p:txBody>
      </p:sp>
    </p:spTree>
    <p:extLst>
      <p:ext uri="{BB962C8B-B14F-4D97-AF65-F5344CB8AC3E}">
        <p14:creationId xmlns:p14="http://schemas.microsoft.com/office/powerpoint/2010/main" xmlns="" val="182035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AD199D-FD13-4986-9B75-1419EBF4A308}" type="slidenum">
              <a:rPr lang="en-US" altLang="pt-BR"/>
              <a:pPr>
                <a:defRPr/>
              </a:pPr>
              <a:t>‹#›</a:t>
            </a:fld>
            <a:endParaRPr lang="en-US" altLang="pt-BR"/>
          </a:p>
        </p:txBody>
      </p:sp>
    </p:spTree>
    <p:extLst>
      <p:ext uri="{BB962C8B-B14F-4D97-AF65-F5344CB8AC3E}">
        <p14:creationId xmlns:p14="http://schemas.microsoft.com/office/powerpoint/2010/main" xmlns="" val="349603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86F36A4-A564-46B9-912C-D4ED74A7EE3D}" type="slidenum">
              <a:rPr lang="en-US" altLang="pt-BR"/>
              <a:pPr>
                <a:defRPr/>
              </a:pPr>
              <a:t>‹#›</a:t>
            </a:fld>
            <a:endParaRPr lang="en-US"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400" y="815975"/>
            <a:ext cx="8305800" cy="1470025"/>
          </a:xfrm>
        </p:spPr>
        <p:txBody>
          <a:bodyPr/>
          <a:lstStyle/>
          <a:p>
            <a:pPr eaLnBrk="1" hangingPunct="1">
              <a:defRPr/>
            </a:pPr>
            <a:r>
              <a:rPr lang="ru-RU" sz="6000" dirty="0" smtClean="0">
                <a:solidFill>
                  <a:srgbClr val="224B50"/>
                </a:solidFill>
                <a:latin typeface="Garamond"/>
                <a:ea typeface="+mj-ea"/>
                <a:cs typeface="Garamond"/>
              </a:rPr>
              <a:t>Духовная Красота</a:t>
            </a:r>
            <a:r>
              <a:rPr lang="en-US" sz="6000" dirty="0" smtClean="0">
                <a:solidFill>
                  <a:srgbClr val="224B50"/>
                </a:solidFill>
                <a:latin typeface="Garamond"/>
                <a:ea typeface="+mj-ea"/>
                <a:cs typeface="Garamond"/>
              </a:rPr>
              <a:t/>
            </a:r>
            <a:br>
              <a:rPr lang="en-US" sz="6000" dirty="0" smtClean="0">
                <a:solidFill>
                  <a:srgbClr val="224B50"/>
                </a:solidFill>
                <a:latin typeface="Garamond"/>
                <a:ea typeface="+mj-ea"/>
                <a:cs typeface="Garamond"/>
              </a:rPr>
            </a:br>
            <a:r>
              <a:rPr lang="ru-RU" sz="4000" b="1" dirty="0" smtClean="0">
                <a:solidFill>
                  <a:srgbClr val="996633"/>
                </a:solidFill>
                <a:latin typeface="Garamond"/>
                <a:ea typeface="+mj-ea"/>
                <a:cs typeface="Garamond"/>
              </a:rPr>
              <a:t>Верить Слову Божьему</a:t>
            </a:r>
            <a:r>
              <a:rPr lang="en-US" sz="4000" b="1" dirty="0" smtClean="0">
                <a:solidFill>
                  <a:srgbClr val="996633"/>
                </a:solidFill>
                <a:latin typeface="Garamond"/>
                <a:ea typeface="+mj-ea"/>
                <a:cs typeface="Garamond"/>
              </a:rPr>
              <a:t> </a:t>
            </a:r>
            <a:br>
              <a:rPr lang="en-US" sz="4000" b="1" dirty="0" smtClean="0">
                <a:solidFill>
                  <a:srgbClr val="996633"/>
                </a:solidFill>
                <a:latin typeface="Garamond"/>
                <a:ea typeface="+mj-ea"/>
                <a:cs typeface="Garamond"/>
              </a:rPr>
            </a:br>
            <a:r>
              <a:rPr lang="ru-RU" sz="3600" i="1" dirty="0" smtClean="0">
                <a:solidFill>
                  <a:schemeClr val="accent4">
                    <a:lumMod val="75000"/>
                    <a:lumOff val="25000"/>
                  </a:schemeClr>
                </a:solidFill>
                <a:latin typeface="Garamond"/>
                <a:ea typeface="+mj-ea"/>
                <a:cs typeface="Garamond"/>
              </a:rPr>
              <a:t>в</a:t>
            </a:r>
            <a:r>
              <a:rPr lang="en-US" sz="3600" dirty="0" smtClean="0">
                <a:solidFill>
                  <a:schemeClr val="accent4">
                    <a:lumMod val="75000"/>
                    <a:lumOff val="25000"/>
                  </a:schemeClr>
                </a:solidFill>
                <a:latin typeface="Garamond"/>
                <a:ea typeface="+mj-ea"/>
                <a:cs typeface="Garamond"/>
              </a:rPr>
              <a:t> </a:t>
            </a:r>
            <a:r>
              <a:rPr lang="ru-RU" sz="3600" dirty="0" smtClean="0">
                <a:solidFill>
                  <a:schemeClr val="accent4">
                    <a:lumMod val="75000"/>
                    <a:lumOff val="25000"/>
                  </a:schemeClr>
                </a:solidFill>
                <a:latin typeface="Garamond"/>
                <a:ea typeface="+mj-ea"/>
                <a:cs typeface="Garamond"/>
              </a:rPr>
              <a:t>такое время</a:t>
            </a:r>
            <a:r>
              <a:rPr lang="en-US" sz="3600" dirty="0" smtClean="0">
                <a:solidFill>
                  <a:schemeClr val="accent4">
                    <a:lumMod val="75000"/>
                    <a:lumOff val="25000"/>
                  </a:schemeClr>
                </a:solidFill>
                <a:latin typeface="Garamond"/>
                <a:ea typeface="+mj-ea"/>
                <a:cs typeface="Garamond"/>
              </a:rPr>
              <a:t> </a:t>
            </a:r>
            <a:r>
              <a:rPr lang="ru-RU" sz="3600" i="1" dirty="0" smtClean="0">
                <a:solidFill>
                  <a:schemeClr val="accent4">
                    <a:lumMod val="75000"/>
                    <a:lumOff val="25000"/>
                  </a:schemeClr>
                </a:solidFill>
                <a:latin typeface="Garamond"/>
                <a:ea typeface="+mj-ea"/>
                <a:cs typeface="Garamond"/>
              </a:rPr>
              <a:t>как</a:t>
            </a:r>
            <a:r>
              <a:rPr lang="en-US" sz="3600" i="1" dirty="0" smtClean="0">
                <a:solidFill>
                  <a:schemeClr val="accent4">
                    <a:lumMod val="75000"/>
                    <a:lumOff val="25000"/>
                  </a:schemeClr>
                </a:solidFill>
                <a:latin typeface="Garamond"/>
                <a:ea typeface="+mj-ea"/>
                <a:cs typeface="Garamond"/>
              </a:rPr>
              <a:t> </a:t>
            </a:r>
            <a:r>
              <a:rPr lang="ru-RU" sz="3600" dirty="0" smtClean="0">
                <a:solidFill>
                  <a:schemeClr val="accent4">
                    <a:lumMod val="75000"/>
                    <a:lumOff val="25000"/>
                  </a:schemeClr>
                </a:solidFill>
                <a:latin typeface="Garamond"/>
                <a:ea typeface="+mj-ea"/>
                <a:cs typeface="Garamond"/>
              </a:rPr>
              <a:t>сейчас</a:t>
            </a:r>
            <a:r>
              <a:rPr lang="en-US" sz="3600" dirty="0" smtClean="0">
                <a:solidFill>
                  <a:schemeClr val="accent4">
                    <a:lumMod val="75000"/>
                    <a:lumOff val="25000"/>
                  </a:schemeClr>
                </a:solidFill>
                <a:latin typeface="Garamond"/>
                <a:ea typeface="+mj-ea"/>
                <a:cs typeface="Garamond"/>
              </a:rPr>
              <a:t/>
            </a:r>
            <a:br>
              <a:rPr lang="en-US" sz="3600" dirty="0" smtClean="0">
                <a:solidFill>
                  <a:schemeClr val="accent4">
                    <a:lumMod val="75000"/>
                    <a:lumOff val="25000"/>
                  </a:schemeClr>
                </a:solidFill>
                <a:latin typeface="Garamond"/>
                <a:ea typeface="+mj-ea"/>
                <a:cs typeface="Garamond"/>
              </a:rPr>
            </a:br>
            <a:r>
              <a:rPr lang="ru-RU" sz="2000" dirty="0" smtClean="0">
                <a:solidFill>
                  <a:schemeClr val="accent4">
                    <a:lumMod val="75000"/>
                    <a:lumOff val="25000"/>
                  </a:schemeClr>
                </a:solidFill>
                <a:latin typeface="Garamond"/>
                <a:ea typeface="+mj-ea"/>
                <a:cs typeface="Garamond"/>
              </a:rPr>
              <a:t>Автор </a:t>
            </a:r>
            <a:r>
              <a:rPr lang="ru-RU" sz="2000" dirty="0" err="1" smtClean="0">
                <a:solidFill>
                  <a:schemeClr val="accent4">
                    <a:lumMod val="75000"/>
                    <a:lumOff val="25000"/>
                  </a:schemeClr>
                </a:solidFill>
                <a:latin typeface="Garamond"/>
                <a:ea typeface="+mj-ea"/>
                <a:cs typeface="Garamond"/>
              </a:rPr>
              <a:t>Дороти</a:t>
            </a:r>
            <a:r>
              <a:rPr lang="ru-RU" sz="2000" dirty="0" smtClean="0">
                <a:solidFill>
                  <a:schemeClr val="accent4">
                    <a:lumMod val="75000"/>
                    <a:lumOff val="25000"/>
                  </a:schemeClr>
                </a:solidFill>
                <a:latin typeface="Garamond"/>
                <a:ea typeface="+mj-ea"/>
                <a:cs typeface="Garamond"/>
              </a:rPr>
              <a:t> </a:t>
            </a:r>
            <a:r>
              <a:rPr lang="ru-RU" sz="2000" dirty="0" err="1" smtClean="0">
                <a:solidFill>
                  <a:schemeClr val="accent4">
                    <a:lumMod val="75000"/>
                    <a:lumOff val="25000"/>
                  </a:schemeClr>
                </a:solidFill>
                <a:latin typeface="Garamond"/>
                <a:ea typeface="+mj-ea"/>
                <a:cs typeface="Garamond"/>
              </a:rPr>
              <a:t>Вотс</a:t>
            </a:r>
            <a:r>
              <a:rPr lang="en-US" sz="2000" dirty="0" smtClean="0">
                <a:solidFill>
                  <a:schemeClr val="accent4">
                    <a:lumMod val="75000"/>
                    <a:lumOff val="25000"/>
                  </a:schemeClr>
                </a:solidFill>
                <a:latin typeface="Garamond"/>
                <a:ea typeface="+mj-ea"/>
                <a:cs typeface="Garamond"/>
              </a:rPr>
              <a:t/>
            </a:r>
            <a:br>
              <a:rPr lang="en-US" sz="2000" dirty="0" smtClean="0">
                <a:solidFill>
                  <a:schemeClr val="accent4">
                    <a:lumMod val="75000"/>
                    <a:lumOff val="25000"/>
                  </a:schemeClr>
                </a:solidFill>
                <a:latin typeface="Garamond"/>
                <a:ea typeface="+mj-ea"/>
                <a:cs typeface="Garamond"/>
              </a:rPr>
            </a:br>
            <a:endParaRPr lang="en-US" sz="1400" dirty="0" smtClean="0">
              <a:solidFill>
                <a:schemeClr val="accent4">
                  <a:lumMod val="75000"/>
                  <a:lumOff val="25000"/>
                </a:schemeClr>
              </a:solidFill>
              <a:latin typeface="Garamond"/>
              <a:ea typeface="+mj-ea"/>
              <a:cs typeface="Garamond"/>
            </a:endParaRPr>
          </a:p>
        </p:txBody>
      </p:sp>
      <p:sp>
        <p:nvSpPr>
          <p:cNvPr id="2051" name="Text Box 7"/>
          <p:cNvSpPr txBox="1">
            <a:spLocks noChangeArrowheads="1"/>
          </p:cNvSpPr>
          <p:nvPr/>
        </p:nvSpPr>
        <p:spPr bwMode="auto">
          <a:xfrm>
            <a:off x="-609600" y="2895600"/>
            <a:ext cx="7010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ru-RU" altLang="pt-BR" sz="1200" dirty="0" smtClean="0">
                <a:latin typeface="Abadi MT Condensed Light" charset="0"/>
              </a:rPr>
              <a:t>Генеральная Конференция</a:t>
            </a:r>
            <a:endParaRPr lang="en-US" altLang="pt-BR" sz="1200" dirty="0">
              <a:latin typeface="Abadi MT Condensed Light" charset="0"/>
            </a:endParaRPr>
          </a:p>
          <a:p>
            <a:pPr algn="ctr" eaLnBrk="1" hangingPunct="1">
              <a:spcBef>
                <a:spcPct val="0"/>
              </a:spcBef>
              <a:buFontTx/>
              <a:buNone/>
            </a:pPr>
            <a:r>
              <a:rPr lang="ru-RU" altLang="pt-BR" sz="1200" dirty="0" smtClean="0">
                <a:latin typeface="Abadi MT Condensed Light" charset="0"/>
              </a:rPr>
              <a:t>Отдел Женского Служения</a:t>
            </a:r>
            <a:endParaRPr lang="en-US" altLang="pt-BR" sz="1200" dirty="0">
              <a:latin typeface="Abadi MT Condensed Light" charset="0"/>
            </a:endParaRPr>
          </a:p>
        </p:txBody>
      </p:sp>
      <p:pic>
        <p:nvPicPr>
          <p:cNvPr id="2052"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5029200" y="2971800"/>
            <a:ext cx="433388"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429000"/>
            <a:ext cx="9144000" cy="1143000"/>
          </a:xfrm>
        </p:spPr>
        <p:txBody>
          <a:bodyPr/>
          <a:lstStyle/>
          <a:p>
            <a:pPr>
              <a:defRPr/>
            </a:pPr>
            <a:r>
              <a:rPr lang="en-US" sz="6000" b="1" i="1" dirty="0">
                <a:solidFill>
                  <a:srgbClr val="000090"/>
                </a:solidFill>
                <a:latin typeface="Palatino Linotype"/>
                <a:ea typeface="+mj-ea"/>
                <a:cs typeface="Palatino Linotype"/>
              </a:rPr>
              <a:t>E </a:t>
            </a:r>
            <a:r>
              <a:rPr lang="en-US" sz="6000" b="1" i="1" dirty="0" smtClean="0">
                <a:solidFill>
                  <a:srgbClr val="000090"/>
                </a:solidFill>
                <a:latin typeface="Palatino Linotype"/>
                <a:ea typeface="+mj-ea"/>
                <a:cs typeface="Palatino Linotype"/>
              </a:rPr>
              <a:t>– </a:t>
            </a:r>
            <a:r>
              <a:rPr lang="ru-RU" sz="6000" b="1" i="1" dirty="0" smtClean="0">
                <a:solidFill>
                  <a:srgbClr val="996633"/>
                </a:solidFill>
                <a:latin typeface="Palatino Linotype"/>
                <a:ea typeface="+mj-ea"/>
                <a:cs typeface="Palatino Linotype"/>
              </a:rPr>
              <a:t>Эмоциональные нужды</a:t>
            </a:r>
            <a:r>
              <a:rPr lang="en-US" sz="5400" b="1" i="1" dirty="0" smtClean="0">
                <a:solidFill>
                  <a:srgbClr val="000090"/>
                </a:solidFill>
                <a:latin typeface="Palatino Linotype"/>
                <a:ea typeface="+mj-ea"/>
                <a:cs typeface="Palatino Linotype"/>
              </a:rPr>
              <a:t/>
            </a:r>
            <a:br>
              <a:rPr lang="en-US" sz="5400" b="1" i="1" dirty="0" smtClean="0">
                <a:solidFill>
                  <a:srgbClr val="000090"/>
                </a:solidFill>
                <a:latin typeface="Palatino Linotype"/>
                <a:ea typeface="+mj-ea"/>
                <a:cs typeface="Palatino Linotype"/>
              </a:rPr>
            </a:br>
            <a:r>
              <a:rPr lang="ru-RU" sz="4000" i="1" dirty="0" err="1" smtClean="0">
                <a:solidFill>
                  <a:schemeClr val="tx1"/>
                </a:solidFill>
                <a:latin typeface="Palatino Linotype"/>
                <a:ea typeface="+mj-ea"/>
                <a:cs typeface="Palatino Linotype"/>
              </a:rPr>
              <a:t>Филиппийцам</a:t>
            </a:r>
            <a:r>
              <a:rPr lang="ru-RU" sz="4000" i="1" dirty="0" smtClean="0">
                <a:solidFill>
                  <a:schemeClr val="tx1"/>
                </a:solidFill>
                <a:latin typeface="Palatino Linotype"/>
                <a:ea typeface="+mj-ea"/>
                <a:cs typeface="Palatino Linotype"/>
              </a:rPr>
              <a:t> </a:t>
            </a:r>
            <a:r>
              <a:rPr lang="en-US" sz="4000" i="1" dirty="0" smtClean="0">
                <a:solidFill>
                  <a:schemeClr val="tx1"/>
                </a:solidFill>
                <a:latin typeface="Palatino Linotype"/>
                <a:ea typeface="+mj-ea"/>
                <a:cs typeface="Palatino Linotype"/>
              </a:rPr>
              <a:t>4:19 </a:t>
            </a:r>
            <a:endParaRPr lang="en-US" sz="4000" i="1" dirty="0">
              <a:solidFill>
                <a:schemeClr val="tx1"/>
              </a:solidFill>
              <a:latin typeface="Palatino Linotype"/>
              <a:ea typeface="+mj-ea"/>
              <a:cs typeface="Palatino Linotyp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2438400"/>
            <a:ext cx="6553200" cy="3505200"/>
          </a:xfrm>
        </p:spPr>
        <p:txBody>
          <a:bodyPr/>
          <a:lstStyle/>
          <a:p>
            <a:pPr algn="ctr" eaLnBrk="1" hangingPunct="1">
              <a:lnSpc>
                <a:spcPct val="130000"/>
              </a:lnSpc>
              <a:buFontTx/>
              <a:buNone/>
              <a:defRPr/>
            </a:pPr>
            <a:r>
              <a:rPr lang="en-US" sz="3600" b="1" dirty="0" smtClean="0">
                <a:solidFill>
                  <a:srgbClr val="000000"/>
                </a:solidFill>
                <a:latin typeface="Book Antiqua" charset="0"/>
                <a:ea typeface="+mn-ea"/>
              </a:rPr>
              <a:t>   </a:t>
            </a:r>
            <a:r>
              <a:rPr lang="ru-RU" sz="3600" b="1" dirty="0" smtClean="0">
                <a:solidFill>
                  <a:srgbClr val="000000"/>
                </a:solidFill>
                <a:latin typeface="Book Antiqua" charset="0"/>
                <a:ea typeface="+mn-ea"/>
              </a:rPr>
              <a:t>Бог мой </a:t>
            </a:r>
            <a:r>
              <a:rPr lang="ru-RU" sz="3600" b="1" i="1" dirty="0" smtClean="0">
                <a:solidFill>
                  <a:srgbClr val="996633"/>
                </a:solidFill>
                <a:latin typeface="Book Antiqua" charset="0"/>
                <a:ea typeface="+mn-ea"/>
              </a:rPr>
              <a:t>да восполнит всякую нужду вашу, </a:t>
            </a:r>
            <a:r>
              <a:rPr lang="ru-RU" sz="3600" b="1" dirty="0" smtClean="0">
                <a:solidFill>
                  <a:srgbClr val="000000"/>
                </a:solidFill>
                <a:latin typeface="Book Antiqua" charset="0"/>
                <a:ea typeface="+mn-ea"/>
              </a:rPr>
              <a:t>по богатству Своему в славе, Христом Иисусом.</a:t>
            </a:r>
            <a:endParaRPr lang="en-US" sz="3600" b="1" dirty="0" smtClean="0">
              <a:solidFill>
                <a:srgbClr val="000000"/>
              </a:solidFill>
              <a:latin typeface="Book Antiqua" charset="0"/>
              <a:ea typeface="+mn-ea"/>
            </a:endParaRPr>
          </a:p>
          <a:p>
            <a:pPr algn="ctr" eaLnBrk="1" hangingPunct="1">
              <a:lnSpc>
                <a:spcPct val="130000"/>
              </a:lnSpc>
              <a:buFontTx/>
              <a:buNone/>
              <a:defRPr/>
            </a:pPr>
            <a:r>
              <a:rPr lang="ru-RU" sz="2400" dirty="0" err="1" smtClean="0">
                <a:solidFill>
                  <a:srgbClr val="000000"/>
                </a:solidFill>
                <a:latin typeface="Book Antiqua" charset="0"/>
                <a:ea typeface="+mn-ea"/>
              </a:rPr>
              <a:t>Филиппийцам</a:t>
            </a:r>
            <a:r>
              <a:rPr lang="en-US" sz="2400" dirty="0" smtClean="0">
                <a:solidFill>
                  <a:srgbClr val="000000"/>
                </a:solidFill>
                <a:latin typeface="Book Antiqua" charset="0"/>
                <a:ea typeface="+mn-ea"/>
              </a:rPr>
              <a:t> 4:19 </a:t>
            </a:r>
            <a:br>
              <a:rPr lang="en-US" sz="2400" dirty="0" smtClean="0">
                <a:solidFill>
                  <a:srgbClr val="000000"/>
                </a:solidFill>
                <a:latin typeface="Book Antiqua" charset="0"/>
                <a:ea typeface="+mn-ea"/>
              </a:rPr>
            </a:br>
            <a:endParaRPr lang="en-US" sz="2400" dirty="0" smtClean="0">
              <a:solidFill>
                <a:srgbClr val="000000"/>
              </a:solidFill>
              <a:latin typeface="Book Antiqua" charset="0"/>
              <a:ea typeface="+mn-ea"/>
            </a:endParaRPr>
          </a:p>
        </p:txBody>
      </p:sp>
      <p:pic>
        <p:nvPicPr>
          <p:cNvPr id="8" name="Picture 7" descr="EspiritualBeauty_03A.JPG"/>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16200000">
            <a:off x="5570480" y="3497320"/>
            <a:ext cx="5257800" cy="161595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838200" y="2560638"/>
            <a:ext cx="7620000" cy="4525962"/>
          </a:xfrm>
        </p:spPr>
        <p:txBody>
          <a:bodyPr/>
          <a:lstStyle/>
          <a:p>
            <a:pPr marL="0" indent="0" algn="ctr" eaLnBrk="1" hangingPunct="1">
              <a:lnSpc>
                <a:spcPct val="120000"/>
              </a:lnSpc>
              <a:buFontTx/>
              <a:buNone/>
            </a:pPr>
            <a:r>
              <a:rPr lang="en-US" altLang="pt-BR" sz="4400" dirty="0" smtClean="0">
                <a:solidFill>
                  <a:srgbClr val="000000"/>
                </a:solidFill>
                <a:latin typeface="Book Antiqua" panose="02040602050305030304" pitchFamily="18" charset="0"/>
              </a:rPr>
              <a:t>«</a:t>
            </a:r>
            <a:r>
              <a:rPr lang="ru-RU" altLang="pt-BR" sz="4400" dirty="0" smtClean="0">
                <a:solidFill>
                  <a:srgbClr val="000000"/>
                </a:solidFill>
                <a:latin typeface="Book Antiqua" panose="02040602050305030304" pitchFamily="18" charset="0"/>
              </a:rPr>
              <a:t>Уповай на Бога; ибо я буду еще славить Его, Спасителя моего и Бога моего».</a:t>
            </a:r>
            <a:r>
              <a:rPr lang="en-US" altLang="pt-BR" sz="4400" dirty="0" smtClean="0">
                <a:solidFill>
                  <a:srgbClr val="000000"/>
                </a:solidFill>
                <a:latin typeface="Book Antiqua" panose="02040602050305030304" pitchFamily="18" charset="0"/>
              </a:rPr>
              <a:t> </a:t>
            </a:r>
          </a:p>
          <a:p>
            <a:pPr marL="0" indent="0" algn="ctr" eaLnBrk="1" hangingPunct="1">
              <a:lnSpc>
                <a:spcPct val="120000"/>
              </a:lnSpc>
              <a:buFontTx/>
              <a:buNone/>
            </a:pPr>
            <a:r>
              <a:rPr lang="ru-RU" altLang="pt-BR" sz="3600" i="1" dirty="0" smtClean="0">
                <a:solidFill>
                  <a:srgbClr val="000000"/>
                </a:solidFill>
                <a:latin typeface="Book Antiqua" panose="02040602050305030304" pitchFamily="18" charset="0"/>
              </a:rPr>
              <a:t>Псалтирь</a:t>
            </a:r>
            <a:r>
              <a:rPr lang="en-US" altLang="pt-BR" sz="3600" i="1" dirty="0" smtClean="0">
                <a:solidFill>
                  <a:srgbClr val="000000"/>
                </a:solidFill>
                <a:latin typeface="Book Antiqua" panose="02040602050305030304" pitchFamily="18" charset="0"/>
              </a:rPr>
              <a:t> 42:5</a:t>
            </a:r>
          </a:p>
          <a:p>
            <a:pPr marL="0" indent="0" algn="ctr" eaLnBrk="1" hangingPunct="1">
              <a:lnSpc>
                <a:spcPct val="120000"/>
              </a:lnSpc>
              <a:buFontTx/>
              <a:buNone/>
            </a:pPr>
            <a:r>
              <a:rPr lang="en-US" altLang="pt-BR" sz="4400" dirty="0" smtClean="0">
                <a:solidFill>
                  <a:srgbClr val="000000"/>
                </a:solidFill>
                <a:latin typeface="Book Antiqua" panose="02040602050305030304"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657600"/>
            <a:ext cx="8229600" cy="1143000"/>
          </a:xfrm>
        </p:spPr>
        <p:txBody>
          <a:bodyPr/>
          <a:lstStyle/>
          <a:p>
            <a:pPr eaLnBrk="1" hangingPunct="1">
              <a:defRPr/>
            </a:pPr>
            <a:r>
              <a:rPr lang="en-US" sz="6000" b="1" dirty="0" smtClean="0">
                <a:solidFill>
                  <a:srgbClr val="000090"/>
                </a:solidFill>
                <a:latin typeface="Book Antiqua" charset="0"/>
                <a:ea typeface="+mj-ea"/>
              </a:rPr>
              <a:t>P –</a:t>
            </a:r>
            <a:r>
              <a:rPr lang="en-US" sz="6000" b="1" dirty="0" smtClean="0">
                <a:solidFill>
                  <a:srgbClr val="000000"/>
                </a:solidFill>
                <a:latin typeface="Book Antiqua" charset="0"/>
                <a:ea typeface="+mj-ea"/>
              </a:rPr>
              <a:t> </a:t>
            </a:r>
            <a:r>
              <a:rPr lang="ru-RU" sz="6000" b="1" i="1" dirty="0" smtClean="0">
                <a:solidFill>
                  <a:srgbClr val="996633"/>
                </a:solidFill>
                <a:latin typeface="Book Antiqua" charset="0"/>
                <a:ea typeface="+mj-ea"/>
              </a:rPr>
              <a:t>ФИЗИЧЕСКИЕ ПОТ</a:t>
            </a:r>
            <a:r>
              <a:rPr lang="ru-RU" sz="6000" b="1" i="1" dirty="0" smtClean="0">
                <a:solidFill>
                  <a:srgbClr val="000099"/>
                </a:solidFill>
                <a:latin typeface="Book Antiqua" charset="0"/>
                <a:ea typeface="+mj-ea"/>
              </a:rPr>
              <a:t>Р</a:t>
            </a:r>
            <a:r>
              <a:rPr lang="ru-RU" sz="6000" b="1" i="1" dirty="0" smtClean="0">
                <a:solidFill>
                  <a:srgbClr val="996633"/>
                </a:solidFill>
                <a:latin typeface="Book Antiqua" charset="0"/>
                <a:ea typeface="+mj-ea"/>
              </a:rPr>
              <a:t>ЕБНОСТИ</a:t>
            </a:r>
            <a:r>
              <a:rPr lang="en-US" sz="5400" b="1" i="1" dirty="0" smtClean="0">
                <a:solidFill>
                  <a:srgbClr val="996633"/>
                </a:solidFill>
                <a:latin typeface="Book Antiqua" charset="0"/>
                <a:ea typeface="+mj-ea"/>
              </a:rPr>
              <a:t/>
            </a:r>
            <a:br>
              <a:rPr lang="en-US" sz="5400" b="1" i="1" dirty="0" smtClean="0">
                <a:solidFill>
                  <a:srgbClr val="996633"/>
                </a:solidFill>
                <a:latin typeface="Book Antiqua" charset="0"/>
                <a:ea typeface="+mj-ea"/>
              </a:rPr>
            </a:br>
            <a:r>
              <a:rPr lang="ru-RU" sz="4000" i="1" dirty="0" smtClean="0">
                <a:solidFill>
                  <a:srgbClr val="000000"/>
                </a:solidFill>
                <a:latin typeface="Book Antiqua" charset="0"/>
                <a:ea typeface="+mj-ea"/>
              </a:rPr>
              <a:t>Матфея</a:t>
            </a:r>
            <a:r>
              <a:rPr lang="en-US" sz="4000" i="1" dirty="0" smtClean="0">
                <a:solidFill>
                  <a:srgbClr val="000000"/>
                </a:solidFill>
                <a:latin typeface="Book Antiqua" charset="0"/>
                <a:ea typeface="+mj-ea"/>
              </a:rPr>
              <a:t> </a:t>
            </a:r>
            <a:r>
              <a:rPr lang="en-US" sz="4000" i="1" dirty="0">
                <a:solidFill>
                  <a:srgbClr val="000000"/>
                </a:solidFill>
                <a:latin typeface="Book Antiqua" charset="0"/>
                <a:ea typeface="+mj-ea"/>
              </a:rPr>
              <a:t>6:28-33. </a:t>
            </a:r>
            <a:br>
              <a:rPr lang="en-US" sz="4000" i="1" dirty="0">
                <a:solidFill>
                  <a:srgbClr val="000000"/>
                </a:solidFill>
                <a:latin typeface="Book Antiqua" charset="0"/>
                <a:ea typeface="+mj-ea"/>
              </a:rPr>
            </a:br>
            <a:endParaRPr lang="en-US" sz="4000" dirty="0" smtClean="0">
              <a:solidFill>
                <a:srgbClr val="000000"/>
              </a:solidFill>
              <a:latin typeface="Book Antiqua" charset="0"/>
              <a:ea typeface="+mj-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2332038"/>
            <a:ext cx="8229600" cy="3078162"/>
          </a:xfrm>
        </p:spPr>
        <p:txBody>
          <a:bodyPr/>
          <a:lstStyle/>
          <a:p>
            <a:pPr algn="ctr" eaLnBrk="1" hangingPunct="1">
              <a:lnSpc>
                <a:spcPct val="110000"/>
              </a:lnSpc>
              <a:buFontTx/>
              <a:buNone/>
            </a:pPr>
            <a:r>
              <a:rPr lang="ru-RU" altLang="pt-BR" sz="2800" dirty="0" smtClean="0">
                <a:solidFill>
                  <a:srgbClr val="000000"/>
                </a:solidFill>
                <a:latin typeface="Book Antiqua" panose="02040602050305030304" pitchFamily="18" charset="0"/>
              </a:rPr>
              <a:t>И об одежде что заботитесь? Посмотрите на полевые лилии, как они растут: ни трудятся, ни прядут; но говорю вам, что и Соломон во всей славе своей не одевался так, как всякая из них; если же траву полевую, которая сегодня есть, а завтра будет брошена в печь, Бог так одевает, </a:t>
            </a:r>
            <a:r>
              <a:rPr lang="ru-RU" altLang="pt-BR" sz="2800" dirty="0" err="1" smtClean="0">
                <a:solidFill>
                  <a:srgbClr val="000000"/>
                </a:solidFill>
                <a:latin typeface="Book Antiqua" panose="02040602050305030304" pitchFamily="18" charset="0"/>
              </a:rPr>
              <a:t>кольми</a:t>
            </a:r>
            <a:r>
              <a:rPr lang="ru-RU" altLang="pt-BR" sz="2800" dirty="0" smtClean="0">
                <a:solidFill>
                  <a:srgbClr val="000000"/>
                </a:solidFill>
                <a:latin typeface="Book Antiqua" panose="02040602050305030304" pitchFamily="18" charset="0"/>
              </a:rPr>
              <a:t> паче вас, маловеры!</a:t>
            </a:r>
            <a:r>
              <a:rPr lang="en-US" altLang="pt-BR" sz="2800" dirty="0" smtClean="0">
                <a:solidFill>
                  <a:srgbClr val="000000"/>
                </a:solidFill>
                <a:latin typeface="Book Antiqua" panose="02040602050305030304" pitchFamily="18" charset="0"/>
              </a:rPr>
              <a:t> </a:t>
            </a:r>
            <a:endParaRPr lang="en-US" altLang="pt-BR"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5105400"/>
          </a:xfrm>
        </p:spPr>
        <p:txBody>
          <a:bodyPr/>
          <a:lstStyle/>
          <a:p>
            <a:pPr algn="ctr" eaLnBrk="1" hangingPunct="1">
              <a:lnSpc>
                <a:spcPct val="110000"/>
              </a:lnSpc>
              <a:buFontTx/>
              <a:buNone/>
              <a:defRPr/>
            </a:pPr>
            <a:r>
              <a:rPr lang="ru-RU" dirty="0" smtClean="0">
                <a:solidFill>
                  <a:srgbClr val="000000"/>
                </a:solidFill>
                <a:latin typeface="Book Antiqua" charset="0"/>
                <a:ea typeface="+mn-ea"/>
              </a:rPr>
              <a:t>Итак, не заботьтесь и не говорите: «что нам есть?» или «что пить?» или «во что одеваться?»</a:t>
            </a:r>
            <a:r>
              <a:rPr lang="en-US" dirty="0" smtClean="0">
                <a:solidFill>
                  <a:srgbClr val="000000"/>
                </a:solidFill>
                <a:latin typeface="Book Antiqua" charset="0"/>
                <a:ea typeface="+mn-ea"/>
              </a:rPr>
              <a:t> </a:t>
            </a:r>
            <a:r>
              <a:rPr lang="ru-RU" i="1" dirty="0" smtClean="0">
                <a:solidFill>
                  <a:srgbClr val="996633"/>
                </a:solidFill>
                <a:latin typeface="Book Antiqua" charset="0"/>
                <a:ea typeface="+mn-ea"/>
              </a:rPr>
              <a:t>Но, ищите же прежде Царства Божия и правды Его, и это все приложиться вам</a:t>
            </a:r>
            <a:r>
              <a:rPr lang="en-US" i="1" dirty="0" smtClean="0">
                <a:solidFill>
                  <a:srgbClr val="996633"/>
                </a:solidFill>
                <a:latin typeface="Book Antiqua" charset="0"/>
                <a:ea typeface="+mn-ea"/>
              </a:rPr>
              <a:t>. </a:t>
            </a:r>
            <a:endParaRPr lang="en-US" i="1" dirty="0">
              <a:solidFill>
                <a:srgbClr val="996633"/>
              </a:solidFill>
              <a:latin typeface="Book Antiqua" charset="0"/>
              <a:ea typeface="+mn-ea"/>
            </a:endParaRPr>
          </a:p>
          <a:p>
            <a:pPr algn="ctr" eaLnBrk="1" hangingPunct="1">
              <a:lnSpc>
                <a:spcPct val="110000"/>
              </a:lnSpc>
              <a:buFontTx/>
              <a:buNone/>
              <a:defRPr/>
            </a:pPr>
            <a:r>
              <a:rPr lang="ru-RU" sz="2800" dirty="0" smtClean="0">
                <a:solidFill>
                  <a:srgbClr val="000000"/>
                </a:solidFill>
                <a:latin typeface="Book Antiqua" charset="0"/>
                <a:ea typeface="+mn-ea"/>
              </a:rPr>
              <a:t>Матфея</a:t>
            </a:r>
            <a:r>
              <a:rPr lang="en-US" sz="2800" dirty="0" smtClean="0">
                <a:solidFill>
                  <a:srgbClr val="000000"/>
                </a:solidFill>
                <a:latin typeface="Book Antiqua" charset="0"/>
                <a:ea typeface="+mn-ea"/>
              </a:rPr>
              <a:t> </a:t>
            </a:r>
            <a:r>
              <a:rPr lang="en-US" sz="2800" dirty="0">
                <a:solidFill>
                  <a:srgbClr val="000000"/>
                </a:solidFill>
                <a:latin typeface="Book Antiqua" charset="0"/>
                <a:ea typeface="+mn-ea"/>
              </a:rPr>
              <a:t>6:28-33.</a:t>
            </a:r>
            <a:r>
              <a:rPr lang="en-US" dirty="0">
                <a:solidFill>
                  <a:srgbClr val="000000"/>
                </a:solidFill>
                <a:latin typeface="Book Antiqua" charset="0"/>
                <a:ea typeface="+mn-ea"/>
              </a:rPr>
              <a:t> </a:t>
            </a:r>
          </a:p>
          <a:p>
            <a:pPr>
              <a:lnSpc>
                <a:spcPct val="110000"/>
              </a:lnSpc>
              <a:defRPr/>
            </a:pPr>
            <a:endParaRPr lang="en-US" dirty="0">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800" y="5867400"/>
            <a:ext cx="5562600" cy="1143000"/>
          </a:xfrm>
        </p:spPr>
        <p:txBody>
          <a:bodyPr/>
          <a:lstStyle/>
          <a:p>
            <a:pPr>
              <a:defRPr/>
            </a:pPr>
            <a:r>
              <a:rPr lang="ru-RU" sz="2400" i="1" dirty="0" err="1" smtClean="0">
                <a:latin typeface="Adobe Garamond Pro"/>
                <a:ea typeface="+mj-ea"/>
                <a:cs typeface="Adobe Garamond Pro"/>
              </a:rPr>
              <a:t>Корри</a:t>
            </a:r>
            <a:r>
              <a:rPr lang="ru-RU" sz="2400" i="1" dirty="0" smtClean="0">
                <a:latin typeface="Adobe Garamond Pro"/>
                <a:ea typeface="+mj-ea"/>
                <a:cs typeface="Adobe Garamond Pro"/>
              </a:rPr>
              <a:t> </a:t>
            </a:r>
            <a:r>
              <a:rPr lang="ru-RU" sz="2400" i="1" dirty="0" err="1" smtClean="0">
                <a:latin typeface="Adobe Garamond Pro"/>
                <a:ea typeface="+mj-ea"/>
                <a:cs typeface="Adobe Garamond Pro"/>
              </a:rPr>
              <a:t>тен</a:t>
            </a:r>
            <a:r>
              <a:rPr lang="ru-RU" sz="2400" i="1" dirty="0" smtClean="0">
                <a:latin typeface="Adobe Garamond Pro"/>
                <a:ea typeface="+mj-ea"/>
                <a:cs typeface="Adobe Garamond Pro"/>
              </a:rPr>
              <a:t> Бум</a:t>
            </a:r>
            <a:endParaRPr lang="en-US" sz="2400" i="1" dirty="0">
              <a:latin typeface="Adobe Garamond Pro"/>
              <a:ea typeface="+mj-ea"/>
              <a:cs typeface="Adobe Garamond Pro"/>
            </a:endParaRPr>
          </a:p>
        </p:txBody>
      </p:sp>
      <p:pic>
        <p:nvPicPr>
          <p:cNvPr id="15363" name="Picture 4"/>
          <p:cNvPicPr>
            <a:picLocks noChangeAspect="1"/>
          </p:cNvPicPr>
          <p:nvPr/>
        </p:nvPicPr>
        <p:blipFill>
          <a:blip r:embed="rId4">
            <a:extLst>
              <a:ext uri="{28A0092B-C50C-407E-A947-70E740481C1C}">
                <a14:useLocalDpi xmlns:a14="http://schemas.microsoft.com/office/drawing/2010/main" xmlns=""/>
              </a:ext>
            </a:extLst>
          </a:blip>
          <a:srcRect/>
          <a:stretch>
            <a:fillRect/>
          </a:stretch>
        </p:blipFill>
        <p:spPr bwMode="auto">
          <a:xfrm>
            <a:off x="838200" y="2133600"/>
            <a:ext cx="3962400" cy="457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44743" y="2387600"/>
            <a:ext cx="2232457" cy="3708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914400" y="2819400"/>
            <a:ext cx="7315200" cy="1828800"/>
          </a:xfrm>
        </p:spPr>
        <p:txBody>
          <a:bodyPr/>
          <a:lstStyle/>
          <a:p>
            <a:pPr algn="ctr" eaLnBrk="1" hangingPunct="1">
              <a:buFontTx/>
              <a:buNone/>
            </a:pPr>
            <a:r>
              <a:rPr lang="en-US" altLang="pt-BR" sz="6000" i="1" dirty="0" smtClean="0">
                <a:solidFill>
                  <a:srgbClr val="000000"/>
                </a:solidFill>
                <a:latin typeface="Book Antiqua" panose="02040602050305030304" pitchFamily="18" charset="0"/>
              </a:rPr>
              <a:t> </a:t>
            </a:r>
            <a:r>
              <a:rPr lang="ru-RU" altLang="pt-BR" sz="6000" i="1" dirty="0" smtClean="0">
                <a:solidFill>
                  <a:srgbClr val="000000"/>
                </a:solidFill>
                <a:latin typeface="Book Antiqua" panose="02040602050305030304" pitchFamily="18" charset="0"/>
              </a:rPr>
              <a:t>Пусть Бог пошлет вам то, в чем вы нуждаетесь. Верьте Его Слову!</a:t>
            </a:r>
            <a:endParaRPr lang="en-US" altLang="pt-BR" sz="6000" i="1" dirty="0" smtClean="0">
              <a:solidFill>
                <a:srgbClr val="000000"/>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52800"/>
            <a:ext cx="8229600" cy="1143000"/>
          </a:xfrm>
        </p:spPr>
        <p:txBody>
          <a:bodyPr/>
          <a:lstStyle/>
          <a:p>
            <a:pPr>
              <a:defRPr/>
            </a:pPr>
            <a:r>
              <a:rPr lang="ru-RU" sz="6000" b="1" i="1" dirty="0" smtClean="0">
                <a:solidFill>
                  <a:srgbClr val="000090"/>
                </a:solidFill>
                <a:latin typeface="Book Antiqua"/>
                <a:ea typeface="+mj-ea"/>
                <a:cs typeface="Book Antiqua"/>
              </a:rPr>
              <a:t>И</a:t>
            </a:r>
            <a:r>
              <a:rPr lang="en-US" sz="6000" b="1" i="1" dirty="0" smtClean="0">
                <a:latin typeface="Book Antiqua"/>
                <a:ea typeface="+mj-ea"/>
                <a:cs typeface="Book Antiqua"/>
              </a:rPr>
              <a:t> – </a:t>
            </a:r>
            <a:r>
              <a:rPr lang="ru-RU" sz="6000" b="1" i="1" dirty="0" smtClean="0">
                <a:solidFill>
                  <a:srgbClr val="996633"/>
                </a:solidFill>
                <a:latin typeface="Book Antiqua"/>
                <a:ea typeface="+mj-ea"/>
                <a:cs typeface="Book Antiqua"/>
              </a:rPr>
              <a:t>ИСКАТЬ ВЕЧНЫЕ ЦЕННОСТИ</a:t>
            </a:r>
            <a:r>
              <a:rPr lang="en-US" sz="6000" b="1" i="1" dirty="0" smtClean="0">
                <a:solidFill>
                  <a:srgbClr val="996633"/>
                </a:solidFill>
                <a:latin typeface="Book Antiqua"/>
                <a:ea typeface="+mj-ea"/>
                <a:cs typeface="Book Antiqua"/>
              </a:rPr>
              <a:t>  </a:t>
            </a:r>
            <a:r>
              <a:rPr lang="en-US" sz="6000" b="1" i="1" dirty="0" smtClean="0">
                <a:latin typeface="Book Antiqua"/>
                <a:ea typeface="+mj-ea"/>
                <a:cs typeface="Book Antiqua"/>
              </a:rPr>
              <a:t/>
            </a:r>
            <a:br>
              <a:rPr lang="en-US" sz="6000" b="1" i="1" dirty="0" smtClean="0">
                <a:latin typeface="Book Antiqua"/>
                <a:ea typeface="+mj-ea"/>
                <a:cs typeface="Book Antiqua"/>
              </a:rPr>
            </a:br>
            <a:r>
              <a:rPr lang="en-US" sz="4000" i="1" dirty="0" smtClean="0">
                <a:latin typeface="Book Antiqua"/>
                <a:ea typeface="+mj-ea"/>
                <a:cs typeface="Book Antiqua"/>
              </a:rPr>
              <a:t>1 </a:t>
            </a:r>
            <a:r>
              <a:rPr lang="ru-RU" sz="4000" i="1" dirty="0" smtClean="0">
                <a:latin typeface="Book Antiqua"/>
                <a:ea typeface="+mj-ea"/>
                <a:cs typeface="Book Antiqua"/>
              </a:rPr>
              <a:t>Петра</a:t>
            </a:r>
            <a:r>
              <a:rPr lang="en-US" sz="4000" i="1" dirty="0" smtClean="0">
                <a:latin typeface="Book Antiqua"/>
                <a:ea typeface="+mj-ea"/>
                <a:cs typeface="Book Antiqua"/>
              </a:rPr>
              <a:t> </a:t>
            </a:r>
            <a:r>
              <a:rPr lang="en-US" sz="4000" i="1" dirty="0">
                <a:latin typeface="Book Antiqua"/>
                <a:ea typeface="+mj-ea"/>
                <a:cs typeface="Book Antiqua"/>
              </a:rPr>
              <a:t>2:2</a:t>
            </a:r>
            <a:r>
              <a:rPr lang="en-US" sz="4000" b="1" i="1" dirty="0">
                <a:latin typeface="Book Antiqua"/>
                <a:ea typeface="+mj-ea"/>
                <a:cs typeface="Book Antiqua"/>
              </a:rPr>
              <a:t>.</a:t>
            </a:r>
            <a:r>
              <a:rPr lang="en-US" sz="4000" i="1" dirty="0">
                <a:latin typeface="Book Antiqua"/>
                <a:ea typeface="+mj-ea"/>
                <a:cs typeface="Book Antiqua"/>
              </a:rPr>
              <a:t> </a:t>
            </a:r>
            <a:endParaRPr lang="en-US" sz="4000" dirty="0">
              <a:latin typeface="Book Antiqua"/>
              <a:ea typeface="+mj-ea"/>
              <a:cs typeface="Book Antiqu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09600" y="2027238"/>
            <a:ext cx="8001000" cy="3459162"/>
          </a:xfrm>
        </p:spPr>
        <p:txBody>
          <a:bodyPr/>
          <a:lstStyle/>
          <a:p>
            <a:pPr algn="ctr" eaLnBrk="1" hangingPunct="1">
              <a:lnSpc>
                <a:spcPct val="130000"/>
              </a:lnSpc>
              <a:buFontTx/>
              <a:buNone/>
              <a:defRPr/>
            </a:pPr>
            <a:r>
              <a:rPr lang="ru-RU" sz="3600" b="1" dirty="0" smtClean="0">
                <a:solidFill>
                  <a:srgbClr val="000000"/>
                </a:solidFill>
                <a:latin typeface="Book Antiqua" charset="0"/>
                <a:ea typeface="+mn-ea"/>
              </a:rPr>
              <a:t>Как новорожденные младенцы, возлюбите чистое словесное молоко</a:t>
            </a:r>
            <a:r>
              <a:rPr lang="en-US" sz="3600" b="1" dirty="0" smtClean="0">
                <a:solidFill>
                  <a:srgbClr val="000000"/>
                </a:solidFill>
                <a:latin typeface="Book Antiqua" charset="0"/>
                <a:ea typeface="+mn-ea"/>
              </a:rPr>
              <a:t>, </a:t>
            </a:r>
            <a:r>
              <a:rPr lang="ru-RU" sz="3600" b="1" dirty="0" smtClean="0">
                <a:solidFill>
                  <a:srgbClr val="000000"/>
                </a:solidFill>
                <a:latin typeface="Book Antiqua" charset="0"/>
                <a:ea typeface="+mn-ea"/>
              </a:rPr>
              <a:t>дабы от него</a:t>
            </a:r>
            <a:r>
              <a:rPr lang="en-US" sz="3600" b="1" dirty="0" smtClean="0">
                <a:solidFill>
                  <a:srgbClr val="000000"/>
                </a:solidFill>
                <a:latin typeface="Book Antiqua" charset="0"/>
                <a:ea typeface="+mn-ea"/>
              </a:rPr>
              <a:t> </a:t>
            </a:r>
            <a:r>
              <a:rPr lang="ru-RU" sz="3600" b="1" i="1" dirty="0" smtClean="0">
                <a:solidFill>
                  <a:srgbClr val="996633"/>
                </a:solidFill>
                <a:latin typeface="Book Antiqua" charset="0"/>
                <a:ea typeface="+mn-ea"/>
              </a:rPr>
              <a:t>возрасти вам во спасение.</a:t>
            </a:r>
            <a:endParaRPr lang="en-US" sz="3600" b="1" i="1" dirty="0" smtClean="0">
              <a:solidFill>
                <a:srgbClr val="996633"/>
              </a:solidFill>
              <a:latin typeface="Book Antiqua" charset="0"/>
              <a:ea typeface="+mn-ea"/>
            </a:endParaRPr>
          </a:p>
          <a:p>
            <a:pPr algn="ctr" eaLnBrk="1" hangingPunct="1">
              <a:lnSpc>
                <a:spcPct val="130000"/>
              </a:lnSpc>
              <a:buFontTx/>
              <a:buNone/>
              <a:defRPr/>
            </a:pPr>
            <a:r>
              <a:rPr lang="en-US" dirty="0" smtClean="0">
                <a:solidFill>
                  <a:srgbClr val="000000"/>
                </a:solidFill>
                <a:latin typeface="Book Antiqua" charset="0"/>
                <a:ea typeface="+mn-ea"/>
              </a:rPr>
              <a:t>1 Peter 2:2. </a:t>
            </a:r>
          </a:p>
        </p:txBody>
      </p:sp>
      <p:pic>
        <p:nvPicPr>
          <p:cNvPr id="4" name="Picture 3"/>
          <p:cNvPicPr>
            <a:picLocks noChangeAspect="1"/>
          </p:cNvPicPr>
          <p:nvPr/>
        </p:nvPicPr>
        <p:blipFill>
          <a:blip r:embed="rId4"/>
          <a:stretch>
            <a:fillRect/>
          </a:stretch>
        </p:blipFill>
        <p:spPr>
          <a:xfrm>
            <a:off x="990600" y="4946670"/>
            <a:ext cx="7467600" cy="19875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914400"/>
            <a:ext cx="9067800" cy="1143000"/>
          </a:xfrm>
        </p:spPr>
        <p:txBody>
          <a:bodyPr/>
          <a:lstStyle/>
          <a:p>
            <a:pPr eaLnBrk="1" hangingPunct="1">
              <a:defRPr/>
            </a:pPr>
            <a:r>
              <a:rPr lang="ru-RU" b="1" dirty="0" smtClean="0">
                <a:solidFill>
                  <a:srgbClr val="000000"/>
                </a:solidFill>
                <a:latin typeface="Book Antiqua" charset="0"/>
                <a:ea typeface="+mj-ea"/>
              </a:rPr>
              <a:t>Мы можем </a:t>
            </a:r>
            <a:r>
              <a:rPr lang="ru-RU" b="1" i="1" dirty="0" smtClean="0">
                <a:solidFill>
                  <a:srgbClr val="000090"/>
                </a:solidFill>
                <a:latin typeface="Book Antiqua" charset="0"/>
                <a:ea typeface="+mj-ea"/>
              </a:rPr>
              <a:t>ВЕРИТЬ СЛОВУ</a:t>
            </a:r>
            <a:endParaRPr lang="en-US" b="1" i="1" dirty="0" smtClean="0">
              <a:solidFill>
                <a:srgbClr val="000090"/>
              </a:solidFill>
              <a:latin typeface="Book Antiqua" charset="0"/>
              <a:ea typeface="+mj-ea"/>
            </a:endParaRPr>
          </a:p>
        </p:txBody>
      </p:sp>
      <p:sp>
        <p:nvSpPr>
          <p:cNvPr id="3075" name="Rectangle 3"/>
          <p:cNvSpPr>
            <a:spLocks noGrp="1" noChangeArrowheads="1"/>
          </p:cNvSpPr>
          <p:nvPr>
            <p:ph type="body" idx="1"/>
          </p:nvPr>
        </p:nvSpPr>
        <p:spPr>
          <a:xfrm>
            <a:off x="762000" y="2362200"/>
            <a:ext cx="4724400" cy="3810000"/>
          </a:xfrm>
        </p:spPr>
        <p:txBody>
          <a:bodyPr/>
          <a:lstStyle/>
          <a:p>
            <a:pPr algn="ctr">
              <a:buNone/>
            </a:pPr>
            <a:r>
              <a:rPr lang="ru-RU" sz="2800" kern="1200" dirty="0" smtClean="0">
                <a:latin typeface="Palatino Linotype" pitchFamily="18" charset="0"/>
              </a:rPr>
              <a:t>Сегодня мы возьмем за основу слово </a:t>
            </a:r>
            <a:r>
              <a:rPr lang="ru-RU" sz="2800" b="1" kern="1200" dirty="0" smtClean="0">
                <a:solidFill>
                  <a:srgbClr val="0000FF"/>
                </a:solidFill>
                <a:latin typeface="Palatino Linotype" pitchFamily="18" charset="0"/>
              </a:rPr>
              <a:t>"верить" </a:t>
            </a:r>
            <a:r>
              <a:rPr lang="ru-RU" sz="2800" kern="1200" dirty="0" smtClean="0">
                <a:latin typeface="Palatino Linotype" pitchFamily="18" charset="0"/>
              </a:rPr>
              <a:t>(полагаться, доверять) и постараемся использовать его в виде акростиха, чтобы описать некоторые области жизни, где мы должны доверять Слову Божьему. </a:t>
            </a:r>
          </a:p>
        </p:txBody>
      </p:sp>
      <p:pic>
        <p:nvPicPr>
          <p:cNvPr id="3" name="Picture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096000" y="2438400"/>
            <a:ext cx="2711409" cy="312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2514600"/>
            <a:ext cx="8534400" cy="3916363"/>
          </a:xfrm>
        </p:spPr>
        <p:txBody>
          <a:bodyPr/>
          <a:lstStyle/>
          <a:p>
            <a:pPr eaLnBrk="1" hangingPunct="1">
              <a:defRPr/>
            </a:pPr>
            <a:r>
              <a:rPr lang="ru-RU" kern="1200" dirty="0" smtClean="0">
                <a:latin typeface="Book Antiqua" pitchFamily="18" charset="0"/>
              </a:rPr>
              <a:t>Слово Божье – это Спасение, Живое Слово для тех, кто мертв, дает надежду на жизнь. </a:t>
            </a:r>
            <a:endParaRPr lang="en-US" dirty="0" smtClean="0">
              <a:solidFill>
                <a:srgbClr val="000000"/>
              </a:solidFill>
              <a:latin typeface="Book Antiqua" pitchFamily="18" charset="0"/>
              <a:ea typeface="+mn-ea"/>
            </a:endParaRPr>
          </a:p>
          <a:p>
            <a:pPr eaLnBrk="1" hangingPunct="1">
              <a:defRPr/>
            </a:pPr>
            <a:r>
              <a:rPr lang="ru-RU" kern="1200" dirty="0" smtClean="0">
                <a:latin typeface="Book Antiqua" pitchFamily="18" charset="0"/>
              </a:rPr>
              <a:t>Оно необходимо нам для того, чтобы мы могли расти духовно, изменяться и развиваться, становясь той личностью, которую Господь хочет видеть в нас</a:t>
            </a:r>
            <a:r>
              <a:rPr lang="x-none" kern="1200" smtClean="0">
                <a:latin typeface="Book Antiqua" pitchFamily="18" charset="0"/>
              </a:rPr>
              <a:t>.</a:t>
            </a:r>
            <a:endParaRPr lang="en-US" dirty="0" smtClean="0">
              <a:solidFill>
                <a:srgbClr val="000000"/>
              </a:solidFill>
              <a:latin typeface="Book Antiqua" pitchFamily="18" charset="0"/>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3" cstate="email">
            <a:extLst>
              <a:ext uri="{28A0092B-C50C-407E-A947-70E740481C1C}">
                <a14:useLocalDpi xmlns:a14="http://schemas.microsoft.com/office/drawing/2010/main" xmlns=""/>
              </a:ext>
            </a:extLst>
          </a:blip>
          <a:srcRect l="388" r="390"/>
          <a:stretch/>
        </p:blipFill>
        <p:spPr bwMode="auto">
          <a:xfrm>
            <a:off x="-152400" y="-223345"/>
            <a:ext cx="9448800" cy="7309945"/>
          </a:xfrm>
          <a:prstGeom prst="rect">
            <a:avLst/>
          </a:prstGeom>
          <a:noFill/>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447800" y="5105400"/>
            <a:ext cx="2971800" cy="646331"/>
          </a:xfrm>
          <a:prstGeom prst="rect">
            <a:avLst/>
          </a:prstGeom>
          <a:noFill/>
        </p:spPr>
        <p:txBody>
          <a:bodyPr wrap="square" rtlCol="0">
            <a:spAutoFit/>
          </a:bodyPr>
          <a:lstStyle/>
          <a:p>
            <a:r>
              <a:rPr lang="ru-RU" sz="3600" b="1" i="1" dirty="0" smtClean="0"/>
              <a:t>ИСТОРИЯ</a:t>
            </a:r>
            <a:endParaRPr lang="ru-RU" sz="3600" b="1" i="1" dirty="0"/>
          </a:p>
        </p:txBody>
      </p:sp>
    </p:spTree>
    <p:extLst>
      <p:ext uri="{BB962C8B-B14F-4D97-AF65-F5344CB8AC3E}">
        <p14:creationId xmlns:p14="http://schemas.microsoft.com/office/powerpoint/2010/main" xmlns="" val="2575184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33400" y="2865438"/>
            <a:ext cx="8229600" cy="3611562"/>
          </a:xfrm>
        </p:spPr>
        <p:txBody>
          <a:bodyPr/>
          <a:lstStyle/>
          <a:p>
            <a:pPr algn="ctr">
              <a:buNone/>
            </a:pPr>
            <a:r>
              <a:rPr lang="ru-RU" sz="2800" dirty="0" smtClean="0">
                <a:latin typeface="Book Antiqua" pitchFamily="18" charset="0"/>
              </a:rPr>
              <a:t>Чтобы найти Христа, Его спасение и духовно расти, чтобы быть хорошим христианином, возможно, если проводить некоторое время за чтением Библии. Этот опыт гарантирует появление изменений в вашей жизни для вечности, если вы дадите Ему шанс. </a:t>
            </a:r>
          </a:p>
          <a:p>
            <a:pPr algn="ctr">
              <a:buNone/>
            </a:pPr>
            <a:r>
              <a:rPr lang="ru-RU" sz="2800" dirty="0" smtClean="0">
                <a:latin typeface="Book Antiqua" pitchFamily="18" charset="0"/>
              </a:rPr>
              <a:t>Вы можете доверять Его Слову, когда у вас есть нужда найти вечные ценности. </a:t>
            </a:r>
            <a:endParaRPr lang="ru-RU" sz="2800" dirty="0">
              <a:latin typeface="Book Antiqu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52800"/>
            <a:ext cx="7772400" cy="1143000"/>
          </a:xfrm>
        </p:spPr>
        <p:txBody>
          <a:bodyPr/>
          <a:lstStyle/>
          <a:p>
            <a:pPr>
              <a:defRPr/>
            </a:pPr>
            <a:r>
              <a:rPr lang="en-US" sz="6000" b="1" dirty="0" smtClean="0">
                <a:solidFill>
                  <a:srgbClr val="000090"/>
                </a:solidFill>
                <a:latin typeface="Book Antiqua"/>
                <a:ea typeface="+mj-ea"/>
                <a:cs typeface="Book Antiqua"/>
              </a:rPr>
              <a:t>T </a:t>
            </a:r>
            <a:r>
              <a:rPr lang="en-US" sz="6000" b="1" dirty="0" smtClean="0">
                <a:latin typeface="Book Antiqua"/>
                <a:ea typeface="+mj-ea"/>
                <a:cs typeface="Book Antiqua"/>
              </a:rPr>
              <a:t>– </a:t>
            </a:r>
            <a:r>
              <a:rPr lang="ru-RU" sz="6000" b="1" i="1" dirty="0" smtClean="0">
                <a:solidFill>
                  <a:srgbClr val="996633"/>
                </a:solidFill>
                <a:latin typeface="Book Antiqua"/>
                <a:ea typeface="+mj-ea"/>
                <a:cs typeface="Book Antiqua"/>
              </a:rPr>
              <a:t>НУЖДА В </a:t>
            </a:r>
            <a:r>
              <a:rPr lang="ru-RU" sz="6000" b="1" i="1" dirty="0" smtClean="0">
                <a:solidFill>
                  <a:srgbClr val="000099"/>
                </a:solidFill>
                <a:latin typeface="Book Antiqua"/>
                <a:ea typeface="+mj-ea"/>
                <a:cs typeface="Book Antiqua"/>
              </a:rPr>
              <a:t>Т</a:t>
            </a:r>
            <a:r>
              <a:rPr lang="ru-RU" sz="6000" b="1" i="1" dirty="0" smtClean="0">
                <a:solidFill>
                  <a:srgbClr val="996633"/>
                </a:solidFill>
                <a:latin typeface="Book Antiqua"/>
                <a:ea typeface="+mj-ea"/>
                <a:cs typeface="Book Antiqua"/>
              </a:rPr>
              <a:t>ОЛКОВАНИИ СМЫСЛА ЖИЗНИ</a:t>
            </a:r>
            <a:r>
              <a:rPr lang="en-US" sz="6000" b="1" i="1" dirty="0" smtClean="0">
                <a:solidFill>
                  <a:srgbClr val="996633"/>
                </a:solidFill>
                <a:latin typeface="Book Antiqua"/>
                <a:ea typeface="+mj-ea"/>
                <a:cs typeface="Book Antiqua"/>
              </a:rPr>
              <a:t>  </a:t>
            </a:r>
            <a:r>
              <a:rPr lang="en-US" sz="6000" b="1" dirty="0" smtClean="0">
                <a:latin typeface="Book Antiqua"/>
                <a:ea typeface="+mj-ea"/>
                <a:cs typeface="Book Antiqua"/>
              </a:rPr>
              <a:t/>
            </a:r>
            <a:br>
              <a:rPr lang="en-US" sz="6000" b="1" dirty="0" smtClean="0">
                <a:latin typeface="Book Antiqua"/>
                <a:ea typeface="+mj-ea"/>
                <a:cs typeface="Book Antiqua"/>
              </a:rPr>
            </a:br>
            <a:r>
              <a:rPr lang="ru-RU" i="1" dirty="0" smtClean="0">
                <a:latin typeface="Book Antiqua"/>
                <a:ea typeface="+mj-ea"/>
                <a:cs typeface="Book Antiqua"/>
              </a:rPr>
              <a:t>Псалтирь </a:t>
            </a:r>
            <a:r>
              <a:rPr lang="en-US" i="1" dirty="0" smtClean="0">
                <a:latin typeface="Book Antiqua"/>
                <a:ea typeface="+mj-ea"/>
                <a:cs typeface="Book Antiqua"/>
              </a:rPr>
              <a:t>11</a:t>
            </a:r>
            <a:r>
              <a:rPr lang="ru-RU" i="1" dirty="0" smtClean="0">
                <a:latin typeface="Book Antiqua"/>
                <a:ea typeface="+mj-ea"/>
                <a:cs typeface="Book Antiqua"/>
              </a:rPr>
              <a:t>8</a:t>
            </a:r>
            <a:r>
              <a:rPr lang="en-US" i="1" dirty="0" smtClean="0">
                <a:latin typeface="Book Antiqua"/>
                <a:ea typeface="+mj-ea"/>
                <a:cs typeface="Book Antiqua"/>
              </a:rPr>
              <a:t>:104 </a:t>
            </a:r>
            <a:endParaRPr lang="en-US" i="1" dirty="0">
              <a:latin typeface="Book Antiqua"/>
              <a:ea typeface="+mj-ea"/>
              <a:cs typeface="Book Antiqu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52400" y="2362200"/>
            <a:ext cx="4953000" cy="2133600"/>
          </a:xfrm>
        </p:spPr>
        <p:txBody>
          <a:bodyPr/>
          <a:lstStyle/>
          <a:p>
            <a:pPr algn="ctr" eaLnBrk="1" hangingPunct="1">
              <a:lnSpc>
                <a:spcPct val="130000"/>
              </a:lnSpc>
              <a:buFontTx/>
              <a:buNone/>
            </a:pPr>
            <a:r>
              <a:rPr lang="ru-RU" altLang="pt-BR" sz="3600" b="1" dirty="0" smtClean="0">
                <a:solidFill>
                  <a:srgbClr val="000000"/>
                </a:solidFill>
                <a:latin typeface="Book Antiqua" panose="02040602050305030304" pitchFamily="18" charset="0"/>
              </a:rPr>
              <a:t>Повелениями Твоими </a:t>
            </a:r>
            <a:r>
              <a:rPr lang="ru-RU" altLang="pt-BR" sz="3600" b="1" i="1" dirty="0" smtClean="0">
                <a:solidFill>
                  <a:srgbClr val="996633"/>
                </a:solidFill>
                <a:latin typeface="Book Antiqua" panose="02040602050305030304" pitchFamily="18" charset="0"/>
              </a:rPr>
              <a:t> я вразумлен; </a:t>
            </a:r>
            <a:r>
              <a:rPr lang="en-US" altLang="pt-BR" sz="3600" b="1" dirty="0" smtClean="0">
                <a:solidFill>
                  <a:srgbClr val="000000"/>
                </a:solidFill>
                <a:latin typeface="Book Antiqua" panose="02040602050305030304" pitchFamily="18" charset="0"/>
              </a:rPr>
              <a:t> </a:t>
            </a:r>
            <a:r>
              <a:rPr lang="ru-RU" altLang="pt-BR" sz="3600" b="1" dirty="0" smtClean="0">
                <a:solidFill>
                  <a:srgbClr val="000000"/>
                </a:solidFill>
                <a:latin typeface="Book Antiqua" panose="02040602050305030304" pitchFamily="18" charset="0"/>
              </a:rPr>
              <a:t>потому ненавижу всякий путь лжи</a:t>
            </a:r>
            <a:r>
              <a:rPr lang="en-US" altLang="pt-BR" sz="3600" b="1" dirty="0" smtClean="0">
                <a:solidFill>
                  <a:srgbClr val="000000"/>
                </a:solidFill>
                <a:latin typeface="Book Antiqua" panose="02040602050305030304" pitchFamily="18" charset="0"/>
              </a:rPr>
              <a:t>. </a:t>
            </a:r>
          </a:p>
          <a:p>
            <a:pPr algn="ctr" eaLnBrk="1" hangingPunct="1">
              <a:lnSpc>
                <a:spcPct val="130000"/>
              </a:lnSpc>
              <a:buFontTx/>
              <a:buNone/>
            </a:pPr>
            <a:r>
              <a:rPr lang="ru-RU" altLang="pt-BR" sz="2800" dirty="0" smtClean="0">
                <a:solidFill>
                  <a:srgbClr val="000000"/>
                </a:solidFill>
                <a:latin typeface="Book Antiqua" panose="02040602050305030304" pitchFamily="18" charset="0"/>
              </a:rPr>
              <a:t>Псалтирь</a:t>
            </a:r>
            <a:r>
              <a:rPr lang="en-US" altLang="pt-BR" sz="2800" dirty="0" smtClean="0">
                <a:solidFill>
                  <a:srgbClr val="000000"/>
                </a:solidFill>
                <a:latin typeface="Book Antiqua" panose="02040602050305030304" pitchFamily="18" charset="0"/>
              </a:rPr>
              <a:t> 11</a:t>
            </a:r>
            <a:r>
              <a:rPr lang="ru-RU" altLang="pt-BR" sz="2800" dirty="0" smtClean="0">
                <a:solidFill>
                  <a:srgbClr val="000000"/>
                </a:solidFill>
                <a:latin typeface="Book Antiqua" panose="02040602050305030304" pitchFamily="18" charset="0"/>
              </a:rPr>
              <a:t>8</a:t>
            </a:r>
            <a:r>
              <a:rPr lang="en-US" altLang="pt-BR" sz="2800" dirty="0" smtClean="0">
                <a:solidFill>
                  <a:srgbClr val="000000"/>
                </a:solidFill>
                <a:latin typeface="Book Antiqua" panose="02040602050305030304" pitchFamily="18" charset="0"/>
              </a:rPr>
              <a:t>:104</a:t>
            </a:r>
          </a:p>
          <a:p>
            <a:pPr algn="ctr" eaLnBrk="1" hangingPunct="1">
              <a:lnSpc>
                <a:spcPct val="130000"/>
              </a:lnSpc>
              <a:buFontTx/>
              <a:buNone/>
            </a:pPr>
            <a:endParaRPr lang="en-US" altLang="pt-BR" sz="3600" b="1" dirty="0" smtClean="0">
              <a:solidFill>
                <a:srgbClr val="000000"/>
              </a:solidFill>
              <a:latin typeface="Book Antiqua" panose="02040602050305030304" pitchFamily="18" charset="0"/>
            </a:endParaRPr>
          </a:p>
          <a:p>
            <a:pPr algn="ctr" eaLnBrk="1" hangingPunct="1">
              <a:lnSpc>
                <a:spcPct val="130000"/>
              </a:lnSpc>
              <a:buFontTx/>
              <a:buNone/>
            </a:pPr>
            <a:r>
              <a:rPr lang="en-US" altLang="pt-BR" sz="3600" b="1" dirty="0" smtClean="0">
                <a:solidFill>
                  <a:srgbClr val="000000"/>
                </a:solidFill>
                <a:latin typeface="Book Antiqua" panose="02040602050305030304" pitchFamily="18" charset="0"/>
              </a:rPr>
              <a:t/>
            </a:r>
            <a:br>
              <a:rPr lang="en-US" altLang="pt-BR" sz="3600" b="1" dirty="0" smtClean="0">
                <a:solidFill>
                  <a:srgbClr val="000000"/>
                </a:solidFill>
                <a:latin typeface="Book Antiqua" panose="02040602050305030304" pitchFamily="18" charset="0"/>
              </a:rPr>
            </a:br>
            <a:endParaRPr lang="en-US" altLang="pt-BR" sz="3600" b="1" dirty="0" smtClean="0">
              <a:solidFill>
                <a:srgbClr val="000000"/>
              </a:solidFill>
              <a:latin typeface="Book Antiqua" panose="02040602050305030304" pitchFamily="18"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181600" y="2514600"/>
            <a:ext cx="3633056" cy="4038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914400" y="2514600"/>
            <a:ext cx="7391400" cy="3581400"/>
          </a:xfrm>
        </p:spPr>
        <p:txBody>
          <a:bodyPr/>
          <a:lstStyle/>
          <a:p>
            <a:pPr marL="0" indent="0" algn="ctr" eaLnBrk="1" hangingPunct="1">
              <a:lnSpc>
                <a:spcPct val="110000"/>
              </a:lnSpc>
              <a:buNone/>
            </a:pPr>
            <a:r>
              <a:rPr lang="ru-RU" sz="2800" dirty="0" smtClean="0">
                <a:latin typeface="Book Antiqua" pitchFamily="18" charset="0"/>
              </a:rPr>
              <a:t>Если мы будем проводить свое время за чтением Его Слова, мы найдем ответы на сложные жизненные вопросы. Мы найдем цель, смысл и причину нашего существования. Мы найдем причину того, почему мы живем на земле, несмотря на трудности и преграды, встречающиеся на пути. Ты можешь верить Божьему Слову, чтобы найти смысл и цель.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2590800"/>
            <a:ext cx="9144000" cy="4525963"/>
          </a:xfrm>
        </p:spPr>
        <p:txBody>
          <a:bodyPr/>
          <a:lstStyle/>
          <a:p>
            <a:pPr algn="ctr">
              <a:buNone/>
            </a:pPr>
            <a:r>
              <a:rPr lang="ru-RU" sz="2800" kern="1200" dirty="0" smtClean="0">
                <a:latin typeface="Book Antiqua" pitchFamily="18" charset="0"/>
              </a:rPr>
              <a:t>   8 декабря 1941 года на следующий день после бомбежки Перл </a:t>
            </a:r>
            <a:r>
              <a:rPr lang="ru-RU" sz="2800" kern="1200" dirty="0" err="1" smtClean="0">
                <a:latin typeface="Book Antiqua" pitchFamily="18" charset="0"/>
              </a:rPr>
              <a:t>Харбора</a:t>
            </a:r>
            <a:r>
              <a:rPr lang="ru-RU" sz="2800" kern="1200" dirty="0" smtClean="0">
                <a:latin typeface="Book Antiqua" pitchFamily="18" charset="0"/>
              </a:rPr>
              <a:t> японский военный корабль двинулся вниз по реке </a:t>
            </a:r>
            <a:r>
              <a:rPr lang="ru-RU" sz="2800" kern="1200" dirty="0" err="1" smtClean="0">
                <a:latin typeface="Book Antiqua" pitchFamily="18" charset="0"/>
              </a:rPr>
              <a:t>Вангпо</a:t>
            </a:r>
            <a:r>
              <a:rPr lang="ru-RU" sz="2800" kern="1200" dirty="0" smtClean="0">
                <a:latin typeface="Book Antiqua" pitchFamily="18" charset="0"/>
              </a:rPr>
              <a:t> в Шанхае, Китай, где жила со своей семьей двенадцатилетняя Фей </a:t>
            </a:r>
            <a:r>
              <a:rPr lang="ru-RU" sz="2800" kern="1200" dirty="0" err="1" smtClean="0">
                <a:latin typeface="Book Antiqua" pitchFamily="18" charset="0"/>
              </a:rPr>
              <a:t>Андерсон</a:t>
            </a:r>
            <a:r>
              <a:rPr lang="ru-RU" sz="2800" kern="1200" dirty="0" smtClean="0">
                <a:latin typeface="Book Antiqua" pitchFamily="18" charset="0"/>
              </a:rPr>
              <a:t>. Ее отец был британским офицером, и в это военное время они жили далеко от дома.   </a:t>
            </a:r>
          </a:p>
          <a:p>
            <a:pPr marL="0" indent="0" algn="ctr">
              <a:lnSpc>
                <a:spcPct val="110000"/>
              </a:lnSpc>
              <a:buFontTx/>
              <a:buNone/>
            </a:pPr>
            <a:endParaRPr lang="en-US" altLang="pt-BR" sz="28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81400"/>
            <a:ext cx="8229600" cy="1143000"/>
          </a:xfrm>
        </p:spPr>
        <p:txBody>
          <a:bodyPr/>
          <a:lstStyle/>
          <a:p>
            <a:pPr>
              <a:defRPr/>
            </a:pPr>
            <a:r>
              <a:rPr lang="ru-RU" sz="6000" b="1" dirty="0" smtClean="0">
                <a:solidFill>
                  <a:srgbClr val="000090"/>
                </a:solidFill>
                <a:latin typeface="Book Antiqua"/>
                <a:ea typeface="+mj-ea"/>
                <a:cs typeface="Book Antiqua"/>
              </a:rPr>
              <a:t>Ь</a:t>
            </a:r>
            <a:r>
              <a:rPr lang="en-US" sz="6000" b="1" dirty="0" smtClean="0">
                <a:solidFill>
                  <a:srgbClr val="000090"/>
                </a:solidFill>
                <a:latin typeface="Book Antiqua"/>
                <a:ea typeface="+mj-ea"/>
                <a:cs typeface="Book Antiqua"/>
              </a:rPr>
              <a:t> </a:t>
            </a:r>
            <a:r>
              <a:rPr lang="en-US" sz="6000" b="1" dirty="0" smtClean="0">
                <a:latin typeface="Book Antiqua"/>
                <a:ea typeface="+mj-ea"/>
                <a:cs typeface="Book Antiqua"/>
              </a:rPr>
              <a:t>– </a:t>
            </a:r>
            <a:r>
              <a:rPr lang="ru-RU" sz="6000" b="1" dirty="0" smtClean="0">
                <a:solidFill>
                  <a:srgbClr val="996633"/>
                </a:solidFill>
                <a:latin typeface="Book Antiqua"/>
                <a:ea typeface="+mj-ea"/>
                <a:cs typeface="Book Antiqua"/>
              </a:rPr>
              <a:t>ЗАЩИЩАТ</a:t>
            </a:r>
            <a:r>
              <a:rPr lang="ru-RU" sz="6000" b="1" dirty="0" smtClean="0">
                <a:solidFill>
                  <a:srgbClr val="000099"/>
                </a:solidFill>
                <a:latin typeface="Book Antiqua"/>
                <a:ea typeface="+mj-ea"/>
                <a:cs typeface="Book Antiqua"/>
              </a:rPr>
              <a:t>Ь</a:t>
            </a:r>
            <a:r>
              <a:rPr lang="ru-RU" sz="6000" b="1" dirty="0" smtClean="0">
                <a:solidFill>
                  <a:srgbClr val="996633"/>
                </a:solidFill>
                <a:latin typeface="Book Antiqua"/>
                <a:ea typeface="+mj-ea"/>
                <a:cs typeface="Book Antiqua"/>
              </a:rPr>
              <a:t> СЕБЯ ОТ САТАНЫ </a:t>
            </a:r>
            <a:r>
              <a:rPr lang="en-US" sz="6000" b="1" dirty="0" smtClean="0">
                <a:solidFill>
                  <a:srgbClr val="996633"/>
                </a:solidFill>
                <a:latin typeface="Book Antiqua"/>
                <a:ea typeface="+mj-ea"/>
                <a:cs typeface="Book Antiqua"/>
              </a:rPr>
              <a:t>  </a:t>
            </a:r>
            <a:br>
              <a:rPr lang="en-US" sz="6000" b="1" dirty="0" smtClean="0">
                <a:solidFill>
                  <a:srgbClr val="996633"/>
                </a:solidFill>
                <a:latin typeface="Book Antiqua"/>
                <a:ea typeface="+mj-ea"/>
                <a:cs typeface="Book Antiqua"/>
              </a:rPr>
            </a:br>
            <a:r>
              <a:rPr lang="ru-RU" sz="4000" i="1" dirty="0" smtClean="0">
                <a:latin typeface="Book Antiqua"/>
                <a:ea typeface="+mj-ea"/>
                <a:cs typeface="Book Antiqua"/>
              </a:rPr>
              <a:t>Псалтирь </a:t>
            </a:r>
            <a:r>
              <a:rPr lang="en-US" sz="4000" i="1" dirty="0" smtClean="0">
                <a:latin typeface="Book Antiqua"/>
                <a:ea typeface="+mj-ea"/>
                <a:cs typeface="Book Antiqua"/>
              </a:rPr>
              <a:t>11</a:t>
            </a:r>
            <a:r>
              <a:rPr lang="ru-RU" sz="4000" i="1" dirty="0" smtClean="0">
                <a:latin typeface="Book Antiqua"/>
                <a:ea typeface="+mj-ea"/>
                <a:cs typeface="Book Antiqua"/>
              </a:rPr>
              <a:t>8</a:t>
            </a:r>
            <a:r>
              <a:rPr lang="en-US" sz="4000" i="1" dirty="0" smtClean="0">
                <a:latin typeface="Book Antiqua"/>
                <a:ea typeface="+mj-ea"/>
                <a:cs typeface="Book Antiqua"/>
              </a:rPr>
              <a:t>:11</a:t>
            </a:r>
            <a:r>
              <a:rPr lang="en-US" sz="4000" i="1" dirty="0">
                <a:latin typeface="Book Antiqua"/>
                <a:ea typeface="+mj-ea"/>
                <a:cs typeface="Book Antiqua"/>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3" cstate="email">
            <a:extLst>
              <a:ext uri="{28A0092B-C50C-407E-A947-70E740481C1C}">
                <a14:useLocalDpi xmlns:a14="http://schemas.microsoft.com/office/drawing/2010/main" xmlns=""/>
              </a:ext>
            </a:extLst>
          </a:blip>
          <a:srcRect l="388" r="390"/>
          <a:stretch/>
        </p:blipFill>
        <p:spPr bwMode="auto">
          <a:xfrm>
            <a:off x="-152400" y="-223345"/>
            <a:ext cx="9448800" cy="7309945"/>
          </a:xfrm>
          <a:prstGeom prst="rect">
            <a:avLst/>
          </a:prstGeom>
          <a:noFill/>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28800" y="5334000"/>
            <a:ext cx="2428101" cy="646331"/>
          </a:xfrm>
          <a:prstGeom prst="rect">
            <a:avLst/>
          </a:prstGeom>
          <a:noFill/>
        </p:spPr>
        <p:txBody>
          <a:bodyPr wrap="none" rtlCol="0">
            <a:spAutoFit/>
          </a:bodyPr>
          <a:lstStyle/>
          <a:p>
            <a:r>
              <a:rPr lang="ru-RU" sz="3600" b="1" i="1" dirty="0" smtClean="0"/>
              <a:t>ИСТОРИЯ</a:t>
            </a:r>
            <a:endParaRPr lang="ru-RU" sz="3600" b="1" i="1" dirty="0"/>
          </a:p>
        </p:txBody>
      </p:sp>
    </p:spTree>
    <p:extLst>
      <p:ext uri="{BB962C8B-B14F-4D97-AF65-F5344CB8AC3E}">
        <p14:creationId xmlns:p14="http://schemas.microsoft.com/office/powerpoint/2010/main" xmlns="" val="18242286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04800" y="2590800"/>
            <a:ext cx="5105400" cy="2362200"/>
          </a:xfrm>
        </p:spPr>
        <p:txBody>
          <a:bodyPr/>
          <a:lstStyle/>
          <a:p>
            <a:pPr algn="ctr" eaLnBrk="1" hangingPunct="1">
              <a:lnSpc>
                <a:spcPct val="120000"/>
              </a:lnSpc>
              <a:buFontTx/>
              <a:buNone/>
              <a:defRPr/>
            </a:pPr>
            <a:r>
              <a:rPr lang="en-US" sz="3600" b="1" dirty="0" smtClean="0">
                <a:solidFill>
                  <a:srgbClr val="000000"/>
                </a:solidFill>
                <a:latin typeface="Book Antiqua" charset="0"/>
                <a:ea typeface="+mn-ea"/>
              </a:rPr>
              <a:t> </a:t>
            </a:r>
            <a:r>
              <a:rPr lang="ru-RU" sz="3600" b="1" i="1" dirty="0" smtClean="0">
                <a:solidFill>
                  <a:srgbClr val="996633"/>
                </a:solidFill>
                <a:latin typeface="Book Antiqua" charset="0"/>
                <a:ea typeface="+mn-ea"/>
              </a:rPr>
              <a:t>В сердце моем сокрыл я слово Твое,</a:t>
            </a:r>
            <a:r>
              <a:rPr lang="en-US" sz="3600" b="1" i="1" dirty="0" smtClean="0">
                <a:solidFill>
                  <a:srgbClr val="996633"/>
                </a:solidFill>
                <a:latin typeface="Book Antiqua" charset="0"/>
                <a:ea typeface="+mn-ea"/>
              </a:rPr>
              <a:t> </a:t>
            </a:r>
            <a:r>
              <a:rPr lang="ru-RU" sz="3600" b="1" dirty="0" smtClean="0">
                <a:solidFill>
                  <a:srgbClr val="000000"/>
                </a:solidFill>
                <a:latin typeface="Book Antiqua" charset="0"/>
                <a:ea typeface="+mn-ea"/>
              </a:rPr>
              <a:t>чтобы не грешить пред Тобою</a:t>
            </a:r>
            <a:r>
              <a:rPr lang="en-US" sz="3600" b="1" dirty="0" smtClean="0">
                <a:solidFill>
                  <a:srgbClr val="000000"/>
                </a:solidFill>
                <a:latin typeface="Book Antiqua" charset="0"/>
                <a:ea typeface="+mn-ea"/>
              </a:rPr>
              <a:t>. </a:t>
            </a:r>
          </a:p>
          <a:p>
            <a:pPr algn="ctr" eaLnBrk="1" hangingPunct="1">
              <a:lnSpc>
                <a:spcPct val="120000"/>
              </a:lnSpc>
              <a:buFontTx/>
              <a:buNone/>
              <a:defRPr/>
            </a:pPr>
            <a:r>
              <a:rPr lang="ru-RU" i="1" dirty="0" smtClean="0">
                <a:solidFill>
                  <a:srgbClr val="000000"/>
                </a:solidFill>
                <a:latin typeface="Book Antiqua" charset="0"/>
                <a:ea typeface="+mn-ea"/>
              </a:rPr>
              <a:t>Псалтирь</a:t>
            </a:r>
            <a:r>
              <a:rPr lang="en-US" i="1" dirty="0" smtClean="0">
                <a:solidFill>
                  <a:srgbClr val="000000"/>
                </a:solidFill>
                <a:latin typeface="Book Antiqua" charset="0"/>
                <a:ea typeface="+mn-ea"/>
              </a:rPr>
              <a:t> 11</a:t>
            </a:r>
            <a:r>
              <a:rPr lang="ru-RU" i="1" dirty="0" smtClean="0">
                <a:solidFill>
                  <a:srgbClr val="000000"/>
                </a:solidFill>
                <a:latin typeface="Book Antiqua" charset="0"/>
                <a:ea typeface="+mn-ea"/>
              </a:rPr>
              <a:t>8</a:t>
            </a:r>
            <a:r>
              <a:rPr lang="en-US" i="1" dirty="0" smtClean="0">
                <a:solidFill>
                  <a:srgbClr val="000000"/>
                </a:solidFill>
                <a:latin typeface="Book Antiqua" charset="0"/>
                <a:ea typeface="+mn-ea"/>
              </a:rPr>
              <a:t>:11</a:t>
            </a:r>
          </a:p>
        </p:txBody>
      </p:sp>
      <p:pic>
        <p:nvPicPr>
          <p:cNvPr id="3" name="Picture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816368" y="2438400"/>
            <a:ext cx="2718032" cy="40807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581400"/>
            <a:ext cx="8229600" cy="1143000"/>
          </a:xfrm>
        </p:spPr>
        <p:txBody>
          <a:bodyPr/>
          <a:lstStyle/>
          <a:p>
            <a:r>
              <a:rPr lang="ru-RU" altLang="pt-BR" sz="6000" b="1" i="1" dirty="0" smtClean="0">
                <a:solidFill>
                  <a:srgbClr val="000090"/>
                </a:solidFill>
                <a:latin typeface="Palatino Linotype" panose="02040502050505030304" pitchFamily="18" charset="0"/>
              </a:rPr>
              <a:t>В</a:t>
            </a:r>
            <a:r>
              <a:rPr lang="en-US" altLang="pt-BR" sz="6000" b="1" i="1" dirty="0" smtClean="0">
                <a:solidFill>
                  <a:srgbClr val="000090"/>
                </a:solidFill>
                <a:latin typeface="Palatino Linotype" panose="02040502050505030304" pitchFamily="18" charset="0"/>
              </a:rPr>
              <a:t> – </a:t>
            </a:r>
            <a:r>
              <a:rPr lang="ru-RU" altLang="pt-BR" sz="6000" b="1" i="1" dirty="0" smtClean="0">
                <a:solidFill>
                  <a:srgbClr val="996633"/>
                </a:solidFill>
                <a:latin typeface="Palatino Linotype" panose="02040502050505030304" pitchFamily="18" charset="0"/>
              </a:rPr>
              <a:t>ВЕРИТЬ</a:t>
            </a:r>
            <a:r>
              <a:rPr lang="en-US" altLang="pt-BR" sz="6000" b="1" i="1" dirty="0" smtClean="0">
                <a:solidFill>
                  <a:srgbClr val="996633"/>
                </a:solidFill>
                <a:latin typeface="Palatino Linotype" panose="02040502050505030304" pitchFamily="18" charset="0"/>
              </a:rPr>
              <a:t/>
            </a:r>
            <a:br>
              <a:rPr lang="en-US" altLang="pt-BR" sz="6000" b="1" i="1" dirty="0" smtClean="0">
                <a:solidFill>
                  <a:srgbClr val="996633"/>
                </a:solidFill>
                <a:latin typeface="Palatino Linotype" panose="02040502050505030304" pitchFamily="18" charset="0"/>
              </a:rPr>
            </a:br>
            <a:r>
              <a:rPr lang="ru-RU" altLang="pt-BR" sz="4000" i="1" dirty="0" smtClean="0">
                <a:latin typeface="Palatino Linotype" panose="02040502050505030304" pitchFamily="18" charset="0"/>
              </a:rPr>
              <a:t>Псалтирь</a:t>
            </a:r>
            <a:r>
              <a:rPr lang="en-US" altLang="pt-BR" sz="4000" i="1" dirty="0" smtClean="0">
                <a:latin typeface="Palatino Linotype" panose="02040502050505030304" pitchFamily="18" charset="0"/>
              </a:rPr>
              <a:t> 11</a:t>
            </a:r>
            <a:r>
              <a:rPr lang="ru-RU" altLang="pt-BR" sz="4000" i="1" dirty="0" smtClean="0">
                <a:latin typeface="Palatino Linotype" panose="02040502050505030304" pitchFamily="18" charset="0"/>
              </a:rPr>
              <a:t>8</a:t>
            </a:r>
            <a:r>
              <a:rPr lang="en-US" altLang="pt-BR" sz="4000" i="1" dirty="0" smtClean="0">
                <a:latin typeface="Palatino Linotype" panose="02040502050505030304" pitchFamily="18" charset="0"/>
              </a:rPr>
              <a:t>:105</a:t>
            </a:r>
            <a:endParaRPr lang="en-US" altLang="pt-BR" sz="4000" dirty="0" smtClean="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2819400"/>
            <a:ext cx="9144000" cy="3200400"/>
          </a:xfrm>
        </p:spPr>
        <p:txBody>
          <a:bodyPr/>
          <a:lstStyle/>
          <a:p>
            <a:pPr algn="ctr">
              <a:buNone/>
            </a:pPr>
            <a:r>
              <a:rPr lang="ru-RU" dirty="0" smtClean="0">
                <a:latin typeface="Book Antiqua" pitchFamily="18" charset="0"/>
              </a:rPr>
              <a:t>Наша безопасность в Его Слове и молитве. Это единственная защита от зла. Можете ли вспомнить кто из женщин в Библии полагался на Слово Божье? </a:t>
            </a:r>
            <a:endParaRPr lang="ru-RU" dirty="0">
              <a:latin typeface="Book Antiqu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0"/>
            <a:ext cx="8229600" cy="1905000"/>
          </a:xfrm>
        </p:spPr>
        <p:txBody>
          <a:bodyPr/>
          <a:lstStyle/>
          <a:p>
            <a:pPr marL="0" indent="0" algn="ctr">
              <a:buFontTx/>
              <a:buNone/>
              <a:defRPr/>
            </a:pPr>
            <a:r>
              <a:rPr lang="ru-RU" sz="6000" dirty="0" err="1" smtClean="0">
                <a:solidFill>
                  <a:srgbClr val="996633"/>
                </a:solidFill>
                <a:latin typeface="Book Antiqua"/>
                <a:ea typeface="+mn-ea"/>
                <a:cs typeface="Book Antiqua"/>
              </a:rPr>
              <a:t>Сарра</a:t>
            </a:r>
            <a:r>
              <a:rPr lang="ru-RU" sz="6000" dirty="0" smtClean="0">
                <a:solidFill>
                  <a:srgbClr val="996633"/>
                </a:solidFill>
                <a:latin typeface="Book Antiqua"/>
                <a:ea typeface="+mn-ea"/>
                <a:cs typeface="Book Antiqua"/>
              </a:rPr>
              <a:t> </a:t>
            </a:r>
            <a:r>
              <a:rPr lang="ru-RU" sz="6000" i="1" dirty="0" smtClean="0">
                <a:solidFill>
                  <a:srgbClr val="996633"/>
                </a:solidFill>
                <a:latin typeface="Book Antiqua"/>
                <a:ea typeface="+mn-ea"/>
                <a:cs typeface="Book Antiqua"/>
              </a:rPr>
              <a:t>и</a:t>
            </a:r>
            <a:r>
              <a:rPr lang="en-US" sz="6000" dirty="0" smtClean="0">
                <a:solidFill>
                  <a:srgbClr val="996633"/>
                </a:solidFill>
                <a:latin typeface="Book Antiqua"/>
                <a:ea typeface="+mn-ea"/>
                <a:cs typeface="Book Antiqua"/>
              </a:rPr>
              <a:t> </a:t>
            </a:r>
            <a:r>
              <a:rPr lang="ru-RU" sz="6000" dirty="0" err="1" smtClean="0">
                <a:solidFill>
                  <a:srgbClr val="996633"/>
                </a:solidFill>
                <a:latin typeface="Book Antiqua"/>
                <a:ea typeface="+mn-ea"/>
                <a:cs typeface="Book Antiqua"/>
              </a:rPr>
              <a:t>Агарь</a:t>
            </a:r>
            <a:r>
              <a:rPr lang="en-US" sz="6000" dirty="0" smtClean="0">
                <a:solidFill>
                  <a:srgbClr val="996633"/>
                </a:solidFill>
                <a:ea typeface="+mn-ea"/>
              </a:rPr>
              <a:t> </a:t>
            </a:r>
          </a:p>
          <a:p>
            <a:pPr marL="0" indent="0" algn="ctr">
              <a:buFontTx/>
              <a:buNone/>
              <a:defRPr/>
            </a:pPr>
            <a:r>
              <a:rPr lang="ru-RU" sz="4000" dirty="0" smtClean="0">
                <a:latin typeface="Book Antiqua"/>
                <a:ea typeface="+mn-ea"/>
                <a:cs typeface="Book Antiqua"/>
              </a:rPr>
              <a:t>Бытие</a:t>
            </a:r>
            <a:r>
              <a:rPr lang="en-US" sz="4000" dirty="0" smtClean="0">
                <a:latin typeface="Book Antiqua"/>
                <a:ea typeface="+mn-ea"/>
                <a:cs typeface="Book Antiqua"/>
              </a:rPr>
              <a:t> 21:9-20 </a:t>
            </a:r>
          </a:p>
          <a:p>
            <a:pPr marL="0" indent="0" algn="ctr">
              <a:buFontTx/>
              <a:buNone/>
              <a:defRPr/>
            </a:pPr>
            <a:endParaRPr lang="en-US" sz="6000" dirty="0">
              <a:latin typeface="Book Antiqua"/>
              <a:ea typeface="+mn-ea"/>
              <a:cs typeface="Book Antiqu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2971800"/>
            <a:ext cx="8229600" cy="2590800"/>
          </a:xfrm>
        </p:spPr>
        <p:txBody>
          <a:bodyPr/>
          <a:lstStyle/>
          <a:p>
            <a:pPr algn="ctr" eaLnBrk="1" hangingPunct="1">
              <a:lnSpc>
                <a:spcPct val="130000"/>
              </a:lnSpc>
              <a:buFontTx/>
              <a:buNone/>
              <a:defRPr/>
            </a:pPr>
            <a:r>
              <a:rPr lang="ru-RU" sz="4400" b="1" i="1" dirty="0" smtClean="0">
                <a:solidFill>
                  <a:srgbClr val="996633"/>
                </a:solidFill>
                <a:latin typeface="Book Antiqua" charset="0"/>
                <a:ea typeface="+mn-ea"/>
              </a:rPr>
              <a:t>Четыре</a:t>
            </a:r>
            <a:r>
              <a:rPr lang="en-US" sz="4400" dirty="0" smtClean="0">
                <a:solidFill>
                  <a:srgbClr val="000000"/>
                </a:solidFill>
                <a:latin typeface="Book Antiqua" charset="0"/>
                <a:ea typeface="+mn-ea"/>
              </a:rPr>
              <a:t> </a:t>
            </a:r>
            <a:r>
              <a:rPr lang="ru-RU" sz="4400" dirty="0" smtClean="0">
                <a:solidFill>
                  <a:srgbClr val="000000"/>
                </a:solidFill>
                <a:latin typeface="Book Antiqua" charset="0"/>
                <a:ea typeface="+mn-ea"/>
              </a:rPr>
              <a:t>Библейских принципа</a:t>
            </a:r>
            <a:r>
              <a:rPr lang="en-US" sz="4400" dirty="0" smtClean="0">
                <a:solidFill>
                  <a:srgbClr val="000000"/>
                </a:solidFill>
                <a:latin typeface="Book Antiqua" charset="0"/>
                <a:ea typeface="+mn-ea"/>
              </a:rPr>
              <a:t> </a:t>
            </a:r>
            <a:r>
              <a:rPr lang="ru-RU" sz="4400" b="1" i="1" dirty="0" smtClean="0">
                <a:solidFill>
                  <a:srgbClr val="996633"/>
                </a:solidFill>
                <a:latin typeface="Book Antiqua" charset="0"/>
                <a:ea typeface="+mn-ea"/>
              </a:rPr>
              <a:t>для</a:t>
            </a:r>
            <a:r>
              <a:rPr lang="en-US" sz="4400" dirty="0" smtClean="0">
                <a:solidFill>
                  <a:srgbClr val="000000"/>
                </a:solidFill>
                <a:latin typeface="Book Antiqua" charset="0"/>
                <a:ea typeface="+mn-ea"/>
              </a:rPr>
              <a:t> </a:t>
            </a:r>
          </a:p>
          <a:p>
            <a:pPr algn="ctr" eaLnBrk="1" hangingPunct="1">
              <a:lnSpc>
                <a:spcPct val="130000"/>
              </a:lnSpc>
              <a:buFontTx/>
              <a:buNone/>
              <a:defRPr/>
            </a:pPr>
            <a:r>
              <a:rPr lang="ru-RU" sz="4400" dirty="0" smtClean="0">
                <a:solidFill>
                  <a:srgbClr val="000000"/>
                </a:solidFill>
                <a:latin typeface="Book Antiqua" charset="0"/>
                <a:ea typeface="+mn-ea"/>
              </a:rPr>
              <a:t>Современных христианок</a:t>
            </a:r>
            <a:r>
              <a:rPr lang="en-US" sz="4400" dirty="0" smtClean="0">
                <a:solidFill>
                  <a:srgbClr val="000000"/>
                </a:solidFill>
                <a:latin typeface="Book Antiqua" charset="0"/>
                <a:ea typeface="+mn-ea"/>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1600200" y="2922588"/>
            <a:ext cx="6705600" cy="41549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ru-RU" altLang="pt-BR" sz="4400" b="1" i="1" dirty="0" smtClean="0">
                <a:solidFill>
                  <a:srgbClr val="996633"/>
                </a:solidFill>
                <a:latin typeface="Book Antiqua" panose="02040602050305030304" pitchFamily="18" charset="0"/>
              </a:rPr>
              <a:t>Бог понимает</a:t>
            </a:r>
            <a:r>
              <a:rPr lang="en-US" altLang="pt-BR" sz="4400" b="1" i="1" dirty="0" smtClean="0">
                <a:solidFill>
                  <a:srgbClr val="996633"/>
                </a:solidFill>
                <a:latin typeface="Book Antiqua" panose="02040602050305030304" pitchFamily="18" charset="0"/>
              </a:rPr>
              <a:t> </a:t>
            </a:r>
            <a:r>
              <a:rPr lang="ru-RU" sz="4400" b="1" dirty="0" smtClean="0">
                <a:latin typeface="Book Antiqua" pitchFamily="18" charset="0"/>
              </a:rPr>
              <a:t>наши чувства, надежды, страхи, и все наши потребности</a:t>
            </a:r>
            <a:r>
              <a:rPr lang="en-US" altLang="pt-BR" sz="4400" dirty="0" smtClean="0">
                <a:solidFill>
                  <a:srgbClr val="000000"/>
                </a:solidFill>
                <a:latin typeface="Book Antiqua" pitchFamily="18" charset="0"/>
              </a:rPr>
              <a:t>.</a:t>
            </a:r>
            <a:endParaRPr lang="en-US" altLang="pt-BR" sz="4400" dirty="0">
              <a:solidFill>
                <a:srgbClr val="000000"/>
              </a:solidFill>
              <a:latin typeface="Book Antiqua" pitchFamily="18" charset="0"/>
            </a:endParaRPr>
          </a:p>
          <a:p>
            <a:pPr algn="ctr" eaLnBrk="1" hangingPunct="1">
              <a:spcBef>
                <a:spcPct val="0"/>
              </a:spcBef>
              <a:buFontTx/>
              <a:buNone/>
            </a:pPr>
            <a:endParaRPr lang="en-US" altLang="pt-BR" sz="4400" dirty="0">
              <a:solidFill>
                <a:srgbClr val="000000"/>
              </a:solidFill>
              <a:latin typeface="Book Antiqua" pitchFamily="18" charset="0"/>
            </a:endParaRPr>
          </a:p>
          <a:p>
            <a:pPr algn="ctr" eaLnBrk="1" hangingPunct="1">
              <a:spcBef>
                <a:spcPct val="0"/>
              </a:spcBef>
              <a:buFontTx/>
              <a:buNone/>
            </a:pPr>
            <a:endParaRPr lang="en-US" altLang="pt-BR" sz="4400" dirty="0">
              <a:solidFill>
                <a:srgbClr val="000000"/>
              </a:solidFill>
              <a:latin typeface="Book Antiqua" pitchFamily="18" charset="0"/>
            </a:endParaRPr>
          </a:p>
        </p:txBody>
      </p:sp>
      <p:sp>
        <p:nvSpPr>
          <p:cNvPr id="2" name="Rectangle 1"/>
          <p:cNvSpPr/>
          <p:nvPr/>
        </p:nvSpPr>
        <p:spPr>
          <a:xfrm>
            <a:off x="2743200" y="990600"/>
            <a:ext cx="5073825" cy="830997"/>
          </a:xfrm>
          <a:prstGeom prst="rect">
            <a:avLst/>
          </a:prstGeom>
        </p:spPr>
        <p:txBody>
          <a:bodyPr wrap="none">
            <a:spAutoFit/>
          </a:bodyPr>
          <a:lstStyle/>
          <a:p>
            <a:pPr eaLnBrk="1" hangingPunct="1">
              <a:defRPr/>
            </a:pPr>
            <a:r>
              <a:rPr lang="en-US" sz="4800" b="1" i="1" dirty="0">
                <a:solidFill>
                  <a:schemeClr val="accent5">
                    <a:lumMod val="10000"/>
                  </a:schemeClr>
                </a:solidFill>
                <a:latin typeface="Book Antiqua" charset="0"/>
                <a:ea typeface="ＭＳ Ｐゴシック" charset="0"/>
              </a:rPr>
              <a:t>1. </a:t>
            </a:r>
            <a:r>
              <a:rPr lang="ru-RU" sz="4800" b="1" i="1" dirty="0" smtClean="0">
                <a:solidFill>
                  <a:schemeClr val="accent5">
                    <a:lumMod val="10000"/>
                  </a:schemeClr>
                </a:solidFill>
                <a:latin typeface="Book Antiqua" charset="0"/>
                <a:ea typeface="ＭＳ Ｐゴシック" charset="0"/>
              </a:rPr>
              <a:t>Бог</a:t>
            </a:r>
            <a:r>
              <a:rPr lang="en-US" sz="4800" b="1" i="1" dirty="0" smtClean="0">
                <a:solidFill>
                  <a:schemeClr val="accent5">
                    <a:lumMod val="10000"/>
                  </a:schemeClr>
                </a:solidFill>
                <a:latin typeface="Book Antiqua" charset="0"/>
                <a:ea typeface="ＭＳ Ｐゴシック" charset="0"/>
              </a:rPr>
              <a:t> </a:t>
            </a:r>
            <a:r>
              <a:rPr lang="ru-RU" sz="4800" b="1" i="1" dirty="0" smtClean="0">
                <a:solidFill>
                  <a:srgbClr val="996633"/>
                </a:solidFill>
                <a:latin typeface="Book Antiqua" charset="0"/>
                <a:ea typeface="ＭＳ Ｐゴシック" charset="0"/>
              </a:rPr>
              <a:t>понимает</a:t>
            </a:r>
            <a:r>
              <a:rPr lang="en-US" sz="4800" b="1" i="1" dirty="0" smtClean="0">
                <a:solidFill>
                  <a:srgbClr val="996633"/>
                </a:solidFill>
                <a:latin typeface="Book Antiqua" charset="0"/>
                <a:ea typeface="ＭＳ Ｐゴシック" charset="0"/>
              </a:rPr>
              <a:t> </a:t>
            </a:r>
            <a:endParaRPr lang="en-US" sz="4800" dirty="0">
              <a:solidFill>
                <a:srgbClr val="996633"/>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28600" y="2057400"/>
            <a:ext cx="8991600" cy="4525963"/>
          </a:xfrm>
        </p:spPr>
        <p:txBody>
          <a:bodyPr/>
          <a:lstStyle/>
          <a:p>
            <a:pPr marL="533400" indent="-533400" algn="ctr" eaLnBrk="1" hangingPunct="1">
              <a:lnSpc>
                <a:spcPct val="120000"/>
              </a:lnSpc>
              <a:buNone/>
            </a:pPr>
            <a:r>
              <a:rPr lang="en-US" altLang="pt-BR" sz="1400" b="1" dirty="0" smtClean="0">
                <a:solidFill>
                  <a:srgbClr val="000000"/>
                </a:solidFill>
                <a:latin typeface="Book Antiqua" panose="02040602050305030304" pitchFamily="18" charset="0"/>
              </a:rPr>
              <a:t>	</a:t>
            </a:r>
            <a:r>
              <a:rPr lang="en-US" altLang="pt-BR" sz="2400" b="1" dirty="0" smtClean="0">
                <a:solidFill>
                  <a:srgbClr val="000000"/>
                </a:solidFill>
                <a:latin typeface="Book Antiqua" panose="02040602050305030304" pitchFamily="18" charset="0"/>
              </a:rPr>
              <a:t> </a:t>
            </a:r>
            <a:r>
              <a:rPr lang="ru-RU" sz="2100" dirty="0" smtClean="0">
                <a:latin typeface="Book Antiqua" pitchFamily="18" charset="0"/>
              </a:rPr>
              <a:t>"Его любящее сердце трогают наши скорби. Никакая ноша не будет для Него слишком тяжелой: ведь он держит миры и управляет Вселенной. Нет ни одной главы в истории нашей жизни, которая была бы настолько запутанной, чтобы Он не мог ее прочесть; никакое наше недоразумение не может быть настолько трудным, чтобы Он не был в состоянии помочь. Никакое несчастье, которое может постигнуть малейшего из Его детей, никакая тревога, беспокоящая душу, любая радость, каждая искренняя молитва - ничто не ускользает от взора нашего Небесного Отца, Который с участием откликается на все. </a:t>
            </a:r>
          </a:p>
          <a:p>
            <a:pPr marL="533400" indent="-533400" algn="ctr" eaLnBrk="1" hangingPunct="1">
              <a:lnSpc>
                <a:spcPct val="120000"/>
              </a:lnSpc>
              <a:buNone/>
            </a:pPr>
            <a:r>
              <a:rPr lang="ru-RU" sz="2000" i="1" dirty="0" smtClean="0">
                <a:latin typeface="Book Antiqua" pitchFamily="18" charset="0"/>
              </a:rPr>
              <a:t>Путь ко Христу, стр. 99</a:t>
            </a:r>
          </a:p>
          <a:p>
            <a:pPr marL="533400" indent="-533400" algn="ctr" eaLnBrk="1" hangingPunct="1">
              <a:lnSpc>
                <a:spcPct val="120000"/>
              </a:lnSpc>
              <a:buFontTx/>
              <a:buNone/>
            </a:pPr>
            <a:endParaRPr lang="en-US" altLang="pt-BR" sz="2400" dirty="0" smtClean="0">
              <a:solidFill>
                <a:srgbClr val="000000"/>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1143000" y="2667000"/>
            <a:ext cx="73152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en-US" altLang="pt-BR" sz="4400" b="1" i="1" dirty="0">
                <a:solidFill>
                  <a:srgbClr val="996633"/>
                </a:solidFill>
                <a:latin typeface="Book Antiqua" panose="02040602050305030304" pitchFamily="18" charset="0"/>
              </a:rPr>
              <a:t> </a:t>
            </a:r>
            <a:r>
              <a:rPr lang="ru-RU" altLang="pt-BR" sz="4400" b="1" i="1" dirty="0" smtClean="0">
                <a:solidFill>
                  <a:srgbClr val="996633"/>
                </a:solidFill>
                <a:latin typeface="Book Antiqua" panose="02040602050305030304" pitchFamily="18" charset="0"/>
              </a:rPr>
              <a:t>Бог хочет взять на себя все наши нужды</a:t>
            </a:r>
            <a:r>
              <a:rPr lang="en-US" altLang="pt-BR" sz="4400" dirty="0" smtClean="0">
                <a:solidFill>
                  <a:srgbClr val="996633"/>
                </a:solidFill>
                <a:latin typeface="Book Antiqua" panose="02040602050305030304" pitchFamily="18" charset="0"/>
              </a:rPr>
              <a:t>: </a:t>
            </a:r>
            <a:r>
              <a:rPr lang="ru-RU" altLang="pt-BR" sz="4400" dirty="0" smtClean="0">
                <a:latin typeface="Book Antiqua" panose="02040602050305030304" pitchFamily="18" charset="0"/>
              </a:rPr>
              <a:t>физические, душевные, эмоциональные, социальные, и духовные</a:t>
            </a:r>
            <a:r>
              <a:rPr lang="en-US" altLang="pt-BR" sz="4400" dirty="0" smtClean="0">
                <a:latin typeface="Book Antiqua" panose="02040602050305030304" pitchFamily="18" charset="0"/>
              </a:rPr>
              <a:t>.</a:t>
            </a:r>
            <a:endParaRPr lang="en-US" altLang="pt-BR" sz="4400" dirty="0">
              <a:latin typeface="Book Antiqua" panose="02040602050305030304" pitchFamily="18" charset="0"/>
            </a:endParaRPr>
          </a:p>
          <a:p>
            <a:pPr algn="ctr" eaLnBrk="1" hangingPunct="1"/>
            <a:endParaRPr lang="en-US" altLang="pt-BR" sz="4400" dirty="0">
              <a:latin typeface="Book Antiqua" panose="02040602050305030304" pitchFamily="18" charset="0"/>
            </a:endParaRPr>
          </a:p>
        </p:txBody>
      </p:sp>
      <p:sp>
        <p:nvSpPr>
          <p:cNvPr id="32771" name="Rectangle 1"/>
          <p:cNvSpPr>
            <a:spLocks noChangeArrowheads="1"/>
          </p:cNvSpPr>
          <p:nvPr/>
        </p:nvSpPr>
        <p:spPr bwMode="auto">
          <a:xfrm>
            <a:off x="-203165" y="398463"/>
            <a:ext cx="9347165"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buFontTx/>
              <a:buNone/>
            </a:pPr>
            <a:r>
              <a:rPr lang="en-US" altLang="pt-BR" sz="4400" b="1" i="1" dirty="0">
                <a:solidFill>
                  <a:srgbClr val="0E1E20"/>
                </a:solidFill>
                <a:latin typeface="Book Antiqua" panose="02040602050305030304" pitchFamily="18" charset="0"/>
              </a:rPr>
              <a:t>2. </a:t>
            </a:r>
            <a:r>
              <a:rPr lang="ru-RU" altLang="pt-BR" sz="4400" b="1" i="1" dirty="0" smtClean="0">
                <a:solidFill>
                  <a:srgbClr val="0E1E20"/>
                </a:solidFill>
                <a:latin typeface="Book Antiqua" panose="02040602050305030304" pitchFamily="18" charset="0"/>
              </a:rPr>
              <a:t>Бог</a:t>
            </a:r>
            <a:r>
              <a:rPr lang="en-US" altLang="pt-BR" sz="4400" b="1" i="1" dirty="0" smtClean="0">
                <a:solidFill>
                  <a:srgbClr val="0E1E20"/>
                </a:solidFill>
                <a:latin typeface="Book Antiqua" panose="02040602050305030304" pitchFamily="18" charset="0"/>
              </a:rPr>
              <a:t> </a:t>
            </a:r>
            <a:r>
              <a:rPr lang="ru-RU" altLang="pt-BR" sz="4400" b="1" i="1" dirty="0" smtClean="0">
                <a:solidFill>
                  <a:srgbClr val="996633"/>
                </a:solidFill>
                <a:latin typeface="Book Antiqua" panose="02040602050305030304" pitchFamily="18" charset="0"/>
              </a:rPr>
              <a:t>хочет взять на себя все наши нужды</a:t>
            </a:r>
            <a:r>
              <a:rPr lang="en-US" altLang="pt-BR" sz="4400" dirty="0" smtClean="0">
                <a:solidFill>
                  <a:srgbClr val="996633"/>
                </a:solidFill>
                <a:latin typeface="Book Antiqua" panose="02040602050305030304" pitchFamily="18" charset="0"/>
              </a:rPr>
              <a:t>: </a:t>
            </a:r>
            <a:endParaRPr lang="en-US" altLang="pt-BR" sz="4400" dirty="0">
              <a:solidFill>
                <a:srgbClr val="996633"/>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1371600" y="2617787"/>
            <a:ext cx="66294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ru-RU" altLang="pt-BR" sz="4400" b="1" i="1" dirty="0" smtClean="0">
                <a:solidFill>
                  <a:srgbClr val="996633"/>
                </a:solidFill>
                <a:latin typeface="Book Antiqua" panose="02040602050305030304" pitchFamily="18" charset="0"/>
              </a:rPr>
              <a:t>На Божье Слово можно положиться</a:t>
            </a:r>
            <a:r>
              <a:rPr lang="en-US" altLang="pt-BR" sz="4400" b="1" i="1" dirty="0" smtClean="0">
                <a:solidFill>
                  <a:srgbClr val="996633"/>
                </a:solidFill>
                <a:latin typeface="Book Antiqua" panose="02040602050305030304" pitchFamily="18" charset="0"/>
              </a:rPr>
              <a:t>. </a:t>
            </a:r>
            <a:r>
              <a:rPr lang="ru-RU" altLang="pt-BR" sz="4400" dirty="0" smtClean="0">
                <a:latin typeface="Book Antiqua" panose="02040602050305030304" pitchFamily="18" charset="0"/>
              </a:rPr>
              <a:t>Он сделает то, что обещает. Мы всегда можем верить Его обещаниям</a:t>
            </a:r>
            <a:r>
              <a:rPr lang="en-US" altLang="pt-BR" sz="4400" dirty="0" smtClean="0">
                <a:latin typeface="Book Antiqua" panose="02040602050305030304" pitchFamily="18" charset="0"/>
              </a:rPr>
              <a:t>.</a:t>
            </a:r>
            <a:endParaRPr lang="en-US" altLang="pt-BR" sz="4400" dirty="0">
              <a:latin typeface="Book Antiqua" panose="02040602050305030304" pitchFamily="18" charset="0"/>
            </a:endParaRPr>
          </a:p>
          <a:p>
            <a:pPr algn="ctr" eaLnBrk="1" hangingPunct="1"/>
            <a:endParaRPr lang="en-US" altLang="pt-BR" sz="4400" dirty="0">
              <a:latin typeface="Book Antiqua" panose="02040602050305030304" pitchFamily="18" charset="0"/>
            </a:endParaRPr>
          </a:p>
        </p:txBody>
      </p:sp>
      <p:sp>
        <p:nvSpPr>
          <p:cNvPr id="33795" name="Rectangle 1"/>
          <p:cNvSpPr>
            <a:spLocks noChangeArrowheads="1"/>
          </p:cNvSpPr>
          <p:nvPr/>
        </p:nvSpPr>
        <p:spPr bwMode="auto">
          <a:xfrm>
            <a:off x="1676400" y="228600"/>
            <a:ext cx="74676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pt-BR" sz="4400" b="1" i="1" dirty="0">
                <a:solidFill>
                  <a:srgbClr val="0E1E20"/>
                </a:solidFill>
                <a:latin typeface="Book Antiqua" panose="02040602050305030304" pitchFamily="18" charset="0"/>
              </a:rPr>
              <a:t>3. </a:t>
            </a:r>
            <a:r>
              <a:rPr lang="ru-RU" altLang="pt-BR" sz="4400" b="1" i="1" dirty="0" smtClean="0">
                <a:solidFill>
                  <a:srgbClr val="0E1E20"/>
                </a:solidFill>
                <a:latin typeface="Book Antiqua" panose="02040602050305030304" pitchFamily="18" charset="0"/>
              </a:rPr>
              <a:t>На Божье Слово можно </a:t>
            </a:r>
            <a:r>
              <a:rPr lang="ru-RU" altLang="pt-BR" sz="4400" b="1" i="1" dirty="0" smtClean="0">
                <a:solidFill>
                  <a:srgbClr val="996633"/>
                </a:solidFill>
                <a:latin typeface="Book Antiqua" panose="02040602050305030304" pitchFamily="18" charset="0"/>
              </a:rPr>
              <a:t>положиться</a:t>
            </a:r>
            <a:r>
              <a:rPr lang="en-US" altLang="pt-BR" sz="4400" b="1" i="1" dirty="0" smtClean="0">
                <a:solidFill>
                  <a:srgbClr val="0E1E20"/>
                </a:solidFill>
                <a:latin typeface="Book Antiqua" panose="02040602050305030304" pitchFamily="18" charset="0"/>
              </a:rPr>
              <a:t> </a:t>
            </a:r>
            <a:endParaRPr lang="en-US" altLang="pt-BR" sz="4400" dirty="0">
              <a:solidFill>
                <a:srgbClr val="0E1E2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905000"/>
            <a:ext cx="8229600" cy="3505200"/>
          </a:xfrm>
        </p:spPr>
        <p:txBody>
          <a:bodyPr/>
          <a:lstStyle/>
          <a:p>
            <a:pPr algn="ctr" eaLnBrk="1" hangingPunct="1">
              <a:lnSpc>
                <a:spcPct val="140000"/>
              </a:lnSpc>
              <a:buFontTx/>
              <a:buNone/>
              <a:defRPr/>
            </a:pPr>
            <a:r>
              <a:rPr lang="ru-RU" sz="2800" kern="1200" dirty="0" smtClean="0">
                <a:latin typeface="Book Antiqua" pitchFamily="18" charset="0"/>
              </a:rPr>
              <a:t>Сара засмеялась, когда ей сообщили, что она родит в ее преклонном возрасте. Это ведь невозможно</a:t>
            </a:r>
            <a:r>
              <a:rPr lang="en-US" sz="2800" kern="1200" dirty="0" smtClean="0">
                <a:latin typeface="Book Antiqua" pitchFamily="18" charset="0"/>
              </a:rPr>
              <a:t>. </a:t>
            </a:r>
            <a:r>
              <a:rPr lang="ru-RU" sz="2800" kern="1200" dirty="0" smtClean="0">
                <a:latin typeface="Book Antiqua" pitchFamily="18" charset="0"/>
              </a:rPr>
              <a:t>Но с Богом все возможно.</a:t>
            </a:r>
            <a:r>
              <a:rPr lang="en-US" sz="2800" dirty="0" smtClean="0">
                <a:solidFill>
                  <a:srgbClr val="000000"/>
                </a:solidFill>
                <a:latin typeface="Book Antiqua" charset="0"/>
                <a:ea typeface="+mn-ea"/>
              </a:rPr>
              <a:t>  </a:t>
            </a:r>
            <a:r>
              <a:rPr lang="ru-RU" sz="2800" b="1" i="1" dirty="0" smtClean="0">
                <a:solidFill>
                  <a:srgbClr val="996633"/>
                </a:solidFill>
                <a:latin typeface="Book Antiqua" charset="0"/>
                <a:ea typeface="+mn-ea"/>
              </a:rPr>
              <a:t>У Него есть тысячи способов помочь нам в нашей нужде, мы даже можем о них не догадываться.</a:t>
            </a:r>
            <a:r>
              <a:rPr lang="en-US" sz="2800" b="1" i="1" dirty="0" smtClean="0">
                <a:solidFill>
                  <a:srgbClr val="996633"/>
                </a:solidFill>
                <a:latin typeface="Book Antiqua" charset="0"/>
                <a:ea typeface="+mn-ea"/>
              </a:rPr>
              <a:t> </a:t>
            </a:r>
            <a:r>
              <a:rPr lang="ru-RU" sz="2800" kern="1200" dirty="0" smtClean="0">
                <a:latin typeface="Book Antiqua" pitchFamily="18" charset="0"/>
              </a:rPr>
              <a:t>Если Он говорит, что сделает, то Он действительно сделает. Мы можем доверять Его Слову.</a:t>
            </a:r>
            <a:r>
              <a:rPr lang="en-US" sz="2800" dirty="0" smtClean="0">
                <a:solidFill>
                  <a:srgbClr val="000000"/>
                </a:solidFill>
                <a:latin typeface="Book Antiqua" charset="0"/>
                <a:ea typeface="+mn-ea"/>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3429000"/>
            <a:ext cx="8001000" cy="1143000"/>
          </a:xfrm>
        </p:spPr>
        <p:txBody>
          <a:bodyPr/>
          <a:lstStyle/>
          <a:p>
            <a:pPr eaLnBrk="1" hangingPunct="1">
              <a:defRPr/>
            </a:pPr>
            <a:r>
              <a:rPr lang="ru-RU" b="1" i="1" dirty="0" smtClean="0">
                <a:solidFill>
                  <a:srgbClr val="996633"/>
                </a:solidFill>
                <a:latin typeface="Book Antiqua" charset="0"/>
                <a:ea typeface="+mj-ea"/>
              </a:rPr>
              <a:t>Общение с Богом меняет</a:t>
            </a:r>
            <a:r>
              <a:rPr lang="en-US" b="1" i="1" dirty="0" smtClean="0">
                <a:solidFill>
                  <a:srgbClr val="996633"/>
                </a:solidFill>
                <a:latin typeface="Book Antiqua" charset="0"/>
                <a:ea typeface="+mj-ea"/>
              </a:rPr>
              <a:t>:</a:t>
            </a:r>
            <a:r>
              <a:rPr lang="en-US" dirty="0" smtClean="0">
                <a:solidFill>
                  <a:srgbClr val="000000"/>
                </a:solidFill>
                <a:latin typeface="Book Antiqua" charset="0"/>
                <a:ea typeface="+mj-ea"/>
              </a:rPr>
              <a:t> </a:t>
            </a:r>
            <a:r>
              <a:rPr lang="ru-RU" dirty="0" smtClean="0">
                <a:solidFill>
                  <a:srgbClr val="000000"/>
                </a:solidFill>
                <a:latin typeface="Book Antiqua" charset="0"/>
                <a:ea typeface="+mj-ea"/>
              </a:rPr>
              <a:t>нашу жизнь, взгляды, будущее, обстоятельства и даже эмоции. </a:t>
            </a:r>
            <a:endParaRPr lang="en-US" dirty="0" smtClean="0">
              <a:solidFill>
                <a:srgbClr val="000000"/>
              </a:solidFill>
              <a:latin typeface="Book Antiqua" charset="0"/>
              <a:ea typeface="+mj-ea"/>
            </a:endParaRPr>
          </a:p>
        </p:txBody>
      </p:sp>
      <p:sp>
        <p:nvSpPr>
          <p:cNvPr id="35843" name="Rectangle 1"/>
          <p:cNvSpPr>
            <a:spLocks noChangeArrowheads="1"/>
          </p:cNvSpPr>
          <p:nvPr/>
        </p:nvSpPr>
        <p:spPr bwMode="auto">
          <a:xfrm>
            <a:off x="2725337" y="533400"/>
            <a:ext cx="5303055"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pt-BR" sz="4400" b="1" i="1" dirty="0">
                <a:solidFill>
                  <a:srgbClr val="0E1E20"/>
                </a:solidFill>
                <a:latin typeface="Book Antiqua" panose="02040602050305030304" pitchFamily="18" charset="0"/>
              </a:rPr>
              <a:t>4. </a:t>
            </a:r>
            <a:r>
              <a:rPr lang="ru-RU" altLang="pt-BR" sz="4400" b="1" i="1" dirty="0" smtClean="0">
                <a:solidFill>
                  <a:srgbClr val="0E1E20"/>
                </a:solidFill>
                <a:latin typeface="Book Antiqua" panose="02040602050305030304" pitchFamily="18" charset="0"/>
              </a:rPr>
              <a:t>Общение с Богом</a:t>
            </a:r>
            <a:endParaRPr lang="en-US" altLang="pt-BR" sz="4400" b="1" i="1" dirty="0">
              <a:solidFill>
                <a:srgbClr val="0E1E20"/>
              </a:solidFill>
              <a:latin typeface="Book Antiqua" panose="02040602050305030304" pitchFamily="18" charset="0"/>
            </a:endParaRPr>
          </a:p>
          <a:p>
            <a:pPr algn="ctr" eaLnBrk="1" hangingPunct="1">
              <a:spcBef>
                <a:spcPct val="0"/>
              </a:spcBef>
              <a:buFontTx/>
              <a:buNone/>
            </a:pPr>
            <a:r>
              <a:rPr lang="ru-RU" altLang="pt-BR" sz="4400" b="1" i="1" dirty="0" smtClean="0">
                <a:solidFill>
                  <a:srgbClr val="996633"/>
                </a:solidFill>
                <a:latin typeface="Book Antiqua" panose="02040602050305030304" pitchFamily="18" charset="0"/>
              </a:rPr>
              <a:t>меняет</a:t>
            </a:r>
            <a:r>
              <a:rPr lang="en-US" altLang="pt-BR" sz="4400" b="1" i="1" dirty="0" smtClean="0">
                <a:solidFill>
                  <a:srgbClr val="996633"/>
                </a:solidFill>
                <a:latin typeface="Book Antiqua" panose="02040602050305030304" pitchFamily="18" charset="0"/>
              </a:rPr>
              <a:t>:</a:t>
            </a:r>
            <a:r>
              <a:rPr lang="en-US" altLang="pt-BR" sz="4400" dirty="0" smtClean="0">
                <a:solidFill>
                  <a:srgbClr val="996633"/>
                </a:solidFill>
                <a:latin typeface="Book Antiqua" panose="02040602050305030304" pitchFamily="18" charset="0"/>
              </a:rPr>
              <a:t> </a:t>
            </a:r>
            <a:endParaRPr lang="en-US" altLang="pt-BR" sz="4400" dirty="0">
              <a:solidFill>
                <a:srgbClr val="996633"/>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04800" y="990600"/>
            <a:ext cx="8610600" cy="4525963"/>
          </a:xfrm>
        </p:spPr>
        <p:txBody>
          <a:bodyPr/>
          <a:lstStyle/>
          <a:p>
            <a:pPr algn="ctr" eaLnBrk="1" hangingPunct="1">
              <a:defRPr/>
            </a:pPr>
            <a:endParaRPr lang="en-US" sz="4000" b="1" i="1" dirty="0" smtClean="0">
              <a:ea typeface="+mn-ea"/>
            </a:endParaRPr>
          </a:p>
          <a:p>
            <a:pPr algn="ctr" eaLnBrk="1" hangingPunct="1">
              <a:buFontTx/>
              <a:buNone/>
              <a:defRPr/>
            </a:pPr>
            <a:endParaRPr lang="en-US" sz="4000" dirty="0" smtClean="0">
              <a:ea typeface="+mn-ea"/>
            </a:endParaRPr>
          </a:p>
          <a:p>
            <a:pPr marL="0" indent="0" algn="ctr" eaLnBrk="1" hangingPunct="1">
              <a:lnSpc>
                <a:spcPct val="130000"/>
              </a:lnSpc>
              <a:buFontTx/>
              <a:buNone/>
              <a:defRPr/>
            </a:pPr>
            <a:r>
              <a:rPr lang="ru-RU" sz="3600" dirty="0" smtClean="0">
                <a:latin typeface="Book Antiqua" charset="0"/>
                <a:ea typeface="+mn-ea"/>
              </a:rPr>
              <a:t>Вы заметили, как изменились Сара и </a:t>
            </a:r>
            <a:r>
              <a:rPr lang="ru-RU" sz="3600" dirty="0" err="1" smtClean="0">
                <a:latin typeface="Book Antiqua" charset="0"/>
                <a:ea typeface="+mn-ea"/>
              </a:rPr>
              <a:t>Агарь</a:t>
            </a:r>
            <a:r>
              <a:rPr lang="ru-RU" sz="3600" dirty="0" smtClean="0">
                <a:latin typeface="Book Antiqua" charset="0"/>
                <a:ea typeface="+mn-ea"/>
              </a:rPr>
              <a:t>, когда они начали общаться с Богом? Так всегда происходит, </a:t>
            </a:r>
            <a:r>
              <a:rPr lang="ru-RU" sz="3600" b="1" i="1" dirty="0" smtClean="0">
                <a:solidFill>
                  <a:srgbClr val="996633"/>
                </a:solidFill>
                <a:latin typeface="Book Antiqua" charset="0"/>
                <a:ea typeface="+mn-ea"/>
              </a:rPr>
              <a:t>когда мы видим Живое Слово в Написанном. </a:t>
            </a:r>
            <a:endParaRPr lang="en-US" sz="3600" b="1" i="1" dirty="0" smtClean="0">
              <a:solidFill>
                <a:srgbClr val="996633"/>
              </a:solidFill>
              <a:latin typeface="Book Antiqua" charset="0"/>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609600"/>
            <a:ext cx="8229600" cy="1143000"/>
          </a:xfrm>
        </p:spPr>
        <p:txBody>
          <a:bodyPr/>
          <a:lstStyle/>
          <a:p>
            <a:pPr eaLnBrk="1" hangingPunct="1">
              <a:defRPr/>
            </a:pPr>
            <a:r>
              <a:rPr lang="ru-RU" sz="4800" b="1" dirty="0" smtClean="0">
                <a:solidFill>
                  <a:srgbClr val="000090"/>
                </a:solidFill>
                <a:latin typeface="Book Antiqua" charset="0"/>
                <a:ea typeface="+mj-ea"/>
              </a:rPr>
              <a:t>В</a:t>
            </a:r>
            <a:r>
              <a:rPr lang="en-US" sz="4800" b="1" dirty="0" smtClean="0">
                <a:solidFill>
                  <a:srgbClr val="000090"/>
                </a:solidFill>
                <a:latin typeface="Book Antiqua" charset="0"/>
                <a:ea typeface="+mj-ea"/>
              </a:rPr>
              <a:t>-</a:t>
            </a:r>
            <a:r>
              <a:rPr lang="en-US" sz="4800" b="1" dirty="0" smtClean="0">
                <a:solidFill>
                  <a:schemeClr val="bg1"/>
                </a:solidFill>
                <a:latin typeface="Book Antiqua" charset="0"/>
                <a:ea typeface="+mj-ea"/>
              </a:rPr>
              <a:t> </a:t>
            </a:r>
            <a:r>
              <a:rPr lang="ru-RU" sz="4800" b="1" dirty="0" smtClean="0">
                <a:solidFill>
                  <a:schemeClr val="bg1"/>
                </a:solidFill>
                <a:latin typeface="Book Antiqua" charset="0"/>
                <a:ea typeface="+mj-ea"/>
              </a:rPr>
              <a:t>ВЕРИТЬ</a:t>
            </a:r>
            <a:endParaRPr lang="en-US" sz="4800" b="1" dirty="0" smtClean="0">
              <a:solidFill>
                <a:schemeClr val="bg1"/>
              </a:solidFill>
              <a:latin typeface="Book Antiqua" charset="0"/>
              <a:ea typeface="+mj-ea"/>
            </a:endParaRPr>
          </a:p>
        </p:txBody>
      </p:sp>
      <p:sp>
        <p:nvSpPr>
          <p:cNvPr id="27651" name="Rectangle 3"/>
          <p:cNvSpPr>
            <a:spLocks noGrp="1" noChangeArrowheads="1"/>
          </p:cNvSpPr>
          <p:nvPr>
            <p:ph type="body" idx="1"/>
          </p:nvPr>
        </p:nvSpPr>
        <p:spPr>
          <a:xfrm>
            <a:off x="3200400" y="2667000"/>
            <a:ext cx="5486400" cy="4191000"/>
          </a:xfrm>
        </p:spPr>
        <p:txBody>
          <a:bodyPr/>
          <a:lstStyle/>
          <a:p>
            <a:pPr algn="ctr" eaLnBrk="1" hangingPunct="1">
              <a:lnSpc>
                <a:spcPct val="120000"/>
              </a:lnSpc>
              <a:buFontTx/>
              <a:buNone/>
              <a:defRPr/>
            </a:pPr>
            <a:r>
              <a:rPr lang="ru-RU" sz="4400" b="1" i="1" dirty="0" smtClean="0">
                <a:solidFill>
                  <a:srgbClr val="996633"/>
                </a:solidFill>
                <a:latin typeface="Palatino Linotype"/>
                <a:ea typeface="+mn-ea"/>
                <a:cs typeface="Palatino Linotype"/>
              </a:rPr>
              <a:t>Слово </a:t>
            </a:r>
            <a:r>
              <a:rPr lang="ru-RU" sz="4400" b="1" dirty="0" smtClean="0">
                <a:solidFill>
                  <a:srgbClr val="000000"/>
                </a:solidFill>
                <a:latin typeface="Palatino Linotype"/>
                <a:ea typeface="+mn-ea"/>
                <a:cs typeface="Palatino Linotype"/>
              </a:rPr>
              <a:t>твое</a:t>
            </a:r>
            <a:r>
              <a:rPr lang="en-US" sz="4400" b="1" dirty="0" smtClean="0">
                <a:solidFill>
                  <a:srgbClr val="000000"/>
                </a:solidFill>
                <a:latin typeface="Palatino Linotype"/>
                <a:ea typeface="+mn-ea"/>
                <a:cs typeface="Palatino Linotype"/>
              </a:rPr>
              <a:t> </a:t>
            </a:r>
            <a:r>
              <a:rPr lang="ru-RU" sz="4400" b="1" dirty="0" smtClean="0">
                <a:solidFill>
                  <a:srgbClr val="000000"/>
                </a:solidFill>
                <a:latin typeface="Palatino Linotype"/>
                <a:ea typeface="+mn-ea"/>
                <a:cs typeface="Palatino Linotype"/>
              </a:rPr>
              <a:t>-</a:t>
            </a:r>
            <a:r>
              <a:rPr lang="en-US" sz="4400" b="1" dirty="0" smtClean="0">
                <a:solidFill>
                  <a:srgbClr val="000000"/>
                </a:solidFill>
                <a:latin typeface="Palatino Linotype"/>
                <a:ea typeface="+mn-ea"/>
                <a:cs typeface="Palatino Linotype"/>
              </a:rPr>
              <a:t> </a:t>
            </a:r>
            <a:r>
              <a:rPr lang="ru-RU" sz="4400" b="1" i="1" dirty="0" smtClean="0">
                <a:solidFill>
                  <a:srgbClr val="996633"/>
                </a:solidFill>
                <a:latin typeface="Palatino Linotype"/>
                <a:ea typeface="+mn-ea"/>
                <a:cs typeface="Palatino Linotype"/>
              </a:rPr>
              <a:t>светильник</a:t>
            </a:r>
            <a:r>
              <a:rPr lang="en-US" sz="4400" b="1" dirty="0" smtClean="0">
                <a:solidFill>
                  <a:srgbClr val="996633"/>
                </a:solidFill>
                <a:latin typeface="Palatino Linotype"/>
                <a:ea typeface="+mn-ea"/>
                <a:cs typeface="Palatino Linotype"/>
              </a:rPr>
              <a:t> </a:t>
            </a:r>
            <a:r>
              <a:rPr lang="ru-RU" sz="4400" b="1" i="1" dirty="0" smtClean="0">
                <a:solidFill>
                  <a:srgbClr val="996633"/>
                </a:solidFill>
                <a:latin typeface="Palatino Linotype"/>
                <a:ea typeface="+mn-ea"/>
                <a:cs typeface="Palatino Linotype"/>
              </a:rPr>
              <a:t>ноге</a:t>
            </a:r>
            <a:r>
              <a:rPr lang="en-US" sz="4400" b="1" dirty="0" smtClean="0">
                <a:solidFill>
                  <a:srgbClr val="000000"/>
                </a:solidFill>
                <a:latin typeface="Palatino Linotype"/>
                <a:ea typeface="+mn-ea"/>
                <a:cs typeface="Palatino Linotype"/>
              </a:rPr>
              <a:t>  </a:t>
            </a:r>
            <a:r>
              <a:rPr lang="ru-RU" sz="4400" b="1" dirty="0" smtClean="0">
                <a:solidFill>
                  <a:srgbClr val="000000"/>
                </a:solidFill>
                <a:latin typeface="Palatino Linotype"/>
                <a:ea typeface="+mn-ea"/>
                <a:cs typeface="Palatino Linotype"/>
              </a:rPr>
              <a:t>моей и</a:t>
            </a:r>
            <a:r>
              <a:rPr lang="en-US" sz="4400" b="1" dirty="0" smtClean="0">
                <a:solidFill>
                  <a:srgbClr val="000000"/>
                </a:solidFill>
                <a:latin typeface="Palatino Linotype"/>
                <a:ea typeface="+mn-ea"/>
                <a:cs typeface="Palatino Linotype"/>
              </a:rPr>
              <a:t> </a:t>
            </a:r>
            <a:r>
              <a:rPr lang="ru-RU" sz="4400" b="1" i="1" dirty="0" smtClean="0">
                <a:solidFill>
                  <a:srgbClr val="996633"/>
                </a:solidFill>
                <a:latin typeface="Palatino Linotype"/>
                <a:ea typeface="+mn-ea"/>
                <a:cs typeface="Palatino Linotype"/>
              </a:rPr>
              <a:t>свет</a:t>
            </a:r>
            <a:r>
              <a:rPr lang="en-US" sz="4400" b="1" dirty="0" smtClean="0">
                <a:solidFill>
                  <a:srgbClr val="996600"/>
                </a:solidFill>
                <a:latin typeface="Palatino Linotype"/>
                <a:ea typeface="+mn-ea"/>
                <a:cs typeface="Palatino Linotype"/>
              </a:rPr>
              <a:t> </a:t>
            </a:r>
            <a:r>
              <a:rPr lang="ru-RU" sz="4400" b="1" i="1" dirty="0" smtClean="0">
                <a:solidFill>
                  <a:srgbClr val="996633"/>
                </a:solidFill>
                <a:latin typeface="Palatino Linotype"/>
                <a:ea typeface="+mn-ea"/>
                <a:cs typeface="Palatino Linotype"/>
              </a:rPr>
              <a:t>стезе </a:t>
            </a:r>
            <a:r>
              <a:rPr lang="ru-RU" sz="4400" b="1" dirty="0" smtClean="0">
                <a:solidFill>
                  <a:srgbClr val="000000"/>
                </a:solidFill>
                <a:latin typeface="Palatino Linotype"/>
                <a:ea typeface="+mn-ea"/>
                <a:cs typeface="Palatino Linotype"/>
              </a:rPr>
              <a:t>моей.</a:t>
            </a:r>
            <a:endParaRPr lang="en-US" sz="4400" b="1" dirty="0" smtClean="0">
              <a:solidFill>
                <a:srgbClr val="996633"/>
              </a:solidFill>
              <a:latin typeface="Palatino Linotype"/>
              <a:ea typeface="+mn-ea"/>
              <a:cs typeface="Palatino Linotype"/>
            </a:endParaRPr>
          </a:p>
          <a:p>
            <a:pPr algn="ctr" eaLnBrk="1" hangingPunct="1">
              <a:lnSpc>
                <a:spcPct val="120000"/>
              </a:lnSpc>
              <a:buFontTx/>
              <a:buNone/>
              <a:defRPr/>
            </a:pPr>
            <a:r>
              <a:rPr lang="ru-RU" sz="2800" dirty="0" smtClean="0">
                <a:solidFill>
                  <a:srgbClr val="000000"/>
                </a:solidFill>
                <a:latin typeface="Palatino Linotype"/>
                <a:ea typeface="+mn-ea"/>
                <a:cs typeface="Palatino Linotype"/>
              </a:rPr>
              <a:t>Псалтирь</a:t>
            </a:r>
            <a:r>
              <a:rPr lang="en-US" sz="2800" dirty="0" smtClean="0">
                <a:solidFill>
                  <a:srgbClr val="000000"/>
                </a:solidFill>
                <a:latin typeface="Palatino Linotype"/>
                <a:ea typeface="+mn-ea"/>
                <a:cs typeface="Palatino Linotype"/>
              </a:rPr>
              <a:t> 11</a:t>
            </a:r>
            <a:r>
              <a:rPr lang="ru-RU" sz="2800" dirty="0" smtClean="0">
                <a:solidFill>
                  <a:srgbClr val="000000"/>
                </a:solidFill>
                <a:latin typeface="Palatino Linotype"/>
                <a:ea typeface="+mn-ea"/>
                <a:cs typeface="Palatino Linotype"/>
              </a:rPr>
              <a:t>8</a:t>
            </a:r>
            <a:r>
              <a:rPr lang="en-US" sz="2800" dirty="0" smtClean="0">
                <a:solidFill>
                  <a:srgbClr val="000000"/>
                </a:solidFill>
                <a:latin typeface="Palatino Linotype"/>
                <a:ea typeface="+mn-ea"/>
                <a:cs typeface="Palatino Linotype"/>
              </a:rPr>
              <a:t>:105</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33400" y="2371250"/>
            <a:ext cx="2514600" cy="41064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457200"/>
            <a:ext cx="6629400" cy="1020763"/>
          </a:xfrm>
        </p:spPr>
        <p:txBody>
          <a:bodyPr/>
          <a:lstStyle/>
          <a:p>
            <a:pPr algn="l" eaLnBrk="1" hangingPunct="1"/>
            <a:r>
              <a:rPr lang="ru-RU" altLang="pt-BR" b="1" dirty="0" smtClean="0">
                <a:solidFill>
                  <a:srgbClr val="000000"/>
                </a:solidFill>
                <a:latin typeface="Book Antiqua" panose="02040602050305030304" pitchFamily="18" charset="0"/>
              </a:rPr>
              <a:t>Сила</a:t>
            </a:r>
            <a:r>
              <a:rPr lang="en-US" altLang="pt-BR" b="1" dirty="0" smtClean="0">
                <a:solidFill>
                  <a:srgbClr val="000000"/>
                </a:solidFill>
                <a:latin typeface="Book Antiqua" panose="02040602050305030304" pitchFamily="18" charset="0"/>
              </a:rPr>
              <a:t> </a:t>
            </a:r>
            <a:r>
              <a:rPr lang="ru-RU" altLang="pt-BR" b="1" i="1" dirty="0" smtClean="0">
                <a:solidFill>
                  <a:srgbClr val="996633"/>
                </a:solidFill>
                <a:latin typeface="Book Antiqua" panose="02040602050305030304" pitchFamily="18" charset="0"/>
              </a:rPr>
              <a:t>в Божьем</a:t>
            </a:r>
            <a:r>
              <a:rPr lang="en-US" altLang="pt-BR" b="1" i="1" dirty="0" smtClean="0">
                <a:solidFill>
                  <a:srgbClr val="996633"/>
                </a:solidFill>
                <a:latin typeface="Book Antiqua" panose="02040602050305030304" pitchFamily="18" charset="0"/>
              </a:rPr>
              <a:t> </a:t>
            </a:r>
            <a:r>
              <a:rPr lang="ru-RU" altLang="pt-BR" b="1" dirty="0" smtClean="0">
                <a:solidFill>
                  <a:srgbClr val="000000"/>
                </a:solidFill>
                <a:latin typeface="Book Antiqua" panose="02040602050305030304" pitchFamily="18" charset="0"/>
              </a:rPr>
              <a:t>Слове</a:t>
            </a:r>
            <a:endParaRPr lang="en-US" altLang="pt-BR" b="1" dirty="0" smtClean="0">
              <a:solidFill>
                <a:srgbClr val="000000"/>
              </a:solidFill>
              <a:latin typeface="Book Antiqua" panose="02040602050305030304" pitchFamily="18" charset="0"/>
            </a:endParaRPr>
          </a:p>
        </p:txBody>
      </p:sp>
      <p:sp>
        <p:nvSpPr>
          <p:cNvPr id="25603" name="Rectangle 3"/>
          <p:cNvSpPr>
            <a:spLocks noGrp="1" noChangeArrowheads="1"/>
          </p:cNvSpPr>
          <p:nvPr>
            <p:ph type="body" idx="1"/>
          </p:nvPr>
        </p:nvSpPr>
        <p:spPr>
          <a:xfrm>
            <a:off x="3276600" y="2362200"/>
            <a:ext cx="4876800" cy="4419600"/>
          </a:xfrm>
        </p:spPr>
        <p:txBody>
          <a:bodyPr/>
          <a:lstStyle/>
          <a:p>
            <a:pPr eaLnBrk="1" hangingPunct="1">
              <a:lnSpc>
                <a:spcPct val="90000"/>
              </a:lnSpc>
              <a:buFontTx/>
              <a:buNone/>
              <a:defRPr/>
            </a:pPr>
            <a:r>
              <a:rPr lang="ru-RU" sz="4000" b="1" dirty="0" smtClean="0">
                <a:solidFill>
                  <a:srgbClr val="000090"/>
                </a:solidFill>
                <a:latin typeface="Book Antiqua" charset="0"/>
                <a:ea typeface="+mn-ea"/>
              </a:rPr>
              <a:t>В</a:t>
            </a:r>
            <a:r>
              <a:rPr lang="ru-RU" sz="2800" b="1" dirty="0" smtClean="0">
                <a:solidFill>
                  <a:srgbClr val="000000"/>
                </a:solidFill>
                <a:latin typeface="Book Antiqua" charset="0"/>
                <a:ea typeface="+mn-ea"/>
              </a:rPr>
              <a:t>ести</a:t>
            </a:r>
          </a:p>
          <a:p>
            <a:pPr eaLnBrk="1" hangingPunct="1">
              <a:lnSpc>
                <a:spcPct val="90000"/>
              </a:lnSpc>
              <a:buFontTx/>
              <a:buNone/>
              <a:defRPr/>
            </a:pPr>
            <a:r>
              <a:rPr lang="en-US" sz="4000" b="1" dirty="0" smtClean="0">
                <a:solidFill>
                  <a:srgbClr val="000090"/>
                </a:solidFill>
                <a:latin typeface="Book Antiqua" charset="0"/>
                <a:ea typeface="+mn-ea"/>
              </a:rPr>
              <a:t>E</a:t>
            </a:r>
            <a:r>
              <a:rPr lang="ru-RU" sz="2800" b="1" dirty="0" smtClean="0">
                <a:solidFill>
                  <a:srgbClr val="000000"/>
                </a:solidFill>
                <a:latin typeface="Book Antiqua" charset="0"/>
                <a:ea typeface="+mn-ea"/>
              </a:rPr>
              <a:t> эмоциональные нужды</a:t>
            </a:r>
            <a:endParaRPr lang="en-US" sz="2800" b="1" dirty="0" smtClean="0">
              <a:solidFill>
                <a:srgbClr val="000000"/>
              </a:solidFill>
              <a:latin typeface="Book Antiqua" charset="0"/>
              <a:ea typeface="+mn-ea"/>
            </a:endParaRPr>
          </a:p>
          <a:p>
            <a:pPr eaLnBrk="1" hangingPunct="1">
              <a:lnSpc>
                <a:spcPct val="90000"/>
              </a:lnSpc>
              <a:buFontTx/>
              <a:buNone/>
              <a:defRPr/>
            </a:pPr>
            <a:r>
              <a:rPr lang="ru-RU" sz="2800" b="1" dirty="0" smtClean="0">
                <a:solidFill>
                  <a:srgbClr val="000000"/>
                </a:solidFill>
                <a:latin typeface="Book Antiqua" charset="0"/>
                <a:ea typeface="+mn-ea"/>
              </a:rPr>
              <a:t>физические пот</a:t>
            </a:r>
            <a:r>
              <a:rPr lang="en-US" sz="2800" b="1" dirty="0" smtClean="0">
                <a:solidFill>
                  <a:srgbClr val="000090"/>
                </a:solidFill>
                <a:latin typeface="Book Antiqua" charset="0"/>
              </a:rPr>
              <a:t> </a:t>
            </a:r>
            <a:r>
              <a:rPr lang="en-US" sz="4000" b="1" dirty="0" smtClean="0">
                <a:solidFill>
                  <a:srgbClr val="000090"/>
                </a:solidFill>
                <a:latin typeface="Book Antiqua" charset="0"/>
              </a:rPr>
              <a:t>P</a:t>
            </a:r>
            <a:r>
              <a:rPr lang="ru-RU" sz="2800" b="1" dirty="0" smtClean="0">
                <a:solidFill>
                  <a:srgbClr val="000000"/>
                </a:solidFill>
                <a:latin typeface="Book Antiqua" charset="0"/>
                <a:ea typeface="+mn-ea"/>
              </a:rPr>
              <a:t>ебности </a:t>
            </a:r>
            <a:endParaRPr lang="en-US" sz="2800" b="1" dirty="0" smtClean="0">
              <a:solidFill>
                <a:srgbClr val="000000"/>
              </a:solidFill>
              <a:latin typeface="Book Antiqua" charset="0"/>
              <a:ea typeface="+mn-ea"/>
            </a:endParaRPr>
          </a:p>
          <a:p>
            <a:pPr eaLnBrk="1" hangingPunct="1">
              <a:lnSpc>
                <a:spcPct val="90000"/>
              </a:lnSpc>
              <a:buFontTx/>
              <a:buNone/>
              <a:defRPr/>
            </a:pPr>
            <a:r>
              <a:rPr lang="ru-RU" sz="4000" b="1" dirty="0" smtClean="0">
                <a:solidFill>
                  <a:srgbClr val="000090"/>
                </a:solidFill>
                <a:latin typeface="Book Antiqua" charset="0"/>
                <a:ea typeface="+mn-ea"/>
              </a:rPr>
              <a:t>И</a:t>
            </a:r>
            <a:r>
              <a:rPr lang="ru-RU" sz="2800" b="1" dirty="0" smtClean="0">
                <a:solidFill>
                  <a:srgbClr val="000000"/>
                </a:solidFill>
                <a:latin typeface="Book Antiqua" charset="0"/>
                <a:ea typeface="+mn-ea"/>
              </a:rPr>
              <a:t>скать вечные ценности</a:t>
            </a:r>
            <a:endParaRPr lang="en-US" sz="2800" b="1" dirty="0" smtClean="0">
              <a:solidFill>
                <a:srgbClr val="000000"/>
              </a:solidFill>
              <a:latin typeface="Book Antiqua" charset="0"/>
              <a:ea typeface="+mn-ea"/>
            </a:endParaRPr>
          </a:p>
          <a:p>
            <a:pPr eaLnBrk="1" hangingPunct="1">
              <a:lnSpc>
                <a:spcPct val="90000"/>
              </a:lnSpc>
              <a:buFontTx/>
              <a:buNone/>
              <a:defRPr/>
            </a:pPr>
            <a:r>
              <a:rPr lang="ru-RU" sz="2800" b="1" dirty="0" smtClean="0">
                <a:solidFill>
                  <a:srgbClr val="000000"/>
                </a:solidFill>
                <a:latin typeface="Book Antiqua" charset="0"/>
                <a:ea typeface="+mn-ea"/>
              </a:rPr>
              <a:t>нуждаться в </a:t>
            </a:r>
            <a:r>
              <a:rPr lang="ru-RU" sz="4000" b="1" dirty="0" smtClean="0">
                <a:solidFill>
                  <a:srgbClr val="000090"/>
                </a:solidFill>
                <a:latin typeface="Book Antiqua" charset="0"/>
              </a:rPr>
              <a:t>Т</a:t>
            </a:r>
            <a:r>
              <a:rPr lang="ru-RU" sz="2800" b="1" dirty="0" smtClean="0">
                <a:solidFill>
                  <a:srgbClr val="000000"/>
                </a:solidFill>
                <a:latin typeface="Book Antiqua" charset="0"/>
                <a:ea typeface="+mn-ea"/>
              </a:rPr>
              <a:t>олковании смысла жизни </a:t>
            </a:r>
            <a:endParaRPr lang="en-US" sz="2800" dirty="0" smtClean="0">
              <a:solidFill>
                <a:srgbClr val="000000"/>
              </a:solidFill>
              <a:latin typeface="Book Antiqua" charset="0"/>
              <a:ea typeface="+mn-ea"/>
            </a:endParaRPr>
          </a:p>
          <a:p>
            <a:pPr eaLnBrk="1" hangingPunct="1">
              <a:lnSpc>
                <a:spcPct val="90000"/>
              </a:lnSpc>
              <a:buFontTx/>
              <a:buNone/>
              <a:defRPr/>
            </a:pPr>
            <a:r>
              <a:rPr lang="ru-RU" sz="2800" b="1" dirty="0" smtClean="0">
                <a:solidFill>
                  <a:srgbClr val="000000"/>
                </a:solidFill>
                <a:latin typeface="Book Antiqua" charset="0"/>
                <a:ea typeface="+mn-ea"/>
              </a:rPr>
              <a:t>защищат</a:t>
            </a:r>
            <a:r>
              <a:rPr lang="ru-RU" sz="4000" b="1" dirty="0" smtClean="0">
                <a:solidFill>
                  <a:srgbClr val="000090"/>
                </a:solidFill>
                <a:latin typeface="Book Antiqua" charset="0"/>
              </a:rPr>
              <a:t>Ь</a:t>
            </a:r>
            <a:r>
              <a:rPr lang="ru-RU" sz="2800" b="1" dirty="0" smtClean="0">
                <a:solidFill>
                  <a:srgbClr val="000000"/>
                </a:solidFill>
                <a:latin typeface="Book Antiqua" charset="0"/>
                <a:ea typeface="+mn-ea"/>
              </a:rPr>
              <a:t>  себя от сатаны</a:t>
            </a:r>
            <a:endParaRPr lang="en-US" sz="2800" b="1" dirty="0" smtClean="0">
              <a:solidFill>
                <a:srgbClr val="000000"/>
              </a:solidFill>
              <a:latin typeface="Book Antiqua" charset="0"/>
              <a:ea typeface="+mn-ea"/>
            </a:endParaRPr>
          </a:p>
          <a:p>
            <a:pPr lvl="1" eaLnBrk="1" hangingPunct="1">
              <a:lnSpc>
                <a:spcPct val="90000"/>
              </a:lnSpc>
              <a:buFontTx/>
              <a:buNone/>
              <a:defRPr/>
            </a:pPr>
            <a:endParaRPr lang="en-US" sz="2400" dirty="0" smtClean="0">
              <a:solidFill>
                <a:srgbClr val="000000"/>
              </a:solidFill>
              <a:latin typeface="Book Antiqua"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3" cstate="email">
            <a:extLst>
              <a:ext uri="{28A0092B-C50C-407E-A947-70E740481C1C}">
                <a14:useLocalDpi xmlns:a14="http://schemas.microsoft.com/office/drawing/2010/main" xmlns=""/>
              </a:ext>
            </a:extLst>
          </a:blip>
          <a:srcRect l="388" r="390"/>
          <a:stretch/>
        </p:blipFill>
        <p:spPr bwMode="auto">
          <a:xfrm>
            <a:off x="-152400" y="-223345"/>
            <a:ext cx="9448800" cy="7309945"/>
          </a:xfrm>
          <a:prstGeom prst="rect">
            <a:avLst/>
          </a:prstGeom>
          <a:noFill/>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600200" y="5410200"/>
            <a:ext cx="2428101" cy="646331"/>
          </a:xfrm>
          <a:prstGeom prst="rect">
            <a:avLst/>
          </a:prstGeom>
          <a:noFill/>
        </p:spPr>
        <p:txBody>
          <a:bodyPr wrap="none" rtlCol="0">
            <a:spAutoFit/>
          </a:bodyPr>
          <a:lstStyle/>
          <a:p>
            <a:r>
              <a:rPr lang="ru-RU" sz="3600" b="1" i="1" dirty="0" smtClean="0"/>
              <a:t>ИСТОРИЯ</a:t>
            </a:r>
            <a:endParaRPr lang="ru-RU" sz="3600" b="1" i="1" dirty="0"/>
          </a:p>
        </p:txBody>
      </p:sp>
    </p:spTree>
    <p:extLst>
      <p:ext uri="{BB962C8B-B14F-4D97-AF65-F5344CB8AC3E}">
        <p14:creationId xmlns:p14="http://schemas.microsoft.com/office/powerpoint/2010/main" xmlns="" val="2742098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3657600"/>
            <a:ext cx="7315200" cy="1143000"/>
          </a:xfrm>
        </p:spPr>
        <p:txBody>
          <a:bodyPr/>
          <a:lstStyle/>
          <a:p>
            <a:pPr eaLnBrk="1" hangingPunct="1"/>
            <a:r>
              <a:rPr lang="ru-RU" altLang="pt-BR" b="1" dirty="0" smtClean="0">
                <a:solidFill>
                  <a:srgbClr val="996633"/>
                </a:solidFill>
                <a:latin typeface="Book Antiqua" panose="02040602050305030304" pitchFamily="18" charset="0"/>
              </a:rPr>
              <a:t>ЧЕТЫРЕ БИБЛЕЙСКИХ ПРИНЦИПА ДЛЯ </a:t>
            </a:r>
            <a:r>
              <a:rPr lang="ru-RU" altLang="pt-BR" b="1" dirty="0" smtClean="0">
                <a:solidFill>
                  <a:srgbClr val="008000"/>
                </a:solidFill>
                <a:latin typeface="Book Antiqua" panose="02040602050305030304" pitchFamily="18" charset="0"/>
              </a:rPr>
              <a:t>СОВРЕМЕННЫХ ХРИСТИАНОК</a:t>
            </a:r>
            <a:endParaRPr lang="en-US" altLang="pt-BR" b="1" i="1" dirty="0" smtClean="0">
              <a:solidFill>
                <a:srgbClr val="008000"/>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304800" y="2362200"/>
            <a:ext cx="8839200" cy="4525963"/>
          </a:xfrm>
        </p:spPr>
        <p:txBody>
          <a:bodyPr/>
          <a:lstStyle/>
          <a:p>
            <a:pPr marL="609600" indent="-609600" eaLnBrk="1" hangingPunct="1">
              <a:buFontTx/>
              <a:buAutoNum type="arabicPeriod"/>
            </a:pPr>
            <a:r>
              <a:rPr lang="ru-RU" altLang="pt-BR" sz="2400" i="1" dirty="0" smtClean="0">
                <a:solidFill>
                  <a:srgbClr val="000090"/>
                </a:solidFill>
                <a:latin typeface="Book Antiqua" panose="02040602050305030304" pitchFamily="18" charset="0"/>
              </a:rPr>
              <a:t>Бог понимает наши чувства</a:t>
            </a:r>
            <a:r>
              <a:rPr lang="en-US" altLang="pt-BR" sz="2400" dirty="0" smtClean="0">
                <a:solidFill>
                  <a:schemeClr val="tx2"/>
                </a:solidFill>
                <a:latin typeface="Book Antiqua" panose="02040602050305030304" pitchFamily="18" charset="0"/>
              </a:rPr>
              <a:t>, </a:t>
            </a:r>
            <a:r>
              <a:rPr lang="ru-RU" altLang="pt-BR" sz="2400" dirty="0" smtClean="0">
                <a:solidFill>
                  <a:schemeClr val="tx2"/>
                </a:solidFill>
                <a:latin typeface="Book Antiqua" panose="02040602050305030304" pitchFamily="18" charset="0"/>
              </a:rPr>
              <a:t>надежды, страхи, и все наши потребности</a:t>
            </a:r>
            <a:r>
              <a:rPr lang="en-US" altLang="pt-BR" sz="2400" dirty="0" smtClean="0">
                <a:solidFill>
                  <a:schemeClr val="tx2"/>
                </a:solidFill>
                <a:latin typeface="Book Antiqua" panose="02040602050305030304" pitchFamily="18" charset="0"/>
              </a:rPr>
              <a:t>.  (</a:t>
            </a:r>
            <a:r>
              <a:rPr lang="ru-RU" altLang="pt-BR" sz="2000" dirty="0" smtClean="0">
                <a:solidFill>
                  <a:schemeClr val="tx2"/>
                </a:solidFill>
                <a:latin typeface="Book Antiqua" panose="02040602050305030304" pitchFamily="18" charset="0"/>
              </a:rPr>
              <a:t>Евреям</a:t>
            </a:r>
            <a:r>
              <a:rPr lang="en-US" altLang="pt-BR" sz="2000" dirty="0" smtClean="0">
                <a:solidFill>
                  <a:schemeClr val="tx2"/>
                </a:solidFill>
                <a:latin typeface="Book Antiqua" panose="02040602050305030304" pitchFamily="18" charset="0"/>
              </a:rPr>
              <a:t> 4:15)</a:t>
            </a:r>
          </a:p>
          <a:p>
            <a:pPr marL="609600" indent="-609600" eaLnBrk="1" hangingPunct="1">
              <a:lnSpc>
                <a:spcPct val="80000"/>
              </a:lnSpc>
              <a:buFontTx/>
              <a:buNone/>
            </a:pPr>
            <a:endParaRPr lang="en-US" altLang="pt-BR" sz="2000" dirty="0" smtClean="0">
              <a:solidFill>
                <a:schemeClr val="tx2"/>
              </a:solidFill>
              <a:latin typeface="Book Antiqua" panose="02040602050305030304" pitchFamily="18" charset="0"/>
            </a:endParaRPr>
          </a:p>
          <a:p>
            <a:pPr marL="609600" indent="-609600" eaLnBrk="1" hangingPunct="1">
              <a:buNone/>
            </a:pPr>
            <a:r>
              <a:rPr lang="ru-RU" altLang="pt-BR" sz="2400" i="1" dirty="0" smtClean="0">
                <a:solidFill>
                  <a:srgbClr val="000090"/>
                </a:solidFill>
                <a:latin typeface="Book Antiqua" panose="02040602050305030304" pitchFamily="18" charset="0"/>
              </a:rPr>
              <a:t>2.     Бог хочет взять на себя все наши нужды и страдания</a:t>
            </a:r>
            <a:r>
              <a:rPr lang="en-US" altLang="pt-BR" sz="2400" i="1" dirty="0" smtClean="0">
                <a:solidFill>
                  <a:srgbClr val="000090"/>
                </a:solidFill>
                <a:latin typeface="Book Antiqua" panose="02040602050305030304" pitchFamily="18" charset="0"/>
              </a:rPr>
              <a:t>: </a:t>
            </a:r>
            <a:r>
              <a:rPr lang="ru-RU" altLang="pt-BR" sz="2400" dirty="0" smtClean="0">
                <a:solidFill>
                  <a:schemeClr val="tx2"/>
                </a:solidFill>
                <a:latin typeface="Book Antiqua" panose="02040602050305030304" pitchFamily="18" charset="0"/>
              </a:rPr>
              <a:t>физические, душевные, эмоциональные, социальные и духовные</a:t>
            </a:r>
            <a:r>
              <a:rPr lang="en-US" altLang="pt-BR" sz="2400" dirty="0" smtClean="0">
                <a:solidFill>
                  <a:schemeClr val="tx2"/>
                </a:solidFill>
                <a:latin typeface="Book Antiqua" panose="02040602050305030304" pitchFamily="18" charset="0"/>
              </a:rPr>
              <a:t>.  </a:t>
            </a:r>
            <a:r>
              <a:rPr lang="en-US" altLang="pt-BR" sz="2000" dirty="0" smtClean="0">
                <a:solidFill>
                  <a:schemeClr val="tx2"/>
                </a:solidFill>
                <a:latin typeface="Book Antiqua" panose="02040602050305030304" pitchFamily="18" charset="0"/>
              </a:rPr>
              <a:t>(</a:t>
            </a:r>
            <a:r>
              <a:rPr lang="ru-RU" altLang="pt-BR" sz="2000" dirty="0" err="1" smtClean="0">
                <a:solidFill>
                  <a:schemeClr val="tx2"/>
                </a:solidFill>
                <a:latin typeface="Book Antiqua" panose="02040602050305030304" pitchFamily="18" charset="0"/>
              </a:rPr>
              <a:t>Флп</a:t>
            </a:r>
            <a:r>
              <a:rPr lang="en-US" altLang="pt-BR" sz="2000" dirty="0" smtClean="0">
                <a:solidFill>
                  <a:schemeClr val="tx2"/>
                </a:solidFill>
                <a:latin typeface="Book Antiqua" panose="02040602050305030304" pitchFamily="18" charset="0"/>
              </a:rPr>
              <a:t>. 4:19)</a:t>
            </a:r>
          </a:p>
          <a:p>
            <a:pPr marL="609600" indent="-609600" eaLnBrk="1" hangingPunct="1">
              <a:lnSpc>
                <a:spcPct val="80000"/>
              </a:lnSpc>
              <a:buFontTx/>
              <a:buNone/>
            </a:pPr>
            <a:endParaRPr lang="en-US" altLang="pt-BR" sz="2000" dirty="0" smtClean="0">
              <a:solidFill>
                <a:schemeClr val="tx2"/>
              </a:solidFill>
              <a:latin typeface="Book Antiqua" panose="02040602050305030304" pitchFamily="18" charset="0"/>
            </a:endParaRPr>
          </a:p>
          <a:p>
            <a:pPr marL="609600" indent="-609600" eaLnBrk="1" hangingPunct="1">
              <a:buNone/>
            </a:pPr>
            <a:r>
              <a:rPr lang="ru-RU" altLang="pt-BR" sz="2400" i="1" dirty="0" smtClean="0">
                <a:solidFill>
                  <a:srgbClr val="000090"/>
                </a:solidFill>
                <a:latin typeface="Book Antiqua" panose="02040602050305030304" pitchFamily="18" charset="0"/>
              </a:rPr>
              <a:t>3.     Божьему Слову можно доверять</a:t>
            </a:r>
            <a:r>
              <a:rPr lang="en-US" altLang="ja-JP" sz="2400" dirty="0" smtClean="0">
                <a:solidFill>
                  <a:schemeClr val="tx2"/>
                </a:solidFill>
                <a:latin typeface="Book Antiqua" panose="02040602050305030304" pitchFamily="18" charset="0"/>
              </a:rPr>
              <a:t>.  </a:t>
            </a:r>
            <a:r>
              <a:rPr lang="ru-RU" altLang="ja-JP" sz="2400" dirty="0" smtClean="0">
                <a:solidFill>
                  <a:schemeClr val="tx2"/>
                </a:solidFill>
                <a:latin typeface="Book Antiqua" panose="02040602050305030304" pitchFamily="18" charset="0"/>
              </a:rPr>
              <a:t>Он сделает то, что обещает</a:t>
            </a:r>
            <a:r>
              <a:rPr lang="en-US" altLang="ja-JP" sz="2400" dirty="0" smtClean="0">
                <a:solidFill>
                  <a:schemeClr val="tx2"/>
                </a:solidFill>
                <a:latin typeface="Book Antiqua" panose="02040602050305030304" pitchFamily="18" charset="0"/>
              </a:rPr>
              <a:t>.  </a:t>
            </a:r>
            <a:r>
              <a:rPr lang="ru-RU" altLang="ja-JP" sz="2400" dirty="0" smtClean="0">
                <a:solidFill>
                  <a:schemeClr val="tx2"/>
                </a:solidFill>
                <a:latin typeface="Book Antiqua" panose="02040602050305030304" pitchFamily="18" charset="0"/>
              </a:rPr>
              <a:t>Мы можем верить Его обещаниям</a:t>
            </a:r>
            <a:r>
              <a:rPr lang="en-US" altLang="ja-JP" sz="2400" dirty="0" smtClean="0">
                <a:solidFill>
                  <a:schemeClr val="tx2"/>
                </a:solidFill>
                <a:latin typeface="Book Antiqua" panose="02040602050305030304" pitchFamily="18" charset="0"/>
              </a:rPr>
              <a:t>. </a:t>
            </a:r>
            <a:r>
              <a:rPr lang="en-US" altLang="ja-JP" sz="2000" dirty="0" smtClean="0">
                <a:solidFill>
                  <a:schemeClr val="tx2"/>
                </a:solidFill>
                <a:latin typeface="Book Antiqua" panose="02040602050305030304" pitchFamily="18" charset="0"/>
              </a:rPr>
              <a:t>(</a:t>
            </a:r>
            <a:r>
              <a:rPr lang="ru-RU" altLang="ja-JP" sz="2000" dirty="0" smtClean="0">
                <a:solidFill>
                  <a:schemeClr val="tx2"/>
                </a:solidFill>
                <a:latin typeface="Book Antiqua" panose="02040602050305030304" pitchFamily="18" charset="0"/>
              </a:rPr>
              <a:t>Числа</a:t>
            </a:r>
            <a:r>
              <a:rPr lang="en-US" altLang="ja-JP" sz="2000" dirty="0" smtClean="0">
                <a:solidFill>
                  <a:schemeClr val="tx2"/>
                </a:solidFill>
                <a:latin typeface="Book Antiqua" panose="02040602050305030304" pitchFamily="18" charset="0"/>
              </a:rPr>
              <a:t> 23:19)</a:t>
            </a:r>
          </a:p>
          <a:p>
            <a:pPr marL="609600" indent="-609600" eaLnBrk="1" hangingPunct="1">
              <a:lnSpc>
                <a:spcPct val="80000"/>
              </a:lnSpc>
              <a:buFontTx/>
              <a:buNone/>
            </a:pPr>
            <a:endParaRPr lang="en-US" altLang="pt-BR" sz="2000" dirty="0" smtClean="0">
              <a:solidFill>
                <a:schemeClr val="tx2"/>
              </a:solidFill>
              <a:latin typeface="Book Antiqua" panose="02040602050305030304" pitchFamily="18" charset="0"/>
            </a:endParaRPr>
          </a:p>
          <a:p>
            <a:pPr marL="609600" indent="-609600" eaLnBrk="1" hangingPunct="1">
              <a:buNone/>
            </a:pPr>
            <a:r>
              <a:rPr lang="ru-RU" altLang="pt-BR" sz="2400" i="1" dirty="0" smtClean="0">
                <a:solidFill>
                  <a:srgbClr val="000090"/>
                </a:solidFill>
                <a:latin typeface="Book Antiqua" panose="02040602050305030304" pitchFamily="18" charset="0"/>
              </a:rPr>
              <a:t>4.     Общение с Богом меняет</a:t>
            </a:r>
            <a:r>
              <a:rPr lang="en-US" altLang="pt-BR" sz="2400" i="1" dirty="0" smtClean="0">
                <a:solidFill>
                  <a:srgbClr val="000090"/>
                </a:solidFill>
                <a:latin typeface="Book Antiqua" panose="02040602050305030304" pitchFamily="18" charset="0"/>
              </a:rPr>
              <a:t>: </a:t>
            </a:r>
            <a:r>
              <a:rPr lang="ru-RU" altLang="pt-BR" sz="2400" dirty="0" smtClean="0">
                <a:solidFill>
                  <a:schemeClr val="tx2"/>
                </a:solidFill>
                <a:latin typeface="Book Antiqua" panose="02040602050305030304" pitchFamily="18" charset="0"/>
              </a:rPr>
              <a:t>нашу жизнь, взгляды, будущее, обстоятельства, и даже эмоции. </a:t>
            </a:r>
            <a:r>
              <a:rPr lang="en-US" altLang="pt-BR" sz="2000" dirty="0" smtClean="0">
                <a:solidFill>
                  <a:schemeClr val="tx2"/>
                </a:solidFill>
                <a:latin typeface="Book Antiqua" panose="02040602050305030304" pitchFamily="18" charset="0"/>
              </a:rPr>
              <a:t>(</a:t>
            </a:r>
            <a:r>
              <a:rPr lang="ru-RU" altLang="pt-BR" sz="2000" dirty="0" err="1" smtClean="0">
                <a:solidFill>
                  <a:schemeClr val="tx2"/>
                </a:solidFill>
                <a:latin typeface="Book Antiqua" panose="02040602050305030304" pitchFamily="18" charset="0"/>
              </a:rPr>
              <a:t>Ис</a:t>
            </a:r>
            <a:r>
              <a:rPr lang="en-US" altLang="pt-BR" sz="2000" dirty="0" smtClean="0">
                <a:solidFill>
                  <a:schemeClr val="tx2"/>
                </a:solidFill>
                <a:latin typeface="Book Antiqua" panose="02040602050305030304" pitchFamily="18" charset="0"/>
              </a:rPr>
              <a:t>. 61:3)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xmlns=""/>
              </a:ext>
            </a:extLst>
          </a:blip>
          <a:srcRect l="388" r="390"/>
          <a:stretch/>
        </p:blipFill>
        <p:spPr>
          <a:xfrm>
            <a:off x="-152400" y="-223345"/>
            <a:ext cx="9448800" cy="7309945"/>
          </a:xfrm>
          <a:effectLst>
            <a:softEdge rad="112500"/>
          </a:effectLst>
        </p:spPr>
      </p:pic>
      <p:sp>
        <p:nvSpPr>
          <p:cNvPr id="2" name="Title 1"/>
          <p:cNvSpPr>
            <a:spLocks noGrp="1"/>
          </p:cNvSpPr>
          <p:nvPr>
            <p:ph type="title"/>
          </p:nvPr>
        </p:nvSpPr>
        <p:spPr>
          <a:xfrm>
            <a:off x="76200" y="4419600"/>
            <a:ext cx="9239250" cy="1143000"/>
          </a:xfrm>
        </p:spPr>
        <p:txBody>
          <a:bodyPr/>
          <a:lstStyle/>
          <a:p>
            <a:pPr>
              <a:defRPr/>
            </a:pPr>
            <a:r>
              <a:rPr lang="ru-RU" b="1" dirty="0" smtClean="0">
                <a:solidFill>
                  <a:schemeClr val="accent5">
                    <a:lumMod val="25000"/>
                  </a:schemeClr>
                </a:solidFill>
                <a:latin typeface="Palatino Linotype"/>
                <a:ea typeface="+mj-ea"/>
                <a:cs typeface="Palatino Linotype"/>
              </a:rPr>
              <a:t>Женщины</a:t>
            </a:r>
            <a:r>
              <a:rPr lang="en-US" b="1" dirty="0" smtClean="0">
                <a:solidFill>
                  <a:schemeClr val="accent5">
                    <a:lumMod val="25000"/>
                  </a:schemeClr>
                </a:solidFill>
                <a:latin typeface="Palatino Linotype"/>
                <a:ea typeface="+mj-ea"/>
                <a:cs typeface="Palatino Linotype"/>
              </a:rPr>
              <a:t> </a:t>
            </a:r>
            <a:r>
              <a:rPr lang="ru-RU" b="1" i="1" dirty="0" smtClean="0">
                <a:solidFill>
                  <a:schemeClr val="accent5">
                    <a:lumMod val="25000"/>
                  </a:schemeClr>
                </a:solidFill>
                <a:latin typeface="Palatino Linotype"/>
                <a:ea typeface="+mj-ea"/>
                <a:cs typeface="Palatino Linotype"/>
              </a:rPr>
              <a:t>в</a:t>
            </a:r>
            <a:r>
              <a:rPr lang="en-US" b="1" i="1" dirty="0" smtClean="0">
                <a:solidFill>
                  <a:srgbClr val="CC0000"/>
                </a:solidFill>
                <a:latin typeface="Palatino Linotype"/>
                <a:ea typeface="+mj-ea"/>
                <a:cs typeface="Palatino Linotype"/>
              </a:rPr>
              <a:t> </a:t>
            </a:r>
            <a:r>
              <a:rPr lang="ru-RU" b="1" dirty="0" smtClean="0">
                <a:solidFill>
                  <a:schemeClr val="accent5">
                    <a:lumMod val="25000"/>
                  </a:schemeClr>
                </a:solidFill>
                <a:latin typeface="Palatino Linotype"/>
                <a:ea typeface="+mj-ea"/>
                <a:cs typeface="Palatino Linotype"/>
              </a:rPr>
              <a:t>Молитве</a:t>
            </a:r>
            <a:endParaRPr lang="en-US" b="1" dirty="0">
              <a:solidFill>
                <a:schemeClr val="accent5">
                  <a:lumMod val="25000"/>
                </a:schemeClr>
              </a:solidFill>
              <a:latin typeface="Palatino Linotype"/>
              <a:ea typeface="+mj-ea"/>
              <a:cs typeface="Palatino Linotyp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spiritualBeauty_02.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685800"/>
            <a:ext cx="9067800" cy="1143000"/>
          </a:xfrm>
        </p:spPr>
        <p:txBody>
          <a:bodyPr/>
          <a:lstStyle/>
          <a:p>
            <a:r>
              <a:rPr lang="ru-RU" b="1" dirty="0" smtClean="0">
                <a:solidFill>
                  <a:srgbClr val="000090"/>
                </a:solidFill>
                <a:latin typeface="Book Antiqua"/>
                <a:cs typeface="Book Antiqua"/>
              </a:rPr>
              <a:t>Библейские молитвы от А до Я</a:t>
            </a:r>
            <a:r>
              <a:rPr lang="en-US" b="1" dirty="0" smtClean="0">
                <a:solidFill>
                  <a:srgbClr val="000090"/>
                </a:solidFill>
                <a:latin typeface="Book Antiqua"/>
                <a:cs typeface="Book Antiqua"/>
              </a:rPr>
              <a:t/>
            </a:r>
            <a:br>
              <a:rPr lang="en-US" b="1" dirty="0" smtClean="0">
                <a:solidFill>
                  <a:srgbClr val="000090"/>
                </a:solidFill>
                <a:latin typeface="Book Antiqua"/>
                <a:cs typeface="Book Antiqua"/>
              </a:rPr>
            </a:br>
            <a:endParaRPr lang="en-US" sz="3200" b="1" dirty="0">
              <a:solidFill>
                <a:srgbClr val="000090"/>
              </a:solidFill>
              <a:latin typeface="Book Antiqua"/>
              <a:cs typeface="Book Antiqua"/>
            </a:endParaRPr>
          </a:p>
        </p:txBody>
      </p:sp>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xmlns=""/>
              </a:ext>
            </a:extLst>
          </a:blip>
          <a:srcRect l="-86426" r="-86426"/>
          <a:stretch>
            <a:fillRect/>
          </a:stretch>
        </p:blipFill>
        <p:spPr>
          <a:xfrm>
            <a:off x="-540269" y="2484437"/>
            <a:ext cx="7398269" cy="406876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248400" y="2819400"/>
            <a:ext cx="184666" cy="369332"/>
          </a:xfrm>
          <a:prstGeom prst="rect">
            <a:avLst/>
          </a:prstGeom>
          <a:noFill/>
        </p:spPr>
        <p:txBody>
          <a:bodyPr wrap="none" rtlCol="0">
            <a:spAutoFit/>
          </a:bodyPr>
          <a:lstStyle/>
          <a:p>
            <a:endParaRPr lang="en-US" dirty="0"/>
          </a:p>
        </p:txBody>
      </p:sp>
      <p:sp>
        <p:nvSpPr>
          <p:cNvPr id="9" name="TextBox 8"/>
          <p:cNvSpPr txBox="1"/>
          <p:nvPr/>
        </p:nvSpPr>
        <p:spPr>
          <a:xfrm>
            <a:off x="5043274" y="3669268"/>
            <a:ext cx="1593706" cy="461665"/>
          </a:xfrm>
          <a:prstGeom prst="rect">
            <a:avLst/>
          </a:prstGeom>
          <a:noFill/>
        </p:spPr>
        <p:txBody>
          <a:bodyPr wrap="none" rtlCol="0">
            <a:spAutoFit/>
          </a:bodyPr>
          <a:lstStyle/>
          <a:p>
            <a:r>
              <a:rPr lang="ru-RU" sz="2400" b="1" dirty="0" err="1" smtClean="0">
                <a:latin typeface="Book Antiqua"/>
                <a:cs typeface="Book Antiqua"/>
              </a:rPr>
              <a:t>Глен</a:t>
            </a:r>
            <a:r>
              <a:rPr lang="ru-RU" sz="2400" b="1" dirty="0" smtClean="0">
                <a:latin typeface="Book Antiqua"/>
                <a:cs typeface="Book Antiqua"/>
              </a:rPr>
              <a:t> Кун</a:t>
            </a:r>
            <a:endParaRPr lang="en-US" sz="2400" b="1" dirty="0">
              <a:latin typeface="Book Antiqua"/>
              <a:cs typeface="Book Antiqua"/>
            </a:endParaRPr>
          </a:p>
        </p:txBody>
      </p:sp>
    </p:spTree>
    <p:extLst>
      <p:ext uri="{BB962C8B-B14F-4D97-AF65-F5344CB8AC3E}">
        <p14:creationId xmlns:p14="http://schemas.microsoft.com/office/powerpoint/2010/main" xmlns="" val="1182742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04800" y="838200"/>
            <a:ext cx="6019800" cy="1143000"/>
          </a:xfrm>
        </p:spPr>
        <p:txBody>
          <a:bodyPr/>
          <a:lstStyle/>
          <a:p>
            <a:pPr algn="l" eaLnBrk="1" hangingPunct="1">
              <a:defRPr/>
            </a:pPr>
            <a:r>
              <a:rPr lang="en-US" sz="6000" b="1" dirty="0" smtClean="0">
                <a:solidFill>
                  <a:srgbClr val="000090"/>
                </a:solidFill>
                <a:latin typeface="Book Antiqua" charset="0"/>
                <a:ea typeface="+mj-ea"/>
              </a:rPr>
              <a:t>A - </a:t>
            </a:r>
            <a:r>
              <a:rPr lang="ru-RU" sz="6000" b="1" dirty="0" smtClean="0">
                <a:solidFill>
                  <a:srgbClr val="FFFFFF"/>
                </a:solidFill>
                <a:latin typeface="Book Antiqua" charset="0"/>
                <a:ea typeface="+mj-ea"/>
              </a:rPr>
              <a:t>ПРОСИТЬ</a:t>
            </a:r>
            <a:endParaRPr lang="en-US" sz="6000" dirty="0" smtClean="0">
              <a:solidFill>
                <a:srgbClr val="FFFFFF"/>
              </a:solidFill>
              <a:latin typeface="Book Antiqua" charset="0"/>
              <a:ea typeface="+mj-ea"/>
            </a:endParaRPr>
          </a:p>
        </p:txBody>
      </p:sp>
      <p:sp>
        <p:nvSpPr>
          <p:cNvPr id="5123" name="Rectangle 3"/>
          <p:cNvSpPr>
            <a:spLocks noGrp="1" noChangeArrowheads="1"/>
          </p:cNvSpPr>
          <p:nvPr>
            <p:ph type="body" idx="1"/>
          </p:nvPr>
        </p:nvSpPr>
        <p:spPr>
          <a:xfrm>
            <a:off x="228600" y="2408238"/>
            <a:ext cx="5638800" cy="4525962"/>
          </a:xfrm>
        </p:spPr>
        <p:txBody>
          <a:bodyPr/>
          <a:lstStyle/>
          <a:p>
            <a:pPr eaLnBrk="1" hangingPunct="1">
              <a:lnSpc>
                <a:spcPct val="120000"/>
              </a:lnSpc>
              <a:defRPr/>
            </a:pPr>
            <a:r>
              <a:rPr lang="en-US" sz="2800" dirty="0" smtClean="0">
                <a:latin typeface="Book Antiqua" charset="0"/>
                <a:ea typeface="+mn-ea"/>
              </a:rPr>
              <a:t>«</a:t>
            </a:r>
            <a:r>
              <a:rPr lang="ru-RU" sz="2800" b="1" i="1" dirty="0" smtClean="0">
                <a:solidFill>
                  <a:srgbClr val="996633"/>
                </a:solidFill>
                <a:latin typeface="Book Antiqua" charset="0"/>
                <a:ea typeface="+mn-ea"/>
              </a:rPr>
              <a:t>Просите</a:t>
            </a:r>
            <a:r>
              <a:rPr lang="en-US" sz="2800" dirty="0" smtClean="0">
                <a:solidFill>
                  <a:srgbClr val="996633"/>
                </a:solidFill>
                <a:latin typeface="Book Antiqua" charset="0"/>
                <a:ea typeface="+mn-ea"/>
              </a:rPr>
              <a:t> </a:t>
            </a:r>
            <a:r>
              <a:rPr lang="ru-RU" sz="2800" dirty="0" smtClean="0">
                <a:latin typeface="Book Antiqua" charset="0"/>
                <a:ea typeface="+mn-ea"/>
              </a:rPr>
              <a:t> и дано будет вам, </a:t>
            </a:r>
            <a:r>
              <a:rPr lang="en-US" sz="2800" dirty="0" smtClean="0">
                <a:latin typeface="Book Antiqua" charset="0"/>
                <a:ea typeface="+mn-ea"/>
              </a:rPr>
              <a:t> </a:t>
            </a:r>
            <a:r>
              <a:rPr lang="ru-RU" sz="2800" b="1" i="1" dirty="0" smtClean="0">
                <a:solidFill>
                  <a:srgbClr val="996633"/>
                </a:solidFill>
                <a:latin typeface="Book Antiqua" charset="0"/>
                <a:ea typeface="+mn-ea"/>
              </a:rPr>
              <a:t>ищите</a:t>
            </a:r>
            <a:r>
              <a:rPr lang="en-US" sz="2800" dirty="0" smtClean="0">
                <a:latin typeface="Book Antiqua" charset="0"/>
                <a:ea typeface="+mn-ea"/>
              </a:rPr>
              <a:t> </a:t>
            </a:r>
            <a:r>
              <a:rPr lang="ru-RU" sz="2800" dirty="0" smtClean="0">
                <a:latin typeface="Book Antiqua" charset="0"/>
                <a:ea typeface="+mn-ea"/>
              </a:rPr>
              <a:t>и найдете</a:t>
            </a:r>
            <a:r>
              <a:rPr lang="en-US" sz="2800" b="1" i="1" dirty="0" smtClean="0">
                <a:solidFill>
                  <a:srgbClr val="000000"/>
                </a:solidFill>
                <a:latin typeface="Book Antiqua" charset="0"/>
                <a:ea typeface="+mn-ea"/>
              </a:rPr>
              <a:t>,</a:t>
            </a:r>
            <a:r>
              <a:rPr lang="en-US" sz="2800" b="1" i="1" dirty="0" smtClean="0">
                <a:solidFill>
                  <a:srgbClr val="DBA502"/>
                </a:solidFill>
                <a:latin typeface="Book Antiqua" charset="0"/>
                <a:ea typeface="+mn-ea"/>
              </a:rPr>
              <a:t> </a:t>
            </a:r>
            <a:r>
              <a:rPr lang="ru-RU" sz="2800" b="1" i="1" dirty="0" smtClean="0">
                <a:solidFill>
                  <a:srgbClr val="996633"/>
                </a:solidFill>
                <a:latin typeface="Book Antiqua" charset="0"/>
                <a:ea typeface="+mn-ea"/>
              </a:rPr>
              <a:t>стучите</a:t>
            </a:r>
            <a:r>
              <a:rPr lang="en-US" sz="2800" b="1" i="1" dirty="0" smtClean="0">
                <a:solidFill>
                  <a:srgbClr val="996633"/>
                </a:solidFill>
                <a:latin typeface="Book Antiqua" charset="0"/>
                <a:ea typeface="+mn-ea"/>
              </a:rPr>
              <a:t> </a:t>
            </a:r>
            <a:r>
              <a:rPr lang="ru-RU" sz="2800" dirty="0" smtClean="0">
                <a:latin typeface="Book Antiqua" charset="0"/>
                <a:ea typeface="+mn-ea"/>
              </a:rPr>
              <a:t>и отворят вам</a:t>
            </a:r>
            <a:r>
              <a:rPr lang="en-US" sz="2800" dirty="0" smtClean="0">
                <a:latin typeface="Book Antiqua" charset="0"/>
                <a:ea typeface="+mn-ea"/>
              </a:rPr>
              <a:t>." </a:t>
            </a:r>
          </a:p>
          <a:p>
            <a:pPr eaLnBrk="1" hangingPunct="1">
              <a:lnSpc>
                <a:spcPct val="120000"/>
              </a:lnSpc>
              <a:defRPr/>
            </a:pPr>
            <a:r>
              <a:rPr lang="ru-RU" sz="2800" dirty="0" smtClean="0">
                <a:latin typeface="Book Antiqua" charset="0"/>
                <a:ea typeface="+mn-ea"/>
              </a:rPr>
              <a:t>Найдите одно из </a:t>
            </a:r>
            <a:r>
              <a:rPr lang="en-US" b="1" dirty="0" smtClean="0">
                <a:solidFill>
                  <a:srgbClr val="996633"/>
                </a:solidFill>
                <a:latin typeface="Book Antiqua" charset="0"/>
                <a:ea typeface="+mn-ea"/>
              </a:rPr>
              <a:t>3,573</a:t>
            </a:r>
            <a:r>
              <a:rPr lang="en-US" b="1" dirty="0" smtClean="0">
                <a:solidFill>
                  <a:srgbClr val="DBA502"/>
                </a:solidFill>
                <a:latin typeface="Book Antiqua" charset="0"/>
                <a:ea typeface="+mn-ea"/>
              </a:rPr>
              <a:t> </a:t>
            </a:r>
            <a:r>
              <a:rPr lang="ru-RU" sz="2800" dirty="0" smtClean="0">
                <a:latin typeface="Book Antiqua" charset="0"/>
                <a:ea typeface="+mn-ea"/>
              </a:rPr>
              <a:t>обетований в Писании</a:t>
            </a:r>
            <a:r>
              <a:rPr lang="en-US" sz="2800" dirty="0" smtClean="0">
                <a:latin typeface="Book Antiqua" charset="0"/>
                <a:ea typeface="+mn-ea"/>
              </a:rPr>
              <a:t>, </a:t>
            </a:r>
            <a:r>
              <a:rPr lang="ru-RU" sz="2800" dirty="0" smtClean="0">
                <a:latin typeface="Book Antiqua" charset="0"/>
                <a:ea typeface="+mn-ea"/>
              </a:rPr>
              <a:t>которое вам необходимо сейчас</a:t>
            </a:r>
            <a:r>
              <a:rPr lang="en-US" sz="2800" dirty="0" smtClean="0">
                <a:latin typeface="Book Antiqua" charset="0"/>
                <a:ea typeface="+mn-ea"/>
              </a:rPr>
              <a:t>.</a:t>
            </a:r>
          </a:p>
        </p:txBody>
      </p:sp>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bwMode="auto">
          <a:xfrm>
            <a:off x="6248400" y="2560638"/>
            <a:ext cx="2625725" cy="3840162"/>
          </a:xfrm>
          <a:prstGeom prst="rect">
            <a:avLst/>
          </a:prstGeom>
          <a:ln>
            <a:noFill/>
          </a:ln>
          <a:effectLst>
            <a:softEdge rad="112500"/>
          </a:effectLst>
          <a:extLst/>
        </p:spPr>
      </p:pic>
      <p:sp>
        <p:nvSpPr>
          <p:cNvPr id="6149" name="TextBox 2"/>
          <p:cNvSpPr txBox="1">
            <a:spLocks noChangeArrowheads="1"/>
          </p:cNvSpPr>
          <p:nvPr/>
        </p:nvSpPr>
        <p:spPr bwMode="auto">
          <a:xfrm>
            <a:off x="10922000" y="4202113"/>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pt-BR" altLang="pt-BR"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76400" y="914400"/>
            <a:ext cx="8229600" cy="1143000"/>
          </a:xfrm>
        </p:spPr>
        <p:txBody>
          <a:bodyPr/>
          <a:lstStyle/>
          <a:p>
            <a:pPr eaLnBrk="1" hangingPunct="1">
              <a:defRPr/>
            </a:pPr>
            <a:r>
              <a:rPr lang="ru-RU" sz="5400" b="1" dirty="0" smtClean="0">
                <a:solidFill>
                  <a:srgbClr val="000090"/>
                </a:solidFill>
                <a:latin typeface="Book Antiqua" charset="0"/>
                <a:ea typeface="+mj-ea"/>
              </a:rPr>
              <a:t>Б</a:t>
            </a:r>
            <a:r>
              <a:rPr lang="en-US" sz="5400" b="1" dirty="0" smtClean="0">
                <a:solidFill>
                  <a:srgbClr val="000090"/>
                </a:solidFill>
                <a:latin typeface="Book Antiqua" charset="0"/>
                <a:ea typeface="+mj-ea"/>
              </a:rPr>
              <a:t>- </a:t>
            </a:r>
            <a:r>
              <a:rPr lang="ru-RU" sz="5400" b="1" dirty="0" smtClean="0">
                <a:solidFill>
                  <a:schemeClr val="bg1"/>
                </a:solidFill>
                <a:latin typeface="Book Antiqua" charset="0"/>
                <a:ea typeface="+mj-ea"/>
              </a:rPr>
              <a:t>ВЕРИТЬ</a:t>
            </a:r>
            <a:endParaRPr lang="en-US" sz="5400" dirty="0" smtClean="0">
              <a:solidFill>
                <a:schemeClr val="bg1"/>
              </a:solidFill>
              <a:latin typeface="Book Antiqua" charset="0"/>
              <a:ea typeface="+mj-ea"/>
            </a:endParaRPr>
          </a:p>
        </p:txBody>
      </p:sp>
      <p:sp>
        <p:nvSpPr>
          <p:cNvPr id="7171" name="Rectangle 3"/>
          <p:cNvSpPr>
            <a:spLocks noGrp="1" noChangeArrowheads="1"/>
          </p:cNvSpPr>
          <p:nvPr>
            <p:ph type="body" idx="1"/>
          </p:nvPr>
        </p:nvSpPr>
        <p:spPr>
          <a:xfrm>
            <a:off x="381000" y="2286000"/>
            <a:ext cx="4495800" cy="4525963"/>
          </a:xfrm>
        </p:spPr>
        <p:txBody>
          <a:bodyPr/>
          <a:lstStyle/>
          <a:p>
            <a:pPr marL="0" indent="0" algn="ctr" eaLnBrk="1" hangingPunct="1">
              <a:lnSpc>
                <a:spcPct val="120000"/>
              </a:lnSpc>
              <a:buFontTx/>
              <a:buNone/>
              <a:defRPr/>
            </a:pPr>
            <a:r>
              <a:rPr lang="en-US" dirty="0" smtClean="0">
                <a:solidFill>
                  <a:srgbClr val="000000"/>
                </a:solidFill>
                <a:latin typeface="Book Antiqua" charset="0"/>
                <a:ea typeface="+mn-ea"/>
              </a:rPr>
              <a:t>«</a:t>
            </a:r>
            <a:r>
              <a:rPr lang="ru-RU" dirty="0" smtClean="0">
                <a:solidFill>
                  <a:srgbClr val="000000"/>
                </a:solidFill>
                <a:latin typeface="Book Antiqua" charset="0"/>
                <a:ea typeface="+mn-ea"/>
              </a:rPr>
              <a:t>Все, чего ни будете просить в молитве, верьте, что получите</a:t>
            </a:r>
            <a:r>
              <a:rPr lang="en-US" dirty="0" smtClean="0">
                <a:solidFill>
                  <a:srgbClr val="000000"/>
                </a:solidFill>
                <a:latin typeface="Book Antiqua" charset="0"/>
                <a:ea typeface="+mn-ea"/>
              </a:rPr>
              <a:t>."  </a:t>
            </a:r>
            <a:r>
              <a:rPr lang="ru-RU" dirty="0" smtClean="0">
                <a:solidFill>
                  <a:srgbClr val="000000"/>
                </a:solidFill>
                <a:latin typeface="Book Antiqua" charset="0"/>
                <a:ea typeface="+mn-ea"/>
              </a:rPr>
              <a:t>Верьте, что с Ним все возможно, и Он сделает то, что обещал</a:t>
            </a:r>
            <a:r>
              <a:rPr lang="en-US" dirty="0" smtClean="0">
                <a:solidFill>
                  <a:srgbClr val="000000"/>
                </a:solidFill>
                <a:latin typeface="Book Antiqua" charset="0"/>
                <a:ea typeface="+mn-ea"/>
              </a:rPr>
              <a:t>.</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257800" y="2895600"/>
            <a:ext cx="3555030"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0"/>
            <a:ext cx="8458200" cy="1143000"/>
          </a:xfrm>
        </p:spPr>
        <p:txBody>
          <a:bodyPr/>
          <a:lstStyle/>
          <a:p>
            <a:pPr algn="l" eaLnBrk="1" hangingPunct="1">
              <a:defRPr/>
            </a:pPr>
            <a:r>
              <a:rPr lang="ru-RU" sz="5400" b="1" dirty="0" smtClean="0">
                <a:solidFill>
                  <a:srgbClr val="000090"/>
                </a:solidFill>
                <a:latin typeface="Book Antiqua" charset="0"/>
                <a:ea typeface="+mj-ea"/>
              </a:rPr>
              <a:t>В</a:t>
            </a:r>
            <a:r>
              <a:rPr lang="en-US" sz="5400" b="1" dirty="0" smtClean="0">
                <a:solidFill>
                  <a:srgbClr val="000090"/>
                </a:solidFill>
                <a:latin typeface="Book Antiqua" charset="0"/>
                <a:ea typeface="+mj-ea"/>
              </a:rPr>
              <a:t> - </a:t>
            </a:r>
            <a:r>
              <a:rPr lang="ru-RU" sz="5400" b="1" dirty="0" smtClean="0">
                <a:solidFill>
                  <a:srgbClr val="FFFFFF"/>
                </a:solidFill>
                <a:latin typeface="Book Antiqua" charset="0"/>
                <a:ea typeface="+mj-ea"/>
              </a:rPr>
              <a:t>ТРЕБОВАТЬ</a:t>
            </a:r>
            <a:endParaRPr lang="en-US" sz="5400" b="1" dirty="0" smtClean="0">
              <a:solidFill>
                <a:srgbClr val="FFFFFF"/>
              </a:solidFill>
              <a:latin typeface="Book Antiqua" charset="0"/>
              <a:ea typeface="+mj-ea"/>
            </a:endParaRPr>
          </a:p>
        </p:txBody>
      </p:sp>
      <p:sp>
        <p:nvSpPr>
          <p:cNvPr id="8195" name="Rectangle 3"/>
          <p:cNvSpPr>
            <a:spLocks noGrp="1" noChangeArrowheads="1"/>
          </p:cNvSpPr>
          <p:nvPr>
            <p:ph type="body" idx="1"/>
          </p:nvPr>
        </p:nvSpPr>
        <p:spPr>
          <a:xfrm>
            <a:off x="3124200" y="2438400"/>
            <a:ext cx="5638800" cy="2057400"/>
          </a:xfrm>
        </p:spPr>
        <p:txBody>
          <a:bodyPr/>
          <a:lstStyle/>
          <a:p>
            <a:pPr eaLnBrk="1" hangingPunct="1">
              <a:lnSpc>
                <a:spcPct val="110000"/>
              </a:lnSpc>
              <a:defRPr/>
            </a:pPr>
            <a:r>
              <a:rPr lang="ru-RU" b="1" i="1" dirty="0" smtClean="0">
                <a:solidFill>
                  <a:srgbClr val="996633"/>
                </a:solidFill>
                <a:latin typeface="Book Antiqua" charset="0"/>
                <a:ea typeface="+mn-ea"/>
              </a:rPr>
              <a:t>Требуйте</a:t>
            </a:r>
            <a:r>
              <a:rPr lang="en-US" b="1" dirty="0" smtClean="0">
                <a:solidFill>
                  <a:srgbClr val="996633"/>
                </a:solidFill>
                <a:latin typeface="Book Antiqua" charset="0"/>
                <a:ea typeface="+mn-ea"/>
              </a:rPr>
              <a:t> </a:t>
            </a:r>
            <a:r>
              <a:rPr lang="ru-RU" dirty="0" smtClean="0">
                <a:solidFill>
                  <a:srgbClr val="000000"/>
                </a:solidFill>
                <a:latin typeface="Book Antiqua" charset="0"/>
                <a:ea typeface="+mn-ea"/>
              </a:rPr>
              <a:t>обетования, как будто оно ваше собственное. </a:t>
            </a:r>
            <a:r>
              <a:rPr lang="en-US" dirty="0" smtClean="0">
                <a:solidFill>
                  <a:srgbClr val="000000"/>
                </a:solidFill>
                <a:latin typeface="Book Antiqua" charset="0"/>
                <a:ea typeface="+mn-ea"/>
              </a:rPr>
              <a:t>  </a:t>
            </a:r>
          </a:p>
          <a:p>
            <a:pPr eaLnBrk="1" hangingPunct="1">
              <a:lnSpc>
                <a:spcPct val="110000"/>
              </a:lnSpc>
              <a:defRPr/>
            </a:pPr>
            <a:r>
              <a:rPr lang="ru-RU" b="1" i="1" dirty="0" smtClean="0">
                <a:solidFill>
                  <a:srgbClr val="996633"/>
                </a:solidFill>
                <a:latin typeface="Book Antiqua" charset="0"/>
                <a:ea typeface="+mn-ea"/>
              </a:rPr>
              <a:t>Склонитесь</a:t>
            </a:r>
            <a:r>
              <a:rPr lang="en-US" b="1" i="1" dirty="0" smtClean="0">
                <a:solidFill>
                  <a:srgbClr val="996633"/>
                </a:solidFill>
                <a:latin typeface="Book Antiqua" charset="0"/>
                <a:ea typeface="+mn-ea"/>
              </a:rPr>
              <a:t> </a:t>
            </a:r>
            <a:r>
              <a:rPr lang="ru-RU" dirty="0" smtClean="0">
                <a:solidFill>
                  <a:srgbClr val="000000"/>
                </a:solidFill>
                <a:latin typeface="Book Antiqua" charset="0"/>
                <a:ea typeface="+mn-ea"/>
              </a:rPr>
              <a:t>на колени перед открытой Библией.</a:t>
            </a:r>
            <a:endParaRPr lang="en-US" dirty="0" smtClean="0">
              <a:solidFill>
                <a:srgbClr val="000000"/>
              </a:solidFill>
              <a:latin typeface="Book Antiqua" charset="0"/>
              <a:ea typeface="+mn-ea"/>
            </a:endParaRPr>
          </a:p>
          <a:p>
            <a:pPr eaLnBrk="1" hangingPunct="1">
              <a:lnSpc>
                <a:spcPct val="110000"/>
              </a:lnSpc>
              <a:defRPr/>
            </a:pPr>
            <a:r>
              <a:rPr lang="ru-RU" b="1" i="1" dirty="0" smtClean="0">
                <a:solidFill>
                  <a:srgbClr val="996633"/>
                </a:solidFill>
                <a:latin typeface="Book Antiqua" charset="0"/>
                <a:ea typeface="+mn-ea"/>
              </a:rPr>
              <a:t>Ткните пальцем </a:t>
            </a:r>
            <a:r>
              <a:rPr lang="ru-RU" dirty="0" smtClean="0">
                <a:solidFill>
                  <a:srgbClr val="000000"/>
                </a:solidFill>
                <a:latin typeface="Book Antiqua" charset="0"/>
                <a:ea typeface="+mn-ea"/>
              </a:rPr>
              <a:t>на стих и прочитайте его Богу. </a:t>
            </a:r>
            <a:r>
              <a:rPr lang="en-US" dirty="0" smtClean="0">
                <a:solidFill>
                  <a:srgbClr val="000000"/>
                </a:solidFill>
                <a:latin typeface="Book Antiqua" charset="0"/>
                <a:ea typeface="+mn-ea"/>
              </a:rPr>
              <a:t> </a:t>
            </a:r>
          </a:p>
          <a:p>
            <a:pPr eaLnBrk="1" hangingPunct="1">
              <a:lnSpc>
                <a:spcPct val="110000"/>
              </a:lnSpc>
              <a:buFontTx/>
              <a:buNone/>
              <a:defRPr/>
            </a:pPr>
            <a:r>
              <a:rPr lang="en-US" dirty="0" smtClean="0">
                <a:solidFill>
                  <a:srgbClr val="000000"/>
                </a:solidFill>
                <a:latin typeface="Book Antiqua" charset="0"/>
                <a:ea typeface="+mn-ea"/>
              </a:rPr>
              <a:t> </a:t>
            </a:r>
          </a:p>
        </p:txBody>
      </p:sp>
      <p:pic>
        <p:nvPicPr>
          <p:cNvPr id="2" name="Picture 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96443" y="2514600"/>
            <a:ext cx="2475357" cy="370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3" cstate="email">
            <a:extLst>
              <a:ext uri="{28A0092B-C50C-407E-A947-70E740481C1C}">
                <a14:useLocalDpi xmlns:a14="http://schemas.microsoft.com/office/drawing/2010/main" xmlns=""/>
              </a:ext>
            </a:extLst>
          </a:blip>
          <a:srcRect l="388" r="390"/>
          <a:stretch/>
        </p:blipFill>
        <p:spPr bwMode="auto">
          <a:xfrm>
            <a:off x="-152400" y="-223345"/>
            <a:ext cx="9448800" cy="7309945"/>
          </a:xfrm>
          <a:prstGeom prst="rect">
            <a:avLst/>
          </a:prstGeom>
          <a:noFill/>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752600" y="4724400"/>
            <a:ext cx="2885301" cy="646331"/>
          </a:xfrm>
          <a:prstGeom prst="rect">
            <a:avLst/>
          </a:prstGeom>
          <a:noFill/>
        </p:spPr>
        <p:txBody>
          <a:bodyPr wrap="square" rtlCol="0">
            <a:spAutoFit/>
          </a:bodyPr>
          <a:lstStyle/>
          <a:p>
            <a:r>
              <a:rPr lang="ru-RU" sz="3600" b="1" i="1" dirty="0" smtClean="0"/>
              <a:t>ИСТОРИЯ</a:t>
            </a:r>
            <a:endParaRPr lang="ru-RU" sz="3600" b="1" i="1" dirty="0"/>
          </a:p>
        </p:txBody>
      </p:sp>
    </p:spTree>
    <p:extLst>
      <p:ext uri="{BB962C8B-B14F-4D97-AF65-F5344CB8AC3E}">
        <p14:creationId xmlns:p14="http://schemas.microsoft.com/office/powerpoint/2010/main" xmlns="" val="17706689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8382</TotalTime>
  <Words>2336</Words>
  <Application>Microsoft Office PowerPoint</Application>
  <PresentationFormat>Экран (4:3)</PresentationFormat>
  <Paragraphs>383</Paragraphs>
  <Slides>44</Slides>
  <Notes>44</Notes>
  <HiddenSlides>4</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Default Design</vt:lpstr>
      <vt:lpstr>Духовная Красота Верить Слову Божьему  в такое время как сейчас Автор Дороти Вотс </vt:lpstr>
      <vt:lpstr>Мы можем ВЕРИТЬ СЛОВУ</vt:lpstr>
      <vt:lpstr>В – ВЕРИТЬ Псалтирь 118:105</vt:lpstr>
      <vt:lpstr>В- ВЕРИТЬ</vt:lpstr>
      <vt:lpstr>Библейские молитвы от А до Я </vt:lpstr>
      <vt:lpstr>A - ПРОСИТЬ</vt:lpstr>
      <vt:lpstr>Б- ВЕРИТЬ</vt:lpstr>
      <vt:lpstr>В - ТРЕБОВАТЬ</vt:lpstr>
      <vt:lpstr>Слайд 9</vt:lpstr>
      <vt:lpstr>E – Эмоциональные нужды Филиппийцам 4:19 </vt:lpstr>
      <vt:lpstr>Слайд 11</vt:lpstr>
      <vt:lpstr>Слайд 12</vt:lpstr>
      <vt:lpstr>P – ФИЗИЧЕСКИЕ ПОТРЕБНОСТИ Матфея 6:28-33.  </vt:lpstr>
      <vt:lpstr>Слайд 14</vt:lpstr>
      <vt:lpstr>Слайд 15</vt:lpstr>
      <vt:lpstr>Корри тен Бум</vt:lpstr>
      <vt:lpstr>Слайд 17</vt:lpstr>
      <vt:lpstr>И – ИСКАТЬ ВЕЧНЫЕ ЦЕННОСТИ   1 Петра 2:2. </vt:lpstr>
      <vt:lpstr>Слайд 19</vt:lpstr>
      <vt:lpstr>Слайд 20</vt:lpstr>
      <vt:lpstr>Слайд 21</vt:lpstr>
      <vt:lpstr>Слайд 22</vt:lpstr>
      <vt:lpstr>T – НУЖДА В ТОЛКОВАНИИ СМЫСЛА ЖИЗНИ   Псалтирь 118:104 </vt:lpstr>
      <vt:lpstr>Слайд 24</vt:lpstr>
      <vt:lpstr>Слайд 25</vt:lpstr>
      <vt:lpstr>Слайд 26</vt:lpstr>
      <vt:lpstr>Ь – ЗАЩИЩАТЬ СЕБЯ ОТ САТАНЫ    Псалтирь 118:11. </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Общение с Богом меняет: нашу жизнь, взгляды, будущее, обстоятельства и даже эмоции. </vt:lpstr>
      <vt:lpstr>Слайд 39</vt:lpstr>
      <vt:lpstr>Сила в Божьем Слове</vt:lpstr>
      <vt:lpstr>Слайд 41</vt:lpstr>
      <vt:lpstr>ЧЕТЫРЕ БИБЛЕЙСКИХ ПРИНЦИПА ДЛЯ СОВРЕМЕННЫХ ХРИСТИАНОК</vt:lpstr>
      <vt:lpstr>Слайд 43</vt:lpstr>
      <vt:lpstr>Женщины в Молитве</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DEPEND ON THE WORD</dc:title>
  <dc:creator>KATIA REINERT</dc:creator>
  <cp:lastModifiedBy>raostrovskaya</cp:lastModifiedBy>
  <cp:revision>110</cp:revision>
  <dcterms:created xsi:type="dcterms:W3CDTF">2007-11-05T01:56:04Z</dcterms:created>
  <dcterms:modified xsi:type="dcterms:W3CDTF">2015-05-02T16:58:20Z</dcterms:modified>
</cp:coreProperties>
</file>