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AF806E-BF9C-B049-99B0-36D6A5764864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D691F-5EF2-DA48-A621-AD86CC98C8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3163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D691F-5EF2-DA48-A621-AD86CC98C8D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D691F-5EF2-DA48-A621-AD86CC98C8D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32246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E1503-3BAC-514A-8A1E-01CDFB51193E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6B1D-F860-FD4A-BD72-A9A3EDBED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50398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E1503-3BAC-514A-8A1E-01CDFB51193E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6B1D-F860-FD4A-BD72-A9A3EDBED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31708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E1503-3BAC-514A-8A1E-01CDFB51193E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6B1D-F860-FD4A-BD72-A9A3EDBED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89881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E1503-3BAC-514A-8A1E-01CDFB51193E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6B1D-F860-FD4A-BD72-A9A3EDBED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0879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E1503-3BAC-514A-8A1E-01CDFB51193E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6B1D-F860-FD4A-BD72-A9A3EDBED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0979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E1503-3BAC-514A-8A1E-01CDFB51193E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6B1D-F860-FD4A-BD72-A9A3EDBED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9219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E1503-3BAC-514A-8A1E-01CDFB51193E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6B1D-F860-FD4A-BD72-A9A3EDBED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26160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E1503-3BAC-514A-8A1E-01CDFB51193E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6B1D-F860-FD4A-BD72-A9A3EDBED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1912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E1503-3BAC-514A-8A1E-01CDFB51193E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6B1D-F860-FD4A-BD72-A9A3EDBED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7791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E1503-3BAC-514A-8A1E-01CDFB51193E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6B1D-F860-FD4A-BD72-A9A3EDBED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38264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E1503-3BAC-514A-8A1E-01CDFB51193E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6B1D-F860-FD4A-BD72-A9A3EDBED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4936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E1503-3BAC-514A-8A1E-01CDFB51193E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16B1D-F860-FD4A-BD72-A9A3EDBED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18948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ditNowSermon_PP_0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08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504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Trajan Pro"/>
                <a:ea typeface="PMingLiU-ExtB"/>
                <a:cs typeface="Trajan Pro"/>
              </a:rPr>
              <a:t/>
            </a:r>
            <a:br>
              <a:rPr lang="en-US" sz="3600" b="1" dirty="0" smtClean="0">
                <a:solidFill>
                  <a:schemeClr val="bg1"/>
                </a:solidFill>
                <a:latin typeface="Trajan Pro"/>
                <a:ea typeface="PMingLiU-ExtB"/>
                <a:cs typeface="Trajan Pro"/>
              </a:rPr>
            </a:br>
            <a:r>
              <a:rPr lang="ru-RU" sz="4800" b="1" dirty="0" smtClean="0">
                <a:solidFill>
                  <a:schemeClr val="bg1"/>
                </a:solidFill>
                <a:latin typeface="Trajan Pro"/>
                <a:ea typeface="PMingLiU-ExtB"/>
                <a:cs typeface="Trajan Pro"/>
              </a:rPr>
              <a:t>Любовь в доме</a:t>
            </a:r>
            <a:r>
              <a:rPr lang="en-US" sz="4800" b="1" dirty="0" smtClean="0">
                <a:solidFill>
                  <a:schemeClr val="bg1"/>
                </a:solidFill>
                <a:latin typeface="Trajan Pro"/>
                <a:ea typeface="PMingLiU-ExtB"/>
                <a:cs typeface="Trajan Pro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Trajan Pro"/>
                <a:ea typeface="PMingLiU-ExtB"/>
                <a:cs typeface="Trajan Pro"/>
              </a:rPr>
            </a:br>
            <a:r>
              <a:rPr lang="en-US" sz="3600" b="1" dirty="0" err="1" smtClean="0">
                <a:latin typeface="Trajan Pro"/>
                <a:ea typeface="PMingLiU-ExtB"/>
                <a:cs typeface="Trajan Pro"/>
              </a:rPr>
              <a:t>end</a:t>
            </a:r>
            <a:r>
              <a:rPr lang="en-US" sz="3600" b="1" dirty="0" err="1" smtClean="0">
                <a:solidFill>
                  <a:schemeClr val="bg1"/>
                </a:solidFill>
                <a:latin typeface="Trajan Pro"/>
                <a:ea typeface="PMingLiU-ExtB"/>
                <a:cs typeface="Trajan Pro"/>
              </a:rPr>
              <a:t>it</a:t>
            </a:r>
            <a:r>
              <a:rPr lang="en-US" sz="3600" b="1" dirty="0" err="1" smtClean="0">
                <a:latin typeface="Trajan Pro"/>
                <a:ea typeface="PMingLiU-ExtB"/>
                <a:cs typeface="Trajan Pro"/>
              </a:rPr>
              <a:t>now</a:t>
            </a:r>
            <a:r>
              <a:rPr lang="en-US" sz="3600" b="1" dirty="0" smtClean="0">
                <a:latin typeface="Trajan Pro"/>
                <a:ea typeface="PMingLiU-ExtB"/>
                <a:cs typeface="Trajan Pro"/>
              </a:rPr>
              <a:t> </a:t>
            </a:r>
            <a:br>
              <a:rPr lang="en-US" sz="3600" b="1" dirty="0" smtClean="0">
                <a:latin typeface="Trajan Pro"/>
                <a:ea typeface="PMingLiU-ExtB"/>
                <a:cs typeface="Trajan Pro"/>
              </a:rPr>
            </a:br>
            <a:r>
              <a:rPr lang="ru-RU" sz="3600" b="1" dirty="0" smtClean="0">
                <a:solidFill>
                  <a:srgbClr val="000090"/>
                </a:solidFill>
                <a:latin typeface="Trajan Pro"/>
                <a:ea typeface="PMingLiU-ExtB"/>
                <a:cs typeface="Trajan Pro"/>
              </a:rPr>
              <a:t>Всемирный день женского служения </a:t>
            </a:r>
            <a:r>
              <a:rPr lang="en-US" sz="3600" b="1" dirty="0" smtClean="0">
                <a:solidFill>
                  <a:srgbClr val="000090"/>
                </a:solidFill>
                <a:latin typeface="Trajan Pro"/>
                <a:ea typeface="PMingLiU-ExtB"/>
                <a:cs typeface="Trajan Pro"/>
              </a:rPr>
              <a:t/>
            </a:r>
            <a:br>
              <a:rPr lang="en-US" sz="3600" b="1" dirty="0" smtClean="0">
                <a:solidFill>
                  <a:srgbClr val="000090"/>
                </a:solidFill>
                <a:latin typeface="Trajan Pro"/>
                <a:ea typeface="PMingLiU-ExtB"/>
                <a:cs typeface="Trajan Pro"/>
              </a:rPr>
            </a:br>
            <a:endParaRPr lang="en-US" sz="1800" b="1" dirty="0">
              <a:solidFill>
                <a:srgbClr val="000090"/>
              </a:solidFill>
              <a:latin typeface="Trajan Pro"/>
              <a:ea typeface="PMingLiU-ExtB"/>
              <a:cs typeface="Trajan Pro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57301" y="5283940"/>
            <a:ext cx="73723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latin typeface="Abadi MT Condensed Light"/>
                <a:cs typeface="Abadi MT Condensed Light"/>
              </a:rPr>
              <a:t>автор</a:t>
            </a:r>
            <a:endParaRPr lang="en-US" dirty="0" smtClean="0">
              <a:solidFill>
                <a:schemeClr val="bg1"/>
              </a:solidFill>
              <a:latin typeface="Abadi MT Condensed Light"/>
              <a:cs typeface="Abadi MT Condensed Light"/>
            </a:endParaRPr>
          </a:p>
          <a:p>
            <a:pPr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latin typeface="Abadi MT Condensed Light"/>
                <a:cs typeface="Abadi MT Condensed Light"/>
              </a:rPr>
              <a:t>Доктор </a:t>
            </a:r>
            <a:r>
              <a:rPr lang="ru-RU" dirty="0" smtClean="0">
                <a:solidFill>
                  <a:schemeClr val="bg1"/>
                </a:solidFill>
                <a:latin typeface="Abadi MT Condensed Light"/>
                <a:cs typeface="Abadi MT Condensed Light"/>
              </a:rPr>
              <a:t>Джулиан </a:t>
            </a:r>
            <a:r>
              <a:rPr lang="ru-RU" dirty="0" err="1" smtClean="0">
                <a:solidFill>
                  <a:schemeClr val="bg1"/>
                </a:solidFill>
                <a:latin typeface="Abadi MT Condensed Light"/>
                <a:cs typeface="Abadi MT Condensed Light"/>
              </a:rPr>
              <a:t>Меглоса</a:t>
            </a:r>
            <a:r>
              <a:rPr lang="ru-RU" dirty="0" smtClean="0">
                <a:solidFill>
                  <a:schemeClr val="bg1"/>
                </a:solidFill>
                <a:latin typeface="Abadi MT Condensed Light"/>
                <a:cs typeface="Abadi MT Condensed Light"/>
              </a:rPr>
              <a:t> </a:t>
            </a:r>
            <a:endParaRPr lang="en-US" dirty="0">
              <a:solidFill>
                <a:schemeClr val="bg1"/>
              </a:solidFill>
              <a:latin typeface="Abadi MT Condensed Light"/>
              <a:cs typeface="Abadi MT Condensed Light"/>
            </a:endParaRPr>
          </a:p>
          <a:p>
            <a:pPr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latin typeface="Abadi MT Condensed Light"/>
                <a:cs typeface="Abadi MT Condensed Light"/>
              </a:rPr>
              <a:t>Генеральная Конференция церкви Адвентистов Седьмого Дня </a:t>
            </a:r>
            <a:endParaRPr lang="en-US" dirty="0" smtClean="0">
              <a:solidFill>
                <a:schemeClr val="bg1"/>
              </a:solidFill>
              <a:latin typeface="Abadi MT Condensed Light"/>
              <a:cs typeface="Abadi MT Condensed Light"/>
            </a:endParaRPr>
          </a:p>
          <a:p>
            <a:pPr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latin typeface="Abadi MT Condensed Light"/>
                <a:cs typeface="Abadi MT Condensed Light"/>
              </a:rPr>
              <a:t>ОТДЕЛ ЖЕНСКОГО СЛУЖЕНИЯ</a:t>
            </a:r>
            <a:endParaRPr lang="en-US" dirty="0">
              <a:solidFill>
                <a:schemeClr val="bg1"/>
              </a:solidFill>
              <a:latin typeface="Abadi MT Condensed Light"/>
              <a:cs typeface="Abadi MT Condensed Light"/>
            </a:endParaRPr>
          </a:p>
        </p:txBody>
      </p:sp>
      <p:pic>
        <p:nvPicPr>
          <p:cNvPr id="6" name="Picture 6" descr="WMLOGO-small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49881" y="4334472"/>
            <a:ext cx="762000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13445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ditNowSermon_PP_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029" y="336175"/>
            <a:ext cx="5488471" cy="1631863"/>
          </a:xfrm>
        </p:spPr>
        <p:txBody>
          <a:bodyPr>
            <a:noAutofit/>
          </a:bodyPr>
          <a:lstStyle/>
          <a:p>
            <a:r>
              <a:rPr lang="ru-RU" sz="3100" b="1" dirty="0" smtClean="0">
                <a:solidFill>
                  <a:schemeClr val="bg1"/>
                </a:solidFill>
                <a:latin typeface="Abadi MT Condensed Extra Bold"/>
              </a:rPr>
              <a:t>АГРЕССИВНОЕ ПОВЕДЕНИЕ МОЖНО ВЫЯВИТЬ, ЕСЛИ ЗАДАТЬ ИМ ЭТИ ВОПРОСЫ: </a:t>
            </a:r>
            <a:r>
              <a:rPr lang="en-US" sz="32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/>
            </a:r>
            <a:br>
              <a:rPr lang="en-US" sz="32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</a:br>
            <a:endParaRPr lang="en-US" sz="3200" b="1" dirty="0">
              <a:solidFill>
                <a:srgbClr val="FFFFFF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935" y="2418349"/>
            <a:ext cx="8415292" cy="3847532"/>
          </a:xfrm>
        </p:spPr>
        <p:txBody>
          <a:bodyPr>
            <a:normAutofit fontScale="92500"/>
          </a:bodyPr>
          <a:lstStyle/>
          <a:p>
            <a:pPr lvl="0"/>
            <a:r>
              <a:rPr lang="ru-RU" dirty="0" smtClean="0">
                <a:latin typeface="Abadi MT Condensed Extra Bold"/>
              </a:rPr>
              <a:t>Отношусь ли я к своему начальнику, соседу или коллеге также как к своей жене? </a:t>
            </a:r>
          </a:p>
          <a:p>
            <a:pPr lvl="0"/>
            <a:r>
              <a:rPr lang="ru-RU" dirty="0" smtClean="0">
                <a:latin typeface="Abadi MT Condensed Extra Bold"/>
              </a:rPr>
              <a:t>Отношусь ли я к своей жене и детям на публике также как дома?  </a:t>
            </a:r>
          </a:p>
          <a:p>
            <a:pPr lvl="0"/>
            <a:r>
              <a:rPr lang="ru-RU" dirty="0" smtClean="0">
                <a:latin typeface="Abadi MT Condensed Extra Bold"/>
              </a:rPr>
              <a:t>Кто либо относился к моей дочери, сестре, или маме также как я отношусь к своей жене, было ли это отношение приемлемо?</a:t>
            </a:r>
          </a:p>
          <a:p>
            <a:endParaRPr lang="en-US" dirty="0"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4864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ditNowSermon_PP_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622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5504" y="460115"/>
            <a:ext cx="6661958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/>
            </a:r>
            <a:br>
              <a:rPr lang="en-US" sz="36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</a:br>
            <a:r>
              <a:rPr lang="en-US" sz="36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6. </a:t>
            </a:r>
            <a:r>
              <a:rPr lang="ru-RU" sz="3300" b="1" dirty="0" smtClean="0">
                <a:solidFill>
                  <a:schemeClr val="bg1"/>
                </a:solidFill>
                <a:latin typeface="Abadi MT Condensed Extra Bold"/>
              </a:rPr>
              <a:t>ЦЕРКОВЬ ДОЛЖНА СТАТЬ МЕСТОМ, ГДЕ ЦАРИТ ДРУЖБА, ПОДДЕРЖКА И СОСТРАДАНИЕ </a:t>
            </a:r>
            <a:r>
              <a:rPr lang="en-US" sz="33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/>
            </a:r>
            <a:br>
              <a:rPr lang="en-US" sz="33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</a:br>
            <a:endParaRPr lang="en-US" sz="3300" dirty="0">
              <a:solidFill>
                <a:srgbClr val="FFFFFF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5504" y="1976718"/>
            <a:ext cx="6798496" cy="533848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i="1" dirty="0" smtClean="0"/>
              <a:t>    </a:t>
            </a:r>
            <a:r>
              <a:rPr lang="ru-RU" sz="2800" dirty="0" smtClean="0">
                <a:latin typeface="Abadi MT Condensed Extra Bold"/>
              </a:rPr>
              <a:t>Будьте братолюбивы друг к другу с нежностью; в почтительности друг друга предупреждайте; в усердии не ослабевайте; духом пламенейте; Господу служите; утешайтесь надеждою; в скорби будьте терпеливы, в молитве -постоянны. В нуждах святых принимайте участие</a:t>
            </a:r>
            <a:r>
              <a:rPr lang="en-US" sz="2800" dirty="0" smtClean="0">
                <a:latin typeface="Abadi MT Condensed Extra Bold"/>
              </a:rPr>
              <a:t>; </a:t>
            </a:r>
            <a:r>
              <a:rPr lang="ru-RU" sz="2800" dirty="0" smtClean="0">
                <a:latin typeface="Abadi MT Condensed Extra Bold"/>
              </a:rPr>
              <a:t>ревнуйте о </a:t>
            </a:r>
            <a:r>
              <a:rPr lang="ru-RU" sz="2800" dirty="0" err="1" smtClean="0">
                <a:latin typeface="Abadi MT Condensed Extra Bold"/>
              </a:rPr>
              <a:t>странноприимстве</a:t>
            </a:r>
            <a:r>
              <a:rPr lang="en-US" sz="2800" dirty="0" smtClean="0">
                <a:latin typeface="Abadi MT Condensed Extra Bold"/>
              </a:rPr>
              <a:t>. </a:t>
            </a:r>
            <a:endParaRPr lang="ru-RU" sz="2800" dirty="0" smtClean="0">
              <a:latin typeface="Abadi MT Condensed Extra Bold"/>
            </a:endParaRPr>
          </a:p>
          <a:p>
            <a:pPr>
              <a:buNone/>
            </a:pPr>
            <a:r>
              <a:rPr lang="ru-RU" sz="2800" dirty="0" smtClean="0">
                <a:latin typeface="Abadi MT Condensed Extra Bold"/>
              </a:rPr>
              <a:t>                         </a:t>
            </a:r>
            <a:r>
              <a:rPr lang="en-US" sz="2800" dirty="0" smtClean="0">
                <a:latin typeface="Abadi MT Condensed Extra Bold"/>
              </a:rPr>
              <a:t>(</a:t>
            </a:r>
            <a:r>
              <a:rPr lang="ru-RU" sz="2800" dirty="0" smtClean="0">
                <a:latin typeface="Abadi MT Condensed Extra Bold"/>
              </a:rPr>
              <a:t>Рим</a:t>
            </a:r>
            <a:r>
              <a:rPr lang="en-US" sz="2800" dirty="0" smtClean="0">
                <a:latin typeface="Abadi MT Condensed Extra Bold"/>
              </a:rPr>
              <a:t>. </a:t>
            </a:r>
            <a:r>
              <a:rPr lang="ru-RU" sz="2800" dirty="0" smtClean="0">
                <a:latin typeface="Abadi MT Condensed Extra Bold"/>
              </a:rPr>
              <a:t>12:10-13)</a:t>
            </a:r>
          </a:p>
          <a:p>
            <a:pPr marL="0" indent="0" algn="ctr">
              <a:buNone/>
            </a:pPr>
            <a:endParaRPr lang="en-US" dirty="0"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597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ditNowSermon_PP_0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056" y="2612476"/>
            <a:ext cx="8229600" cy="344265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4000" dirty="0" smtClean="0"/>
              <a:t> </a:t>
            </a:r>
            <a:r>
              <a:rPr lang="ru-RU" sz="4000" b="1" dirty="0" smtClean="0">
                <a:solidFill>
                  <a:schemeClr val="bg1"/>
                </a:solidFill>
                <a:latin typeface="Abadi MT Condensed Extra Bold"/>
              </a:rPr>
              <a:t>Для претерпевших насилие жен и детей, поддержка церкви, проявленная христианская любовь становится важным моментом для того, чтобы пережить эту проблему и исцелиться. </a:t>
            </a:r>
            <a:endParaRPr lang="en-US" sz="4000" b="1" dirty="0">
              <a:solidFill>
                <a:schemeClr val="bg1"/>
              </a:solidFill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0471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ditNowSermon_PP_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080" y="1160497"/>
            <a:ext cx="5801401" cy="61288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badi MT Condensed Extra Bold"/>
              </a:rPr>
              <a:t>ЦЕРКОВЬ МОЖЕТ СТАТЬ...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/>
            </a:r>
            <a:br>
              <a:rPr lang="en-US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</a:br>
            <a:endParaRPr lang="en-US" b="1" dirty="0">
              <a:solidFill>
                <a:srgbClr val="FFFFFF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304" y="2299590"/>
            <a:ext cx="8229600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Местом, где есть посвященные, заботливые и тактичные люди, которые готовы выслушать и поддержать жертв домашнего насилия. </a:t>
            </a:r>
          </a:p>
          <a:p>
            <a:pPr lvl="0"/>
            <a:r>
              <a:rPr lang="ru-RU" dirty="0" smtClean="0"/>
              <a:t>Единственным местом, где нет центров, находящиеся под контролем госструктур. </a:t>
            </a:r>
          </a:p>
          <a:p>
            <a:pPr lvl="0"/>
            <a:r>
              <a:rPr lang="ru-RU" dirty="0" smtClean="0"/>
              <a:t>Заботливой семьей, которая сопереживает тем, кто в трудном положении. </a:t>
            </a:r>
          </a:p>
          <a:p>
            <a:pPr marL="0" indent="0">
              <a:buNone/>
            </a:pPr>
            <a:r>
              <a:rPr lang="en-US" dirty="0">
                <a:latin typeface="Abadi MT Condensed Extra Bold"/>
                <a:cs typeface="Abadi MT Condensed Extra Bold"/>
              </a:rPr>
              <a:t> </a:t>
            </a:r>
          </a:p>
          <a:p>
            <a:endParaRPr lang="en-US" dirty="0"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0418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ditNowSermon_PP_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28" y="211554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 smtClean="0">
                <a:latin typeface="Abadi MT Condensed Extra Bold"/>
              </a:rPr>
              <a:t>Некой системой "женщина женщине", возможно что-то вроде отдела женского служения.</a:t>
            </a:r>
          </a:p>
          <a:p>
            <a:pPr lvl="0"/>
            <a:r>
              <a:rPr lang="ru-RU" dirty="0" smtClean="0">
                <a:latin typeface="Abadi MT Condensed Extra Bold"/>
              </a:rPr>
              <a:t>Местом, где пастор обеспечивает моральную поддержку и служит примирителем конфликтующих сторон.   </a:t>
            </a:r>
          </a:p>
          <a:p>
            <a:r>
              <a:rPr lang="ru-RU" dirty="0" smtClean="0">
                <a:latin typeface="Abadi MT Condensed Extra Bold"/>
              </a:rPr>
              <a:t>Местом, где избранные люди окружают и поддерживают женщину или детей, которые подверглись насилию, с которым можно поговорить, поплакать, помолиться в непринужденной и дружелюбной обстановке. </a:t>
            </a:r>
            <a:endParaRPr lang="en-US" dirty="0"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1896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ditNowSermon_PP_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3440" y="605928"/>
            <a:ext cx="6146544" cy="11430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/>
            </a:r>
            <a:br>
              <a:rPr lang="en-US" sz="40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</a:br>
            <a:r>
              <a:rPr lang="en-US" sz="40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7. </a:t>
            </a:r>
            <a:r>
              <a:rPr lang="ru-RU" sz="4000" b="1" dirty="0" smtClean="0">
                <a:solidFill>
                  <a:schemeClr val="bg1"/>
                </a:solidFill>
                <a:latin typeface="Abadi MT Condensed Extra Bold"/>
              </a:rPr>
              <a:t>ГОСПОДЬ</a:t>
            </a:r>
            <a:r>
              <a:rPr lang="en-US" sz="4000" b="1" dirty="0" smtClean="0">
                <a:solidFill>
                  <a:schemeClr val="bg1"/>
                </a:solidFill>
                <a:latin typeface="Abadi MT Condensed Extra Bold"/>
              </a:rPr>
              <a:t> - </a:t>
            </a:r>
            <a:r>
              <a:rPr lang="ru-RU" sz="4000" b="1" dirty="0" smtClean="0">
                <a:solidFill>
                  <a:schemeClr val="bg1"/>
                </a:solidFill>
                <a:latin typeface="Abadi MT Condensed Extra Bold"/>
              </a:rPr>
              <a:t>ЕДИНСТВЕННЫЙ ОТВЕТ </a:t>
            </a:r>
            <a:r>
              <a:rPr lang="en-US" sz="4000" b="1" dirty="0" smtClean="0">
                <a:solidFill>
                  <a:schemeClr val="bg1"/>
                </a:solidFill>
                <a:latin typeface="Abadi MT Condensed Extra Bold"/>
              </a:rPr>
              <a:t>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en-US" sz="40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/>
            </a:r>
            <a:br>
              <a:rPr lang="en-US" sz="40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</a:br>
            <a:endParaRPr lang="en-US" sz="4000" dirty="0">
              <a:solidFill>
                <a:srgbClr val="FFFFFF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04023" y="2458431"/>
            <a:ext cx="600210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Abadi MT Condensed Extra Bold"/>
              </a:rPr>
              <a:t>"Я </a:t>
            </a:r>
            <a:r>
              <a:rPr lang="ru-RU" sz="4400" dirty="0" err="1" smtClean="0">
                <a:latin typeface="Abadi MT Condensed Extra Bold"/>
              </a:rPr>
              <a:t>есмь</a:t>
            </a:r>
            <a:r>
              <a:rPr lang="ru-RU" sz="4400" dirty="0" smtClean="0">
                <a:latin typeface="Abadi MT Condensed Extra Bold"/>
              </a:rPr>
              <a:t> путь, истина и жизнь; никто не приходит к Отцу, как только через меня". (Ин.14:6) </a:t>
            </a:r>
            <a:endParaRPr lang="ru-RU" sz="4400" dirty="0">
              <a:latin typeface="Abadi MT Condensed Extra Bold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316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ditNowSermon_PP_0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096" y="0"/>
            <a:ext cx="9309096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0584" y="1939636"/>
            <a:ext cx="7697386" cy="300094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bg1"/>
                </a:solidFill>
                <a:latin typeface="Abadi MT Condensed Extra Bold"/>
              </a:rPr>
              <a:t> </a:t>
            </a:r>
            <a:r>
              <a:rPr lang="ru-RU" sz="3300" b="1" dirty="0" smtClean="0">
                <a:solidFill>
                  <a:schemeClr val="bg1"/>
                </a:solidFill>
                <a:latin typeface="Abadi MT Condensed Extra Bold"/>
              </a:rPr>
              <a:t>Вся большая семья</a:t>
            </a:r>
            <a:r>
              <a:rPr lang="en-US" sz="3300" b="1" dirty="0" smtClean="0">
                <a:solidFill>
                  <a:schemeClr val="bg1"/>
                </a:solidFill>
                <a:latin typeface="Abadi MT Condensed Extra Bold"/>
              </a:rPr>
              <a:t>, </a:t>
            </a:r>
            <a:r>
              <a:rPr lang="ru-RU" sz="3300" b="1" dirty="0" smtClean="0">
                <a:solidFill>
                  <a:schemeClr val="bg1"/>
                </a:solidFill>
                <a:latin typeface="Abadi MT Condensed Extra Bold"/>
              </a:rPr>
              <a:t>куда входит и церковь должна просить излития Духа Святого</a:t>
            </a:r>
            <a:r>
              <a:rPr lang="en-US" sz="3300" b="1" dirty="0" smtClean="0">
                <a:solidFill>
                  <a:schemeClr val="bg1"/>
                </a:solidFill>
                <a:latin typeface="Abadi MT Condensed Extra Bold"/>
              </a:rPr>
              <a:t>, </a:t>
            </a:r>
            <a:r>
              <a:rPr lang="ru-RU" sz="3300" b="1" dirty="0" smtClean="0">
                <a:solidFill>
                  <a:schemeClr val="bg1"/>
                </a:solidFill>
                <a:latin typeface="Abadi MT Condensed Extra Bold"/>
              </a:rPr>
              <a:t>чтобы стать чувственными</a:t>
            </a:r>
            <a:r>
              <a:rPr lang="en-US" sz="3300" b="1" dirty="0" smtClean="0">
                <a:solidFill>
                  <a:schemeClr val="bg1"/>
                </a:solidFill>
                <a:latin typeface="Abadi MT Condensed Extra Bold"/>
              </a:rPr>
              <a:t>, </a:t>
            </a:r>
            <a:r>
              <a:rPr lang="ru-RU" sz="3300" b="1" dirty="0" smtClean="0">
                <a:solidFill>
                  <a:schemeClr val="bg1"/>
                </a:solidFill>
                <a:latin typeface="Abadi MT Condensed Extra Bold"/>
              </a:rPr>
              <a:t>непоколебимыми</a:t>
            </a:r>
            <a:r>
              <a:rPr lang="en-US" sz="3300" b="1" dirty="0" smtClean="0">
                <a:solidFill>
                  <a:schemeClr val="bg1"/>
                </a:solidFill>
                <a:latin typeface="Abadi MT Condensed Extra Bold"/>
              </a:rPr>
              <a:t>, </a:t>
            </a:r>
            <a:r>
              <a:rPr lang="ru-RU" sz="3300" b="1" dirty="0" smtClean="0">
                <a:solidFill>
                  <a:schemeClr val="bg1"/>
                </a:solidFill>
                <a:latin typeface="Abadi MT Condensed Extra Bold"/>
              </a:rPr>
              <a:t>мудрыми</a:t>
            </a:r>
            <a:r>
              <a:rPr lang="en-US" sz="3300" b="1" dirty="0" smtClean="0">
                <a:solidFill>
                  <a:schemeClr val="bg1"/>
                </a:solidFill>
                <a:latin typeface="Abadi MT Condensed Extra Bold"/>
              </a:rPr>
              <a:t>, </a:t>
            </a:r>
            <a:r>
              <a:rPr lang="ru-RU" sz="3300" b="1" dirty="0" smtClean="0">
                <a:solidFill>
                  <a:schemeClr val="bg1"/>
                </a:solidFill>
                <a:latin typeface="Abadi MT Condensed Extra Bold"/>
              </a:rPr>
              <a:t>заботливыми</a:t>
            </a:r>
            <a:r>
              <a:rPr lang="en-US" sz="3300" b="1" dirty="0" smtClean="0">
                <a:solidFill>
                  <a:schemeClr val="bg1"/>
                </a:solidFill>
                <a:latin typeface="Abadi MT Condensed Extra Bold"/>
              </a:rPr>
              <a:t>, </a:t>
            </a:r>
            <a:r>
              <a:rPr lang="ru-RU" sz="3300" b="1" dirty="0" smtClean="0">
                <a:solidFill>
                  <a:schemeClr val="bg1"/>
                </a:solidFill>
                <a:latin typeface="Abadi MT Condensed Extra Bold"/>
              </a:rPr>
              <a:t>проявляющими поддержку и любовь</a:t>
            </a:r>
            <a:r>
              <a:rPr lang="en-US" sz="3300" b="1" dirty="0" smtClean="0">
                <a:solidFill>
                  <a:schemeClr val="bg1"/>
                </a:solidFill>
                <a:latin typeface="Abadi MT Condensed Extra Bold"/>
              </a:rPr>
              <a:t>, </a:t>
            </a:r>
            <a:r>
              <a:rPr lang="ru-RU" sz="3300" b="1" dirty="0" smtClean="0">
                <a:solidFill>
                  <a:schemeClr val="bg1"/>
                </a:solidFill>
                <a:latin typeface="Abadi MT Condensed Extra Bold"/>
              </a:rPr>
              <a:t>чтобы обеспечить </a:t>
            </a:r>
            <a:r>
              <a:rPr lang="ru-RU" sz="3300" b="1" dirty="0" smtClean="0">
                <a:solidFill>
                  <a:schemeClr val="bg1"/>
                </a:solidFill>
                <a:latin typeface="Abadi MT Condensed Extra Bold"/>
              </a:rPr>
              <a:t>духовную </a:t>
            </a:r>
            <a:r>
              <a:rPr lang="ru-RU" sz="3300" b="1" dirty="0" smtClean="0">
                <a:solidFill>
                  <a:schemeClr val="bg1"/>
                </a:solidFill>
                <a:latin typeface="Abadi MT Condensed Extra Bold"/>
              </a:rPr>
              <a:t>и </a:t>
            </a:r>
            <a:r>
              <a:rPr lang="ru-RU" sz="3300" b="1" dirty="0" smtClean="0">
                <a:solidFill>
                  <a:schemeClr val="bg1"/>
                </a:solidFill>
                <a:latin typeface="Abadi MT Condensed Extra Bold"/>
              </a:rPr>
              <a:t>практическую помощь нуждающемуся</a:t>
            </a:r>
            <a:r>
              <a:rPr lang="en-US" sz="3300" b="1" dirty="0" smtClean="0">
                <a:solidFill>
                  <a:schemeClr val="bg1"/>
                </a:solidFill>
                <a:latin typeface="Abadi MT Condensed Extra Bold"/>
              </a:rPr>
              <a:t>. </a:t>
            </a:r>
            <a:endParaRPr lang="ru-RU" sz="3300" b="1" dirty="0" smtClean="0">
              <a:solidFill>
                <a:schemeClr val="bg1"/>
              </a:solidFill>
              <a:latin typeface="Abadi MT Condensed Extra Bold"/>
            </a:endParaRPr>
          </a:p>
          <a:p>
            <a:pPr marL="0" indent="0" algn="ctr">
              <a:buNone/>
            </a:pPr>
            <a:endParaRPr lang="en-US" sz="3600" b="1" dirty="0">
              <a:solidFill>
                <a:srgbClr val="FFFFFF"/>
              </a:solidFill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980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ditNowSermon_PP_0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309096" cy="756458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3072" y="2317996"/>
            <a:ext cx="7476497" cy="31665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000" dirty="0" smtClean="0">
                <a:solidFill>
                  <a:schemeClr val="bg1"/>
                </a:solidFill>
                <a:latin typeface="Abadi MT Condensed Light"/>
              </a:rPr>
              <a:t>Так должны мужья любить своих жен, как свои тела: любящий свою жену любит самого себя. Ибо никто никогда не имел ненависти к своей плоти, но питает и греет ее, как и Господь Церковь</a:t>
            </a:r>
            <a:endParaRPr lang="en-US" sz="4000" b="1" dirty="0" smtClean="0">
              <a:solidFill>
                <a:schemeClr val="bg1"/>
              </a:solidFill>
              <a:latin typeface="Abadi MT Condensed Light"/>
              <a:cs typeface="Abadi MT Condensed Extra Bold"/>
            </a:endParaRPr>
          </a:p>
          <a:p>
            <a:pPr marL="0" indent="0" algn="ctr">
              <a:buNone/>
            </a:pPr>
            <a:endParaRPr lang="en-US" sz="4000" b="1" dirty="0">
              <a:solidFill>
                <a:srgbClr val="FFFFFF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67797" y="851740"/>
            <a:ext cx="517160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dirty="0" err="1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Ефесянам</a:t>
            </a:r>
            <a:r>
              <a:rPr lang="en-US" sz="44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 </a:t>
            </a:r>
            <a:r>
              <a:rPr lang="en-US" sz="4400" dirty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5: </a:t>
            </a:r>
            <a:r>
              <a:rPr lang="en-US" sz="44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28-29</a:t>
            </a:r>
            <a:endParaRPr lang="en-US" sz="4400" dirty="0">
              <a:solidFill>
                <a:srgbClr val="FFFFFF"/>
              </a:solidFill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7231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ditNowSermon_PP_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7070" y="722897"/>
            <a:ext cx="610973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/>
            </a:r>
            <a:br>
              <a:rPr lang="en-US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</a:br>
            <a:r>
              <a:rPr lang="en-US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1. </a:t>
            </a:r>
            <a:r>
              <a:rPr lang="ru-RU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ДОМ – ЭТО УБЕЖИЩЕ</a:t>
            </a:r>
            <a:r>
              <a:rPr lang="en-US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/>
            </a:r>
            <a:br>
              <a:rPr lang="en-US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</a:br>
            <a:endParaRPr lang="en-US" b="1" dirty="0">
              <a:solidFill>
                <a:srgbClr val="FFFFFF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5478" y="2741311"/>
            <a:ext cx="6109729" cy="305615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3600" dirty="0" smtClean="0">
                <a:latin typeface="Abadi MT Condensed Extra Bold"/>
              </a:rPr>
              <a:t>Жена твоя как плодовитая  лоза, в доме твоем; сыновья твои, как масличные ветви, вокруг трапезы твоей</a:t>
            </a:r>
            <a:r>
              <a:rPr lang="en-US" sz="3600" dirty="0" smtClean="0">
                <a:latin typeface="Abadi MT Condensed Extra Bold"/>
                <a:cs typeface="Abadi MT Condensed Extra Bold"/>
              </a:rPr>
              <a:t>. </a:t>
            </a:r>
            <a:endParaRPr lang="ru-RU" sz="3600" dirty="0" smtClean="0">
              <a:latin typeface="Abadi MT Condensed Extra Bold"/>
              <a:cs typeface="Abadi MT Condensed Extra Bold"/>
            </a:endParaRPr>
          </a:p>
          <a:p>
            <a:pPr marL="0" indent="0" algn="ctr">
              <a:buNone/>
            </a:pPr>
            <a:r>
              <a:rPr lang="ru-RU" sz="3600" dirty="0" smtClean="0">
                <a:latin typeface="Abadi MT Condensed Extra Bold"/>
                <a:cs typeface="Abadi MT Condensed Extra Bold"/>
              </a:rPr>
              <a:t>Псалом</a:t>
            </a:r>
            <a:r>
              <a:rPr lang="en-US" sz="3600" dirty="0" smtClean="0">
                <a:latin typeface="Abadi MT Condensed Extra Bold"/>
                <a:cs typeface="Abadi MT Condensed Extra Bold"/>
              </a:rPr>
              <a:t> </a:t>
            </a:r>
            <a:r>
              <a:rPr lang="en-US" sz="3600" dirty="0">
                <a:latin typeface="Abadi MT Condensed Extra Bold"/>
                <a:cs typeface="Abadi MT Condensed Extra Bold"/>
              </a:rPr>
              <a:t>128:</a:t>
            </a:r>
            <a:r>
              <a:rPr lang="en-US" sz="3600" dirty="0" smtClean="0">
                <a:latin typeface="Abadi MT Condensed Extra Bold"/>
                <a:cs typeface="Abadi MT Condensed Extra Bold"/>
              </a:rPr>
              <a:t>3 </a:t>
            </a:r>
            <a:endParaRPr lang="en-US" sz="3600" dirty="0"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0733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ditNowSermon_PP_0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2639" y="2336401"/>
            <a:ext cx="8143494" cy="41604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dirty="0" smtClean="0">
                <a:latin typeface="Abadi MT Condensed Extra Bold"/>
              </a:rPr>
              <a:t>Мне поручено сказать женатым мужчинам: вы должны уважать и любить своих жен, матерей ваших детей. Вы должны уделять им внимание и ваши мысли должны быть направлены на то, как сделать их счастливыми". </a:t>
            </a:r>
            <a:r>
              <a:rPr lang="en-US" sz="3600" dirty="0" smtClean="0">
                <a:latin typeface="Abadi MT Condensed Extra Bold"/>
              </a:rPr>
              <a:t>(</a:t>
            </a:r>
            <a:r>
              <a:rPr lang="ru-RU" sz="3600" dirty="0" smtClean="0">
                <a:latin typeface="Abadi MT Condensed Extra Bold"/>
              </a:rPr>
              <a:t>Христианский дом</a:t>
            </a:r>
            <a:r>
              <a:rPr lang="en-US" sz="3600" dirty="0" smtClean="0">
                <a:latin typeface="Abadi MT Condensed Extra Bold"/>
              </a:rPr>
              <a:t>, </a:t>
            </a:r>
            <a:r>
              <a:rPr lang="ru-RU" sz="3600" dirty="0" err="1" smtClean="0">
                <a:latin typeface="Abadi MT Condensed Extra Bold"/>
              </a:rPr>
              <a:t>стр</a:t>
            </a:r>
            <a:r>
              <a:rPr lang="en-US" sz="3600" dirty="0" smtClean="0">
                <a:latin typeface="Abadi MT Condensed Extra Bold"/>
              </a:rPr>
              <a:t>. 328) </a:t>
            </a:r>
            <a:r>
              <a:rPr lang="en-US" sz="3600" dirty="0" smtClean="0">
                <a:latin typeface="Abadi MT Condensed Extra Bold"/>
                <a:cs typeface="Abadi MT Condensed Extra Bold"/>
              </a:rPr>
              <a:t>   </a:t>
            </a:r>
            <a:endParaRPr lang="en-US" sz="3600" dirty="0">
              <a:latin typeface="Abadi MT Condensed Extra Bold"/>
              <a:cs typeface="Abadi MT Condensed Extra Bold"/>
            </a:endParaRPr>
          </a:p>
          <a:p>
            <a:pPr marL="0" indent="0" algn="ctr">
              <a:buNone/>
            </a:pPr>
            <a:endParaRPr lang="en-US" sz="3600" dirty="0"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352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nditNowSermon_PP_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3888" y="376518"/>
            <a:ext cx="6183360" cy="1332518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/>
            </a:r>
            <a:br>
              <a:rPr lang="en-US" sz="36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</a:br>
            <a:r>
              <a:rPr lang="en-US" sz="36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2. </a:t>
            </a:r>
            <a:r>
              <a:rPr lang="ru-RU" sz="36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ДОМ ДОЛЖЕН БЫТЬ БЕЗОПАСНЫМ МЕСТОМ, А НЕ МЕСТОМ НАСИЛИЯ</a:t>
            </a:r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/>
            </a:r>
            <a:b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</a:br>
            <a:endParaRPr lang="en-US" sz="3600" dirty="0">
              <a:solidFill>
                <a:srgbClr val="FFFFFF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3888" y="2668664"/>
            <a:ext cx="6183360" cy="356792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Abadi MT Condensed Extra Bold"/>
              </a:rPr>
              <a:t>   Мужья, любите своих жен и не будьте к ним суровы". </a:t>
            </a:r>
          </a:p>
          <a:p>
            <a:pPr algn="ctr">
              <a:buNone/>
            </a:pPr>
            <a:r>
              <a:rPr lang="en-US" sz="4000" dirty="0" smtClean="0">
                <a:latin typeface="Abadi MT Condensed Extra Bold"/>
              </a:rPr>
              <a:t>(</a:t>
            </a:r>
            <a:r>
              <a:rPr lang="ru-RU" sz="4000" dirty="0" smtClean="0">
                <a:latin typeface="Abadi MT Condensed Extra Bold"/>
              </a:rPr>
              <a:t>Кол</a:t>
            </a:r>
            <a:r>
              <a:rPr lang="en-US" sz="4000" dirty="0" smtClean="0">
                <a:latin typeface="Abadi MT Condensed Extra Bold"/>
              </a:rPr>
              <a:t>. 3:19).</a:t>
            </a:r>
            <a:endParaRPr lang="ru-RU" sz="4000" dirty="0" smtClean="0">
              <a:latin typeface="Abadi MT Condensed Extra Bold"/>
            </a:endParaRPr>
          </a:p>
          <a:p>
            <a:pPr marL="0" indent="0" algn="ctr">
              <a:buNone/>
            </a:pPr>
            <a:endParaRPr lang="en-US" sz="4000" dirty="0"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274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ditNowSermon_PP_0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424" y="1896036"/>
            <a:ext cx="8229600" cy="49619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dirty="0" smtClean="0">
                <a:latin typeface="Abadi MT Condensed Extra Bold"/>
              </a:rPr>
              <a:t>"если муж груб, невежлив, самолюбив, суров и властен, то пусть он никогда не рассуждает о том, что муж является главой жены и что она должна во всем подчиняться ему, ибо он не Господь и даже не муж в истинном смысле этого слова..." </a:t>
            </a:r>
            <a:r>
              <a:rPr lang="en-US" sz="3600" dirty="0" smtClean="0">
                <a:latin typeface="Abadi MT Condensed Extra Bold"/>
              </a:rPr>
              <a:t>(</a:t>
            </a:r>
            <a:r>
              <a:rPr lang="ru-RU" sz="3600" dirty="0" smtClean="0">
                <a:latin typeface="Abadi MT Condensed Extra Bold"/>
              </a:rPr>
              <a:t>Христианский дом</a:t>
            </a:r>
            <a:r>
              <a:rPr lang="en-US" sz="3600" dirty="0" smtClean="0">
                <a:latin typeface="Abadi MT Condensed Extra Bold"/>
              </a:rPr>
              <a:t>, </a:t>
            </a:r>
            <a:r>
              <a:rPr lang="ru-RU" sz="3600" dirty="0" err="1" smtClean="0">
                <a:latin typeface="Abadi MT Condensed Extra Bold"/>
              </a:rPr>
              <a:t>стр</a:t>
            </a:r>
            <a:r>
              <a:rPr lang="en-US" sz="3600" dirty="0" smtClean="0">
                <a:latin typeface="Abadi MT Condensed Extra Bold"/>
              </a:rPr>
              <a:t>. 110) </a:t>
            </a:r>
            <a:endParaRPr lang="en-US" sz="3600" dirty="0"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6857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ditNowSermon_PP_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5034" y="282388"/>
            <a:ext cx="6312213" cy="1622108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/>
            </a:r>
            <a:br>
              <a:rPr lang="en-US" sz="36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</a:br>
            <a:r>
              <a:rPr lang="en-US" sz="36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3. </a:t>
            </a:r>
            <a:r>
              <a:rPr lang="ru-RU" sz="36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ДОМ МЕСТО ДЛЯ ПОЧЕТА, А НЕ ПОЗОРА</a:t>
            </a:r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/>
            </a:r>
            <a:b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</a:br>
            <a:endParaRPr lang="en-US" sz="3600" dirty="0">
              <a:solidFill>
                <a:srgbClr val="FFFFFF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2736" y="2668635"/>
            <a:ext cx="5815207" cy="23532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000" dirty="0" smtClean="0">
                <a:latin typeface="Abadi MT Condensed Extra Bold"/>
              </a:rPr>
              <a:t>"И то, чего ты не просил, Я даю тебе: и богатство, и славу" </a:t>
            </a:r>
          </a:p>
          <a:p>
            <a:pPr marL="0" indent="0" algn="ctr">
              <a:buNone/>
            </a:pPr>
            <a:r>
              <a:rPr lang="ru-RU" sz="4000" dirty="0" smtClean="0">
                <a:latin typeface="Abadi MT Condensed Extra Bold"/>
              </a:rPr>
              <a:t>(3 </a:t>
            </a:r>
            <a:r>
              <a:rPr lang="ru-RU" sz="4000" dirty="0" err="1" smtClean="0">
                <a:latin typeface="Abadi MT Condensed Extra Bold"/>
              </a:rPr>
              <a:t>Цар</a:t>
            </a:r>
            <a:r>
              <a:rPr lang="ru-RU" sz="4000" dirty="0" smtClean="0">
                <a:latin typeface="Abadi MT Condensed Extra Bold"/>
              </a:rPr>
              <a:t>. 3:13).</a:t>
            </a:r>
            <a:endParaRPr lang="en-US" sz="4000" dirty="0">
              <a:latin typeface="Abadi MT Condensed Extra Bold"/>
              <a:cs typeface="Abadi MT Condensed Extra Bold"/>
            </a:endParaRPr>
          </a:p>
          <a:p>
            <a:pPr marL="0" indent="0" algn="ctr">
              <a:buNone/>
            </a:pPr>
            <a:endParaRPr lang="en-US" sz="4000" dirty="0"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602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ditNowSermon_PP_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5478" y="282389"/>
            <a:ext cx="6091322" cy="1591544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/>
            </a:r>
            <a:br>
              <a:rPr lang="en-US" sz="36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</a:br>
            <a:r>
              <a:rPr lang="en-US" sz="36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4. </a:t>
            </a:r>
            <a:r>
              <a:rPr lang="ru-RU" sz="36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ДОМ – МЕСТО ДОВЕРИЯ, А НЕ СТРАХА</a:t>
            </a:r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/>
            </a:r>
            <a:b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</a:br>
            <a:endParaRPr lang="en-US" sz="3600" dirty="0">
              <a:solidFill>
                <a:srgbClr val="FFFFFF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2294" y="2355773"/>
            <a:ext cx="6091321" cy="332867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4000" i="1" dirty="0" smtClean="0"/>
              <a:t>  </a:t>
            </a:r>
            <a:r>
              <a:rPr lang="ru-RU" sz="4000" dirty="0" smtClean="0">
                <a:latin typeface="Abadi MT Condensed Extra Bold"/>
              </a:rPr>
              <a:t>Когда я в страхе, на Тебя я уповаю. В Боге восхвалю я слово Его; на Бога уповаю, не боюсь. </a:t>
            </a:r>
          </a:p>
          <a:p>
            <a:pPr algn="ctr">
              <a:buNone/>
            </a:pPr>
            <a:r>
              <a:rPr lang="ru-RU" sz="4000" dirty="0" smtClean="0">
                <a:latin typeface="Abadi MT Condensed Extra Bold"/>
              </a:rPr>
              <a:t>(Пс.55:4-5).</a:t>
            </a:r>
          </a:p>
          <a:p>
            <a:pPr marL="0" indent="0" algn="ctr">
              <a:buNone/>
            </a:pPr>
            <a:endParaRPr lang="en-US" sz="4000" dirty="0"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0047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ditNowSermon_PP_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7152" y="228600"/>
            <a:ext cx="6477881" cy="1721034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/>
            </a:r>
            <a:br>
              <a:rPr lang="en-US" sz="32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</a:br>
            <a:r>
              <a:rPr lang="en-US" sz="3200" b="1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5. </a:t>
            </a:r>
            <a:r>
              <a:rPr lang="ru-RU" sz="3200" b="1" dirty="0" smtClean="0">
                <a:solidFill>
                  <a:schemeClr val="bg1"/>
                </a:solidFill>
                <a:latin typeface="Abadi MT Condensed Extra Bold"/>
              </a:rPr>
              <a:t>ВИНОВНИКА НЕ НЕЖНО ТЕРПЕТЬ, ЕМУ НУЖНО ПОМОЧЬ </a:t>
            </a:r>
            <a:r>
              <a:rPr lang="en-US" sz="32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/>
            </a:r>
            <a:br>
              <a:rPr lang="en-US" sz="32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</a:br>
            <a:endParaRPr lang="en-US" sz="3200" dirty="0">
              <a:solidFill>
                <a:srgbClr val="FFFFFF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7538" y="2290152"/>
            <a:ext cx="6616840" cy="41226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i="1" dirty="0" smtClean="0"/>
              <a:t>   </a:t>
            </a:r>
            <a:r>
              <a:rPr lang="ru-RU" sz="3600" dirty="0" smtClean="0">
                <a:latin typeface="Abadi MT Condensed Extra Bold"/>
              </a:rPr>
              <a:t>И не сообразуйтесь с веком сим, но преобразуйтесь обновлением ума вашего, чтобы вам познавать, что есть воля Божия, благая, угодная и совершенная (Рим. 12:2).</a:t>
            </a:r>
          </a:p>
          <a:p>
            <a:pPr marL="0" indent="0" algn="ctr">
              <a:buNone/>
            </a:pPr>
            <a:endParaRPr lang="en-US" sz="3600" dirty="0"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204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9955</TotalTime>
  <Words>600</Words>
  <Application>Microsoft Office PowerPoint</Application>
  <PresentationFormat>Экран (4:3)</PresentationFormat>
  <Paragraphs>44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 Любовь в доме enditnow  Всемирный день женского служения  </vt:lpstr>
      <vt:lpstr>Слайд 2</vt:lpstr>
      <vt:lpstr> 1. ДОМ – ЭТО УБЕЖИЩЕ </vt:lpstr>
      <vt:lpstr>Слайд 4</vt:lpstr>
      <vt:lpstr> 2. ДОМ ДОЛЖЕН БЫТЬ БЕЗОПАСНЫМ МЕСТОМ, А НЕ МЕСТОМ НАСИЛИЯ </vt:lpstr>
      <vt:lpstr>Слайд 6</vt:lpstr>
      <vt:lpstr> 3. ДОМ МЕСТО ДЛЯ ПОЧЕТА, А НЕ ПОЗОРА </vt:lpstr>
      <vt:lpstr> 4. ДОМ – МЕСТО ДОВЕРИЯ, А НЕ СТРАХА </vt:lpstr>
      <vt:lpstr> 5. ВИНОВНИКА НЕ НЕЖНО ТЕРПЕТЬ, ЕМУ НУЖНО ПОМОЧЬ  </vt:lpstr>
      <vt:lpstr>АГРЕССИВНОЕ ПОВЕДЕНИЕ МОЖНО ВЫЯВИТЬ, ЕСЛИ ЗАДАТЬ ИМ ЭТИ ВОПРОСЫ:  </vt:lpstr>
      <vt:lpstr> 6. ЦЕРКОВЬ ДОЛЖНА СТАТЬ МЕСТОМ, ГДЕ ЦАРИТ ДРУЖБА, ПОДДЕРЖКА И СОСТРАДАНИЕ  </vt:lpstr>
      <vt:lpstr>Слайд 12</vt:lpstr>
      <vt:lpstr>ЦЕРКОВЬ МОЖЕТ СТАТЬ...  </vt:lpstr>
      <vt:lpstr>Слайд 14</vt:lpstr>
      <vt:lpstr> 7. ГОСПОДЬ - ЕДИНСТВЕННЫЙ ОТВЕТ    </vt:lpstr>
      <vt:lpstr>Слайд 16</vt:lpstr>
    </vt:vector>
  </TitlesOfParts>
  <Company>7th Day Adventist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Raquel Arrais</dc:creator>
  <cp:lastModifiedBy>home</cp:lastModifiedBy>
  <cp:revision>22</cp:revision>
  <dcterms:created xsi:type="dcterms:W3CDTF">2015-03-09T11:54:20Z</dcterms:created>
  <dcterms:modified xsi:type="dcterms:W3CDTF">2015-06-09T17:02:27Z</dcterms:modified>
</cp:coreProperties>
</file>