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8"/>
  </p:notesMasterIdLst>
  <p:handoutMasterIdLst>
    <p:handoutMasterId r:id="rId29"/>
  </p:handoutMasterIdLst>
  <p:sldIdLst>
    <p:sldId id="282" r:id="rId2"/>
    <p:sldId id="257" r:id="rId3"/>
    <p:sldId id="258" r:id="rId4"/>
    <p:sldId id="259" r:id="rId5"/>
    <p:sldId id="260" r:id="rId6"/>
    <p:sldId id="279" r:id="rId7"/>
    <p:sldId id="262" r:id="rId8"/>
    <p:sldId id="263" r:id="rId9"/>
    <p:sldId id="264" r:id="rId10"/>
    <p:sldId id="281" r:id="rId11"/>
    <p:sldId id="283" r:id="rId12"/>
    <p:sldId id="265" r:id="rId13"/>
    <p:sldId id="266" r:id="rId14"/>
    <p:sldId id="280" r:id="rId15"/>
    <p:sldId id="267" r:id="rId16"/>
    <p:sldId id="268" r:id="rId17"/>
    <p:sldId id="269" r:id="rId18"/>
    <p:sldId id="270" r:id="rId19"/>
    <p:sldId id="271" r:id="rId20"/>
    <p:sldId id="272" r:id="rId21"/>
    <p:sldId id="273" r:id="rId22"/>
    <p:sldId id="274" r:id="rId23"/>
    <p:sldId id="278" r:id="rId24"/>
    <p:sldId id="275" r:id="rId25"/>
    <p:sldId id="276" r:id="rId26"/>
    <p:sldId id="2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32"/>
    <p:restoredTop sz="84943" autoAdjust="0"/>
  </p:normalViewPr>
  <p:slideViewPr>
    <p:cSldViewPr snapToGrid="0" snapToObjects="1">
      <p:cViewPr>
        <p:scale>
          <a:sx n="100" d="100"/>
          <a:sy n="100" d="100"/>
        </p:scale>
        <p:origin x="-18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87985-B52E-2345-AEA3-3CB0B4156AA5}" type="datetimeFigureOut">
              <a:rPr lang="en-US" smtClean="0"/>
              <a:pPr/>
              <a:t>7/7/2016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B41943-2604-B045-B620-13524598DF4F}" type="slidenum">
              <a:rPr lang="en-US" smtClean="0"/>
              <a:pPr/>
              <a:t>‹#›</a:t>
            </a:fld>
            <a:endParaRPr lang="en-US"/>
          </a:p>
        </p:txBody>
      </p:sp>
    </p:spTree>
    <p:extLst>
      <p:ext uri="{BB962C8B-B14F-4D97-AF65-F5344CB8AC3E}">
        <p14:creationId xmlns:p14="http://schemas.microsoft.com/office/powerpoint/2010/main" xmlns="" val="82732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F644D-382B-F841-BE33-3D85CC26DA94}" type="datetimeFigureOut">
              <a:rPr lang="en-US" smtClean="0"/>
              <a:pPr/>
              <a:t>7/7/2016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740D-9520-FD40-B84C-712F5BB3D79E}" type="slidenum">
              <a:rPr lang="en-US" smtClean="0"/>
              <a:pPr/>
              <a:t>‹#›</a:t>
            </a:fld>
            <a:endParaRPr lang="en-US"/>
          </a:p>
        </p:txBody>
      </p:sp>
    </p:spTree>
    <p:extLst>
      <p:ext uri="{BB962C8B-B14F-4D97-AF65-F5344CB8AC3E}">
        <p14:creationId xmlns:p14="http://schemas.microsoft.com/office/powerpoint/2010/main" xmlns="" val="183182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1</a:t>
            </a:fld>
            <a:endParaRPr lang="en-US"/>
          </a:p>
        </p:txBody>
      </p:sp>
    </p:spTree>
    <p:extLst>
      <p:ext uri="{BB962C8B-B14F-4D97-AF65-F5344CB8AC3E}">
        <p14:creationId xmlns:p14="http://schemas.microsoft.com/office/powerpoint/2010/main" xmlns="" val="198036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mn-lt"/>
                <a:ea typeface="ヒラギノ角ゴ Pro W3"/>
                <a:cs typeface="Times New Roman"/>
              </a:rPr>
              <a:t>Особая ответственность  - быть главой семьи, была возложена на мужей и отцов. Однако, это не повод  для мужчин проявлять эгоизм и пренебрежительно относится к нуждам жены и детей. Наоборот, и вот  что в Писании сказано об обязанностях мужчины в семье: </a:t>
            </a:r>
            <a:endParaRPr lang="ru-RU" sz="1200" dirty="0" smtClean="0">
              <a:solidFill>
                <a:srgbClr val="000000"/>
              </a:solidFill>
              <a:latin typeface="Lucida Grande"/>
              <a:ea typeface="ヒラギノ角ゴ Pro W3"/>
              <a:cs typeface="Times New Roman"/>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Мужья, любите своих жен, как и Христос возлюбил Церковь и предал Себя за нее,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 чтобы освятить ее, очистив банею водною посредством слова;  чтобы представить ее Себе славною Церковью, не имеющею пятна, или порока, или чего-либо подобного, но дабы она была свята и непорочна.  Так должны мужья любить своих жен, как свои тела: любящий свою жену любит самого себя.  Ибо никто никогда не имел ненависти к своей плоти, но питает и греет ее, как и Господь Церковь… " </a:t>
            </a:r>
            <a:r>
              <a:rPr lang="ru-RU" sz="1200" kern="1200" dirty="0" smtClean="0">
                <a:solidFill>
                  <a:schemeClr val="tx1"/>
                </a:solidFill>
                <a:latin typeface="+mn-lt"/>
                <a:ea typeface="+mn-ea"/>
                <a:cs typeface="+mn-cs"/>
              </a:rPr>
              <a:t>(Послание к </a:t>
            </a:r>
            <a:r>
              <a:rPr lang="ru-RU" sz="1200" kern="1200" dirty="0" err="1" smtClean="0">
                <a:solidFill>
                  <a:schemeClr val="tx1"/>
                </a:solidFill>
                <a:latin typeface="+mn-lt"/>
                <a:ea typeface="+mn-ea"/>
                <a:cs typeface="+mn-cs"/>
              </a:rPr>
              <a:t>Ефесянам</a:t>
            </a:r>
            <a:r>
              <a:rPr lang="ru-RU" sz="1200" kern="1200" dirty="0" smtClean="0">
                <a:solidFill>
                  <a:schemeClr val="tx1"/>
                </a:solidFill>
                <a:latin typeface="+mn-lt"/>
                <a:ea typeface="+mn-ea"/>
                <a:cs typeface="+mn-cs"/>
              </a:rPr>
              <a:t> 5:25-29).</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10</a:t>
            </a:fld>
            <a:endParaRPr lang="en-US"/>
          </a:p>
        </p:txBody>
      </p:sp>
    </p:spTree>
    <p:extLst>
      <p:ext uri="{BB962C8B-B14F-4D97-AF65-F5344CB8AC3E}">
        <p14:creationId xmlns:p14="http://schemas.microsoft.com/office/powerpoint/2010/main" xmlns="" val="74971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ru-RU" sz="1200" dirty="0" smtClean="0"/>
              <a:t>. </a:t>
            </a:r>
            <a:r>
              <a:rPr lang="ru-RU" sz="1200" dirty="0" smtClean="0">
                <a:solidFill>
                  <a:srgbClr val="000000"/>
                </a:solidFill>
                <a:latin typeface="+mn-lt"/>
                <a:ea typeface="ヒラギノ角ゴ Pro W3"/>
                <a:cs typeface="Times New Roman"/>
              </a:rPr>
              <a:t>Разъясняя этот принцип ответственности, возложенной на мужей, и проявление с их стороны жертвенной любви, </a:t>
            </a:r>
            <a:r>
              <a:rPr lang="ru-RU" sz="1200" dirty="0" err="1" smtClean="0">
                <a:solidFill>
                  <a:srgbClr val="000000"/>
                </a:solidFill>
                <a:latin typeface="+mn-lt"/>
                <a:ea typeface="ヒラギノ角ゴ Pro W3"/>
                <a:cs typeface="Times New Roman"/>
              </a:rPr>
              <a:t>Эллен</a:t>
            </a:r>
            <a:r>
              <a:rPr lang="ru-RU" sz="1200" dirty="0" smtClean="0">
                <a:solidFill>
                  <a:srgbClr val="000000"/>
                </a:solidFill>
                <a:latin typeface="+mn-lt"/>
                <a:ea typeface="ヒラギノ角ゴ Pro W3"/>
                <a:cs typeface="Times New Roman"/>
              </a:rPr>
              <a:t> Уайт пишет в Изданных Рукописях, т. 21, стр. 217:</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r>
              <a:rPr lang="ru-RU" sz="1200" dirty="0" smtClean="0">
                <a:solidFill>
                  <a:srgbClr val="000000"/>
                </a:solidFill>
                <a:latin typeface="+mn-lt"/>
                <a:ea typeface="ヒラギノ角ゴ Pro W3"/>
                <a:cs typeface="Times New Roman"/>
              </a:rPr>
              <a:t>Пусть те, кто являются мужьями изучают слова Христа, не о том, как жёны должны им подчиняться, но о том, как они могут иметь ум Христов, и стать чистыми,  обновлёнными и подходить под звание главы своей семьи.  Все пагубные страсти должны быть преодолены и любовь, которую Иисус проявил к своей церкви должна быть символом любви в семейном кругу. Те, мужья, которые являются мужьями на деле, будут исполнять заветы Христа, что послужит миру в их семьях</a:t>
            </a:r>
            <a:endParaRPr lang="en-US"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11</a:t>
            </a:fld>
            <a:endParaRPr lang="en-US"/>
          </a:p>
        </p:txBody>
      </p:sp>
    </p:spTree>
    <p:extLst>
      <p:ext uri="{BB962C8B-B14F-4D97-AF65-F5344CB8AC3E}">
        <p14:creationId xmlns:p14="http://schemas.microsoft.com/office/powerpoint/2010/main" xmlns="" val="164229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mn-lt"/>
                <a:ea typeface="ヒラギノ角ゴ Pro W3"/>
                <a:cs typeface="Times New Roman"/>
              </a:rPr>
              <a:t>. Плод христианской любви будет заметен в любезности, в святой и нежной привязанности, проявленной дома. Они будут служить утешением и поддержкой своим жёнам и детям в период трудностей.  Они будут содержать свои мысли в чистоте и мире, что послужит усовершенствованию их характера... Когда муж в семье является деспотом, то жена жалеет о вступлении в брак, но, когда супружеская жизнь протекает так, как и должна, она представляет собой пример жизни на небесах.  </a:t>
            </a:r>
            <a:endParaRPr lang="ru-RU" sz="1200" dirty="0" smtClean="0">
              <a:solidFill>
                <a:srgbClr val="000000"/>
              </a:solidFill>
              <a:latin typeface="Lucida Grande"/>
              <a:ea typeface="ヒラギノ角ゴ Pro W3"/>
              <a:cs typeface="Times New Roman"/>
            </a:endParaRPr>
          </a:p>
          <a:p>
            <a:endParaRPr lang="en-US"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12</a:t>
            </a:fld>
            <a:endParaRPr lang="en-US"/>
          </a:p>
        </p:txBody>
      </p:sp>
    </p:spTree>
    <p:extLst>
      <p:ext uri="{BB962C8B-B14F-4D97-AF65-F5344CB8AC3E}">
        <p14:creationId xmlns:p14="http://schemas.microsoft.com/office/powerpoint/2010/main" xmlns="" val="164229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Изданных Рукописях, т. 21, стр. 217: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ru-RU" sz="1200" dirty="0" smtClean="0"/>
              <a:t>«</a:t>
            </a:r>
            <a:r>
              <a:rPr lang="ru-RU" sz="1200" b="1" dirty="0" smtClean="0"/>
              <a:t>Плод христианской любви будет заметен в любезности, в святой и нежной привязанности, проявленной дома. </a:t>
            </a:r>
            <a:r>
              <a:rPr lang="ru-RU" sz="1200" kern="1200" dirty="0" smtClean="0">
                <a:solidFill>
                  <a:schemeClr val="tx1"/>
                </a:solidFill>
                <a:latin typeface="+mn-lt"/>
                <a:ea typeface="+mn-ea"/>
                <a:cs typeface="+mn-cs"/>
              </a:rPr>
              <a:t>Они будут служить утешением и поддержкой своим женам и детям в период трудностей».</a:t>
            </a:r>
            <a:endParaRPr lang="en-US"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13</a:t>
            </a:fld>
            <a:endParaRPr lang="en-US"/>
          </a:p>
        </p:txBody>
      </p:sp>
    </p:spTree>
    <p:extLst>
      <p:ext uri="{BB962C8B-B14F-4D97-AF65-F5344CB8AC3E}">
        <p14:creationId xmlns:p14="http://schemas.microsoft.com/office/powerpoint/2010/main" xmlns="" val="186996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Изданных Рукописях, т. 21, стр. 217: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ru-RU" sz="1200" dirty="0" smtClean="0"/>
              <a:t>«Когда муж в семье является деспотом, то жена жалеет о вступлении в брак, но, когда супружеская жизнь протекает так, как и должна, она представляет собой пример жизни на небесах». </a:t>
            </a:r>
            <a:endParaRPr lang="en-US" sz="1200" b="0"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14</a:t>
            </a:fld>
            <a:endParaRPr lang="en-US"/>
          </a:p>
        </p:txBody>
      </p:sp>
    </p:spTree>
    <p:extLst>
      <p:ext uri="{BB962C8B-B14F-4D97-AF65-F5344CB8AC3E}">
        <p14:creationId xmlns:p14="http://schemas.microsoft.com/office/powerpoint/2010/main" xmlns="" val="164909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15000"/>
              </a:lnSpc>
              <a:spcAft>
                <a:spcPts val="0"/>
              </a:spcAft>
            </a:pPr>
            <a:r>
              <a:rPr lang="en-US" sz="1200" kern="1200" dirty="0">
                <a:solidFill>
                  <a:schemeClr val="tx1"/>
                </a:solidFill>
                <a:effectLst/>
                <a:latin typeface="+mn-lt"/>
                <a:ea typeface="+mn-ea"/>
                <a:cs typeface="+mn-cs"/>
              </a:rPr>
              <a:t> </a:t>
            </a:r>
            <a:r>
              <a:rPr lang="ru-RU" sz="1200" dirty="0" smtClean="0">
                <a:solidFill>
                  <a:srgbClr val="000000"/>
                </a:solidFill>
                <a:latin typeface="+mn-lt"/>
                <a:ea typeface="ヒラギノ角ゴ Pro W3"/>
                <a:cs typeface="Times New Roman"/>
              </a:rPr>
              <a:t>К сожалению, сегодня в нашем мире и ,зачастую, в церкви </a:t>
            </a:r>
            <a:r>
              <a:rPr lang="ru-RU" sz="1200" b="1" dirty="0" smtClean="0">
                <a:solidFill>
                  <a:srgbClr val="000000"/>
                </a:solidFill>
                <a:latin typeface="+mn-lt"/>
                <a:ea typeface="ヒラギノ角ゴ Pro W3"/>
                <a:cs typeface="Times New Roman"/>
              </a:rPr>
              <a:t>- мужчины, которые должны быть защитниками, отреклись от своей ответственности и стали презрительными, невнимательными и жестокими в тех сферах, где им доверяют</a:t>
            </a:r>
            <a:r>
              <a:rPr lang="ru-RU" sz="1200" dirty="0" smtClean="0">
                <a:solidFill>
                  <a:srgbClr val="000000"/>
                </a:solidFill>
                <a:latin typeface="+mn-lt"/>
                <a:ea typeface="ヒラギノ角ゴ Pro W3"/>
                <a:cs typeface="Times New Roman"/>
              </a:rPr>
              <a:t>.  Печально, но факт: в некоторых случаях следует привлекать   злоумышленника к уголовной ответственности, чтобы остановить  такого мужчину, приносящего вред своим близким. Пожалуйста, молитесь о семьях, которые сталкиваются с такой ужасной реальностью.  Пусть Господь дарует не только физическую безопасность , но и эмоциональное исцеление, а так же духовное возрождение жертве насилия, также, как и тем, кто причиняет боль и совершает жестокие действия по отношению к своим близким в семье. </a:t>
            </a:r>
            <a:endParaRPr lang="ru-RU" sz="1200" dirty="0" smtClean="0">
              <a:solidFill>
                <a:srgbClr val="000000"/>
              </a:solidFill>
              <a:latin typeface="Lucida Grande"/>
              <a:ea typeface="ヒラギノ角ゴ Pro W3"/>
              <a:cs typeface="Times New Roman"/>
            </a:endParaRPr>
          </a:p>
          <a:p>
            <a:pPr indent="457200">
              <a:lnSpc>
                <a:spcPct val="115000"/>
              </a:lnSpc>
              <a:spcAft>
                <a:spcPts val="0"/>
              </a:spcAft>
            </a:pPr>
            <a:r>
              <a:rPr lang="ru-RU" sz="1200" dirty="0" smtClean="0">
                <a:solidFill>
                  <a:srgbClr val="000000"/>
                </a:solidFill>
                <a:latin typeface="+mn-lt"/>
                <a:ea typeface="ヒラギノ角ゴ Pro W3"/>
                <a:cs typeface="Times New Roman"/>
              </a:rPr>
              <a:t>Когда Бог  создал семью в Эдеме, он описал жену Адама, как: "помощника, подобного ему" (Бытие 2:20). После грехопадения, Бог сказал Еве: " и к мужу твоему влечение твоё, и он будет господствовать над тобою" (Бытие 3:16). В свете Божьего повеления, апостол Павел говорит:" Жёны, повинуйтесь своим мужьям, как Господу"  (</a:t>
            </a:r>
            <a:r>
              <a:rPr lang="ru-RU" sz="1200" dirty="0" err="1" smtClean="0">
                <a:solidFill>
                  <a:srgbClr val="000000"/>
                </a:solidFill>
                <a:latin typeface="+mn-lt"/>
                <a:ea typeface="ヒラギノ角ゴ Pro W3"/>
                <a:cs typeface="Times New Roman"/>
              </a:rPr>
              <a:t>Ефесянам</a:t>
            </a:r>
            <a:r>
              <a:rPr lang="ru-RU" sz="1200" dirty="0" smtClean="0">
                <a:solidFill>
                  <a:srgbClr val="000000"/>
                </a:solidFill>
                <a:latin typeface="+mn-lt"/>
                <a:ea typeface="ヒラギノ角ゴ Pro W3"/>
                <a:cs typeface="Times New Roman"/>
              </a:rPr>
              <a:t> 5:22). Таким образом, наряду со своим </a:t>
            </a:r>
            <a:r>
              <a:rPr lang="ru-RU" sz="1200" dirty="0" err="1" smtClean="0">
                <a:solidFill>
                  <a:srgbClr val="000000"/>
                </a:solidFill>
                <a:latin typeface="+mn-lt"/>
                <a:ea typeface="ヒラギノ角ゴ Pro W3"/>
                <a:cs typeface="Times New Roman"/>
              </a:rPr>
              <a:t>мужем,в</a:t>
            </a:r>
            <a:r>
              <a:rPr lang="ru-RU" sz="1200" dirty="0" smtClean="0">
                <a:solidFill>
                  <a:srgbClr val="000000"/>
                </a:solidFill>
                <a:latin typeface="+mn-lt"/>
                <a:ea typeface="ヒラギノ角ゴ Pro W3"/>
                <a:cs typeface="Times New Roman"/>
              </a:rPr>
              <a:t> качестве лидера, жена также исполняет обязанности в поддержке мужа и любящей матери, она в семье занимает позицию, которую </a:t>
            </a:r>
            <a:r>
              <a:rPr lang="ru-RU" sz="1200" dirty="0" err="1" smtClean="0">
                <a:solidFill>
                  <a:srgbClr val="000000"/>
                </a:solidFill>
                <a:latin typeface="+mn-lt"/>
                <a:ea typeface="ヒラギノ角ゴ Pro W3"/>
                <a:cs typeface="Times New Roman"/>
              </a:rPr>
              <a:t>Эллен</a:t>
            </a:r>
            <a:r>
              <a:rPr lang="ru-RU" sz="1200" dirty="0" smtClean="0">
                <a:solidFill>
                  <a:srgbClr val="000000"/>
                </a:solidFill>
                <a:latin typeface="+mn-lt"/>
                <a:ea typeface="ヒラギノ角ゴ Pro W3"/>
                <a:cs typeface="Times New Roman"/>
              </a:rPr>
              <a:t> Уайт описала, как "королева семьи" (</a:t>
            </a:r>
            <a:r>
              <a:rPr lang="ru-RU" sz="1200" i="1" dirty="0" smtClean="0">
                <a:solidFill>
                  <a:srgbClr val="000000"/>
                </a:solidFill>
                <a:latin typeface="+mn-lt"/>
                <a:ea typeface="ヒラギノ角ゴ Pro W3"/>
                <a:cs typeface="Times New Roman"/>
              </a:rPr>
              <a:t>Христианский дом</a:t>
            </a:r>
            <a:r>
              <a:rPr lang="ru-RU" sz="1200" dirty="0" smtClean="0">
                <a:solidFill>
                  <a:srgbClr val="000000"/>
                </a:solidFill>
                <a:latin typeface="+mn-lt"/>
                <a:ea typeface="ヒラギノ角ゴ Pro W3"/>
                <a:cs typeface="Times New Roman"/>
              </a:rPr>
              <a:t>, стр.  231).</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После описания положительных </a:t>
            </a:r>
            <a:r>
              <a:rPr lang="ru-RU" sz="1200" dirty="0" err="1" smtClean="0">
                <a:solidFill>
                  <a:srgbClr val="000000"/>
                </a:solidFill>
                <a:latin typeface="+mn-lt"/>
                <a:ea typeface="ヒラギノ角ゴ Pro W3"/>
                <a:cs typeface="Times New Roman"/>
              </a:rPr>
              <a:t>качесвт</a:t>
            </a:r>
            <a:r>
              <a:rPr lang="ru-RU" sz="1200" dirty="0" smtClean="0">
                <a:solidFill>
                  <a:srgbClr val="000000"/>
                </a:solidFill>
                <a:latin typeface="+mn-lt"/>
                <a:ea typeface="ヒラギノ角ゴ Pro W3"/>
                <a:cs typeface="Times New Roman"/>
              </a:rPr>
              <a:t> верующей жены, </a:t>
            </a:r>
            <a:r>
              <a:rPr lang="ru-RU" sz="1200" dirty="0" err="1" smtClean="0">
                <a:solidFill>
                  <a:srgbClr val="000000"/>
                </a:solidFill>
                <a:latin typeface="+mn-lt"/>
                <a:ea typeface="ヒラギノ角ゴ Pro W3"/>
                <a:cs typeface="Times New Roman"/>
              </a:rPr>
              <a:t>Эллен</a:t>
            </a:r>
            <a:r>
              <a:rPr lang="ru-RU" sz="1200" dirty="0" smtClean="0">
                <a:solidFill>
                  <a:srgbClr val="000000"/>
                </a:solidFill>
                <a:latin typeface="+mn-lt"/>
                <a:ea typeface="ヒラギノ角ゴ Pro W3"/>
                <a:cs typeface="Times New Roman"/>
              </a:rPr>
              <a:t> Уайт предупреждает:</a:t>
            </a:r>
            <a:endParaRPr lang="ru-RU" sz="1200" dirty="0" smtClean="0">
              <a:solidFill>
                <a:srgbClr val="000000"/>
              </a:solidFill>
              <a:latin typeface="Lucida Grande"/>
              <a:ea typeface="ヒラギノ角ゴ Pro W3"/>
              <a:cs typeface="Times New Roman"/>
            </a:endParaRPr>
          </a:p>
          <a:p>
            <a:pPr marL="457200">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pPr marL="457200">
              <a:lnSpc>
                <a:spcPct val="115000"/>
              </a:lnSpc>
              <a:spcAft>
                <a:spcPts val="0"/>
              </a:spcAft>
            </a:pPr>
            <a:r>
              <a:rPr lang="ru-RU" sz="1200" dirty="0" smtClean="0">
                <a:solidFill>
                  <a:srgbClr val="000000"/>
                </a:solidFill>
                <a:latin typeface="Calibri Light"/>
                <a:ea typeface="ヒラギノ角ゴ Pro W3"/>
                <a:cs typeface="Times New Roman"/>
              </a:rPr>
              <a:t>Но если жена невыдержанна, самолюбива, взыскательна, склочна, приписывает своему мужу мотивы и чувства, порожденные лишь ее извращенным нравом, если она не видит и не различает его любви и не может по достоинству оценить ее, но говорит о невнимании и недостатке любви только потому, что он не потворствует всем ее при </a:t>
            </a:r>
            <a:r>
              <a:rPr lang="ru-RU" sz="1200" dirty="0" err="1" smtClean="0">
                <a:solidFill>
                  <a:srgbClr val="000000"/>
                </a:solidFill>
                <a:latin typeface="Calibri Light"/>
                <a:ea typeface="ヒラギノ角ゴ Pro W3"/>
                <a:cs typeface="Times New Roman"/>
              </a:rPr>
              <a:t>хотям</a:t>
            </a:r>
            <a:r>
              <a:rPr lang="ru-RU" sz="1200" dirty="0" smtClean="0">
                <a:solidFill>
                  <a:srgbClr val="000000"/>
                </a:solidFill>
                <a:latin typeface="Calibri Light"/>
                <a:ea typeface="ヒラギノ角ゴ Pro W3"/>
                <a:cs typeface="Times New Roman"/>
              </a:rPr>
              <a:t>, то она почти неизбежно получит то, о чем потом будет сожалеть; она сделает все эти обвинения реальными</a:t>
            </a:r>
            <a:r>
              <a:rPr lang="ru-RU" sz="1200" dirty="0" smtClean="0">
                <a:solidFill>
                  <a:srgbClr val="000000"/>
                </a:solidFill>
                <a:latin typeface="Lucida Grande"/>
                <a:ea typeface="ヒラギノ角ゴ Pro W3"/>
                <a:cs typeface="Times New Roman"/>
              </a:rPr>
              <a:t> </a:t>
            </a:r>
            <a:r>
              <a:rPr lang="ru-RU" sz="1200" dirty="0" smtClean="0">
                <a:solidFill>
                  <a:srgbClr val="000000"/>
                </a:solidFill>
                <a:latin typeface="+mn-lt"/>
                <a:ea typeface="ヒラギノ角ゴ Pro W3"/>
                <a:cs typeface="Times New Roman"/>
              </a:rPr>
              <a:t> (</a:t>
            </a:r>
            <a:r>
              <a:rPr lang="ru-RU" sz="1200" i="1" dirty="0" smtClean="0">
                <a:solidFill>
                  <a:srgbClr val="000000"/>
                </a:solidFill>
                <a:latin typeface="+mn-lt"/>
                <a:ea typeface="ヒラギノ角ゴ Pro W3"/>
                <a:cs typeface="Times New Roman"/>
              </a:rPr>
              <a:t>Христианский дом</a:t>
            </a:r>
            <a:r>
              <a:rPr lang="ru-RU" sz="1200" dirty="0" smtClean="0">
                <a:solidFill>
                  <a:srgbClr val="000000"/>
                </a:solidFill>
                <a:latin typeface="+mn-lt"/>
                <a:ea typeface="ヒラギノ角ゴ Pro W3"/>
                <a:cs typeface="Times New Roman"/>
              </a:rPr>
              <a:t>, стр. 109).</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15</a:t>
            </a:fld>
            <a:endParaRPr lang="en-US"/>
          </a:p>
        </p:txBody>
      </p:sp>
    </p:spTree>
    <p:extLst>
      <p:ext uri="{BB962C8B-B14F-4D97-AF65-F5344CB8AC3E}">
        <p14:creationId xmlns:p14="http://schemas.microsoft.com/office/powerpoint/2010/main" xmlns="" val="28479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Что необходимо нашим семьям, как и нашему обществу в целом - </a:t>
            </a:r>
            <a:r>
              <a:rPr lang="ru-RU" sz="1200" b="1" kern="1200" dirty="0" smtClean="0">
                <a:solidFill>
                  <a:schemeClr val="tx1"/>
                </a:solidFill>
                <a:latin typeface="+mn-lt"/>
                <a:ea typeface="+mn-ea"/>
                <a:cs typeface="+mn-cs"/>
              </a:rPr>
              <a:t>это не только отсутствие насилия, но намеренное культивирование взаимоуважения и позитивного наставления.  Те, за кого Христос пожертвовал Собой, заслуживают нашей подлинной любви и самого искреннего отношения</a:t>
            </a:r>
            <a:r>
              <a:rPr lang="ru-RU" sz="1200" kern="1200" dirty="0" smtClean="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16</a:t>
            </a:fld>
            <a:endParaRPr lang="en-US"/>
          </a:p>
        </p:txBody>
      </p:sp>
    </p:spTree>
    <p:extLst>
      <p:ext uri="{BB962C8B-B14F-4D97-AF65-F5344CB8AC3E}">
        <p14:creationId xmlns:p14="http://schemas.microsoft.com/office/powerpoint/2010/main" xmlns="" val="55846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Библия говорит нам относительно любых отношений в обществе: "Любовь да будет непритворна; отвращайтесь зла, прилепляйтесь к добру;  будьте братолюбивы друг к другу с нежностью; в почтительности друг друга предупреждайте…"</a:t>
            </a:r>
          </a:p>
          <a:p>
            <a:r>
              <a:rPr lang="ru-RU" sz="1200" kern="1200" dirty="0" smtClean="0">
                <a:solidFill>
                  <a:schemeClr val="tx1"/>
                </a:solidFill>
                <a:latin typeface="+mn-lt"/>
                <a:ea typeface="+mn-ea"/>
                <a:cs typeface="+mn-cs"/>
              </a:rPr>
              <a:t>(Послание к Римлянам 12:9,10).</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17</a:t>
            </a:fld>
            <a:endParaRPr lang="en-US"/>
          </a:p>
        </p:txBody>
      </p:sp>
    </p:spTree>
    <p:extLst>
      <p:ext uri="{BB962C8B-B14F-4D97-AF65-F5344CB8AC3E}">
        <p14:creationId xmlns:p14="http://schemas.microsoft.com/office/powerpoint/2010/main" xmlns="" val="59080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Обновляясь посредством Его Духа</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dirty="0" smtClean="0">
                <a:solidFill>
                  <a:srgbClr val="000000"/>
                </a:solidFill>
                <a:latin typeface="+mn-lt"/>
                <a:ea typeface="ヒラギノ角ゴ Pro W3"/>
                <a:cs typeface="Times New Roman"/>
              </a:rPr>
              <a:t>Однажды, когда Иисус обращался к множеству людей, собравшихся Его послушать, Он сказал:  "Итак во всем, как хотите, чтобы с вами поступали люди, так поступайте и вы с ними, ибо в этом закон и пророки"  ( Матфея 7:12). В одном простом предложении Иисус объединил всё, что сказано в  Писании и показал в общих чертах принцип жизни на небесах.  Отражая суть этих слов, </a:t>
            </a:r>
            <a:r>
              <a:rPr lang="ru-RU" sz="1200" dirty="0" err="1" smtClean="0">
                <a:solidFill>
                  <a:srgbClr val="000000"/>
                </a:solidFill>
                <a:latin typeface="+mn-lt"/>
                <a:ea typeface="ヒラギノ角ゴ Pro W3"/>
                <a:cs typeface="Times New Roman"/>
              </a:rPr>
              <a:t>Эллен</a:t>
            </a:r>
            <a:r>
              <a:rPr lang="ru-RU" sz="1200" dirty="0" smtClean="0">
                <a:solidFill>
                  <a:srgbClr val="000000"/>
                </a:solidFill>
                <a:latin typeface="+mn-lt"/>
                <a:ea typeface="ヒラギノ角ゴ Pro W3"/>
                <a:cs typeface="Times New Roman"/>
              </a:rPr>
              <a:t> Уайт пишет в книге </a:t>
            </a:r>
            <a:r>
              <a:rPr lang="ru-RU" sz="1200" i="1" dirty="0" smtClean="0">
                <a:solidFill>
                  <a:srgbClr val="000000"/>
                </a:solidFill>
                <a:latin typeface="+mn-lt"/>
                <a:ea typeface="ヒラギノ角ゴ Pro W3"/>
                <a:cs typeface="Times New Roman"/>
              </a:rPr>
              <a:t>Свидетельства для церкви, т. 2, стр. 132</a:t>
            </a:r>
            <a:r>
              <a:rPr lang="ru-RU" sz="1200" dirty="0" smtClean="0">
                <a:solidFill>
                  <a:srgbClr val="000000"/>
                </a:solidFill>
                <a:latin typeface="+mn-lt"/>
                <a:ea typeface="ヒラギノ角ゴ Pro W3"/>
                <a:cs typeface="Times New Roman"/>
              </a:rPr>
              <a:t>:  "На небе никто не станет думать о себе или искать корыстных удовольствий, но все будут заботиться о счастье окружающих небесных существ из чистой и неподдельной любви. Если мы хотим наслаждаться небесным обществом на новой земле, мы должны здесь , на этой  земле, руководствоваться небесными принципами". Братья и сёстры, силой прощения и милости Христа, жизнь на небесах может начаться уже здесь и сейчас.  </a:t>
            </a:r>
            <a:endParaRPr lang="ru-RU" sz="1200" dirty="0" smtClean="0">
              <a:solidFill>
                <a:srgbClr val="000000"/>
              </a:solidFill>
              <a:latin typeface="Lucida Grande"/>
              <a:ea typeface="ヒラギノ角ゴ Pro W3"/>
              <a:cs typeface="Times New Roman"/>
            </a:endParaRPr>
          </a:p>
          <a:p>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18</a:t>
            </a:fld>
            <a:endParaRPr lang="en-US"/>
          </a:p>
        </p:txBody>
      </p:sp>
    </p:spTree>
    <p:extLst>
      <p:ext uri="{BB962C8B-B14F-4D97-AF65-F5344CB8AC3E}">
        <p14:creationId xmlns:p14="http://schemas.microsoft.com/office/powerpoint/2010/main" xmlns="" val="213349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i="1" kern="1200" dirty="0" smtClean="0">
                <a:solidFill>
                  <a:schemeClr val="tx1"/>
                </a:solidFill>
                <a:latin typeface="+mn-lt"/>
                <a:ea typeface="+mn-ea"/>
                <a:cs typeface="+mn-cs"/>
              </a:rPr>
              <a:t>Желание веков, стр. 173:</a:t>
            </a:r>
          </a:p>
          <a:p>
            <a:pPr indent="457200">
              <a:lnSpc>
                <a:spcPct val="115000"/>
              </a:lnSpc>
              <a:spcAft>
                <a:spcPts val="0"/>
              </a:spcAft>
            </a:pPr>
            <a:r>
              <a:rPr lang="en-US" dirty="0" smtClean="0"/>
              <a:t> </a:t>
            </a:r>
            <a:r>
              <a:rPr lang="ru-RU" sz="1200" dirty="0" smtClean="0">
                <a:solidFill>
                  <a:srgbClr val="000000"/>
                </a:solidFill>
                <a:latin typeface="+mn-lt"/>
                <a:ea typeface="ヒラギノ角ゴ Pro W3"/>
                <a:cs typeface="Times New Roman"/>
              </a:rPr>
              <a:t>Точно так же, как Святой Дух совершает работу по обновлению человека, этот процесс не возможно понять умом , но можно принять сердцем через веру, и результаты не заставят себя ждать и будут очевидны в жизни.  Когда Иисус разговаривал с </a:t>
            </a:r>
            <a:r>
              <a:rPr lang="ru-RU" sz="1200" dirty="0" err="1" smtClean="0">
                <a:solidFill>
                  <a:srgbClr val="000000"/>
                </a:solidFill>
                <a:latin typeface="+mn-lt"/>
                <a:ea typeface="ヒラギノ角ゴ Pro W3"/>
                <a:cs typeface="Times New Roman"/>
              </a:rPr>
              <a:t>Никодимом</a:t>
            </a:r>
            <a:r>
              <a:rPr lang="ru-RU" sz="1200" dirty="0" smtClean="0">
                <a:solidFill>
                  <a:srgbClr val="000000"/>
                </a:solidFill>
                <a:latin typeface="+mn-lt"/>
                <a:ea typeface="ヒラギノ角ゴ Pro W3"/>
                <a:cs typeface="Times New Roman"/>
              </a:rPr>
              <a:t>  о необходимости духовного перерождения, Иисус объяснял процесс моральной трансформации, говоря: "Не удивляйся тому, что Я сказал тебе: должно вам родиться свыше. Дух дышит, где хочет, и голос его слышишь, а не знаешь, откуда приходит и куда уходит: так бывает со всяким, рожденным от Духа" (Иоанна 3:7,8).  В дополнение к словам Христа, мы читаем в книге </a:t>
            </a:r>
            <a:r>
              <a:rPr lang="ru-RU" sz="1200" i="1" dirty="0" smtClean="0">
                <a:solidFill>
                  <a:srgbClr val="000000"/>
                </a:solidFill>
                <a:latin typeface="+mn-lt"/>
                <a:ea typeface="ヒラギノ角ゴ Pro W3"/>
                <a:cs typeface="Times New Roman"/>
              </a:rPr>
              <a:t>Желание веков, стр. 173:</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"Хотя ветер невозможно увидеть, результаты его действия видны и ощутимы. Так и работа Духа над сердцем открывается в каждом поступке того,  кто испытывал на себе эту спасительную силу. Когда Дух Божий овладевает сердцем , Он преображает жизнь. Исчезают греховные помышления, человек перестаёт совершать злые поступки, и там, где царили гневливость, зависть и раздоры, воцаряются любовь, смирение и мир. Печаль сменяется радостью, лицо человека просветляется, отражая небесный свет. Никто не чувствует прикосновения той руки, которая снимает бремена, и никто не видит свет, который исходит из небесных чертогов.</a:t>
            </a:r>
            <a:endParaRPr lang="ru-RU" sz="1200" dirty="0" smtClean="0">
              <a:solidFill>
                <a:srgbClr val="000000"/>
              </a:solidFill>
              <a:latin typeface="Lucida Grande"/>
              <a:ea typeface="ヒラギノ角ゴ Pro W3"/>
              <a:cs typeface="Times New Roman"/>
            </a:endParaRPr>
          </a:p>
          <a:p>
            <a:endParaRPr lang="en-US" dirty="0" smtClean="0"/>
          </a:p>
        </p:txBody>
      </p:sp>
      <p:sp>
        <p:nvSpPr>
          <p:cNvPr id="4" name="Slide Number Placeholder 3"/>
          <p:cNvSpPr>
            <a:spLocks noGrp="1"/>
          </p:cNvSpPr>
          <p:nvPr>
            <p:ph type="sldNum" sz="quarter" idx="10"/>
          </p:nvPr>
        </p:nvSpPr>
        <p:spPr/>
        <p:txBody>
          <a:bodyPr/>
          <a:lstStyle/>
          <a:p>
            <a:fld id="{9259740D-9520-FD40-B84C-712F5BB3D79E}" type="slidenum">
              <a:rPr lang="en-US" smtClean="0"/>
              <a:pPr/>
              <a:t>19</a:t>
            </a:fld>
            <a:endParaRPr lang="en-US"/>
          </a:p>
        </p:txBody>
      </p:sp>
    </p:spTree>
    <p:extLst>
      <p:ext uri="{BB962C8B-B14F-4D97-AF65-F5344CB8AC3E}">
        <p14:creationId xmlns:p14="http://schemas.microsoft.com/office/powerpoint/2010/main" xmlns="" val="203844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pPr indent="457200">
              <a:lnSpc>
                <a:spcPct val="115000"/>
              </a:lnSpc>
              <a:spcAft>
                <a:spcPts val="0"/>
              </a:spcAft>
            </a:pPr>
            <a:r>
              <a:rPr lang="ru-RU" sz="1200" b="1" kern="1200" dirty="0" smtClean="0">
                <a:solidFill>
                  <a:schemeClr val="tx1"/>
                </a:solidFill>
                <a:latin typeface="+mn-lt"/>
                <a:ea typeface="+mn-ea"/>
                <a:cs typeface="+mn-cs"/>
              </a:rPr>
              <a:t> </a:t>
            </a:r>
            <a:r>
              <a:rPr lang="ru-RU" sz="1200" dirty="0" smtClean="0">
                <a:solidFill>
                  <a:srgbClr val="000000"/>
                </a:solidFill>
                <a:latin typeface="+mn-lt"/>
                <a:ea typeface="ヒラギノ角ゴ Pro W3"/>
                <a:cs typeface="Times New Roman"/>
              </a:rPr>
              <a:t>Похоже, что никому из присутствующих в зале, не хочется применять к себе слово                 « насилие».  </a:t>
            </a:r>
            <a:r>
              <a:rPr lang="ru-RU" sz="1200" i="1" dirty="0" smtClean="0">
                <a:solidFill>
                  <a:srgbClr val="000000"/>
                </a:solidFill>
                <a:latin typeface="+mn-lt"/>
                <a:ea typeface="ヒラギノ角ゴ Pro W3"/>
                <a:cs typeface="Times New Roman"/>
              </a:rPr>
              <a:t>Насилие</a:t>
            </a:r>
            <a:r>
              <a:rPr lang="ru-RU" sz="1200" dirty="0" smtClean="0">
                <a:solidFill>
                  <a:srgbClr val="000000"/>
                </a:solidFill>
                <a:latin typeface="+mn-lt"/>
                <a:ea typeface="ヒラギノ角ゴ Pro W3"/>
                <a:cs typeface="Times New Roman"/>
              </a:rPr>
              <a:t> - это понятие, к которому мы имеем иммунитет, потому что это то, что делают другие люди: ужасные люди, живущие в ужасных местах и совершают ужасные поступки, которых мы не совершаем. Однако, когда мы осознаём, что слово "насилие" означает неправильное отношение к другому человеку, нам приходиться соглашаться с тем фактом, что мы в той или иной степени сталкивались с этим явлением и, возможно,  даже виновны в этом определённом грехе. Нам всем необходима Божья помощь в том, чтобы побороть такую пагубную привычку, как повышать свою самооценку, унижая других. </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2</a:t>
            </a:fld>
            <a:endParaRPr lang="en-US"/>
          </a:p>
        </p:txBody>
      </p:sp>
    </p:spTree>
    <p:extLst>
      <p:ext uri="{BB962C8B-B14F-4D97-AF65-F5344CB8AC3E}">
        <p14:creationId xmlns:p14="http://schemas.microsoft.com/office/powerpoint/2010/main" xmlns="" val="120191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mn-lt"/>
                <a:ea typeface="ヒラギノ角ゴ Pro W3"/>
                <a:cs typeface="Times New Roman"/>
              </a:rPr>
              <a:t>Благословения даются тому человеку, чья душа верою покоряется Богу.  И тогда сила, невидимая для человеческого глаза, творит новое существо по образу Божьему.  Ограниченный человеческий разум не в состоянии постичь  работу искупления.  Тайна эта превосходит возможности человеческого  познания. Но тот, кто переходит из смерти в жизнь, понимает, что работа эта совершается Богом.  И ныне,  на земле, мы можем познать начало искупления на личном опыте, последствия же его распространяются в вечность". </a:t>
            </a:r>
            <a:endParaRPr lang="ru-RU" sz="1200" dirty="0" smtClean="0">
              <a:solidFill>
                <a:srgbClr val="000000"/>
              </a:solidFill>
              <a:latin typeface="Lucida Grande"/>
              <a:ea typeface="ヒラギノ角ゴ Pro W3"/>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20</a:t>
            </a:fld>
            <a:endParaRPr lang="en-US"/>
          </a:p>
        </p:txBody>
      </p:sp>
    </p:spTree>
    <p:extLst>
      <p:ext uri="{BB962C8B-B14F-4D97-AF65-F5344CB8AC3E}">
        <p14:creationId xmlns:p14="http://schemas.microsoft.com/office/powerpoint/2010/main" xmlns="" val="1302813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Заключение</a:t>
            </a:r>
            <a:endParaRPr lang="en-US" b="1" dirty="0"/>
          </a:p>
          <a:p>
            <a:endParaRPr lang="en-US" dirty="0"/>
          </a:p>
          <a:p>
            <a:pPr indent="228600">
              <a:lnSpc>
                <a:spcPct val="115000"/>
              </a:lnSpc>
              <a:spcAft>
                <a:spcPts val="0"/>
              </a:spcAft>
            </a:pPr>
            <a:r>
              <a:rPr lang="ru-RU" sz="1200" dirty="0" smtClean="0">
                <a:solidFill>
                  <a:srgbClr val="000000"/>
                </a:solidFill>
                <a:latin typeface="+mn-lt"/>
                <a:ea typeface="ヒラギノ角ゴ Pro W3"/>
                <a:cs typeface="Times New Roman"/>
              </a:rPr>
              <a:t>Вы- родитель, ребёнок, друг или супруг, - являетесь ли вы тем, кто  борется с проблемой срыва на своих близких, унижением их своим сарказмом или гневом?  Возможно сами вы не замечаете, что поступаете  так с другими, причиняя им боль и заставляя их чувствовать себя унизительно? Возможно вы понимаете, что поступаете так, но считаете такое поведение нормой?</a:t>
            </a:r>
          </a:p>
          <a:p>
            <a:pPr indent="228600">
              <a:lnSpc>
                <a:spcPct val="115000"/>
              </a:lnSpc>
              <a:spcAft>
                <a:spcPts val="0"/>
              </a:spcAft>
            </a:pPr>
            <a:r>
              <a:rPr lang="ru-RU" sz="1200" dirty="0" smtClean="0">
                <a:solidFill>
                  <a:srgbClr val="000000"/>
                </a:solidFill>
                <a:latin typeface="+mn-lt"/>
                <a:ea typeface="ヒラギノ角ゴ Pro W3"/>
                <a:cs typeface="Times New Roman"/>
              </a:rPr>
              <a:t> Или возможно вы желаете остановиться и стать другим человеком, но ваши попытки тщетны? Будьте настойчивыми!  Бог желает переделать ваше каменное сердце в плотское. Он призывает вас к чему-то большему, чем ваша текущая жизнь. Он желает убрать из вашего сердца боль, страх, гнев, или печаль, которая распространяется на других и заменить это на сочувствие.  Он уверяет нас, что Он может изменить и исцелить и , что для Него нет ничего невозможного. Запомните эти обетования: </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pPr marL="0" indent="0" algn="ctr">
              <a:lnSpc>
                <a:spcPct val="100000"/>
              </a:lnSpc>
              <a:buNone/>
            </a:pPr>
            <a:r>
              <a:rPr lang="ru-RU" sz="1200" dirty="0" smtClean="0">
                <a:solidFill>
                  <a:srgbClr val="002060"/>
                </a:solidFill>
              </a:rPr>
              <a:t>ДРУЗЬЯ ВСЕГДА ПОМНИТЕ ОБ ОБЕТОВАНИЯХ, КОТОРЫЕ ПРИВЕДУТ НАС К ПРОЩЕНИЮ И К ПОБЕДЕ</a:t>
            </a:r>
            <a:endParaRPr lang="en-US" sz="1200" dirty="0">
              <a:solidFill>
                <a:srgbClr val="002060"/>
              </a:solidFill>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21</a:t>
            </a:fld>
            <a:endParaRPr lang="en-US"/>
          </a:p>
        </p:txBody>
      </p:sp>
    </p:spTree>
    <p:extLst>
      <p:ext uri="{BB962C8B-B14F-4D97-AF65-F5344CB8AC3E}">
        <p14:creationId xmlns:p14="http://schemas.microsoft.com/office/powerpoint/2010/main" xmlns="" val="1555232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kern="1200" dirty="0" smtClean="0">
                <a:solidFill>
                  <a:schemeClr val="tx1"/>
                </a:solidFill>
                <a:latin typeface="+mn-lt"/>
                <a:ea typeface="+mn-ea"/>
                <a:cs typeface="+mn-cs"/>
              </a:rPr>
              <a:t>«Ибо мы имеем не такого первосвященника, который не может сострадать нам в немощах наших, но Который, подобно нам, искушен во всем, кроме греха. </a:t>
            </a:r>
          </a:p>
          <a:p>
            <a:r>
              <a:rPr lang="ru-RU" sz="1200" kern="1200" dirty="0" smtClean="0">
                <a:solidFill>
                  <a:schemeClr val="tx1"/>
                </a:solidFill>
                <a:latin typeface="+mn-lt"/>
                <a:ea typeface="+mn-ea"/>
                <a:cs typeface="+mn-cs"/>
              </a:rPr>
              <a:t> Посему да приступаем с дерзновением к престолу благодати, чтобы получить милость и обрести благодать для благовременной помощи» (Евреям 4:15, 16).</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22</a:t>
            </a:fld>
            <a:endParaRPr lang="en-US"/>
          </a:p>
        </p:txBody>
      </p:sp>
    </p:spTree>
    <p:extLst>
      <p:ext uri="{BB962C8B-B14F-4D97-AF65-F5344CB8AC3E}">
        <p14:creationId xmlns:p14="http://schemas.microsoft.com/office/powerpoint/2010/main" xmlns="" val="43337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t>
            </a:r>
            <a:r>
              <a:rPr lang="ru-RU" sz="1200" kern="1200" dirty="0" smtClean="0">
                <a:solidFill>
                  <a:schemeClr val="tx1"/>
                </a:solidFill>
                <a:latin typeface="+mn-lt"/>
                <a:ea typeface="+mn-ea"/>
                <a:cs typeface="+mn-cs"/>
              </a:rPr>
              <a:t>Дети мои! сие пишу вам, чтобы вы не согрешали; а если бы кто согрешил, то мы имеем ходатая пред </a:t>
            </a:r>
            <a:r>
              <a:rPr lang="ru-RU" sz="1200" kern="1200" dirty="0" err="1" smtClean="0">
                <a:solidFill>
                  <a:schemeClr val="tx1"/>
                </a:solidFill>
                <a:latin typeface="+mn-lt"/>
                <a:ea typeface="+mn-ea"/>
                <a:cs typeface="+mn-cs"/>
              </a:rPr>
              <a:t>Отцем</a:t>
            </a:r>
            <a:r>
              <a:rPr lang="ru-RU" sz="1200" kern="1200" dirty="0" smtClean="0">
                <a:solidFill>
                  <a:schemeClr val="tx1"/>
                </a:solidFill>
                <a:latin typeface="+mn-lt"/>
                <a:ea typeface="+mn-ea"/>
                <a:cs typeface="+mn-cs"/>
              </a:rPr>
              <a:t>, Иисуса Христа, праведника  ( 1 Иоанна 2:1).</a:t>
            </a:r>
          </a:p>
          <a:p>
            <a:pPr lvl="0"/>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pPr/>
              <a:t>23</a:t>
            </a:fld>
            <a:endParaRPr lang="en-US"/>
          </a:p>
        </p:txBody>
      </p:sp>
    </p:spTree>
    <p:extLst>
      <p:ext uri="{BB962C8B-B14F-4D97-AF65-F5344CB8AC3E}">
        <p14:creationId xmlns:p14="http://schemas.microsoft.com/office/powerpoint/2010/main" xmlns="" val="2004940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a:t>
            </a:r>
            <a:r>
              <a:rPr lang="ru-RU" sz="1200" kern="1200" dirty="0" smtClean="0">
                <a:solidFill>
                  <a:schemeClr val="tx1"/>
                </a:solidFill>
                <a:latin typeface="+mn-lt"/>
                <a:ea typeface="+mn-ea"/>
                <a:cs typeface="+mn-cs"/>
              </a:rPr>
              <a:t>Что же сказать на это? Если Бог за нас, кто против нас? Тот, Который Сына Своего не пощадил, но предал Его за всех нас, как с Ним не дарует нам и всего? </a:t>
            </a:r>
            <a:r>
              <a:rPr lang="en-US" sz="1200" kern="1200" dirty="0" err="1" smtClean="0">
                <a:solidFill>
                  <a:schemeClr val="tx1"/>
                </a:solidFill>
                <a:latin typeface="+mn-lt"/>
                <a:ea typeface="+mn-ea"/>
                <a:cs typeface="+mn-cs"/>
              </a:rPr>
              <a:t>Кто</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будет</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обвинять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избранных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Божиих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оправдывает</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их</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Кто осуждает? Христос Иисус умер, но и воскрес: Он и одесную Бога, Он и ходатайствует за нас.  Кто отлучит нас от любви Божией: скорбь, или теснота, или гонение, или голод, или нагота, или опасность, или меч? как написано: </a:t>
            </a:r>
          </a:p>
          <a:p>
            <a:r>
              <a:rPr lang="ru-RU" sz="1200" kern="1200" dirty="0" smtClean="0">
                <a:solidFill>
                  <a:schemeClr val="tx1"/>
                </a:solidFill>
                <a:latin typeface="+mn-lt"/>
                <a:ea typeface="+mn-ea"/>
                <a:cs typeface="+mn-cs"/>
              </a:rPr>
              <a:t> за Тебя умерщвляют нас всякий день, считают нас за овец, обреченных на заклание. Но все сие преодолеваем силою Возлюбившего нас.  Ибо я уверен, что ни смерть, ни жизнь, ни Ангелы, ни Начала, ни Силы, ни настоящее, ни будущее,  ни высота, ни глубина, ни другая какая тварь не может отлучить нас от любви Божией во Христе Иисусе, Господе нашем (Римлянам 8:31-39).</a:t>
            </a:r>
          </a:p>
          <a:p>
            <a:pPr lvl="0"/>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pPr/>
              <a:t>24</a:t>
            </a:fld>
            <a:endParaRPr lang="en-US"/>
          </a:p>
        </p:txBody>
      </p:sp>
    </p:spTree>
    <p:extLst>
      <p:ext uri="{BB962C8B-B14F-4D97-AF65-F5344CB8AC3E}">
        <p14:creationId xmlns:p14="http://schemas.microsoft.com/office/powerpoint/2010/main" xmlns="" val="1820922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115000"/>
              </a:lnSpc>
              <a:spcAft>
                <a:spcPts val="0"/>
              </a:spcAft>
            </a:pPr>
            <a:r>
              <a:rPr lang="ru-RU" sz="1200" dirty="0" err="1" smtClean="0">
                <a:solidFill>
                  <a:srgbClr val="000000"/>
                </a:solidFill>
                <a:latin typeface="+mn-lt"/>
                <a:ea typeface="ヒラギノ角ゴ Pro W3"/>
                <a:cs typeface="Times New Roman"/>
              </a:rPr>
              <a:t>Друзья,обратите</a:t>
            </a:r>
            <a:r>
              <a:rPr lang="ru-RU" sz="1200" dirty="0" smtClean="0">
                <a:solidFill>
                  <a:srgbClr val="000000"/>
                </a:solidFill>
                <a:latin typeface="+mn-lt"/>
                <a:ea typeface="ヒラギノ角ゴ Pro W3"/>
                <a:cs typeface="Times New Roman"/>
              </a:rPr>
              <a:t> взоры на Христа и живите, ссылайтесь на обетования в Писании и примиритесь с Богом сегодня.  Христианство - это нечто большее, чем ассоциация деноминаций; это Божественная сила способная  преобразовать грешных, эгоистичных людей в образ Христа. Сегодня я бы убедила каждого члена церкви исследовать своё сердце и душу.  </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pPr indent="228600">
              <a:lnSpc>
                <a:spcPct val="115000"/>
              </a:lnSpc>
              <a:spcAft>
                <a:spcPts val="0"/>
              </a:spcAft>
            </a:pPr>
            <a:r>
              <a:rPr lang="ru-RU" sz="1200" dirty="0" smtClean="0">
                <a:solidFill>
                  <a:srgbClr val="000000"/>
                </a:solidFill>
                <a:latin typeface="+mn-lt"/>
                <a:ea typeface="ヒラギノ角ゴ Pro W3"/>
                <a:cs typeface="Times New Roman"/>
              </a:rPr>
              <a:t>Давайте воскликнем вместе с псалмопевцем: "</a:t>
            </a:r>
            <a:r>
              <a:rPr lang="ru-RU" sz="1200" dirty="0" smtClean="0">
                <a:solidFill>
                  <a:srgbClr val="000000"/>
                </a:solidFill>
                <a:latin typeface="Lucida Grande"/>
                <a:ea typeface="ヒラギノ角ゴ Pro W3"/>
                <a:cs typeface="Times New Roman"/>
              </a:rPr>
              <a:t> </a:t>
            </a:r>
            <a:r>
              <a:rPr lang="ru-RU" sz="1200" dirty="0" smtClean="0">
                <a:solidFill>
                  <a:srgbClr val="000000"/>
                </a:solidFill>
                <a:latin typeface="+mn-lt"/>
                <a:ea typeface="ヒラギノ角ゴ Pro W3"/>
                <a:cs typeface="Times New Roman"/>
              </a:rPr>
              <a:t>Испытай меня, Боже, и узнай сердце мое; испытай меня и узнай помышления мои;  и зри, не на опасном ли я пути, и направь меня на путь вечный" (Псалтирь 138:23,24). "Если исповедуем грехи наши, то Он, будучи верен и праведен, простит нам грехи наши и очистит нас от всякой неправды"   (1 Иоанна 1:9).</a:t>
            </a:r>
            <a:endParaRPr lang="ru-RU" sz="1200" dirty="0" smtClean="0">
              <a:solidFill>
                <a:srgbClr val="000000"/>
              </a:solidFill>
              <a:latin typeface="Lucida Grande"/>
              <a:ea typeface="ヒラギノ角ゴ Pro W3"/>
              <a:cs typeface="Times New Roman"/>
            </a:endParaRPr>
          </a:p>
          <a:p>
            <a:pPr indent="228600">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pPr>
              <a:spcAft>
                <a:spcPts val="0"/>
              </a:spcAft>
            </a:pPr>
            <a:r>
              <a:rPr lang="ru-RU" sz="1200" dirty="0" smtClean="0">
                <a:solidFill>
                  <a:srgbClr val="000000"/>
                </a:solidFill>
                <a:latin typeface="+mn-lt"/>
                <a:ea typeface="ヒラギノ角ゴ Pro W3"/>
                <a:cs typeface="Times New Roman"/>
              </a:rPr>
              <a:t/>
            </a:r>
            <a:br>
              <a:rPr lang="ru-RU" sz="1200" dirty="0" smtClean="0">
                <a:solidFill>
                  <a:srgbClr val="000000"/>
                </a:solidFill>
                <a:latin typeface="+mn-lt"/>
                <a:ea typeface="ヒラギノ角ゴ Pro W3"/>
                <a:cs typeface="Times New Roman"/>
              </a:rPr>
            </a:b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25</a:t>
            </a:fld>
            <a:endParaRPr lang="en-US"/>
          </a:p>
        </p:txBody>
      </p:sp>
    </p:spTree>
    <p:extLst>
      <p:ext uri="{BB962C8B-B14F-4D97-AF65-F5344CB8AC3E}">
        <p14:creationId xmlns:p14="http://schemas.microsoft.com/office/powerpoint/2010/main" xmlns="" val="135124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ct val="100000"/>
              </a:lnSpc>
              <a:buNone/>
            </a:pPr>
            <a:r>
              <a:rPr lang="ru-RU" sz="1100" i="1" dirty="0" smtClean="0">
                <a:solidFill>
                  <a:srgbClr val="002060"/>
                </a:solidFill>
              </a:rPr>
              <a:t>И , когда Дух Святой обличит вас во грехе, не бойтесь, но обратитесь к Иисусу, Который обещает</a:t>
            </a:r>
            <a:r>
              <a:rPr lang="en-US" sz="1100" i="1" dirty="0" smtClean="0">
                <a:solidFill>
                  <a:srgbClr val="002060"/>
                </a:solidFill>
              </a:rPr>
              <a:t>:</a:t>
            </a:r>
          </a:p>
          <a:p>
            <a:pPr marL="0" indent="0" algn="ctr">
              <a:lnSpc>
                <a:spcPct val="100000"/>
              </a:lnSpc>
              <a:buNone/>
            </a:pPr>
            <a:endParaRPr lang="en-US" sz="1200" i="1" dirty="0" smtClean="0">
              <a:solidFill>
                <a:srgbClr val="002060"/>
              </a:solidFill>
            </a:endParaRPr>
          </a:p>
          <a:p>
            <a:pPr algn="ctr">
              <a:buNone/>
            </a:pPr>
            <a:r>
              <a:rPr lang="ru-RU" sz="1200" dirty="0" smtClean="0"/>
              <a:t>«Если исповедуем грехи наши, то Он, будучи верен и праведен, простит нам грехи наши и очистит нас от всякой неправды»   (1 Иоанна 1:9).</a:t>
            </a:r>
          </a:p>
        </p:txBody>
      </p:sp>
      <p:sp>
        <p:nvSpPr>
          <p:cNvPr id="4" name="Slide Number Placeholder 3"/>
          <p:cNvSpPr>
            <a:spLocks noGrp="1"/>
          </p:cNvSpPr>
          <p:nvPr>
            <p:ph type="sldNum" sz="quarter" idx="10"/>
          </p:nvPr>
        </p:nvSpPr>
        <p:spPr/>
        <p:txBody>
          <a:bodyPr/>
          <a:lstStyle/>
          <a:p>
            <a:fld id="{9259740D-9520-FD40-B84C-712F5BB3D79E}" type="slidenum">
              <a:rPr lang="en-US" smtClean="0"/>
              <a:pPr/>
              <a:t>26</a:t>
            </a:fld>
            <a:endParaRPr lang="en-US"/>
          </a:p>
        </p:txBody>
      </p:sp>
    </p:spTree>
    <p:extLst>
      <p:ext uri="{BB962C8B-B14F-4D97-AF65-F5344CB8AC3E}">
        <p14:creationId xmlns:p14="http://schemas.microsoft.com/office/powerpoint/2010/main" xmlns="" val="177355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Большая разница в характере Христа и сатаны - это эгоизм у сатаны и желание жертвовать собой у Христа. </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3</a:t>
            </a:fld>
            <a:endParaRPr lang="en-US"/>
          </a:p>
        </p:txBody>
      </p:sp>
    </p:spTree>
    <p:extLst>
      <p:ext uri="{BB962C8B-B14F-4D97-AF65-F5344CB8AC3E}">
        <p14:creationId xmlns:p14="http://schemas.microsoft.com/office/powerpoint/2010/main" xmlns="" val="162662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 великое обетование искупления в Иисусе - это изменение характера, потому что </a:t>
            </a:r>
            <a:r>
              <a:rPr lang="ru-RU" sz="1200" b="1" kern="1200" dirty="0" smtClean="0">
                <a:solidFill>
                  <a:schemeClr val="tx1"/>
                </a:solidFill>
                <a:latin typeface="+mn-lt"/>
                <a:ea typeface="+mn-ea"/>
                <a:cs typeface="+mn-cs"/>
              </a:rPr>
              <a:t>"Мы же все открытым </a:t>
            </a:r>
            <a:r>
              <a:rPr lang="ru-RU" sz="1200" b="1" kern="1200" dirty="0" err="1" smtClean="0">
                <a:solidFill>
                  <a:schemeClr val="tx1"/>
                </a:solidFill>
                <a:latin typeface="+mn-lt"/>
                <a:ea typeface="+mn-ea"/>
                <a:cs typeface="+mn-cs"/>
              </a:rPr>
              <a:t>лицем</a:t>
            </a:r>
            <a:r>
              <a:rPr lang="ru-RU" sz="1200" b="1" kern="1200" dirty="0" smtClean="0">
                <a:solidFill>
                  <a:schemeClr val="tx1"/>
                </a:solidFill>
                <a:latin typeface="+mn-lt"/>
                <a:ea typeface="+mn-ea"/>
                <a:cs typeface="+mn-cs"/>
              </a:rPr>
              <a:t>, как в зеркале, взирая на славу Господню, преображаемся в тот же образ от славы в славу, как от Господня Духа" (Второе послание к Коринфянам 3:18).</a:t>
            </a:r>
          </a:p>
          <a:p>
            <a:r>
              <a:rPr lang="en-US" sz="1200" b="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pPr/>
              <a:t>4</a:t>
            </a:fld>
            <a:endParaRPr lang="en-US"/>
          </a:p>
        </p:txBody>
      </p:sp>
    </p:spTree>
    <p:extLst>
      <p:ext uri="{BB962C8B-B14F-4D97-AF65-F5344CB8AC3E}">
        <p14:creationId xmlns:p14="http://schemas.microsoft.com/office/powerpoint/2010/main" xmlns="" val="118131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15000"/>
              </a:lnSpc>
              <a:spcAft>
                <a:spcPts val="0"/>
              </a:spcAft>
            </a:pPr>
            <a:r>
              <a:rPr lang="ru-RU" sz="1200" dirty="0" smtClean="0">
                <a:solidFill>
                  <a:srgbClr val="000000"/>
                </a:solidFill>
                <a:latin typeface="+mn-lt"/>
                <a:ea typeface="ヒラギノ角ゴ Pro W3"/>
                <a:cs typeface="Times New Roman"/>
              </a:rPr>
              <a:t>Возможно,  данное моральное преобразование необходимо в большей степени в кругу семьи, в среде наших самых близких людей.  В книге «Служение исцеления» стр.349, мы читаем следующие слова: "</a:t>
            </a:r>
            <a:r>
              <a:rPr lang="ru-RU" sz="1200" dirty="0" smtClean="0">
                <a:solidFill>
                  <a:srgbClr val="000000"/>
                </a:solidFill>
                <a:latin typeface="Calibri Light"/>
                <a:ea typeface="ヒラギノ角ゴ Pro W3"/>
                <a:cs typeface="Times New Roman"/>
              </a:rPr>
              <a:t>Восстановление и возвышение рода человеческого начинается в семье. Влияние родителей лежит в основе всего остального. Общество состоит из семей, и оно таково, каким его делают главы семей. Из сердца исходят «источники жизни» (Притч. 4:23), а сердце общества, церкви и нации находится в семье. Благополучие общества, успех церкви, процветание нации зависят от влияния на личность человека семьи, в которой он был воспитан". </a:t>
            </a:r>
            <a:r>
              <a:rPr lang="ru-RU" sz="1200" dirty="0" smtClean="0">
                <a:solidFill>
                  <a:srgbClr val="000000"/>
                </a:solidFill>
                <a:latin typeface="+mn-lt"/>
                <a:ea typeface="ヒラギノ角ゴ Pro W3"/>
                <a:cs typeface="Times New Roman"/>
              </a:rPr>
              <a:t>Похожие слова мы находим в книге </a:t>
            </a:r>
            <a:r>
              <a:rPr lang="ru-RU" sz="1200" dirty="0" err="1" smtClean="0">
                <a:solidFill>
                  <a:srgbClr val="000000"/>
                </a:solidFill>
                <a:latin typeface="+mn-lt"/>
                <a:ea typeface="ヒラギノ角ゴ Pro W3"/>
                <a:cs typeface="Times New Roman"/>
              </a:rPr>
              <a:t>Адвентистский</a:t>
            </a:r>
            <a:r>
              <a:rPr lang="ru-RU" sz="1200" dirty="0" smtClean="0">
                <a:solidFill>
                  <a:srgbClr val="000000"/>
                </a:solidFill>
                <a:latin typeface="+mn-lt"/>
                <a:ea typeface="ヒラギノ角ゴ Pro W3"/>
                <a:cs typeface="Times New Roman"/>
              </a:rPr>
              <a:t> дом, стр. 318 : "Если религия призвана влиять на общество, то для начала она должна влиять на семью".</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5</a:t>
            </a:fld>
            <a:endParaRPr lang="en-US"/>
          </a:p>
        </p:txBody>
      </p:sp>
    </p:spTree>
    <p:extLst>
      <p:ext uri="{BB962C8B-B14F-4D97-AF65-F5344CB8AC3E}">
        <p14:creationId xmlns:p14="http://schemas.microsoft.com/office/powerpoint/2010/main" xmlns="" val="19668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mn-lt"/>
                <a:ea typeface="ヒラギノ角ゴ Pro W3"/>
                <a:cs typeface="Times New Roman"/>
              </a:rPr>
              <a:t>Когда Бог создал человека по образу Своему и подобию, Он создал мужчину и женщину и сказал им стать одной плотью (Бытие 2:24). Таким образом Бог предназначил брачные отношения, чтобы отразить  самоотверженный симбиоз божественности, принцип взаимности: взаимной привязанности и взаимных уступок.  И даже после того, когда грех ворвался в  человеческую жизнь, Бог продемонстрировал Свой любящий и жертвенный характер, когда " отдал сына Своего Единородного" , Сына, к Которому апостол Павел обращает следующие слова: "</a:t>
            </a:r>
            <a:r>
              <a:rPr lang="ru-RU" sz="1200" dirty="0" smtClean="0">
                <a:solidFill>
                  <a:srgbClr val="000000"/>
                </a:solidFill>
                <a:latin typeface="Lucida Grande"/>
                <a:ea typeface="ヒラギノ角ゴ Pro W3"/>
                <a:cs typeface="Times New Roman"/>
              </a:rPr>
              <a:t> </a:t>
            </a:r>
            <a:r>
              <a:rPr lang="ru-RU" sz="1200" dirty="0" smtClean="0">
                <a:solidFill>
                  <a:srgbClr val="000000"/>
                </a:solidFill>
                <a:latin typeface="+mn-lt"/>
                <a:ea typeface="ヒラギノ角ゴ Pro W3"/>
                <a:cs typeface="Times New Roman"/>
              </a:rPr>
              <a:t>возлюбившего меня и предавшего Себя за меня" (Иоанна 3:16; </a:t>
            </a:r>
            <a:r>
              <a:rPr lang="ru-RU" sz="1200" dirty="0" err="1" smtClean="0">
                <a:solidFill>
                  <a:srgbClr val="000000"/>
                </a:solidFill>
                <a:latin typeface="+mn-lt"/>
                <a:ea typeface="ヒラギノ角ゴ Pro W3"/>
                <a:cs typeface="Times New Roman"/>
              </a:rPr>
              <a:t>Галатам</a:t>
            </a:r>
            <a:r>
              <a:rPr lang="ru-RU" sz="1200" dirty="0" smtClean="0">
                <a:solidFill>
                  <a:srgbClr val="000000"/>
                </a:solidFill>
                <a:latin typeface="+mn-lt"/>
                <a:ea typeface="ヒラギノ角ゴ Pro W3"/>
                <a:cs typeface="Times New Roman"/>
              </a:rPr>
              <a:t> 2:20).</a:t>
            </a:r>
            <a:endParaRPr lang="ru-RU" sz="1200" dirty="0" smtClean="0">
              <a:solidFill>
                <a:srgbClr val="000000"/>
              </a:solidFill>
              <a:latin typeface="Lucida Grande"/>
              <a:ea typeface="ヒラギノ角ゴ Pro W3"/>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6</a:t>
            </a:fld>
            <a:endParaRPr lang="en-US"/>
          </a:p>
        </p:txBody>
      </p:sp>
    </p:spTree>
    <p:extLst>
      <p:ext uri="{BB962C8B-B14F-4D97-AF65-F5344CB8AC3E}">
        <p14:creationId xmlns:p14="http://schemas.microsoft.com/office/powerpoint/2010/main" xmlns="" val="2292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15000"/>
              </a:lnSpc>
              <a:spcAft>
                <a:spcPts val="0"/>
              </a:spcAft>
            </a:pPr>
            <a:r>
              <a:rPr lang="ru-RU" sz="1200" kern="1200" dirty="0" smtClean="0">
                <a:solidFill>
                  <a:schemeClr val="tx1"/>
                </a:solidFill>
                <a:latin typeface="+mn-lt"/>
                <a:ea typeface="+mn-ea"/>
                <a:cs typeface="+mn-cs"/>
              </a:rPr>
              <a:t>. </a:t>
            </a:r>
            <a:r>
              <a:rPr lang="ru-RU" sz="1200" dirty="0" smtClean="0">
                <a:solidFill>
                  <a:srgbClr val="000000"/>
                </a:solidFill>
                <a:latin typeface="+mn-lt"/>
                <a:ea typeface="ヒラギノ角ゴ Pro W3"/>
                <a:cs typeface="Times New Roman"/>
              </a:rPr>
              <a:t>Вдохновлённый Святым Духом, апостол Павел пишет в другом месте, предупреждая всех верующих: " ничего не делайте по </a:t>
            </a:r>
            <a:r>
              <a:rPr lang="ru-RU" sz="1200" dirty="0" err="1" smtClean="0">
                <a:solidFill>
                  <a:srgbClr val="000000"/>
                </a:solidFill>
                <a:latin typeface="+mn-lt"/>
                <a:ea typeface="ヒラギノ角ゴ Pro W3"/>
                <a:cs typeface="Times New Roman"/>
              </a:rPr>
              <a:t>любопрению</a:t>
            </a:r>
            <a:r>
              <a:rPr lang="ru-RU" sz="1200" dirty="0" smtClean="0">
                <a:solidFill>
                  <a:srgbClr val="000000"/>
                </a:solidFill>
                <a:latin typeface="+mn-lt"/>
                <a:ea typeface="ヒラギノ角ゴ Pro W3"/>
                <a:cs typeface="Times New Roman"/>
              </a:rPr>
              <a:t> или по тщеславию, но по смиренномудрию почитайте один другого высшим себя" (Послание к </a:t>
            </a:r>
            <a:r>
              <a:rPr lang="ru-RU" sz="1200" dirty="0" err="1" smtClean="0">
                <a:solidFill>
                  <a:srgbClr val="000000"/>
                </a:solidFill>
                <a:latin typeface="+mn-lt"/>
                <a:ea typeface="ヒラギノ角ゴ Pro W3"/>
                <a:cs typeface="Times New Roman"/>
              </a:rPr>
              <a:t>Филиппийцам</a:t>
            </a:r>
            <a:r>
              <a:rPr lang="ru-RU" sz="1200" dirty="0" smtClean="0">
                <a:solidFill>
                  <a:srgbClr val="000000"/>
                </a:solidFill>
                <a:latin typeface="+mn-lt"/>
                <a:ea typeface="ヒラギノ角ゴ Pro W3"/>
                <a:cs typeface="Times New Roman"/>
              </a:rPr>
              <a:t> 2:3). Далее, Павел говорит в послании к Тимофею (2Тим.3:1-5) о последнем времени: “Знай же, что в последние дни наступят времена тяжкие” —и предупреждает об  эгоизме: “ Ибо люди будут самолюбивы, сребролюбивы, горды, надменны, злоречивы, родителям непокорны, неблагодарны, нечестивы, недружелюбны,  </a:t>
            </a:r>
            <a:r>
              <a:rPr lang="ru-RU" sz="1200" dirty="0" err="1" smtClean="0">
                <a:solidFill>
                  <a:srgbClr val="000000"/>
                </a:solidFill>
                <a:latin typeface="+mn-lt"/>
                <a:ea typeface="ヒラギノ角ゴ Pro W3"/>
                <a:cs typeface="Times New Roman"/>
              </a:rPr>
              <a:t>непримирительны</a:t>
            </a:r>
            <a:r>
              <a:rPr lang="ru-RU" sz="1200" dirty="0" smtClean="0">
                <a:solidFill>
                  <a:srgbClr val="000000"/>
                </a:solidFill>
                <a:latin typeface="+mn-lt"/>
                <a:ea typeface="ヒラギノ角ゴ Pro W3"/>
                <a:cs typeface="Times New Roman"/>
              </a:rPr>
              <a:t>, клеветники, </a:t>
            </a:r>
            <a:r>
              <a:rPr lang="ru-RU" sz="1200" dirty="0" err="1" smtClean="0">
                <a:solidFill>
                  <a:srgbClr val="000000"/>
                </a:solidFill>
                <a:latin typeface="+mn-lt"/>
                <a:ea typeface="ヒラギノ角ゴ Pro W3"/>
                <a:cs typeface="Times New Roman"/>
              </a:rPr>
              <a:t>невоздержаны</a:t>
            </a:r>
            <a:r>
              <a:rPr lang="ru-RU" sz="1200" dirty="0" smtClean="0">
                <a:solidFill>
                  <a:srgbClr val="000000"/>
                </a:solidFill>
                <a:latin typeface="+mn-lt"/>
                <a:ea typeface="ヒラギノ角ゴ Pro W3"/>
                <a:cs typeface="Times New Roman"/>
              </a:rPr>
              <a:t>, жестоки, не любящие добра,  предатели, наглы, напыщенны, более сластолюбивы, нежели </a:t>
            </a:r>
            <a:r>
              <a:rPr lang="ru-RU" sz="1200" dirty="0" err="1" smtClean="0">
                <a:solidFill>
                  <a:srgbClr val="000000"/>
                </a:solidFill>
                <a:latin typeface="+mn-lt"/>
                <a:ea typeface="ヒラギノ角ゴ Pro W3"/>
                <a:cs typeface="Times New Roman"/>
              </a:rPr>
              <a:t>боголюбивы</a:t>
            </a:r>
            <a:r>
              <a:rPr lang="ru-RU" sz="1200" dirty="0" smtClean="0">
                <a:solidFill>
                  <a:srgbClr val="000000"/>
                </a:solidFill>
                <a:latin typeface="+mn-lt"/>
                <a:ea typeface="ヒラギノ角ゴ Pro W3"/>
                <a:cs typeface="Times New Roman"/>
              </a:rPr>
              <a:t>".  Но самое ужасное, что подобное поведение будет характерно для тех, о ком апостол говорит: "имеющие вид благочестия, силы же его отрекшиеся".</a:t>
            </a:r>
            <a:endParaRPr lang="ru-RU" sz="1200" dirty="0" smtClean="0">
              <a:solidFill>
                <a:srgbClr val="000000"/>
              </a:solidFill>
              <a:latin typeface="Lucida Grande"/>
              <a:ea typeface="ヒラギノ角ゴ Pro W3"/>
              <a:cs typeface="Times New Roman"/>
            </a:endParaRPr>
          </a:p>
          <a:p>
            <a:pPr indent="457200">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r>
              <a:rPr lang="ru-RU" sz="1200" dirty="0" smtClean="0">
                <a:solidFill>
                  <a:srgbClr val="000000"/>
                </a:solidFill>
                <a:latin typeface="+mn-lt"/>
                <a:ea typeface="ヒラギノ角ゴ Pro W3"/>
                <a:cs typeface="Times New Roman"/>
              </a:rPr>
              <a:t>Мы сравниваем слова апостола Павла с тем, как обстоят у нас дела на уровне государства и общества сегодня, мы должны признать правоту его пророчества</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pPr/>
              <a:t>7</a:t>
            </a:fld>
            <a:endParaRPr lang="en-US"/>
          </a:p>
        </p:txBody>
      </p:sp>
    </p:spTree>
    <p:extLst>
      <p:ext uri="{BB962C8B-B14F-4D97-AF65-F5344CB8AC3E}">
        <p14:creationId xmlns:p14="http://schemas.microsoft.com/office/powerpoint/2010/main" xmlns="" val="52362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Даже  в пределах христианской веры и нашего движения Адвентистов Седьмого Дня, мы видим, что эгоистичное, презрительное и унизительное отношение к самым близким нам людям слишком распространено. С помощью Божьего прощения и Его милости, давайте покончим с этим немедленно</a:t>
            </a:r>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8</a:t>
            </a:fld>
            <a:endParaRPr lang="en-US"/>
          </a:p>
        </p:txBody>
      </p:sp>
    </p:spTree>
    <p:extLst>
      <p:ext uri="{BB962C8B-B14F-4D97-AF65-F5344CB8AC3E}">
        <p14:creationId xmlns:p14="http://schemas.microsoft.com/office/powerpoint/2010/main" xmlns="" val="82406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Отношения,  основанные на истинной любви</a:t>
            </a:r>
            <a:endParaRPr lang="ru-RU" sz="1200" kern="1200" dirty="0" smtClean="0">
              <a:solidFill>
                <a:schemeClr val="tx1"/>
              </a:solidFill>
              <a:latin typeface="+mn-lt"/>
              <a:ea typeface="+mn-ea"/>
              <a:cs typeface="+mn-cs"/>
            </a:endParaRPr>
          </a:p>
          <a:p>
            <a:pPr indent="457200">
              <a:lnSpc>
                <a:spcPct val="115000"/>
              </a:lnSpc>
              <a:spcAft>
                <a:spcPts val="0"/>
              </a:spcAft>
            </a:pPr>
            <a:r>
              <a:rPr lang="ru-RU" sz="1200" kern="1200" dirty="0" smtClean="0">
                <a:solidFill>
                  <a:schemeClr val="tx1"/>
                </a:solidFill>
                <a:latin typeface="+mn-lt"/>
                <a:ea typeface="+mn-ea"/>
                <a:cs typeface="+mn-cs"/>
              </a:rPr>
              <a:t> </a:t>
            </a:r>
            <a:r>
              <a:rPr lang="ru-RU" sz="1200" dirty="0" smtClean="0">
                <a:solidFill>
                  <a:srgbClr val="000000"/>
                </a:solidFill>
                <a:latin typeface="+mn-lt"/>
                <a:ea typeface="ヒラギノ角ゴ Pro W3"/>
                <a:cs typeface="Times New Roman"/>
              </a:rPr>
              <a:t>Пока такие виды насилия, как жестокое обращение и сексуальное насилие являются очевидными нарушениями Божьего закона жертвенной любви,  мы всё же можем  иногда не обращать на это внимание в нашем круге общения или небрежно относиться к подобным сигналам   - что обычно и случается в христианских семьях. Склонность плохо обращаться с теми, кого мы обещали любить, холить и лелеять - тенденция каждого сына и дочери наших </a:t>
            </a:r>
            <a:r>
              <a:rPr lang="ru-RU" sz="1200" dirty="0" err="1" smtClean="0">
                <a:solidFill>
                  <a:srgbClr val="000000"/>
                </a:solidFill>
                <a:latin typeface="+mn-lt"/>
                <a:ea typeface="ヒラギノ角ゴ Pro W3"/>
                <a:cs typeface="Times New Roman"/>
              </a:rPr>
              <a:t>праотцов</a:t>
            </a:r>
            <a:r>
              <a:rPr lang="ru-RU" sz="1200" dirty="0" smtClean="0">
                <a:solidFill>
                  <a:srgbClr val="000000"/>
                </a:solidFill>
                <a:latin typeface="+mn-lt"/>
                <a:ea typeface="ヒラギノ角ゴ Pro W3"/>
                <a:cs typeface="Times New Roman"/>
              </a:rPr>
              <a:t>, и мы должны преодолеть это с помощью возрождающей милости Христа.  </a:t>
            </a:r>
            <a:endParaRPr lang="ru-RU" sz="1200" dirty="0" smtClean="0">
              <a:solidFill>
                <a:srgbClr val="000000"/>
              </a:solidFill>
              <a:latin typeface="Lucida Grande"/>
              <a:ea typeface="ヒラギノ角ゴ Pro W3"/>
              <a:cs typeface="Times New Roman"/>
            </a:endParaRPr>
          </a:p>
          <a:p>
            <a:pPr>
              <a:lnSpc>
                <a:spcPct val="115000"/>
              </a:lnSpc>
              <a:spcAft>
                <a:spcPts val="0"/>
              </a:spcAft>
            </a:pPr>
            <a:r>
              <a:rPr lang="ru-RU" sz="1200" dirty="0" smtClean="0">
                <a:solidFill>
                  <a:srgbClr val="000000"/>
                </a:solidFill>
                <a:latin typeface="+mn-lt"/>
                <a:ea typeface="ヒラギノ角ゴ Pro W3"/>
                <a:cs typeface="Times New Roman"/>
              </a:rPr>
              <a:t> </a:t>
            </a:r>
            <a:endParaRPr lang="ru-RU" sz="1200" dirty="0" smtClean="0">
              <a:solidFill>
                <a:srgbClr val="000000"/>
              </a:solidFill>
              <a:latin typeface="Lucida Grande"/>
              <a:ea typeface="ヒラギノ角ゴ Pro W3"/>
              <a:cs typeface="Times New Roman"/>
            </a:endParaRPr>
          </a:p>
          <a:p>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pPr/>
              <a:t>9</a:t>
            </a:fld>
            <a:endParaRPr lang="en-US"/>
          </a:p>
        </p:txBody>
      </p:sp>
    </p:spTree>
    <p:extLst>
      <p:ext uri="{BB962C8B-B14F-4D97-AF65-F5344CB8AC3E}">
        <p14:creationId xmlns:p14="http://schemas.microsoft.com/office/powerpoint/2010/main" xmlns="" val="136628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51536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3847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12668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69720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01566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4720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59144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84456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0580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2317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4162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86B75A-687E-405C-8A0B-8D00578BA2C3}" type="datetimeFigureOut">
              <a:rPr lang="en-US" smtClean="0"/>
              <a:pPr/>
              <a:t>7/7/2016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7503270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58" y="0"/>
            <a:ext cx="9110142" cy="6858000"/>
          </a:xfrm>
          <a:prstGeom prst="rect">
            <a:avLst/>
          </a:prstGeom>
        </p:spPr>
      </p:pic>
      <p:sp>
        <p:nvSpPr>
          <p:cNvPr id="2" name="Title 1"/>
          <p:cNvSpPr>
            <a:spLocks noGrp="1"/>
          </p:cNvSpPr>
          <p:nvPr>
            <p:ph type="ctrTitle"/>
          </p:nvPr>
        </p:nvSpPr>
        <p:spPr>
          <a:xfrm>
            <a:off x="1187604" y="696686"/>
            <a:ext cx="6858000" cy="2736362"/>
          </a:xfrm>
        </p:spPr>
        <p:txBody>
          <a:bodyPr>
            <a:normAutofit/>
          </a:bodyPr>
          <a:lstStyle/>
          <a:p>
            <a:r>
              <a:rPr lang="ru-RU" sz="2800" b="1" dirty="0" smtClean="0">
                <a:solidFill>
                  <a:schemeClr val="bg1"/>
                </a:solidFill>
                <a:latin typeface="Abadi MT Condensed Light" charset="0"/>
                <a:ea typeface="Abadi MT Condensed Light" charset="0"/>
                <a:cs typeface="Abadi MT Condensed Light" charset="0"/>
              </a:rPr>
              <a:t>НАУЧИТЬСЯ</a:t>
            </a:r>
            <a:r>
              <a:rPr lang="en-US" sz="2800" b="1" dirty="0" smtClean="0">
                <a:solidFill>
                  <a:schemeClr val="bg1"/>
                </a:solidFill>
                <a:latin typeface="Abadi MT Condensed Light" charset="0"/>
                <a:ea typeface="Abadi MT Condensed Light" charset="0"/>
                <a:cs typeface="Abadi MT Condensed Light" charset="0"/>
              </a:rPr>
              <a:t> </a:t>
            </a:r>
            <a:r>
              <a:rPr lang="ru-RU" sz="2800" b="1" i="1" dirty="0" smtClean="0">
                <a:latin typeface="Palatino Linotype" charset="0"/>
                <a:ea typeface="Palatino Linotype" charset="0"/>
                <a:cs typeface="Palatino Linotype" charset="0"/>
              </a:rPr>
              <a:t>ЛЮБИТЬ,</a:t>
            </a:r>
            <a:r>
              <a:rPr lang="en-US" sz="2800" b="1" dirty="0">
                <a:latin typeface="Abadi MT Condensed Light" charset="0"/>
                <a:ea typeface="Abadi MT Condensed Light" charset="0"/>
                <a:cs typeface="Abadi MT Condensed Light" charset="0"/>
              </a:rPr>
              <a:t/>
            </a:r>
            <a:br>
              <a:rPr lang="en-US" sz="2800" b="1" dirty="0">
                <a:latin typeface="Abadi MT Condensed Light" charset="0"/>
                <a:ea typeface="Abadi MT Condensed Light" charset="0"/>
                <a:cs typeface="Abadi MT Condensed Light" charset="0"/>
              </a:rPr>
            </a:br>
            <a:r>
              <a:rPr lang="en-US" sz="2800" i="1" dirty="0">
                <a:latin typeface="Palatino Linotype" charset="0"/>
                <a:ea typeface="Palatino Linotype" charset="0"/>
                <a:cs typeface="Palatino Linotype" charset="0"/>
              </a:rPr>
              <a:t> </a:t>
            </a:r>
            <a:r>
              <a:rPr lang="ru-RU" sz="2800" b="1" i="1" dirty="0" smtClean="0">
                <a:solidFill>
                  <a:schemeClr val="bg1"/>
                </a:solidFill>
                <a:latin typeface="Palatino Linotype" charset="0"/>
                <a:ea typeface="Palatino Linotype" charset="0"/>
                <a:cs typeface="Palatino Linotype" charset="0"/>
              </a:rPr>
              <a:t>как </a:t>
            </a:r>
            <a:r>
              <a:rPr lang="ru-RU" sz="2800" b="1" dirty="0" smtClean="0">
                <a:solidFill>
                  <a:schemeClr val="bg1"/>
                </a:solidFill>
                <a:latin typeface="Abadi MT Condensed Light" charset="0"/>
                <a:ea typeface="Abadi MT Condensed Light" charset="0"/>
                <a:cs typeface="Abadi MT Condensed Light" charset="0"/>
              </a:rPr>
              <a:t>ОН</a:t>
            </a:r>
            <a:r>
              <a:rPr lang="en-US" sz="2800" b="1" dirty="0" smtClean="0">
                <a:solidFill>
                  <a:schemeClr val="bg1"/>
                </a:solidFill>
                <a:latin typeface="Abadi MT Condensed Light" charset="0"/>
                <a:ea typeface="Abadi MT Condensed Light" charset="0"/>
                <a:cs typeface="Abadi MT Condensed Light" charset="0"/>
              </a:rPr>
              <a:t> </a:t>
            </a:r>
            <a:r>
              <a:rPr lang="ru-RU" sz="2800" b="1" dirty="0" smtClean="0">
                <a:latin typeface="Abadi MT Condensed Light" charset="0"/>
                <a:ea typeface="Abadi MT Condensed Light" charset="0"/>
                <a:cs typeface="Abadi MT Condensed Light" charset="0"/>
              </a:rPr>
              <a:t>ЛЮБИЛ</a:t>
            </a:r>
            <a:r>
              <a:rPr lang="en-US" sz="2800" dirty="0">
                <a:latin typeface="Abadi MT Condensed Light" charset="0"/>
                <a:ea typeface="Abadi MT Condensed Light" charset="0"/>
                <a:cs typeface="Abadi MT Condensed Light" charset="0"/>
              </a:rPr>
              <a:t/>
            </a:r>
            <a:br>
              <a:rPr lang="en-US" sz="2800" dirty="0">
                <a:latin typeface="Abadi MT Condensed Light" charset="0"/>
                <a:ea typeface="Abadi MT Condensed Light" charset="0"/>
                <a:cs typeface="Abadi MT Condensed Light" charset="0"/>
              </a:rPr>
            </a:br>
            <a:r>
              <a:rPr lang="ru-RU" sz="1000" dirty="0" smtClean="0">
                <a:latin typeface="Abadi MT Condensed Light" charset="0"/>
                <a:ea typeface="Abadi MT Condensed Light" charset="0"/>
                <a:cs typeface="Abadi MT Condensed Light" charset="0"/>
              </a:rPr>
              <a:t>автор  </a:t>
            </a:r>
            <a:r>
              <a:rPr lang="ru-RU" sz="1000" smtClean="0">
                <a:latin typeface="Abadi MT Condensed Light" charset="0"/>
                <a:ea typeface="Abadi MT Condensed Light" charset="0"/>
                <a:cs typeface="Abadi MT Condensed Light" charset="0"/>
              </a:rPr>
              <a:t>Нэнси </a:t>
            </a:r>
            <a:r>
              <a:rPr lang="ru-RU" sz="1000" smtClean="0">
                <a:latin typeface="Abadi MT Condensed Light" charset="0"/>
                <a:ea typeface="Abadi MT Condensed Light" charset="0"/>
                <a:cs typeface="Abadi MT Condensed Light" charset="0"/>
              </a:rPr>
              <a:t>Вильсон</a:t>
            </a:r>
            <a:r>
              <a:rPr lang="en-US" sz="1000" dirty="0">
                <a:latin typeface="Abadi MT Condensed Light" charset="0"/>
                <a:ea typeface="Abadi MT Condensed Light" charset="0"/>
                <a:cs typeface="Abadi MT Condensed Light" charset="0"/>
              </a:rPr>
              <a:t/>
            </a:r>
            <a:br>
              <a:rPr lang="en-US" sz="1000" dirty="0">
                <a:latin typeface="Abadi MT Condensed Light" charset="0"/>
                <a:ea typeface="Abadi MT Condensed Light" charset="0"/>
                <a:cs typeface="Abadi MT Condensed Light" charset="0"/>
              </a:rPr>
            </a:br>
            <a:r>
              <a:rPr lang="en-US" sz="2800" dirty="0">
                <a:latin typeface="Abadi MT Condensed Light" charset="0"/>
                <a:ea typeface="Abadi MT Condensed Light" charset="0"/>
                <a:cs typeface="Abadi MT Condensed Light" charset="0"/>
              </a:rPr>
              <a:t> </a:t>
            </a:r>
            <a:br>
              <a:rPr lang="en-US" sz="2800" dirty="0">
                <a:latin typeface="Abadi MT Condensed Light" charset="0"/>
                <a:ea typeface="Abadi MT Condensed Light" charset="0"/>
                <a:cs typeface="Abadi MT Condensed Light" charset="0"/>
              </a:rPr>
            </a:br>
            <a:endParaRPr lang="en-US" sz="2800" dirty="0">
              <a:latin typeface="Abadi MT Condensed Light" charset="0"/>
              <a:ea typeface="Abadi MT Condensed Light" charset="0"/>
              <a:cs typeface="Abadi MT Condensed Light" charset="0"/>
            </a:endParaRPr>
          </a:p>
        </p:txBody>
      </p:sp>
      <p:sp>
        <p:nvSpPr>
          <p:cNvPr id="3" name="Subtitle 2"/>
          <p:cNvSpPr>
            <a:spLocks noGrp="1"/>
          </p:cNvSpPr>
          <p:nvPr>
            <p:ph type="subTitle" idx="1"/>
          </p:nvPr>
        </p:nvSpPr>
        <p:spPr>
          <a:xfrm>
            <a:off x="1432928" y="5823371"/>
            <a:ext cx="6858000" cy="917146"/>
          </a:xfrm>
        </p:spPr>
        <p:txBody>
          <a:bodyPr>
            <a:normAutofit/>
          </a:bodyPr>
          <a:lstStyle/>
          <a:p>
            <a:r>
              <a:rPr lang="ru-RU" sz="1600" dirty="0" smtClean="0">
                <a:solidFill>
                  <a:schemeClr val="bg1"/>
                </a:solidFill>
                <a:latin typeface="Abadi MT Condensed Light" charset="0"/>
                <a:ea typeface="Abadi MT Condensed Light" charset="0"/>
                <a:cs typeface="Abadi MT Condensed Light" charset="0"/>
              </a:rPr>
              <a:t>Отдел Женского Служения Генеральной Конференции </a:t>
            </a:r>
          </a:p>
          <a:p>
            <a:r>
              <a:rPr lang="ru-RU" sz="1600" dirty="0" smtClean="0">
                <a:solidFill>
                  <a:schemeClr val="bg1"/>
                </a:solidFill>
                <a:latin typeface="Abadi MT Condensed Light" charset="0"/>
                <a:ea typeface="Abadi MT Condensed Light" charset="0"/>
                <a:cs typeface="Abadi MT Condensed Light" charset="0"/>
              </a:rPr>
              <a:t>Церкви Адвентистов Седьмого Дня</a:t>
            </a:r>
          </a:p>
        </p:txBody>
      </p:sp>
      <p:pic>
        <p:nvPicPr>
          <p:cNvPr id="5" name="Picture 4"/>
          <p:cNvPicPr/>
          <p:nvPr/>
        </p:nvPicPr>
        <p:blipFill>
          <a:blip r:embed="rId4">
            <a:extLst>
              <a:ext uri="{28A0092B-C50C-407E-A947-70E740481C1C}">
                <a14:useLocalDpi xmlns:a14="http://schemas.microsoft.com/office/drawing/2010/main" xmlns="" val="0"/>
              </a:ext>
            </a:extLst>
          </a:blip>
          <a:stretch>
            <a:fillRect/>
          </a:stretch>
        </p:blipFill>
        <p:spPr>
          <a:xfrm>
            <a:off x="3906191" y="4767600"/>
            <a:ext cx="1664335" cy="445135"/>
          </a:xfrm>
          <a:prstGeom prst="rect">
            <a:avLst/>
          </a:prstGeom>
        </p:spPr>
      </p:pic>
      <p:pic>
        <p:nvPicPr>
          <p:cNvPr id="6" name="Picture 6" descr="WMLOGO-small"/>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8412270" y="5999355"/>
            <a:ext cx="543479" cy="41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297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Truly Loving Relationship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49" y="2048648"/>
            <a:ext cx="8069301" cy="4295002"/>
          </a:xfrm>
        </p:spPr>
        <p:txBody>
          <a:bodyPr>
            <a:noAutofit/>
          </a:bodyPr>
          <a:lstStyle/>
          <a:p>
            <a:pPr algn="ctr">
              <a:buNone/>
            </a:pPr>
            <a:r>
              <a:rPr lang="ru-RU" sz="2400" dirty="0" smtClean="0"/>
              <a:t>"Мужья, любите своих жен, как и Христос возлюбил Церковь и предал Себя за нее, </a:t>
            </a:r>
          </a:p>
          <a:p>
            <a:pPr algn="ctr">
              <a:buNone/>
            </a:pPr>
            <a:r>
              <a:rPr lang="ru-RU" sz="2400" dirty="0" smtClean="0"/>
              <a:t> чтобы освятить ее, очистив банею водною посредством слова; </a:t>
            </a:r>
          </a:p>
          <a:p>
            <a:pPr algn="ctr">
              <a:buNone/>
            </a:pPr>
            <a:r>
              <a:rPr lang="ru-RU" sz="2400" dirty="0" smtClean="0"/>
              <a:t>чтобы представить ее Себе славною Церковью, не имеющею пятна, или порока, или чего-либо подобного, но дабы она была свята и непорочна. </a:t>
            </a:r>
          </a:p>
          <a:p>
            <a:pPr algn="ctr">
              <a:buNone/>
            </a:pPr>
            <a:r>
              <a:rPr lang="ru-RU" sz="2400" dirty="0" smtClean="0"/>
              <a:t>Так должны мужья любить своих жен, как свои тела: любящий свою жену любит самого себя.  Ибо никто никогда не имел ненависти к своей плоти, но питает и греет ее, как и Господь Церковь… " </a:t>
            </a:r>
            <a:endParaRPr lang="en-US" sz="2400" dirty="0"/>
          </a:p>
        </p:txBody>
      </p:sp>
      <p:sp>
        <p:nvSpPr>
          <p:cNvPr id="5" name="TextBox 4"/>
          <p:cNvSpPr txBox="1"/>
          <p:nvPr/>
        </p:nvSpPr>
        <p:spPr>
          <a:xfrm>
            <a:off x="457199" y="1211132"/>
            <a:ext cx="7886700" cy="646331"/>
          </a:xfrm>
          <a:prstGeom prst="rect">
            <a:avLst/>
          </a:prstGeom>
          <a:noFill/>
        </p:spPr>
        <p:txBody>
          <a:bodyPr wrap="square" rtlCol="0">
            <a:spAutoFit/>
          </a:bodyPr>
          <a:lstStyle/>
          <a:p>
            <a:r>
              <a:rPr lang="ru-RU" sz="3600" b="1" dirty="0" smtClean="0">
                <a:solidFill>
                  <a:schemeClr val="bg1"/>
                </a:solidFill>
                <a:latin typeface="+mj-lt"/>
              </a:rPr>
              <a:t>ЕФЕСЯНАМ </a:t>
            </a:r>
            <a:r>
              <a:rPr lang="en-US" sz="3600" b="1" dirty="0" smtClean="0">
                <a:solidFill>
                  <a:schemeClr val="bg1"/>
                </a:solidFill>
                <a:latin typeface="+mj-lt"/>
              </a:rPr>
              <a:t>5:25-29</a:t>
            </a:r>
            <a:endParaRPr lang="en-US" sz="3600" b="1" dirty="0">
              <a:solidFill>
                <a:schemeClr val="bg1"/>
              </a:solidFill>
              <a:latin typeface="+mj-lt"/>
            </a:endParaRPr>
          </a:p>
        </p:txBody>
      </p:sp>
    </p:spTree>
    <p:extLst>
      <p:ext uri="{BB962C8B-B14F-4D97-AF65-F5344CB8AC3E}">
        <p14:creationId xmlns:p14="http://schemas.microsoft.com/office/powerpoint/2010/main" xmlns="" val="11161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Content Placeholder 2"/>
          <p:cNvSpPr>
            <a:spLocks noGrp="1"/>
          </p:cNvSpPr>
          <p:nvPr>
            <p:ph idx="1"/>
          </p:nvPr>
        </p:nvSpPr>
        <p:spPr>
          <a:xfrm>
            <a:off x="283195" y="2223275"/>
            <a:ext cx="8408018" cy="4348976"/>
          </a:xfrm>
        </p:spPr>
        <p:txBody>
          <a:bodyPr>
            <a:noAutofit/>
          </a:bodyPr>
          <a:lstStyle/>
          <a:p>
            <a:pPr marL="0" indent="0">
              <a:lnSpc>
                <a:spcPct val="100000"/>
              </a:lnSpc>
              <a:buNone/>
            </a:pPr>
            <a:endParaRPr lang="en-US" sz="1200" dirty="0"/>
          </a:p>
          <a:p>
            <a:pPr marL="0" indent="0" algn="ctr">
              <a:lnSpc>
                <a:spcPct val="100000"/>
              </a:lnSpc>
              <a:buNone/>
            </a:pPr>
            <a:r>
              <a:rPr lang="ru-RU" sz="2400" dirty="0" smtClean="0"/>
              <a:t>«Пусть те, кто являются мужьями изучают слова Христа, не о том, как жёны должны им подчиняться, но о том, как они могут иметь ум Христов, и стать чистыми,  обновлёнными и подходить под звание главы своей семьи.  Все пагубные страсти должны быть преодолены и любовь, которую Иисус проявил к своей церкви должна быть символом любви в семейном кругу. Те, мужья, которые являются мужьями на деле, будут исполнять заветы Христа, что послужит миру в их семьях. </a:t>
            </a:r>
          </a:p>
          <a:p>
            <a:pPr marL="0" indent="0" algn="ctr">
              <a:lnSpc>
                <a:spcPct val="100000"/>
              </a:lnSpc>
              <a:buNone/>
            </a:pPr>
            <a:endParaRPr lang="en-US" sz="2400" dirty="0"/>
          </a:p>
        </p:txBody>
      </p:sp>
    </p:spTree>
    <p:extLst>
      <p:ext uri="{BB962C8B-B14F-4D97-AF65-F5344CB8AC3E}">
        <p14:creationId xmlns:p14="http://schemas.microsoft.com/office/powerpoint/2010/main" xmlns="" val="65033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Content Placeholder 2"/>
          <p:cNvSpPr>
            <a:spLocks noGrp="1"/>
          </p:cNvSpPr>
          <p:nvPr>
            <p:ph idx="1"/>
          </p:nvPr>
        </p:nvSpPr>
        <p:spPr>
          <a:xfrm>
            <a:off x="283195" y="2223275"/>
            <a:ext cx="8408018" cy="4348976"/>
          </a:xfrm>
        </p:spPr>
        <p:txBody>
          <a:bodyPr>
            <a:noAutofit/>
          </a:bodyPr>
          <a:lstStyle/>
          <a:p>
            <a:pPr marL="0" indent="0">
              <a:lnSpc>
                <a:spcPct val="100000"/>
              </a:lnSpc>
              <a:buNone/>
            </a:pPr>
            <a:endParaRPr lang="en-US" sz="1200" dirty="0"/>
          </a:p>
          <a:p>
            <a:pPr marL="0" indent="0" algn="ctr">
              <a:lnSpc>
                <a:spcPct val="100000"/>
              </a:lnSpc>
              <a:buNone/>
            </a:pPr>
            <a:r>
              <a:rPr lang="ru-RU" sz="2400" dirty="0" smtClean="0"/>
              <a:t>Плод христианской любви будет заметен в любезности, в святой и нежной привязанности, проявленной дома. Они будут служить утешением и поддержкой своим жёнам и детям в период трудностей.  Они будут содержать свои мысли в чистоте и мире, что послужит усовершенствованию их характера... Когда муж в семье является деспотом, то жена жалеет о вступлении в брак, но, когда супружеская жизнь протекает так, как и должна, она представляет собой пример жизни на небесах».  </a:t>
            </a:r>
          </a:p>
          <a:p>
            <a:pPr marL="0" indent="0" algn="ctr">
              <a:lnSpc>
                <a:spcPct val="100000"/>
              </a:lnSpc>
              <a:buNone/>
            </a:pPr>
            <a:endParaRPr lang="en-US" sz="1800" dirty="0"/>
          </a:p>
        </p:txBody>
      </p:sp>
    </p:spTree>
    <p:extLst>
      <p:ext uri="{BB962C8B-B14F-4D97-AF65-F5344CB8AC3E}">
        <p14:creationId xmlns:p14="http://schemas.microsoft.com/office/powerpoint/2010/main" xmlns="" val="65033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83685" y="2962698"/>
            <a:ext cx="8176630" cy="2568305"/>
          </a:xfrm>
        </p:spPr>
        <p:txBody>
          <a:bodyPr>
            <a:noAutofit/>
          </a:bodyPr>
          <a:lstStyle/>
          <a:p>
            <a:pPr marL="0" indent="0" algn="ctr">
              <a:lnSpc>
                <a:spcPct val="100000"/>
              </a:lnSpc>
              <a:buNone/>
            </a:pPr>
            <a:r>
              <a:rPr lang="ru-RU" sz="2800" dirty="0" smtClean="0"/>
              <a:t>«Плод христианской любви будет заметен в любезности, в святой и нежной привязанности, проявленной дома». </a:t>
            </a:r>
            <a:r>
              <a:rPr lang="ru-RU" sz="2000" dirty="0" err="1" smtClean="0"/>
              <a:t>Эллен</a:t>
            </a:r>
            <a:r>
              <a:rPr lang="ru-RU" sz="2000" dirty="0" smtClean="0"/>
              <a:t> Уайт пишет в Изданных Рукописях, т. 21, стр. 217</a:t>
            </a:r>
            <a:endParaRPr lang="en-US" sz="2000" dirty="0">
              <a:solidFill>
                <a:srgbClr val="002060"/>
              </a:solidFill>
            </a:endParaRPr>
          </a:p>
          <a:p>
            <a:pPr marL="0" indent="0">
              <a:buNone/>
            </a:pPr>
            <a:endParaRPr lang="en-US" sz="2800" dirty="0">
              <a:solidFill>
                <a:srgbClr val="002060"/>
              </a:solidFill>
            </a:endParaRPr>
          </a:p>
        </p:txBody>
      </p:sp>
    </p:spTree>
    <p:extLst>
      <p:ext uri="{BB962C8B-B14F-4D97-AF65-F5344CB8AC3E}">
        <p14:creationId xmlns:p14="http://schemas.microsoft.com/office/powerpoint/2010/main" xmlns="" val="134850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400300"/>
            <a:ext cx="7886700" cy="2992218"/>
          </a:xfrm>
        </p:spPr>
        <p:txBody>
          <a:bodyPr>
            <a:normAutofit/>
          </a:bodyPr>
          <a:lstStyle/>
          <a:p>
            <a:pPr marL="0" indent="0" algn="ctr">
              <a:buNone/>
            </a:pPr>
            <a:r>
              <a:rPr lang="en-US" sz="3200" b="1" dirty="0">
                <a:solidFill>
                  <a:srgbClr val="002060"/>
                </a:solidFill>
              </a:rPr>
              <a:t>. </a:t>
            </a:r>
            <a:endParaRPr lang="en-US" sz="2800" b="1" dirty="0">
              <a:solidFill>
                <a:srgbClr val="002060"/>
              </a:solidFill>
            </a:endParaRPr>
          </a:p>
        </p:txBody>
      </p:sp>
      <p:sp>
        <p:nvSpPr>
          <p:cNvPr id="5" name="Rectangle 4"/>
          <p:cNvSpPr/>
          <p:nvPr/>
        </p:nvSpPr>
        <p:spPr>
          <a:xfrm>
            <a:off x="450634" y="2324723"/>
            <a:ext cx="8015288" cy="3416320"/>
          </a:xfrm>
          <a:prstGeom prst="rect">
            <a:avLst/>
          </a:prstGeom>
        </p:spPr>
        <p:txBody>
          <a:bodyPr wrap="square">
            <a:spAutoFit/>
          </a:bodyPr>
          <a:lstStyle/>
          <a:p>
            <a:pPr algn="ctr"/>
            <a:r>
              <a:rPr lang="en-US" sz="3200" dirty="0"/>
              <a:t> </a:t>
            </a:r>
            <a:r>
              <a:rPr lang="ru-RU" sz="3200" dirty="0" smtClean="0"/>
              <a:t>«Когда муж в семье является деспотом, то жена жалеет о вступлении в брак, но, когда супружеская жизнь протекает так, как и должна, она представляет собой пример жизни на небесах». </a:t>
            </a:r>
            <a:r>
              <a:rPr lang="ru-RU" sz="2800" dirty="0" err="1" smtClean="0"/>
              <a:t>Эллен</a:t>
            </a:r>
            <a:r>
              <a:rPr lang="ru-RU" sz="2800" dirty="0" smtClean="0"/>
              <a:t> Уайт пишет в Изданных Рукописях, т. 21, стр. 217</a:t>
            </a:r>
          </a:p>
          <a:p>
            <a:pPr algn="ctr"/>
            <a:endParaRPr lang="en-US" sz="2800" dirty="0"/>
          </a:p>
        </p:txBody>
      </p:sp>
    </p:spTree>
    <p:extLst>
      <p:ext uri="{BB962C8B-B14F-4D97-AF65-F5344CB8AC3E}">
        <p14:creationId xmlns:p14="http://schemas.microsoft.com/office/powerpoint/2010/main" xmlns="" val="97794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83181"/>
            <a:ext cx="7886700" cy="4017616"/>
          </a:xfrm>
        </p:spPr>
        <p:txBody>
          <a:bodyPr>
            <a:normAutofit/>
          </a:bodyPr>
          <a:lstStyle/>
          <a:p>
            <a:pPr marL="0" indent="0" algn="ctr">
              <a:buNone/>
            </a:pPr>
            <a:r>
              <a:rPr lang="ru-RU" sz="3200" dirty="0" smtClean="0"/>
              <a:t>Мужчины, которые должны быть защитниками отреклись от своей ответственности и стали </a:t>
            </a:r>
            <a:r>
              <a:rPr lang="ru-RU" sz="3200" b="1" dirty="0" smtClean="0"/>
              <a:t>презрительными, невнимательными и жестокими </a:t>
            </a:r>
            <a:r>
              <a:rPr lang="ru-RU" sz="3200" dirty="0" smtClean="0"/>
              <a:t>в тех сферах, где им доверяют.</a:t>
            </a:r>
            <a:endParaRPr lang="en-US" sz="2800" dirty="0">
              <a:solidFill>
                <a:srgbClr val="002060"/>
              </a:solidFill>
            </a:endParaRPr>
          </a:p>
        </p:txBody>
      </p:sp>
      <p:sp>
        <p:nvSpPr>
          <p:cNvPr id="2" name="TextBox 1"/>
          <p:cNvSpPr txBox="1"/>
          <p:nvPr/>
        </p:nvSpPr>
        <p:spPr>
          <a:xfrm>
            <a:off x="433387" y="1200150"/>
            <a:ext cx="7386638" cy="646331"/>
          </a:xfrm>
          <a:prstGeom prst="rect">
            <a:avLst/>
          </a:prstGeom>
          <a:noFill/>
        </p:spPr>
        <p:txBody>
          <a:bodyPr wrap="square" rtlCol="0">
            <a:spAutoFit/>
          </a:bodyPr>
          <a:lstStyle/>
          <a:p>
            <a:r>
              <a:rPr lang="ru-RU" sz="3600" b="1" dirty="0" smtClean="0">
                <a:solidFill>
                  <a:schemeClr val="bg1"/>
                </a:solidFill>
                <a:latin typeface="+mj-lt"/>
              </a:rPr>
              <a:t>ДАЖЕ В НАШЕЙ ЦЕРКВИ</a:t>
            </a:r>
            <a:r>
              <a:rPr lang="en-US" sz="3600" b="1" dirty="0" smtClean="0">
                <a:solidFill>
                  <a:schemeClr val="bg1"/>
                </a:solidFill>
                <a:latin typeface="+mj-lt"/>
              </a:rPr>
              <a:t>. </a:t>
            </a:r>
            <a:r>
              <a:rPr lang="en-US" sz="3600" b="1" dirty="0">
                <a:solidFill>
                  <a:schemeClr val="bg1"/>
                </a:solidFill>
                <a:latin typeface="+mj-lt"/>
              </a:rPr>
              <a:t>. .</a:t>
            </a:r>
          </a:p>
        </p:txBody>
      </p:sp>
    </p:spTree>
    <p:extLst>
      <p:ext uri="{BB962C8B-B14F-4D97-AF65-F5344CB8AC3E}">
        <p14:creationId xmlns:p14="http://schemas.microsoft.com/office/powerpoint/2010/main" xmlns="" val="74290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30674"/>
            <a:ext cx="7886700" cy="4127326"/>
          </a:xfrm>
        </p:spPr>
        <p:txBody>
          <a:bodyPr>
            <a:noAutofit/>
          </a:bodyPr>
          <a:lstStyle/>
          <a:p>
            <a:pPr marL="0" indent="0" algn="ctr">
              <a:lnSpc>
                <a:spcPct val="100000"/>
              </a:lnSpc>
              <a:buNone/>
            </a:pPr>
            <a:r>
              <a:rPr lang="ru-RU" sz="2800" dirty="0" smtClean="0"/>
              <a:t>Это не только отсутствие насилия, но намеренное культивирование </a:t>
            </a:r>
            <a:r>
              <a:rPr lang="ru-RU" sz="2800" b="1" dirty="0" smtClean="0"/>
              <a:t>взаимоуважения</a:t>
            </a:r>
            <a:r>
              <a:rPr lang="ru-RU" sz="2800" dirty="0" smtClean="0"/>
              <a:t> и </a:t>
            </a:r>
            <a:r>
              <a:rPr lang="ru-RU" sz="2800" b="1" dirty="0" smtClean="0"/>
              <a:t>позитивного наставления. </a:t>
            </a:r>
          </a:p>
          <a:p>
            <a:pPr marL="0" indent="0" algn="ctr">
              <a:lnSpc>
                <a:spcPct val="100000"/>
              </a:lnSpc>
              <a:buNone/>
            </a:pPr>
            <a:r>
              <a:rPr lang="ru-RU" sz="2800" dirty="0" smtClean="0"/>
              <a:t> Те, за кого Христос пожертвовал Собой, заслуживают </a:t>
            </a:r>
            <a:r>
              <a:rPr lang="ru-RU" sz="2800" b="1" dirty="0" smtClean="0"/>
              <a:t>нашей подлинной любви и самого искреннего отношения.</a:t>
            </a:r>
            <a:endParaRPr lang="en-US" sz="2800" b="1" dirty="0">
              <a:solidFill>
                <a:srgbClr val="002060"/>
              </a:solidFill>
            </a:endParaRPr>
          </a:p>
        </p:txBody>
      </p:sp>
      <p:sp>
        <p:nvSpPr>
          <p:cNvPr id="2" name="TextBox 1"/>
          <p:cNvSpPr txBox="1"/>
          <p:nvPr/>
        </p:nvSpPr>
        <p:spPr>
          <a:xfrm>
            <a:off x="395287" y="388308"/>
            <a:ext cx="6131019" cy="1200329"/>
          </a:xfrm>
          <a:prstGeom prst="rect">
            <a:avLst/>
          </a:prstGeom>
          <a:noFill/>
        </p:spPr>
        <p:txBody>
          <a:bodyPr wrap="square" rtlCol="0">
            <a:spAutoFit/>
          </a:bodyPr>
          <a:lstStyle/>
          <a:p>
            <a:r>
              <a:rPr lang="ru-RU" sz="3600" b="1" dirty="0" smtClean="0">
                <a:solidFill>
                  <a:srgbClr val="002060"/>
                </a:solidFill>
                <a:latin typeface="+mj-lt"/>
              </a:rPr>
              <a:t>В ЧЁМ НУЖДАЕТСЯ ХРИСТИАНСКАЯ СЕМЬЯ:</a:t>
            </a:r>
            <a:endParaRPr lang="en-US" sz="3600" b="1" dirty="0">
              <a:solidFill>
                <a:srgbClr val="002060"/>
              </a:solidFill>
              <a:latin typeface="+mj-lt"/>
            </a:endParaRPr>
          </a:p>
        </p:txBody>
      </p:sp>
    </p:spTree>
    <p:extLst>
      <p:ext uri="{BB962C8B-B14F-4D97-AF65-F5344CB8AC3E}">
        <p14:creationId xmlns:p14="http://schemas.microsoft.com/office/powerpoint/2010/main" xmlns="" val="188307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2" name="Title 1"/>
          <p:cNvSpPr>
            <a:spLocks noGrp="1"/>
          </p:cNvSpPr>
          <p:nvPr>
            <p:ph type="title"/>
          </p:nvPr>
        </p:nvSpPr>
        <p:spPr>
          <a:xfrm>
            <a:off x="471488" y="1154766"/>
            <a:ext cx="7886700" cy="806449"/>
          </a:xfrm>
        </p:spPr>
        <p:txBody>
          <a:bodyPr>
            <a:normAutofit/>
          </a:bodyPr>
          <a:lstStyle/>
          <a:p>
            <a:r>
              <a:rPr lang="ru-RU" sz="3600" b="1" dirty="0" smtClean="0">
                <a:solidFill>
                  <a:schemeClr val="bg1"/>
                </a:solidFill>
              </a:rPr>
              <a:t>РИМЛЯНАМ </a:t>
            </a:r>
            <a:r>
              <a:rPr lang="en-US" sz="3600" b="1" dirty="0" smtClean="0">
                <a:solidFill>
                  <a:schemeClr val="bg1"/>
                </a:solidFill>
              </a:rPr>
              <a:t>12:9</a:t>
            </a:r>
            <a:r>
              <a:rPr lang="en-US" sz="3600" b="1" dirty="0">
                <a:solidFill>
                  <a:schemeClr val="bg1"/>
                </a:solidFill>
              </a:rPr>
              <a:t>, 10</a:t>
            </a:r>
            <a:endParaRPr lang="en-US" b="1" dirty="0">
              <a:solidFill>
                <a:schemeClr val="bg1"/>
              </a:solidFill>
            </a:endParaRPr>
          </a:p>
        </p:txBody>
      </p:sp>
      <p:sp>
        <p:nvSpPr>
          <p:cNvPr id="3" name="Content Placeholder 2"/>
          <p:cNvSpPr>
            <a:spLocks noGrp="1"/>
          </p:cNvSpPr>
          <p:nvPr>
            <p:ph idx="1"/>
          </p:nvPr>
        </p:nvSpPr>
        <p:spPr>
          <a:xfrm>
            <a:off x="711198" y="2855934"/>
            <a:ext cx="7886700" cy="3316265"/>
          </a:xfrm>
        </p:spPr>
        <p:txBody>
          <a:bodyPr>
            <a:noAutofit/>
          </a:bodyPr>
          <a:lstStyle/>
          <a:p>
            <a:pPr algn="ctr">
              <a:buNone/>
            </a:pPr>
            <a:r>
              <a:rPr lang="ru-RU" sz="3200" dirty="0" smtClean="0"/>
              <a:t>"Любовь да будет непритворна; отвращайтесь зла, прилепляйтесь к добру;  будьте братолюбивы друг к другу с нежностью; в почтительности друг друга предупреждайте…"</a:t>
            </a:r>
          </a:p>
        </p:txBody>
      </p:sp>
    </p:spTree>
    <p:extLst>
      <p:ext uri="{BB962C8B-B14F-4D97-AF65-F5344CB8AC3E}">
        <p14:creationId xmlns:p14="http://schemas.microsoft.com/office/powerpoint/2010/main" xmlns="" val="26542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04457" y="538619"/>
            <a:ext cx="7886700" cy="1671181"/>
          </a:xfrm>
        </p:spPr>
        <p:txBody>
          <a:bodyPr>
            <a:normAutofit/>
          </a:bodyPr>
          <a:lstStyle/>
          <a:p>
            <a:pPr algn="ctr"/>
            <a:r>
              <a:rPr lang="ru-RU" sz="3600" b="1" dirty="0" smtClean="0">
                <a:solidFill>
                  <a:schemeClr val="bg1"/>
                </a:solidFill>
              </a:rPr>
              <a:t>ОБНОВЛЯЯСЬ </a:t>
            </a:r>
            <a:r>
              <a:rPr lang="ru-RU" sz="3600" b="1" dirty="0" smtClean="0">
                <a:solidFill>
                  <a:srgbClr val="00B0F0"/>
                </a:solidFill>
              </a:rPr>
              <a:t>ПОСРЕДСТВОМ </a:t>
            </a:r>
            <a:r>
              <a:rPr lang="ru-RU" sz="3600" b="1" dirty="0" smtClean="0">
                <a:solidFill>
                  <a:schemeClr val="bg1"/>
                </a:solidFill>
              </a:rPr>
              <a:t>ЕГО ДУХА</a:t>
            </a:r>
            <a:endParaRPr lang="en-US" sz="3600" dirty="0">
              <a:solidFill>
                <a:schemeClr val="bg1"/>
              </a:solidFill>
            </a:endParaRPr>
          </a:p>
        </p:txBody>
      </p:sp>
      <p:sp>
        <p:nvSpPr>
          <p:cNvPr id="3" name="Content Placeholder 2"/>
          <p:cNvSpPr>
            <a:spLocks noGrp="1"/>
          </p:cNvSpPr>
          <p:nvPr>
            <p:ph idx="1"/>
          </p:nvPr>
        </p:nvSpPr>
        <p:spPr>
          <a:xfrm>
            <a:off x="604457" y="2209800"/>
            <a:ext cx="7886700" cy="4229099"/>
          </a:xfrm>
        </p:spPr>
        <p:txBody>
          <a:bodyPr>
            <a:noAutofit/>
          </a:bodyPr>
          <a:lstStyle/>
          <a:p>
            <a:pPr marL="0" indent="0" algn="ctr">
              <a:buNone/>
            </a:pPr>
            <a:endParaRPr lang="ru-RU" sz="2400" dirty="0" smtClean="0">
              <a:solidFill>
                <a:srgbClr val="002060"/>
              </a:solidFill>
            </a:endParaRPr>
          </a:p>
          <a:p>
            <a:pPr marL="0" indent="0" algn="ctr">
              <a:buNone/>
            </a:pPr>
            <a:r>
              <a:rPr lang="en-US" sz="2400" dirty="0" smtClean="0">
                <a:solidFill>
                  <a:srgbClr val="002060"/>
                </a:solidFill>
              </a:rPr>
              <a:t> </a:t>
            </a:r>
            <a:r>
              <a:rPr lang="ru-RU" sz="2400" dirty="0" smtClean="0"/>
              <a:t>"Итак во всем, как хотите, чтобы с вами поступали люди, так поступайте и вы с ними, ибо в этом закон и пророки" </a:t>
            </a:r>
            <a:endParaRPr lang="en-US" sz="2400" dirty="0">
              <a:solidFill>
                <a:srgbClr val="002060"/>
              </a:solidFill>
            </a:endParaRPr>
          </a:p>
          <a:p>
            <a:pPr marL="0" indent="0" algn="ctr">
              <a:buNone/>
            </a:pPr>
            <a:r>
              <a:rPr lang="ru-RU" sz="2800" dirty="0" smtClean="0"/>
              <a:t>( Матфея 7:12)</a:t>
            </a:r>
            <a:endParaRPr lang="en-US" sz="2800" dirty="0">
              <a:solidFill>
                <a:srgbClr val="002060"/>
              </a:solidFill>
            </a:endParaRPr>
          </a:p>
          <a:p>
            <a:pPr marL="0" indent="0" algn="ctr">
              <a:buNone/>
            </a:pPr>
            <a:endParaRPr lang="ru-RU" sz="3200" i="1" dirty="0" smtClean="0"/>
          </a:p>
          <a:p>
            <a:pPr marL="0" indent="0" algn="ctr">
              <a:buNone/>
            </a:pPr>
            <a:r>
              <a:rPr lang="ru-RU" sz="3200" i="1" dirty="0" smtClean="0"/>
              <a:t>В одном простом предложении Иисус объединил всё, что сказано в  Писании и показал в общих чертах принцип жизни на небесах.</a:t>
            </a:r>
            <a:endParaRPr lang="en-US" sz="3200" i="1" dirty="0">
              <a:solidFill>
                <a:srgbClr val="002060"/>
              </a:solidFill>
            </a:endParaRPr>
          </a:p>
        </p:txBody>
      </p:sp>
    </p:spTree>
    <p:extLst>
      <p:ext uri="{BB962C8B-B14F-4D97-AF65-F5344CB8AC3E}">
        <p14:creationId xmlns:p14="http://schemas.microsoft.com/office/powerpoint/2010/main" xmlns="" val="2393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46048" y="2510038"/>
            <a:ext cx="8136209" cy="4303514"/>
          </a:xfrm>
        </p:spPr>
        <p:txBody>
          <a:bodyPr>
            <a:noAutofit/>
          </a:bodyPr>
          <a:lstStyle/>
          <a:p>
            <a:pPr marL="0" indent="0" algn="ctr">
              <a:lnSpc>
                <a:spcPct val="100000"/>
              </a:lnSpc>
              <a:buNone/>
            </a:pPr>
            <a:r>
              <a:rPr lang="ru-RU" sz="2600" dirty="0" smtClean="0"/>
              <a:t>«</a:t>
            </a:r>
            <a:r>
              <a:rPr lang="ru-RU" sz="2000" dirty="0" smtClean="0"/>
              <a:t>Хотя ветер невозможно увидеть, результаты его действия видны и ощутимы. Так и работа Духа над сердцем открывается в каждом поступке того,  кто испытывал на себе эту спасительную силу. Когда Дух Божий овладевает сердцем , Он преображает жизнь. Исчезают греховные помышления, человек перестаёт совершать злые поступки, и там, где царили гневливость, зависть и раздоры, воцаряются любовь, смирение и мир. Печаль сменяется радостью, лицо человека просветляется, </a:t>
            </a:r>
            <a:r>
              <a:rPr lang="ru-RU" sz="2400" dirty="0" smtClean="0"/>
              <a:t>отражая небесный свет. Никто не чувствует прикосновения той руки, которая снимает бремена, и никто не видит свет, который исходит из небесных чертогов». </a:t>
            </a:r>
            <a:endParaRPr lang="ru-RU" sz="2800" dirty="0" smtClean="0"/>
          </a:p>
          <a:p>
            <a:pPr marL="0" indent="0" algn="ctr">
              <a:lnSpc>
                <a:spcPct val="100000"/>
              </a:lnSpc>
              <a:buNone/>
            </a:pPr>
            <a:endParaRPr lang="en-US" sz="2600" dirty="0"/>
          </a:p>
        </p:txBody>
      </p:sp>
    </p:spTree>
    <p:extLst>
      <p:ext uri="{BB962C8B-B14F-4D97-AF65-F5344CB8AC3E}">
        <p14:creationId xmlns:p14="http://schemas.microsoft.com/office/powerpoint/2010/main" xmlns="" val="42132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918580" y="2316277"/>
            <a:ext cx="7578648" cy="1927111"/>
          </a:xfrm>
        </p:spPr>
        <p:txBody>
          <a:bodyPr>
            <a:normAutofit fontScale="92500" lnSpcReduction="10000"/>
          </a:bodyPr>
          <a:lstStyle/>
          <a:p>
            <a:pPr marL="0" indent="0" algn="ctr">
              <a:lnSpc>
                <a:spcPct val="100000"/>
              </a:lnSpc>
              <a:buNone/>
            </a:pPr>
            <a:r>
              <a:rPr lang="ru-RU" sz="2800" b="1" i="1" dirty="0" smtClean="0"/>
              <a:t>Насилие</a:t>
            </a:r>
            <a:r>
              <a:rPr lang="ru-RU" sz="2800" dirty="0" smtClean="0"/>
              <a:t> - это понятие, к которому мы имеем иммунитет, потому что это то, что делают другие люди: ужасные люди, живущие в ужасных местах и совершают ужасные поступки, которые мы не совершаем.</a:t>
            </a:r>
            <a:endParaRPr lang="en-US" sz="2800" dirty="0"/>
          </a:p>
        </p:txBody>
      </p:sp>
      <p:sp>
        <p:nvSpPr>
          <p:cNvPr id="4" name="TextBox 3"/>
          <p:cNvSpPr txBox="1"/>
          <p:nvPr/>
        </p:nvSpPr>
        <p:spPr>
          <a:xfrm>
            <a:off x="2081212" y="4446971"/>
            <a:ext cx="4981575" cy="2246769"/>
          </a:xfrm>
          <a:prstGeom prst="rect">
            <a:avLst/>
          </a:prstGeom>
          <a:noFill/>
        </p:spPr>
        <p:txBody>
          <a:bodyPr wrap="square" rtlCol="0">
            <a:spAutoFit/>
          </a:bodyPr>
          <a:lstStyle/>
          <a:p>
            <a:pPr algn="ctr"/>
            <a:r>
              <a:rPr lang="ru-RU" sz="2800" dirty="0" smtClean="0"/>
              <a:t>Нам всем необходима Божья помощь в том, чтобы побороть такую пагубную привычку, как повышать свою самооценку, унижая других. </a:t>
            </a:r>
            <a:endParaRPr lang="ru-RU" sz="2800" dirty="0"/>
          </a:p>
        </p:txBody>
      </p:sp>
      <p:sp>
        <p:nvSpPr>
          <p:cNvPr id="7" name="TextBox 6"/>
          <p:cNvSpPr txBox="1"/>
          <p:nvPr/>
        </p:nvSpPr>
        <p:spPr>
          <a:xfrm>
            <a:off x="361949" y="1146149"/>
            <a:ext cx="8543925" cy="646331"/>
          </a:xfrm>
          <a:prstGeom prst="rect">
            <a:avLst/>
          </a:prstGeom>
          <a:noFill/>
        </p:spPr>
        <p:txBody>
          <a:bodyPr wrap="square" rtlCol="0">
            <a:spAutoFit/>
          </a:bodyPr>
          <a:lstStyle/>
          <a:p>
            <a:pPr algn="ctr"/>
            <a:r>
              <a:rPr lang="ru-RU" sz="3600" b="1" dirty="0" smtClean="0">
                <a:solidFill>
                  <a:schemeClr val="bg1"/>
                </a:solidFill>
                <a:latin typeface="+mj-lt"/>
              </a:rPr>
              <a:t>ВВЕДЕНИЕ</a:t>
            </a:r>
            <a:endParaRPr lang="en-US" sz="3600" b="1" dirty="0">
              <a:solidFill>
                <a:schemeClr val="bg1"/>
              </a:solidFill>
              <a:latin typeface="+mj-lt"/>
            </a:endParaRPr>
          </a:p>
        </p:txBody>
      </p:sp>
    </p:spTree>
    <p:extLst>
      <p:ext uri="{BB962C8B-B14F-4D97-AF65-F5344CB8AC3E}">
        <p14:creationId xmlns:p14="http://schemas.microsoft.com/office/powerpoint/2010/main" xmlns="" val="20503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09640"/>
            <a:ext cx="7886700" cy="3883803"/>
          </a:xfrm>
        </p:spPr>
        <p:txBody>
          <a:bodyPr>
            <a:normAutofit fontScale="92500" lnSpcReduction="20000"/>
          </a:bodyPr>
          <a:lstStyle/>
          <a:p>
            <a:pPr marL="0" indent="0" algn="ctr">
              <a:lnSpc>
                <a:spcPct val="110000"/>
              </a:lnSpc>
              <a:buNone/>
            </a:pPr>
            <a:r>
              <a:rPr lang="ru-RU" sz="2800" dirty="0" smtClean="0"/>
              <a:t>«</a:t>
            </a:r>
            <a:r>
              <a:rPr lang="ru-RU" sz="2400" dirty="0" smtClean="0"/>
              <a:t>Благословения даются тому человеку, чья душа верою покоряется Богу.  И тогда сила, невидимая для человеческого глаза, творит новое существо по образу Божьему.  Ограниченный человеческий разум не в состоянии постичь  работу искупления.  Тайна эта превосходит возможности человеческого  познания. Но тот, кто переходит из смерти в жизнь, понимает, что работа эта совершается Богом.  И ныне,  на земле, мы можем познать начало искупления на личном опыте, последствия же его распространяются в вечность»</a:t>
            </a:r>
          </a:p>
          <a:p>
            <a:pPr marL="0" indent="0" algn="ctr">
              <a:lnSpc>
                <a:spcPct val="110000"/>
              </a:lnSpc>
              <a:buNone/>
            </a:pPr>
            <a:endParaRPr lang="en-US" sz="2800" dirty="0"/>
          </a:p>
          <a:p>
            <a:pPr marL="0" indent="0" algn="ctr">
              <a:lnSpc>
                <a:spcPct val="110000"/>
              </a:lnSpc>
              <a:buNone/>
            </a:pPr>
            <a:r>
              <a:rPr lang="ru-RU" sz="2800" dirty="0" smtClean="0"/>
              <a:t>Желание веков</a:t>
            </a:r>
            <a:r>
              <a:rPr lang="en-US" sz="2800" dirty="0" smtClean="0"/>
              <a:t>, </a:t>
            </a:r>
            <a:r>
              <a:rPr lang="ru-RU" sz="2800" dirty="0" smtClean="0"/>
              <a:t>стр. </a:t>
            </a:r>
            <a:r>
              <a:rPr lang="en-US" sz="2800" dirty="0" smtClean="0"/>
              <a:t>123</a:t>
            </a:r>
            <a:endParaRPr lang="en-US" sz="2800" dirty="0"/>
          </a:p>
        </p:txBody>
      </p:sp>
    </p:spTree>
    <p:extLst>
      <p:ext uri="{BB962C8B-B14F-4D97-AF65-F5344CB8AC3E}">
        <p14:creationId xmlns:p14="http://schemas.microsoft.com/office/powerpoint/2010/main" xmlns="" val="212810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28650" y="900379"/>
            <a:ext cx="7886700" cy="1325563"/>
          </a:xfrm>
        </p:spPr>
        <p:txBody>
          <a:bodyPr>
            <a:normAutofit/>
          </a:bodyPr>
          <a:lstStyle/>
          <a:p>
            <a:pPr algn="ctr"/>
            <a:r>
              <a:rPr lang="ru-RU" sz="4000" b="1" dirty="0" smtClean="0">
                <a:solidFill>
                  <a:schemeClr val="bg1"/>
                </a:solidFill>
              </a:rPr>
              <a:t>ЗАКЛЮЧЕНИЕ</a:t>
            </a:r>
            <a:endParaRPr lang="en-US" sz="4000" dirty="0">
              <a:solidFill>
                <a:schemeClr val="bg1"/>
              </a:solidFill>
            </a:endParaRPr>
          </a:p>
        </p:txBody>
      </p:sp>
      <p:sp>
        <p:nvSpPr>
          <p:cNvPr id="3" name="Content Placeholder 2"/>
          <p:cNvSpPr>
            <a:spLocks noGrp="1"/>
          </p:cNvSpPr>
          <p:nvPr>
            <p:ph idx="1"/>
          </p:nvPr>
        </p:nvSpPr>
        <p:spPr>
          <a:xfrm>
            <a:off x="963186" y="2896138"/>
            <a:ext cx="7154901" cy="2456445"/>
          </a:xfrm>
        </p:spPr>
        <p:txBody>
          <a:bodyPr>
            <a:normAutofit fontScale="92500"/>
          </a:bodyPr>
          <a:lstStyle/>
          <a:p>
            <a:pPr marL="0" indent="0" algn="ctr">
              <a:lnSpc>
                <a:spcPct val="100000"/>
              </a:lnSpc>
              <a:buNone/>
            </a:pPr>
            <a:r>
              <a:rPr lang="ru-RU" sz="3600" dirty="0" smtClean="0">
                <a:solidFill>
                  <a:srgbClr val="002060"/>
                </a:solidFill>
              </a:rPr>
              <a:t>ДОРОГИЕ ДРУЗЬЯ! </a:t>
            </a:r>
          </a:p>
          <a:p>
            <a:pPr marL="0" indent="0" algn="ctr">
              <a:lnSpc>
                <a:spcPct val="100000"/>
              </a:lnSpc>
              <a:buNone/>
            </a:pPr>
            <a:r>
              <a:rPr lang="ru-RU" sz="3600" dirty="0" smtClean="0">
                <a:solidFill>
                  <a:srgbClr val="002060"/>
                </a:solidFill>
              </a:rPr>
              <a:t>ВСЕГДА ПОМНИТЕ ОБ ОБЕТОВАНИЯХ, КОТОРЫЕ ПРИВЕДУТ НАС</a:t>
            </a:r>
          </a:p>
          <a:p>
            <a:pPr marL="0" indent="0" algn="ctr">
              <a:lnSpc>
                <a:spcPct val="100000"/>
              </a:lnSpc>
              <a:buNone/>
            </a:pPr>
            <a:r>
              <a:rPr lang="ru-RU" sz="3600" dirty="0" smtClean="0">
                <a:solidFill>
                  <a:srgbClr val="002060"/>
                </a:solidFill>
              </a:rPr>
              <a:t> К ПРОЩЕНИЮ И К ПОБЕДЕ!</a:t>
            </a:r>
            <a:endParaRPr lang="en-US" sz="3600" dirty="0">
              <a:solidFill>
                <a:srgbClr val="002060"/>
              </a:solidFill>
            </a:endParaRPr>
          </a:p>
        </p:txBody>
      </p:sp>
    </p:spTree>
    <p:extLst>
      <p:ext uri="{BB962C8B-B14F-4D97-AF65-F5344CB8AC3E}">
        <p14:creationId xmlns:p14="http://schemas.microsoft.com/office/powerpoint/2010/main" xmlns="" val="66624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5762" y="1283775"/>
            <a:ext cx="7886700" cy="1092199"/>
          </a:xfrm>
        </p:spPr>
        <p:txBody>
          <a:bodyPr/>
          <a:lstStyle/>
          <a:p>
            <a:r>
              <a:rPr lang="ru-RU" sz="3600" b="1" dirty="0" smtClean="0">
                <a:solidFill>
                  <a:srgbClr val="002060"/>
                </a:solidFill>
              </a:rPr>
              <a:t>ЕВРЕЯМ </a:t>
            </a:r>
            <a:r>
              <a:rPr lang="en-US" sz="3600" b="1" dirty="0" smtClean="0">
                <a:solidFill>
                  <a:srgbClr val="002060"/>
                </a:solidFill>
              </a:rPr>
              <a:t>4:15</a:t>
            </a:r>
            <a:r>
              <a:rPr lang="en-US" sz="3600" b="1" dirty="0">
                <a:solidFill>
                  <a:srgbClr val="002060"/>
                </a:solidFill>
              </a:rPr>
              <a:t>, 16</a:t>
            </a:r>
            <a:r>
              <a:rPr lang="en-US" sz="3600" dirty="0">
                <a:solidFill>
                  <a:srgbClr val="002060"/>
                </a:solidFill>
              </a:rPr>
              <a:t/>
            </a:r>
            <a:br>
              <a:rPr lang="en-US" sz="36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18881" y="2337885"/>
            <a:ext cx="7886700" cy="3748589"/>
          </a:xfrm>
        </p:spPr>
        <p:txBody>
          <a:bodyPr>
            <a:noAutofit/>
          </a:bodyPr>
          <a:lstStyle/>
          <a:p>
            <a:pPr lvl="0" algn="ctr">
              <a:buNone/>
            </a:pPr>
            <a:r>
              <a:rPr lang="ru-RU" sz="2800" dirty="0" smtClean="0"/>
              <a:t>«Ибо мы имеем не такого первосвященника, который не может сострадать нам в немощах наших, но Который, подобно нам, искушен во всем, кроме греха. </a:t>
            </a:r>
          </a:p>
          <a:p>
            <a:pPr algn="ctr">
              <a:buNone/>
            </a:pPr>
            <a:r>
              <a:rPr lang="ru-RU" sz="2800" dirty="0" smtClean="0"/>
              <a:t> Посему да приступаем с дерзновением к престолу благодати, чтобы получить милость и обрести благодать для благовременной помощи».</a:t>
            </a:r>
          </a:p>
          <a:p>
            <a:pPr marL="0" indent="0">
              <a:buNone/>
            </a:pPr>
            <a:endParaRPr lang="en-US" sz="2800" dirty="0"/>
          </a:p>
          <a:p>
            <a:endParaRPr lang="en-US" sz="2800" dirty="0"/>
          </a:p>
        </p:txBody>
      </p:sp>
    </p:spTree>
    <p:extLst>
      <p:ext uri="{BB962C8B-B14F-4D97-AF65-F5344CB8AC3E}">
        <p14:creationId xmlns:p14="http://schemas.microsoft.com/office/powerpoint/2010/main" xmlns="" val="189248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0294" y="1183763"/>
            <a:ext cx="7886700" cy="1325563"/>
          </a:xfrm>
        </p:spPr>
        <p:txBody>
          <a:bodyPr/>
          <a:lstStyle/>
          <a:p>
            <a:r>
              <a:rPr lang="en-US" sz="3600" b="1" dirty="0">
                <a:solidFill>
                  <a:srgbClr val="002060"/>
                </a:solidFill>
              </a:rPr>
              <a:t>1 </a:t>
            </a:r>
            <a:r>
              <a:rPr lang="ru-RU" sz="3600" b="1" dirty="0" smtClean="0">
                <a:solidFill>
                  <a:srgbClr val="002060"/>
                </a:solidFill>
              </a:rPr>
              <a:t>ИОАННА </a:t>
            </a:r>
            <a:r>
              <a:rPr lang="en-US" sz="3600" b="1" dirty="0" smtClean="0">
                <a:solidFill>
                  <a:srgbClr val="002060"/>
                </a:solidFill>
              </a:rPr>
              <a:t>2:1</a:t>
            </a:r>
            <a:r>
              <a:rPr lang="en-US" sz="3600" dirty="0">
                <a:solidFill>
                  <a:srgbClr val="002060"/>
                </a:solidFill>
              </a:rPr>
              <a:t/>
            </a:r>
            <a:br>
              <a:rPr lang="en-US" sz="36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04594" y="2837949"/>
            <a:ext cx="7886700" cy="3214726"/>
          </a:xfrm>
        </p:spPr>
        <p:txBody>
          <a:bodyPr>
            <a:noAutofit/>
          </a:bodyPr>
          <a:lstStyle/>
          <a:p>
            <a:pPr lvl="0" algn="ctr">
              <a:buNone/>
            </a:pPr>
            <a:r>
              <a:rPr lang="ru-RU" sz="2800" dirty="0" smtClean="0"/>
              <a:t>«Дети мои! сие пишу вам, чтобы вы не согрешали; а если бы кто согрешил, то мы имеем ходатая пред </a:t>
            </a:r>
            <a:r>
              <a:rPr lang="ru-RU" sz="2800" dirty="0" err="1" smtClean="0"/>
              <a:t>Отцем</a:t>
            </a:r>
            <a:r>
              <a:rPr lang="ru-RU" sz="2800" dirty="0" smtClean="0"/>
              <a:t>, Иисуса Христа, праведника».</a:t>
            </a:r>
          </a:p>
          <a:p>
            <a:pPr marL="0" indent="0" algn="ctr">
              <a:buNone/>
            </a:pPr>
            <a:endParaRPr lang="en-US" sz="2800" dirty="0"/>
          </a:p>
          <a:p>
            <a:endParaRPr lang="en-US" sz="2800" dirty="0"/>
          </a:p>
        </p:txBody>
      </p:sp>
    </p:spTree>
    <p:extLst>
      <p:ext uri="{BB962C8B-B14F-4D97-AF65-F5344CB8AC3E}">
        <p14:creationId xmlns:p14="http://schemas.microsoft.com/office/powerpoint/2010/main" xmlns="" val="884565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773963" y="2462153"/>
            <a:ext cx="7288714" cy="4395847"/>
          </a:xfrm>
        </p:spPr>
        <p:txBody>
          <a:bodyPr>
            <a:normAutofit fontScale="77500" lnSpcReduction="20000"/>
          </a:bodyPr>
          <a:lstStyle/>
          <a:p>
            <a:pPr lvl="0" algn="ctr">
              <a:buNone/>
            </a:pPr>
            <a:r>
              <a:rPr lang="ru-RU" sz="2800" dirty="0" smtClean="0"/>
              <a:t>«Что же сказать на это? Если Бог за нас, кто против нас? Тот, Который Сына Своего не пощадил, но предал Его за всех нас, как с Ним не дарует нам и всего? </a:t>
            </a:r>
            <a:r>
              <a:rPr lang="en-US" sz="2800" dirty="0" err="1" smtClean="0"/>
              <a:t>Кто</a:t>
            </a:r>
            <a:r>
              <a:rPr lang="en-US" sz="2800" dirty="0" smtClean="0"/>
              <a:t> </a:t>
            </a:r>
            <a:r>
              <a:rPr lang="en-US" sz="2800" dirty="0" err="1" smtClean="0"/>
              <a:t>будет</a:t>
            </a:r>
            <a:r>
              <a:rPr lang="en-US" sz="2800" dirty="0" smtClean="0"/>
              <a:t> </a:t>
            </a:r>
            <a:r>
              <a:rPr lang="en-US" sz="2800" dirty="0" err="1" smtClean="0"/>
              <a:t>обвинять</a:t>
            </a:r>
            <a:r>
              <a:rPr lang="en-US" sz="2800" dirty="0" smtClean="0"/>
              <a:t> </a:t>
            </a:r>
            <a:r>
              <a:rPr lang="en-US" sz="2800" dirty="0" err="1" smtClean="0"/>
              <a:t>избранных</a:t>
            </a:r>
            <a:r>
              <a:rPr lang="en-US" sz="2800" dirty="0" smtClean="0"/>
              <a:t> </a:t>
            </a:r>
            <a:r>
              <a:rPr lang="en-US" sz="2800" dirty="0" err="1" smtClean="0"/>
              <a:t>Божиих</a:t>
            </a:r>
            <a:r>
              <a:rPr lang="en-US" sz="2800" dirty="0" smtClean="0"/>
              <a:t>? </a:t>
            </a:r>
            <a:r>
              <a:rPr lang="en-US" sz="2800" dirty="0" err="1" smtClean="0"/>
              <a:t>Бог</a:t>
            </a:r>
            <a:r>
              <a:rPr lang="en-US" sz="2800" dirty="0" smtClean="0"/>
              <a:t> </a:t>
            </a:r>
            <a:r>
              <a:rPr lang="en-US" sz="2800" dirty="0" err="1" smtClean="0"/>
              <a:t>оправдывает</a:t>
            </a:r>
            <a:r>
              <a:rPr lang="en-US" sz="2800" dirty="0" smtClean="0"/>
              <a:t> </a:t>
            </a:r>
            <a:r>
              <a:rPr lang="en-US" sz="2800" dirty="0" err="1" smtClean="0"/>
              <a:t>их</a:t>
            </a:r>
            <a:r>
              <a:rPr lang="en-US" sz="2800" dirty="0" smtClean="0"/>
              <a:t>. </a:t>
            </a:r>
            <a:endParaRPr lang="ru-RU" sz="2800" dirty="0" smtClean="0"/>
          </a:p>
          <a:p>
            <a:pPr algn="ctr">
              <a:buNone/>
            </a:pPr>
            <a:r>
              <a:rPr lang="ru-RU" sz="2800" dirty="0" smtClean="0"/>
              <a:t>Кто осуждает? Христос Иисус умер, но и воскрес: Он и одесную Бога, Он и ходатайствует за нас.  Кто отлучит нас от любви Божией: скорбь, или теснота, или гонение, или голод, или нагота, или опасность, или меч? как написано: </a:t>
            </a:r>
          </a:p>
          <a:p>
            <a:pPr algn="ctr">
              <a:buNone/>
            </a:pPr>
            <a:r>
              <a:rPr lang="ru-RU" sz="2800" dirty="0" smtClean="0"/>
              <a:t> за Тебя умерщвляют нас всякий день, считают нас за овец, обреченных на заклание. Но все сие преодолеваем силою Возлюбившего нас.  Ибо я уверен, что ни смерть, ни жизнь, ни Ангелы, ни Начала, ни Силы, ни настоящее, ни будущее,  ни высота, ни глубина, ни другая какая тварь не может отлучить нас от любви Божией во Христе Иисусе, Господе нашем».</a:t>
            </a:r>
            <a:endParaRPr lang="ru-RU" sz="2800" dirty="0"/>
          </a:p>
        </p:txBody>
      </p:sp>
      <p:sp>
        <p:nvSpPr>
          <p:cNvPr id="5" name="TextBox 4"/>
          <p:cNvSpPr txBox="1"/>
          <p:nvPr/>
        </p:nvSpPr>
        <p:spPr>
          <a:xfrm>
            <a:off x="596605" y="1250331"/>
            <a:ext cx="5614987" cy="923330"/>
          </a:xfrm>
          <a:prstGeom prst="rect">
            <a:avLst/>
          </a:prstGeom>
          <a:noFill/>
        </p:spPr>
        <p:txBody>
          <a:bodyPr wrap="square" rtlCol="0">
            <a:spAutoFit/>
          </a:bodyPr>
          <a:lstStyle/>
          <a:p>
            <a:pPr lvl="0"/>
            <a:r>
              <a:rPr lang="ru-RU" sz="3600" b="1" dirty="0" smtClean="0">
                <a:solidFill>
                  <a:srgbClr val="002060"/>
                </a:solidFill>
                <a:latin typeface="+mj-lt"/>
              </a:rPr>
              <a:t>РИМЛЯНАМ </a:t>
            </a:r>
            <a:r>
              <a:rPr lang="en-US" sz="3600" b="1" dirty="0" smtClean="0">
                <a:solidFill>
                  <a:srgbClr val="002060"/>
                </a:solidFill>
                <a:latin typeface="+mj-lt"/>
              </a:rPr>
              <a:t>8:31-39</a:t>
            </a:r>
            <a:endParaRPr lang="en-US" sz="3600" b="1" dirty="0">
              <a:solidFill>
                <a:srgbClr val="002060"/>
              </a:solidFill>
              <a:latin typeface="+mj-lt"/>
            </a:endParaRPr>
          </a:p>
          <a:p>
            <a:endParaRPr lang="en-US" dirty="0">
              <a:solidFill>
                <a:srgbClr val="002060"/>
              </a:solidFill>
            </a:endParaRPr>
          </a:p>
        </p:txBody>
      </p:sp>
    </p:spTree>
    <p:extLst>
      <p:ext uri="{BB962C8B-B14F-4D97-AF65-F5344CB8AC3E}">
        <p14:creationId xmlns:p14="http://schemas.microsoft.com/office/powerpoint/2010/main" xmlns="" val="88256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41562"/>
            <a:ext cx="7400227" cy="4351338"/>
          </a:xfrm>
        </p:spPr>
        <p:txBody>
          <a:bodyPr>
            <a:noAutofit/>
          </a:bodyPr>
          <a:lstStyle/>
          <a:p>
            <a:pPr marL="0" indent="0" algn="ctr">
              <a:lnSpc>
                <a:spcPct val="100000"/>
              </a:lnSpc>
              <a:buNone/>
            </a:pPr>
            <a:r>
              <a:rPr lang="ru-RU" sz="2800" dirty="0" smtClean="0"/>
              <a:t>" Испытай меня, Боже, и узнай сердце мое; испытай меня и узнай помышления мои;  и зри, не на опасном ли я пути, и направь меня на путь вечный" </a:t>
            </a:r>
            <a:endParaRPr lang="en-US" sz="2400" dirty="0">
              <a:solidFill>
                <a:srgbClr val="002060"/>
              </a:solidFill>
            </a:endParaRPr>
          </a:p>
        </p:txBody>
      </p:sp>
      <p:sp>
        <p:nvSpPr>
          <p:cNvPr id="5" name="TextBox 4"/>
          <p:cNvSpPr txBox="1"/>
          <p:nvPr/>
        </p:nvSpPr>
        <p:spPr>
          <a:xfrm>
            <a:off x="507206" y="1250332"/>
            <a:ext cx="8129587" cy="646331"/>
          </a:xfrm>
          <a:prstGeom prst="rect">
            <a:avLst/>
          </a:prstGeom>
          <a:noFill/>
        </p:spPr>
        <p:txBody>
          <a:bodyPr wrap="square" rtlCol="0">
            <a:spAutoFit/>
          </a:bodyPr>
          <a:lstStyle/>
          <a:p>
            <a:r>
              <a:rPr lang="ru-RU" sz="3600" b="1" dirty="0" smtClean="0">
                <a:solidFill>
                  <a:schemeClr val="bg1"/>
                </a:solidFill>
                <a:latin typeface="+mj-lt"/>
              </a:rPr>
              <a:t>ПСАЛОМ </a:t>
            </a:r>
            <a:r>
              <a:rPr lang="en-US" sz="3600" b="1" dirty="0" smtClean="0">
                <a:solidFill>
                  <a:schemeClr val="bg1"/>
                </a:solidFill>
                <a:latin typeface="+mj-lt"/>
              </a:rPr>
              <a:t>13</a:t>
            </a:r>
            <a:r>
              <a:rPr lang="ru-RU" sz="3600" b="1" dirty="0" smtClean="0">
                <a:solidFill>
                  <a:schemeClr val="bg1"/>
                </a:solidFill>
                <a:latin typeface="+mj-lt"/>
              </a:rPr>
              <a:t>8</a:t>
            </a:r>
            <a:r>
              <a:rPr lang="en-US" sz="3600" b="1" dirty="0" smtClean="0">
                <a:solidFill>
                  <a:schemeClr val="bg1"/>
                </a:solidFill>
                <a:latin typeface="+mj-lt"/>
              </a:rPr>
              <a:t>:23</a:t>
            </a:r>
            <a:r>
              <a:rPr lang="en-US" sz="3600" b="1" dirty="0">
                <a:solidFill>
                  <a:schemeClr val="bg1"/>
                </a:solidFill>
                <a:latin typeface="+mj-lt"/>
              </a:rPr>
              <a:t>, 24</a:t>
            </a:r>
          </a:p>
        </p:txBody>
      </p:sp>
    </p:spTree>
    <p:extLst>
      <p:ext uri="{BB962C8B-B14F-4D97-AF65-F5344CB8AC3E}">
        <p14:creationId xmlns:p14="http://schemas.microsoft.com/office/powerpoint/2010/main" xmlns="" val="204537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1009651" y="2055815"/>
            <a:ext cx="6700837" cy="4268107"/>
          </a:xfrm>
        </p:spPr>
        <p:txBody>
          <a:bodyPr>
            <a:noAutofit/>
          </a:bodyPr>
          <a:lstStyle/>
          <a:p>
            <a:pPr marL="0" indent="0" algn="ctr">
              <a:lnSpc>
                <a:spcPct val="100000"/>
              </a:lnSpc>
              <a:buNone/>
            </a:pPr>
            <a:r>
              <a:rPr lang="ru-RU" sz="2400" i="1" dirty="0" smtClean="0">
                <a:solidFill>
                  <a:srgbClr val="002060"/>
                </a:solidFill>
              </a:rPr>
              <a:t>И , когда Дух Святой обличит вас во грехе, не бойтесь, но обратитесь к Иисусу, Который обещает</a:t>
            </a:r>
            <a:r>
              <a:rPr lang="en-US" sz="2400" i="1" dirty="0" smtClean="0">
                <a:solidFill>
                  <a:srgbClr val="002060"/>
                </a:solidFill>
              </a:rPr>
              <a:t>:</a:t>
            </a:r>
            <a:endParaRPr lang="en-US" sz="2400" i="1" dirty="0">
              <a:solidFill>
                <a:srgbClr val="002060"/>
              </a:solidFill>
            </a:endParaRPr>
          </a:p>
          <a:p>
            <a:pPr marL="0" indent="0" algn="ctr">
              <a:lnSpc>
                <a:spcPct val="100000"/>
              </a:lnSpc>
              <a:buNone/>
            </a:pPr>
            <a:endParaRPr lang="en-US" sz="2800" i="1" dirty="0">
              <a:solidFill>
                <a:srgbClr val="002060"/>
              </a:solidFill>
            </a:endParaRPr>
          </a:p>
          <a:p>
            <a:pPr algn="ctr">
              <a:buNone/>
            </a:pPr>
            <a:r>
              <a:rPr lang="ru-RU" sz="2800" dirty="0" smtClean="0"/>
              <a:t>«Если исповедуем грехи наши, то Он, будучи верен и праведен, простит нам грехи наши и очистит нас от всякой неправды»   (1 Иоанна 1:9).</a:t>
            </a:r>
          </a:p>
          <a:p>
            <a:pPr algn="ctr">
              <a:buNone/>
            </a:pPr>
            <a:endParaRPr lang="ru-RU" sz="2800" dirty="0"/>
          </a:p>
        </p:txBody>
      </p:sp>
      <p:sp>
        <p:nvSpPr>
          <p:cNvPr id="5" name="TextBox 4"/>
          <p:cNvSpPr txBox="1"/>
          <p:nvPr/>
        </p:nvSpPr>
        <p:spPr>
          <a:xfrm>
            <a:off x="628650" y="1261550"/>
            <a:ext cx="7886700" cy="646331"/>
          </a:xfrm>
          <a:prstGeom prst="rect">
            <a:avLst/>
          </a:prstGeom>
          <a:noFill/>
        </p:spPr>
        <p:txBody>
          <a:bodyPr wrap="square" rtlCol="0">
            <a:spAutoFit/>
          </a:bodyPr>
          <a:lstStyle/>
          <a:p>
            <a:r>
              <a:rPr lang="en-US" sz="3600" b="1" dirty="0">
                <a:solidFill>
                  <a:schemeClr val="bg1"/>
                </a:solidFill>
                <a:latin typeface="+mj-lt"/>
              </a:rPr>
              <a:t>1 </a:t>
            </a:r>
            <a:r>
              <a:rPr lang="ru-RU" sz="3600" b="1" dirty="0" smtClean="0">
                <a:solidFill>
                  <a:schemeClr val="bg1"/>
                </a:solidFill>
                <a:latin typeface="+mj-lt"/>
              </a:rPr>
              <a:t>Иоанна </a:t>
            </a:r>
            <a:r>
              <a:rPr lang="en-US" sz="3600" b="1" dirty="0" smtClean="0">
                <a:solidFill>
                  <a:schemeClr val="bg1"/>
                </a:solidFill>
                <a:latin typeface="+mj-lt"/>
              </a:rPr>
              <a:t>1:9</a:t>
            </a:r>
            <a:endParaRPr lang="en-US" sz="3600" b="1" dirty="0">
              <a:solidFill>
                <a:schemeClr val="bg1"/>
              </a:solidFill>
              <a:latin typeface="+mj-lt"/>
            </a:endParaRPr>
          </a:p>
        </p:txBody>
      </p:sp>
    </p:spTree>
    <p:extLst>
      <p:ext uri="{BB962C8B-B14F-4D97-AF65-F5344CB8AC3E}">
        <p14:creationId xmlns:p14="http://schemas.microsoft.com/office/powerpoint/2010/main" xmlns="" val="55745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3029956"/>
            <a:ext cx="7886700" cy="3156532"/>
          </a:xfrm>
        </p:spPr>
        <p:txBody>
          <a:bodyPr>
            <a:normAutofit/>
          </a:bodyPr>
          <a:lstStyle/>
          <a:p>
            <a:pPr marL="0" indent="0" algn="ctr">
              <a:lnSpc>
                <a:spcPct val="100000"/>
              </a:lnSpc>
              <a:buNone/>
            </a:pPr>
            <a:r>
              <a:rPr lang="ru-RU" sz="2800" dirty="0" smtClean="0"/>
              <a:t>Большая разница в характере Христа и сатаны - это </a:t>
            </a:r>
            <a:r>
              <a:rPr lang="ru-RU" sz="2800" b="1" dirty="0" smtClean="0"/>
              <a:t>эгоизм</a:t>
            </a:r>
            <a:r>
              <a:rPr lang="ru-RU" sz="2800" dirty="0" smtClean="0"/>
              <a:t> у сатаны и </a:t>
            </a:r>
            <a:r>
              <a:rPr lang="ru-RU" sz="2800" b="1" dirty="0" smtClean="0"/>
              <a:t>желание жертвовать собой </a:t>
            </a:r>
            <a:r>
              <a:rPr lang="ru-RU" sz="2800" dirty="0" smtClean="0"/>
              <a:t>у Христа. </a:t>
            </a:r>
            <a:endParaRPr lang="en-US" sz="2800" b="1" dirty="0">
              <a:solidFill>
                <a:srgbClr val="002060"/>
              </a:solidFill>
            </a:endParaRPr>
          </a:p>
        </p:txBody>
      </p:sp>
    </p:spTree>
    <p:extLst>
      <p:ext uri="{BB962C8B-B14F-4D97-AF65-F5344CB8AC3E}">
        <p14:creationId xmlns:p14="http://schemas.microsoft.com/office/powerpoint/2010/main" xmlns="" val="140847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539304"/>
            <a:ext cx="7886700" cy="2679470"/>
          </a:xfrm>
        </p:spPr>
        <p:txBody>
          <a:bodyPr>
            <a:normAutofit/>
          </a:bodyPr>
          <a:lstStyle/>
          <a:p>
            <a:pPr marL="0" indent="0" algn="ctr">
              <a:lnSpc>
                <a:spcPct val="100000"/>
              </a:lnSpc>
              <a:buNone/>
            </a:pPr>
            <a:r>
              <a:rPr lang="ru-RU" sz="2800" dirty="0" smtClean="0"/>
              <a:t>"Мы же все открытым </a:t>
            </a:r>
            <a:r>
              <a:rPr lang="ru-RU" sz="2800" dirty="0" err="1" smtClean="0"/>
              <a:t>лицем</a:t>
            </a:r>
            <a:r>
              <a:rPr lang="ru-RU" sz="2800" dirty="0" smtClean="0"/>
              <a:t>, как в зеркале, взирая на славу Господню, преображаемся в тот же образ от славы в славу, как от Господня Духа" </a:t>
            </a:r>
            <a:endParaRPr lang="en-US" sz="2400" dirty="0"/>
          </a:p>
        </p:txBody>
      </p:sp>
      <p:sp>
        <p:nvSpPr>
          <p:cNvPr id="5" name="TextBox 4"/>
          <p:cNvSpPr txBox="1"/>
          <p:nvPr/>
        </p:nvSpPr>
        <p:spPr>
          <a:xfrm>
            <a:off x="457201" y="1225333"/>
            <a:ext cx="7015162" cy="646331"/>
          </a:xfrm>
          <a:prstGeom prst="rect">
            <a:avLst/>
          </a:prstGeom>
          <a:noFill/>
        </p:spPr>
        <p:txBody>
          <a:bodyPr wrap="square" rtlCol="0">
            <a:spAutoFit/>
          </a:bodyPr>
          <a:lstStyle/>
          <a:p>
            <a:r>
              <a:rPr lang="en-US" sz="3600" dirty="0">
                <a:solidFill>
                  <a:schemeClr val="bg1"/>
                </a:solidFill>
                <a:latin typeface="+mj-lt"/>
              </a:rPr>
              <a:t>2 </a:t>
            </a:r>
            <a:r>
              <a:rPr lang="ru-RU" sz="3600" dirty="0" smtClean="0">
                <a:solidFill>
                  <a:schemeClr val="bg1"/>
                </a:solidFill>
                <a:latin typeface="+mj-lt"/>
              </a:rPr>
              <a:t> КОРИНФЯНАМ </a:t>
            </a:r>
            <a:r>
              <a:rPr lang="en-US" sz="3600" dirty="0" smtClean="0">
                <a:solidFill>
                  <a:schemeClr val="bg1"/>
                </a:solidFill>
                <a:latin typeface="+mj-lt"/>
              </a:rPr>
              <a:t>3:18</a:t>
            </a:r>
            <a:endParaRPr lang="en-US" sz="3600" dirty="0">
              <a:solidFill>
                <a:schemeClr val="bg1"/>
              </a:solidFill>
              <a:latin typeface="+mj-lt"/>
            </a:endParaRPr>
          </a:p>
        </p:txBody>
      </p:sp>
    </p:spTree>
    <p:extLst>
      <p:ext uri="{BB962C8B-B14F-4D97-AF65-F5344CB8AC3E}">
        <p14:creationId xmlns:p14="http://schemas.microsoft.com/office/powerpoint/2010/main" xmlns="" val="178970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06348" y="2873840"/>
            <a:ext cx="7886700" cy="2590260"/>
          </a:xfrm>
        </p:spPr>
        <p:txBody>
          <a:bodyPr>
            <a:normAutofit/>
          </a:bodyPr>
          <a:lstStyle/>
          <a:p>
            <a:pPr marL="0" indent="0" algn="ctr">
              <a:lnSpc>
                <a:spcPct val="100000"/>
              </a:lnSpc>
              <a:buNone/>
            </a:pPr>
            <a:r>
              <a:rPr lang="ru-RU" sz="3200" dirty="0" smtClean="0"/>
              <a:t>"Восстановление и возвышение рода человеческого начинается в семье.</a:t>
            </a:r>
            <a:r>
              <a:rPr lang="en-US" sz="3200" dirty="0" smtClean="0"/>
              <a:t>…  </a:t>
            </a:r>
            <a:endParaRPr lang="en-US" sz="3200" dirty="0"/>
          </a:p>
          <a:p>
            <a:pPr marL="0" indent="0" algn="ctr">
              <a:lnSpc>
                <a:spcPct val="100000"/>
              </a:lnSpc>
              <a:buNone/>
            </a:pPr>
            <a:r>
              <a:rPr lang="ru-RU" sz="3200" b="1" dirty="0" smtClean="0"/>
              <a:t> </a:t>
            </a:r>
            <a:r>
              <a:rPr lang="ru-RU" sz="3200" dirty="0" smtClean="0"/>
              <a:t>Из сердца исходят «источники жизни» (Притч. 4:23). </a:t>
            </a:r>
            <a:r>
              <a:rPr lang="ru-RU" sz="2400" i="1" dirty="0" smtClean="0"/>
              <a:t>Служение исцеления, стр. 349</a:t>
            </a:r>
            <a:endParaRPr lang="en-US" sz="2400" i="1" dirty="0"/>
          </a:p>
          <a:p>
            <a:pPr marL="0" indent="0" algn="ctr">
              <a:lnSpc>
                <a:spcPct val="100000"/>
              </a:lnSpc>
              <a:buNone/>
            </a:pPr>
            <a:endParaRPr lang="en-US" sz="2800" dirty="0"/>
          </a:p>
        </p:txBody>
      </p:sp>
    </p:spTree>
    <p:extLst>
      <p:ext uri="{BB962C8B-B14F-4D97-AF65-F5344CB8AC3E}">
        <p14:creationId xmlns:p14="http://schemas.microsoft.com/office/powerpoint/2010/main" xmlns="" val="136403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39441" y="2762321"/>
            <a:ext cx="8046999" cy="3370848"/>
          </a:xfrm>
        </p:spPr>
        <p:txBody>
          <a:bodyPr>
            <a:normAutofit/>
          </a:bodyPr>
          <a:lstStyle/>
          <a:p>
            <a:pPr marL="0" indent="0" algn="ctr">
              <a:buNone/>
            </a:pPr>
            <a:r>
              <a:rPr lang="ru-RU" sz="3200" b="1" dirty="0" smtClean="0"/>
              <a:t>Бог предназначил брачные отношения, чтобы отразить  самоотверженный симбиоз божественности, принцип взаимности</a:t>
            </a:r>
            <a:r>
              <a:rPr lang="ru-RU" sz="3200" dirty="0" smtClean="0"/>
              <a:t>: взаимной привязанности и </a:t>
            </a:r>
            <a:r>
              <a:rPr lang="ru-RU" sz="3200" b="1" dirty="0" smtClean="0"/>
              <a:t>взаимных уступок.</a:t>
            </a:r>
            <a:endParaRPr lang="en-US" sz="3200" b="1" dirty="0"/>
          </a:p>
        </p:txBody>
      </p:sp>
      <p:sp>
        <p:nvSpPr>
          <p:cNvPr id="2" name="TextBox 1"/>
          <p:cNvSpPr txBox="1"/>
          <p:nvPr/>
        </p:nvSpPr>
        <p:spPr>
          <a:xfrm>
            <a:off x="387041" y="1265487"/>
            <a:ext cx="5414962" cy="646331"/>
          </a:xfrm>
          <a:prstGeom prst="rect">
            <a:avLst/>
          </a:prstGeom>
          <a:noFill/>
        </p:spPr>
        <p:txBody>
          <a:bodyPr wrap="square" rtlCol="0">
            <a:spAutoFit/>
          </a:bodyPr>
          <a:lstStyle/>
          <a:p>
            <a:r>
              <a:rPr lang="ru-RU" sz="3600" b="1" dirty="0" smtClean="0">
                <a:solidFill>
                  <a:srgbClr val="002060"/>
                </a:solidFill>
                <a:latin typeface="+mj-lt"/>
              </a:rPr>
              <a:t>БРАЧНЫЕ УЗЫ</a:t>
            </a:r>
            <a:r>
              <a:rPr lang="en-US" sz="3600" b="1" dirty="0" smtClean="0">
                <a:solidFill>
                  <a:srgbClr val="002060"/>
                </a:solidFill>
                <a:latin typeface="+mj-lt"/>
              </a:rPr>
              <a:t>:</a:t>
            </a:r>
            <a:endParaRPr lang="en-US" sz="3600" b="1" dirty="0">
              <a:solidFill>
                <a:srgbClr val="002060"/>
              </a:solidFill>
              <a:latin typeface="+mj-lt"/>
            </a:endParaRPr>
          </a:p>
        </p:txBody>
      </p:sp>
    </p:spTree>
    <p:extLst>
      <p:ext uri="{BB962C8B-B14F-4D97-AF65-F5344CB8AC3E}">
        <p14:creationId xmlns:p14="http://schemas.microsoft.com/office/powerpoint/2010/main" xmlns="" val="13357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26198" y="2624677"/>
            <a:ext cx="8091603" cy="3233198"/>
          </a:xfrm>
        </p:spPr>
        <p:txBody>
          <a:bodyPr>
            <a:noAutofit/>
          </a:bodyPr>
          <a:lstStyle/>
          <a:p>
            <a:pPr marL="0" indent="0" algn="ctr">
              <a:lnSpc>
                <a:spcPct val="100000"/>
              </a:lnSpc>
              <a:buNone/>
            </a:pPr>
            <a:r>
              <a:rPr lang="ru-RU" sz="3200" dirty="0" smtClean="0"/>
              <a:t>" Ничего не делайте по </a:t>
            </a:r>
            <a:r>
              <a:rPr lang="ru-RU" sz="3200" dirty="0" err="1" smtClean="0"/>
              <a:t>любопрению</a:t>
            </a:r>
            <a:r>
              <a:rPr lang="ru-RU" sz="3200" dirty="0" smtClean="0"/>
              <a:t> или по тщеславию, но по смиренномудрию почитайте один другого высшим себя" (Послание к </a:t>
            </a:r>
            <a:r>
              <a:rPr lang="ru-RU" sz="3200" dirty="0" err="1" smtClean="0"/>
              <a:t>Филиппийцам</a:t>
            </a:r>
            <a:r>
              <a:rPr lang="ru-RU" sz="3200" dirty="0" smtClean="0"/>
              <a:t> 2:3). </a:t>
            </a:r>
            <a:endParaRPr lang="en-US" sz="2800" dirty="0"/>
          </a:p>
        </p:txBody>
      </p:sp>
    </p:spTree>
    <p:extLst>
      <p:ext uri="{BB962C8B-B14F-4D97-AF65-F5344CB8AC3E}">
        <p14:creationId xmlns:p14="http://schemas.microsoft.com/office/powerpoint/2010/main" xmlns="" val="179416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8150" y="916782"/>
            <a:ext cx="7886700" cy="1325563"/>
          </a:xfrm>
        </p:spPr>
        <p:txBody>
          <a:bodyPr>
            <a:normAutofit/>
          </a:bodyPr>
          <a:lstStyle/>
          <a:p>
            <a:r>
              <a:rPr lang="en-US" sz="3600" b="1" dirty="0">
                <a:latin typeface="+mn-lt"/>
              </a:rPr>
              <a:t>end</a:t>
            </a:r>
            <a:r>
              <a:rPr lang="en-US" sz="3600" b="1" dirty="0">
                <a:solidFill>
                  <a:srgbClr val="C00000"/>
                </a:solidFill>
                <a:latin typeface="+mn-lt"/>
              </a:rPr>
              <a:t>it</a:t>
            </a:r>
            <a:r>
              <a:rPr lang="en-US" sz="3600" b="1" dirty="0">
                <a:latin typeface="+mn-lt"/>
              </a:rPr>
              <a:t>now</a:t>
            </a:r>
            <a:r>
              <a:rPr lang="en-US" sz="3600" dirty="0">
                <a:latin typeface="+mn-lt"/>
              </a:rPr>
              <a:t>®</a:t>
            </a:r>
          </a:p>
        </p:txBody>
      </p:sp>
      <p:sp>
        <p:nvSpPr>
          <p:cNvPr id="3" name="Content Placeholder 2"/>
          <p:cNvSpPr>
            <a:spLocks noGrp="1"/>
          </p:cNvSpPr>
          <p:nvPr>
            <p:ph idx="1"/>
          </p:nvPr>
        </p:nvSpPr>
        <p:spPr>
          <a:xfrm>
            <a:off x="628650" y="2332833"/>
            <a:ext cx="7890881" cy="4286249"/>
          </a:xfrm>
        </p:spPr>
        <p:txBody>
          <a:bodyPr>
            <a:normAutofit/>
          </a:bodyPr>
          <a:lstStyle/>
          <a:p>
            <a:pPr algn="ctr">
              <a:buNone/>
            </a:pPr>
            <a:r>
              <a:rPr lang="ru-RU" sz="2800" dirty="0" smtClean="0"/>
              <a:t>Даже  в пределах христианской веры и нашего движения Адвентистов Седьмого Дня, мы видим, что эгоистичное, презрительное и унизительное отношение к самым близким нам людям слишком распространено. </a:t>
            </a:r>
          </a:p>
          <a:p>
            <a:pPr algn="ctr">
              <a:buNone/>
            </a:pPr>
            <a:r>
              <a:rPr lang="ru-RU" sz="2800" dirty="0" smtClean="0"/>
              <a:t>С помощью Божьего прощения и Его милости, давайте </a:t>
            </a:r>
          </a:p>
          <a:p>
            <a:pPr algn="ctr">
              <a:buNone/>
            </a:pPr>
            <a:r>
              <a:rPr lang="ru-RU" sz="2800" b="1" dirty="0" smtClean="0"/>
              <a:t>покончим с этим немедленно. </a:t>
            </a:r>
          </a:p>
          <a:p>
            <a:pPr>
              <a:buNone/>
            </a:pPr>
            <a:endParaRPr lang="ru-RU" sz="2800" dirty="0"/>
          </a:p>
        </p:txBody>
      </p:sp>
    </p:spTree>
    <p:extLst>
      <p:ext uri="{BB962C8B-B14F-4D97-AF65-F5344CB8AC3E}">
        <p14:creationId xmlns:p14="http://schemas.microsoft.com/office/powerpoint/2010/main" xmlns="" val="16779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Truly Loving Relationship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50" y="2720934"/>
            <a:ext cx="8069301" cy="3875902"/>
          </a:xfrm>
        </p:spPr>
        <p:txBody>
          <a:bodyPr>
            <a:noAutofit/>
          </a:bodyPr>
          <a:lstStyle/>
          <a:p>
            <a:pPr marL="0" indent="0" algn="ctr">
              <a:buNone/>
            </a:pPr>
            <a:r>
              <a:rPr lang="ru-RU" sz="3200" dirty="0" smtClean="0"/>
              <a:t>Склонность плохо обращаться с теми, кого мы обещали любить, холить и лелеять - тенденция каждого сына и дочери наших </a:t>
            </a:r>
            <a:r>
              <a:rPr lang="ru-RU" sz="3200" dirty="0" err="1" smtClean="0"/>
              <a:t>праотцов</a:t>
            </a:r>
            <a:r>
              <a:rPr lang="ru-RU" sz="3200" dirty="0" smtClean="0"/>
              <a:t>, и мы должны </a:t>
            </a:r>
            <a:r>
              <a:rPr lang="ru-RU" sz="3200" b="1" dirty="0" smtClean="0"/>
              <a:t>преодолеть это с помощью возрождающей милости Христа</a:t>
            </a:r>
            <a:r>
              <a:rPr lang="ru-RU" sz="3200" dirty="0" smtClean="0"/>
              <a:t>. </a:t>
            </a:r>
            <a:endParaRPr lang="en-US" sz="3200" dirty="0"/>
          </a:p>
        </p:txBody>
      </p:sp>
      <p:sp>
        <p:nvSpPr>
          <p:cNvPr id="5" name="TextBox 4"/>
          <p:cNvSpPr txBox="1"/>
          <p:nvPr/>
        </p:nvSpPr>
        <p:spPr>
          <a:xfrm>
            <a:off x="533398" y="517794"/>
            <a:ext cx="8077201" cy="1200329"/>
          </a:xfrm>
          <a:prstGeom prst="rect">
            <a:avLst/>
          </a:prstGeom>
          <a:noFill/>
        </p:spPr>
        <p:txBody>
          <a:bodyPr wrap="square" rtlCol="0">
            <a:spAutoFit/>
          </a:bodyPr>
          <a:lstStyle/>
          <a:p>
            <a:pPr algn="ctr"/>
            <a:r>
              <a:rPr lang="ru-RU" sz="3600" b="1" dirty="0" smtClean="0">
                <a:solidFill>
                  <a:schemeClr val="bg1"/>
                </a:solidFill>
                <a:latin typeface="+mj-lt"/>
              </a:rPr>
              <a:t>ОТНОШЕНИЯ, ОСНОВАННЫЕ НА ИСТИННОЙ ЛЮБВИ</a:t>
            </a:r>
            <a:endParaRPr lang="en-US" sz="3600" b="1" dirty="0">
              <a:solidFill>
                <a:schemeClr val="bg1"/>
              </a:solidFill>
              <a:latin typeface="+mj-lt"/>
            </a:endParaRPr>
          </a:p>
        </p:txBody>
      </p:sp>
    </p:spTree>
    <p:extLst>
      <p:ext uri="{BB962C8B-B14F-4D97-AF65-F5344CB8AC3E}">
        <p14:creationId xmlns:p14="http://schemas.microsoft.com/office/powerpoint/2010/main" xmlns="" val="103047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2977</Words>
  <Application>Microsoft Office PowerPoint</Application>
  <PresentationFormat>Экран (4:3)</PresentationFormat>
  <Paragraphs>170</Paragraphs>
  <Slides>26</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НАУЧИТЬСЯ ЛЮБИТЬ,  как ОН ЛЮБИЛ автор  Нэнси Вильсон   </vt:lpstr>
      <vt:lpstr>Слайд 2</vt:lpstr>
      <vt:lpstr>Слайд 3</vt:lpstr>
      <vt:lpstr>Слайд 4</vt:lpstr>
      <vt:lpstr>Слайд 5</vt:lpstr>
      <vt:lpstr>Слайд 6</vt:lpstr>
      <vt:lpstr>Слайд 7</vt:lpstr>
      <vt:lpstr>enditnow®</vt:lpstr>
      <vt:lpstr>A Truly Loving Relationship</vt:lpstr>
      <vt:lpstr>A Truly Loving Relationship</vt:lpstr>
      <vt:lpstr>Слайд 11</vt:lpstr>
      <vt:lpstr>Слайд 12</vt:lpstr>
      <vt:lpstr>Слайд 13</vt:lpstr>
      <vt:lpstr>Слайд 14</vt:lpstr>
      <vt:lpstr>Слайд 15</vt:lpstr>
      <vt:lpstr>Слайд 16</vt:lpstr>
      <vt:lpstr>РИМЛЯНАМ 12:9, 10</vt:lpstr>
      <vt:lpstr>ОБНОВЛЯЯСЬ ПОСРЕДСТВОМ ЕГО ДУХА</vt:lpstr>
      <vt:lpstr>Слайд 19</vt:lpstr>
      <vt:lpstr>Слайд 20</vt:lpstr>
      <vt:lpstr>ЗАКЛЮЧЕНИЕ</vt:lpstr>
      <vt:lpstr>ЕВРЕЯМ 4:15, 16 </vt:lpstr>
      <vt:lpstr>1 ИОАННА 2:1 </vt:lpstr>
      <vt:lpstr>Слайд 24</vt:lpstr>
      <vt:lpstr>Слайд 25</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AS HE LOVED SERMON by Nancy Wilson</dc:title>
  <dc:creator>Arrais, Raquel</dc:creator>
  <cp:lastModifiedBy>pa</cp:lastModifiedBy>
  <cp:revision>101</cp:revision>
  <cp:lastPrinted>2016-04-12T21:45:52Z</cp:lastPrinted>
  <dcterms:created xsi:type="dcterms:W3CDTF">2016-04-11T15:37:05Z</dcterms:created>
  <dcterms:modified xsi:type="dcterms:W3CDTF">2016-07-07T13:18:53Z</dcterms:modified>
</cp:coreProperties>
</file>