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262" r:id="rId4"/>
    <p:sldId id="281" r:id="rId5"/>
    <p:sldId id="265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7" r:id="rId17"/>
    <p:sldId id="275" r:id="rId18"/>
    <p:sldId id="263" r:id="rId19"/>
    <p:sldId id="278" r:id="rId20"/>
    <p:sldId id="276" r:id="rId2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2A00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70" autoAdjust="0"/>
    <p:restoredTop sz="91417"/>
  </p:normalViewPr>
  <p:slideViewPr>
    <p:cSldViewPr>
      <p:cViewPr>
        <p:scale>
          <a:sx n="66" d="100"/>
          <a:sy n="66" d="100"/>
        </p:scale>
        <p:origin x="-2670" y="-9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8297D8-7C16-4FBA-BD0A-7FEB996E27A7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85BA62-8078-40EC-B45E-8FEB195E091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892684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1BE7C-2095-4AF0-A3BF-BF8E912D8B51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459E8-D92C-4D98-BEDC-091516B357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477943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E11B-00FF-4418-914C-2E010F82E1A1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1C4D4-64C1-4F5F-8E87-BE94B808B54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61576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9B0480-6903-43F1-AC35-F06AC23AE53D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B969A-20E9-4BE8-A294-5D83CA950DCE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563089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A77EE-4E02-4DC9-AF66-CA8CF3AE163D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12A2D2-6E77-4070-9999-950C0EF0EC6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857276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A1CE-AB9B-4CB0-9460-17852FA70B60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E4B4E-7997-4F41-8ACE-2EE1A90CCCC6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642183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F66B-6920-4AA6-BCBB-985886F7335D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54F7E-551A-4A6E-B5C0-643E64779A38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11376594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BAC29-8930-4878-85BC-58298E861181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9EDF-756C-47D0-A0A9-848B34C3423C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2317337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8006-8569-4169-93D5-FB442D210482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D2C5-BD89-4BF2-A65C-13A4344BEC72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2434461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D932B-8800-47E9-9C72-5BAB15057BBD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2FBC-1161-4B8D-84D4-55201BAEC1F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335839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A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C047CC-9595-49CB-A448-43C4759558FC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F8CB1-E11F-4E47-97CB-CC085B871E15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xmlns="" val="2064133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  <a:endParaRPr lang="fr-CA" smtClean="0"/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FBCF7F3-512F-49A0-B845-FFA6216A9C12}" type="datetimeFigureOut">
              <a:rPr lang="fr-FR"/>
              <a:pPr>
                <a:defRPr/>
              </a:pPr>
              <a:t>13/01/2017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C8C549-90F1-47C2-A046-18129BA785F4}" type="slidenum">
              <a:rPr lang="fr-CA"/>
              <a:pPr>
                <a:defRPr/>
              </a:pPr>
              <a:t>‹#›</a:t>
            </a:fld>
            <a:endParaRPr lang="fr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70104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19200"/>
            <a:ext cx="3276600" cy="114300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НАЗАД К ОСНОВАМ</a:t>
            </a:r>
            <a:r>
              <a:rPr lang="en-US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  <a:t>:</a:t>
            </a:r>
            <a:br>
              <a:rPr lang="en-US" sz="2400" dirty="0" smtClean="0">
                <a:solidFill>
                  <a:srgbClr val="00206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Palatino Linotype" charset="0"/>
                <a:ea typeface="Avenir Book" charset="0"/>
                <a:cs typeface="Avenir Book" charset="0"/>
              </a:rPr>
              <a:t>ЖИЗНЬ С БОГОМ</a:t>
            </a:r>
            <a:endParaRPr lang="en-US" sz="2400" dirty="0">
              <a:solidFill>
                <a:srgbClr val="C00000"/>
              </a:solidFill>
              <a:latin typeface="Palatino Linotype" charset="0"/>
              <a:ea typeface="Palatino Linotype" charset="0"/>
              <a:cs typeface="Palatino Linotype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43000" y="3223736"/>
            <a:ext cx="2209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latin typeface="+mj-lt"/>
              </a:rPr>
              <a:t>Автор</a:t>
            </a:r>
            <a:endParaRPr lang="en-US" sz="1400" dirty="0" smtClean="0">
              <a:latin typeface="+mj-lt"/>
            </a:endParaRPr>
          </a:p>
          <a:p>
            <a:pPr algn="ctr"/>
            <a:r>
              <a:rPr lang="ru-RU" sz="1400" dirty="0" err="1" smtClean="0"/>
              <a:t>Бонита</a:t>
            </a:r>
            <a:r>
              <a:rPr lang="ru-RU" sz="1400" dirty="0" smtClean="0"/>
              <a:t> </a:t>
            </a:r>
            <a:r>
              <a:rPr lang="ru-RU" sz="1400" dirty="0" err="1" smtClean="0"/>
              <a:t>Джойнер</a:t>
            </a:r>
            <a:r>
              <a:rPr lang="ru-RU" sz="1400" dirty="0" smtClean="0"/>
              <a:t> </a:t>
            </a:r>
            <a:r>
              <a:rPr lang="ru-RU" sz="1400" dirty="0" err="1" smtClean="0"/>
              <a:t>Шилдс</a:t>
            </a:r>
            <a:endParaRPr lang="en-US" sz="1400" dirty="0">
              <a:latin typeface="+mj-lt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 bwMode="auto">
          <a:xfrm>
            <a:off x="-76200" y="6400800"/>
            <a:ext cx="4648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600" kern="12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dirty="0" smtClean="0">
                <a:solidFill>
                  <a:srgbClr val="002060"/>
                </a:solidFill>
                <a:effectLst/>
                <a:latin typeface="+mn-lt"/>
              </a:rPr>
              <a:t>Отдел женского служения</a:t>
            </a:r>
          </a:p>
          <a:p>
            <a:r>
              <a:rPr lang="ru-RU" sz="1200" dirty="0" smtClean="0">
                <a:solidFill>
                  <a:srgbClr val="002060"/>
                </a:solidFill>
                <a:effectLst/>
                <a:latin typeface="+mn-lt"/>
              </a:rPr>
              <a:t>Генеральной конференции</a:t>
            </a:r>
            <a:endParaRPr lang="en-US" sz="1200" dirty="0">
              <a:solidFill>
                <a:srgbClr val="00206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8016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914400"/>
            <a:ext cx="7239000" cy="11430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СРЕДСТВО </a:t>
            </a:r>
            <a:r>
              <a:rPr lang="en-US" sz="3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5:  </a:t>
            </a:r>
            <a:r>
              <a:rPr lang="ru-RU" sz="34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СПОНТАННОСТЬ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 </a:t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17837"/>
            <a:ext cx="8839200" cy="25447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Читайте, ведите записи в молитвенном дневнике, беседуйте, пойте, пишите стихи о любви, просто сидите и слушайте звук тишины, ходите, бегайте, наблюдайте за природой, послушайте, как Он говорит с вами через дыхание вашего ребенка - варианты бесконечны. </a:t>
            </a:r>
          </a:p>
          <a:p>
            <a:pPr marL="0" indent="0" algn="ctr">
              <a:buNone/>
            </a:pPr>
            <a:r>
              <a:rPr lang="ru-RU" sz="2800" dirty="0" smtClean="0"/>
              <a:t>Я думаю, Бог любит спонтанность!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9862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239000" cy="1143000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ТВОРЧЕСКИЙ ПОДХОД К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ДУХОВНОМУ РОСТУ</a:t>
            </a:r>
            <a:endParaRPr lang="en-US" sz="3200" dirty="0">
              <a:solidFill>
                <a:schemeClr val="accent6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103437"/>
            <a:ext cx="5334000" cy="36115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СЛУЖЕНИЕ</a:t>
            </a:r>
            <a:endParaRPr lang="en-US" sz="2400" b="1" dirty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ХВАЛА</a:t>
            </a:r>
            <a:endParaRPr lang="en-US" sz="2400" b="1" dirty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МОЛИТВА</a:t>
            </a:r>
            <a:endParaRPr lang="en-US" sz="2400" b="1" dirty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СЛУШАНИЕ</a:t>
            </a:r>
            <a:endParaRPr lang="en-US" sz="2400" b="1" dirty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ВЕДЕНИЕ МОЛИТВЕННОГО ДНЕВНИКА</a:t>
            </a:r>
            <a:endParaRPr lang="en-US" sz="2400" b="1" dirty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915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"/>
            <a:ext cx="9328815" cy="6858000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0600" y="2362200"/>
            <a:ext cx="3124200" cy="2971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БЕСЕДЫ</a:t>
            </a:r>
            <a:endParaRPr lang="en-US" sz="2400" b="1" dirty="0" smtClean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ПРОГУЛКИ</a:t>
            </a:r>
            <a:endParaRPr lang="en-US" sz="2400" b="1" dirty="0" smtClean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ЧТЕНИЕ</a:t>
            </a:r>
            <a:endParaRPr lang="en-US" sz="2400" b="1" dirty="0" smtClean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r>
              <a:rPr lang="ru-RU" sz="2400" b="1" dirty="0" smtClean="0">
                <a:latin typeface="Avenir Book" charset="0"/>
                <a:ea typeface="Avenir Book" charset="0"/>
                <a:cs typeface="Avenir Book" charset="0"/>
              </a:rPr>
              <a:t>РАЗМЫШЛЕНИЕ</a:t>
            </a:r>
            <a:r>
              <a:rPr lang="en-US" sz="2400" b="1" i="1" dirty="0" smtClean="0">
                <a:latin typeface="Avenir Book" charset="0"/>
                <a:ea typeface="Avenir Book" charset="0"/>
                <a:cs typeface="Avenir Book" charset="0"/>
              </a:rPr>
              <a:t> </a:t>
            </a:r>
            <a:endParaRPr lang="en-US" sz="2400" b="1" dirty="0" smtClean="0">
              <a:latin typeface="Avenir Book" charset="0"/>
              <a:ea typeface="Avenir Book" charset="0"/>
              <a:cs typeface="Avenir Book" charset="0"/>
            </a:endParaRPr>
          </a:p>
          <a:p>
            <a:pPr>
              <a:lnSpc>
                <a:spcPct val="150000"/>
              </a:lnSpc>
            </a:pPr>
            <a:endParaRPr lang="en-US" sz="2400" dirty="0"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/>
            </a:r>
            <a:br>
              <a:rPr lang="en-US" b="1" dirty="0" smtClean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152400" y="9906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ТВОРЧЕСКИЙ ПОДХОД К 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ДУХОВНОМУ РОСТУ </a:t>
            </a:r>
            <a: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200" dirty="0" smtClean="0">
                <a:solidFill>
                  <a:schemeClr val="accent6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200" dirty="0">
              <a:solidFill>
                <a:schemeClr val="accent6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873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77771"/>
            <a:ext cx="9152715" cy="70238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6400800" cy="1143000"/>
          </a:xfrm>
        </p:spPr>
        <p:txBody>
          <a:bodyPr/>
          <a:lstStyle/>
          <a:p>
            <a: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>ДУХОВНЫЕ ПРЕОБРАЗОВАНИЯ</a:t>
            </a:r>
            <a: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rgbClr val="0070C0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rgbClr val="0070C0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6629400" cy="3306763"/>
          </a:xfrm>
        </p:spPr>
        <p:txBody>
          <a:bodyPr/>
          <a:lstStyle/>
          <a:p>
            <a:pPr marL="0" lvl="0" indent="0" algn="ctr">
              <a:buNone/>
            </a:pPr>
            <a:r>
              <a:rPr lang="en-US" i="1" dirty="0" smtClean="0"/>
              <a:t>“</a:t>
            </a:r>
            <a:r>
              <a:rPr lang="ru-RU" dirty="0" smtClean="0"/>
              <a:t>Ибо [только] Я знаю намерения, какие имею о вас, говорит Господь, намерения во благо, а не на зло, чтобы дать вам будущность и надежду</a:t>
            </a:r>
            <a:r>
              <a:rPr lang="en-US" i="1" dirty="0" smtClean="0"/>
              <a:t>” </a:t>
            </a:r>
          </a:p>
          <a:p>
            <a:pPr marL="0" indent="0" algn="ctr">
              <a:buNone/>
            </a:pPr>
            <a:r>
              <a:rPr lang="ru-RU" dirty="0" smtClean="0"/>
              <a:t>Иеремия </a:t>
            </a:r>
            <a:r>
              <a:rPr lang="en-US" dirty="0" smtClean="0"/>
              <a:t>29:11</a:t>
            </a:r>
            <a:endParaRPr lang="en-US" dirty="0"/>
          </a:p>
          <a:p>
            <a:pPr marL="0" indent="0" algn="ctr">
              <a:buNone/>
            </a:pPr>
            <a:r>
              <a:rPr lang="en-US" i="1" dirty="0"/>
              <a:t> 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37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304800"/>
            <a:ext cx="5943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Pass </a:t>
            </a:r>
            <a:r>
              <a:rPr lang="en-US" b="1" dirty="0">
                <a:solidFill>
                  <a:srgbClr val="C00000"/>
                </a:solidFill>
              </a:rPr>
              <a:t>it on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902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13037"/>
            <a:ext cx="8382000" cy="30781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Когда мы принимаем Божьи обетования и позволяем Ему изменять нас по Своему образу, естественным результатом такой трансформации является желание поделиться с другими тем, что Он сотворил в нашей жизни. </a:t>
            </a:r>
            <a:r>
              <a:rPr lang="ru-RU" sz="2800" dirty="0" smtClean="0">
                <a:solidFill>
                  <a:srgbClr val="0070C0"/>
                </a:solidFill>
              </a:rPr>
              <a:t>Один из лучших способов сделать это - взяться за руки и попытаться найти способы обрести других женщин для Царства Божьего.</a:t>
            </a:r>
            <a:endParaRPr lang="en-US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626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914400"/>
            <a:ext cx="6629400" cy="114300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4000" b="1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ИДЕИ ДЛЯ СЛУЖЕНИЯ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789237"/>
            <a:ext cx="8001000" cy="2849563"/>
          </a:xfrm>
        </p:spPr>
        <p:txBody>
          <a:bodyPr/>
          <a:lstStyle/>
          <a:p>
            <a:pPr lvl="0"/>
            <a:r>
              <a:rPr lang="ru-RU" b="1" dirty="0" smtClean="0"/>
              <a:t>Возьмите одно из средств построения взаимоотношений с Богом </a:t>
            </a:r>
            <a:r>
              <a:rPr lang="ru-RU" dirty="0" smtClean="0"/>
              <a:t>и сделайте его темой женского завтрака.</a:t>
            </a:r>
          </a:p>
          <a:p>
            <a:pPr lvl="0"/>
            <a:r>
              <a:rPr lang="ru-RU" dirty="0" smtClean="0"/>
              <a:t> Сделайте специальные приглашения и поощряйте друзей, чтобы они пригласили своих соседей.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400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265237"/>
            <a:ext cx="58674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Попросите Бога открыть вам</a:t>
            </a:r>
            <a:r>
              <a:rPr lang="ru-RU" dirty="0" smtClean="0"/>
              <a:t>, как вы можете служить и обучать других женщин в вашей общине.</a:t>
            </a:r>
          </a:p>
          <a:p>
            <a:pPr marL="0" indent="0" algn="ctr">
              <a:buNone/>
            </a:pPr>
            <a:r>
              <a:rPr lang="ru-RU" dirty="0" smtClean="0"/>
              <a:t> Одним из возможных вариантов является проведение опроса среди сестер в церкви для определения их желаний в отношении духовного роста.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3727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65237"/>
            <a:ext cx="5867400" cy="452596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b="1" dirty="0" smtClean="0"/>
              <a:t>Запланируйте духовный отдых</a:t>
            </a:r>
            <a:r>
              <a:rPr lang="ru-RU" dirty="0" smtClean="0"/>
              <a:t>. Начните с однодневного отдыха, включающего обучение нескольким средствам построения взаимоотношений. Затем, когда женщины привыкнут уделять особое время общению с Богом и друг с другом, запланируйте более длинный отдых.</a:t>
            </a:r>
            <a:r>
              <a:rPr lang="en-US" dirty="0"/>
              <a:t> </a:t>
            </a:r>
          </a:p>
          <a:p>
            <a:pPr marL="0" indent="0" algn="ctr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235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762001"/>
            <a:ext cx="5562600" cy="5105400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b="1" dirty="0" smtClean="0"/>
              <a:t>Запланируйте особый день наедине с Богом.</a:t>
            </a:r>
            <a:r>
              <a:rPr lang="ru-RU" dirty="0" smtClean="0"/>
              <a:t> Этот однодневный отдых создаст отличную возможность для духовного роста, как для вас, так и для других женщин в церкви.</a:t>
            </a:r>
          </a:p>
          <a:p>
            <a:pPr marL="0" lvl="0" indent="0" algn="ctr">
              <a:buNone/>
            </a:pPr>
            <a:r>
              <a:rPr lang="ru-RU" dirty="0" smtClean="0"/>
              <a:t> Выберите тему дня, начните с богослужения и подготовьте вдохновляющий материал по теме.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2908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152715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1"/>
            <a:ext cx="6705600" cy="5181600"/>
          </a:xfrm>
        </p:spPr>
        <p:txBody>
          <a:bodyPr/>
          <a:lstStyle/>
          <a:p>
            <a:pPr lvl="0"/>
            <a:r>
              <a:rPr lang="ru-RU" dirty="0" smtClean="0"/>
              <a:t>В течение дня предоставьте сестрам время для уединенных молитв и духовных размышлений.</a:t>
            </a:r>
          </a:p>
          <a:p>
            <a:pPr lvl="0"/>
            <a:r>
              <a:rPr lang="ru-RU" dirty="0" smtClean="0"/>
              <a:t> После совместного обеда предложите что-то для практической деятельности. Это поможет женщинам открыть сердца и услышать голос Бога. </a:t>
            </a:r>
            <a:r>
              <a:rPr lang="ru-RU" b="1" dirty="0" smtClean="0"/>
              <a:t>Завершите день богослужением</a:t>
            </a:r>
            <a:r>
              <a:rPr lang="en-US" dirty="0" smtClean="0"/>
              <a:t>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78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052"/>
            <a:ext cx="9479320" cy="6837947"/>
          </a:xfrm>
          <a:prstGeom prst="rect">
            <a:avLst/>
          </a:prstGeom>
        </p:spPr>
      </p:pic>
      <p:sp>
        <p:nvSpPr>
          <p:cNvPr id="4" name="Espace réservé du contenu 2"/>
          <p:cNvSpPr>
            <a:spLocks noGrp="1"/>
          </p:cNvSpPr>
          <p:nvPr>
            <p:ph idx="1"/>
          </p:nvPr>
        </p:nvSpPr>
        <p:spPr>
          <a:xfrm>
            <a:off x="609600" y="3170237"/>
            <a:ext cx="8229600" cy="1858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“. . .</a:t>
            </a:r>
            <a:r>
              <a:rPr lang="ru-RU" dirty="0" smtClean="0">
                <a:latin typeface="Avenir Book" charset="0"/>
                <a:ea typeface="Avenir Book" charset="0"/>
                <a:cs typeface="Avenir Book" charset="0"/>
              </a:rPr>
              <a:t>Я</a:t>
            </a: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ru-RU" dirty="0" smtClean="0"/>
              <a:t>в Отце Моем, и вы во Мне, и Я в вас</a:t>
            </a:r>
            <a:r>
              <a:rPr lang="en-US" dirty="0" smtClean="0">
                <a:latin typeface="Avenir Book" charset="0"/>
                <a:ea typeface="Avenir Book" charset="0"/>
                <a:cs typeface="Avenir Book" charset="0"/>
              </a:rPr>
              <a:t>”</a:t>
            </a:r>
          </a:p>
          <a:p>
            <a:pPr marL="0" indent="0" algn="ctr">
              <a:buNone/>
            </a:pPr>
            <a:r>
              <a:rPr lang="ru-RU" sz="2400" i="1" dirty="0" smtClean="0">
                <a:latin typeface="Avenir Book" charset="0"/>
                <a:ea typeface="Avenir Book" charset="0"/>
                <a:cs typeface="Avenir Book" charset="0"/>
              </a:rPr>
              <a:t>ИОАННА</a:t>
            </a:r>
            <a:r>
              <a:rPr lang="en-US" sz="2400" i="1" dirty="0" smtClean="0">
                <a:latin typeface="Avenir Book" charset="0"/>
                <a:ea typeface="Avenir Book" charset="0"/>
                <a:cs typeface="Avenir Book" charset="0"/>
              </a:rPr>
              <a:t>14:20</a:t>
            </a:r>
          </a:p>
          <a:p>
            <a:pPr marL="0" indent="0" algn="ctr">
              <a:buNone/>
            </a:pPr>
            <a:endParaRPr lang="fr-CA" dirty="0" smtClean="0"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8131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865437"/>
            <a:ext cx="7696200" cy="4525963"/>
          </a:xfrm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“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Но Он уходил в пустынные места и молился</a:t>
            </a: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”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ЛУКИ </a:t>
            </a:r>
            <a:r>
              <a:rPr lang="en-US" sz="2400" i="1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5:16</a:t>
            </a:r>
            <a:endParaRPr lang="en-US" sz="2400" i="1" dirty="0" smtClean="0">
              <a:solidFill>
                <a:schemeClr val="tx2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 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18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22229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00" y="762000"/>
            <a:ext cx="8077200" cy="1143000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Что представляют собой личные богослужения?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2800" dirty="0">
              <a:solidFill>
                <a:schemeClr val="accent5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62200"/>
            <a:ext cx="6019800" cy="2667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Мы часто думаем о личных богослужениях, как о том, что мы «делаем». Тем не менее, мы могли бы точнее сказать, что это </a:t>
            </a:r>
            <a:r>
              <a:rPr lang="ru-RU" sz="2800" i="1" dirty="0" smtClean="0"/>
              <a:t>время, которое мы проводим с Богом каждый день, потому что мы любим Его и преданы Ему.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xmlns="" val="38229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0"/>
            <a:ext cx="9222298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03437"/>
            <a:ext cx="6629400" cy="33067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Это призыв к тому, чтобы сделать наши отношения с Господом высшим приоритетом нашей жизни.</a:t>
            </a:r>
          </a:p>
          <a:p>
            <a:pPr marL="0" indent="0" algn="ctr">
              <a:buNone/>
            </a:pPr>
            <a:r>
              <a:rPr lang="ru-RU" sz="2800" dirty="0" smtClean="0"/>
              <a:t> Потому что жизнь каждой женщины уникальна, и для того, чтобы выкроить время для укрепления отношений с Богом, потребуется творческий подход, а также настрой </a:t>
            </a:r>
            <a:r>
              <a:rPr lang="ru-RU" sz="2800" i="1" dirty="0" smtClean="0"/>
              <a:t>ожидать прогресса, а не совершенства</a:t>
            </a:r>
            <a:r>
              <a:rPr lang="ru-RU" sz="2800" dirty="0" smtClean="0"/>
              <a:t>.</a:t>
            </a:r>
            <a:endParaRPr lang="en-US" sz="2800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381000" y="792162"/>
            <a:ext cx="6172200" cy="1189038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</a:rPr>
              <a:t>КАК НАЙТИ ВРЕМЯ</a:t>
            </a:r>
            <a: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en-US" sz="4000" dirty="0" smtClean="0">
                <a:solidFill>
                  <a:schemeClr val="accent5">
                    <a:lumMod val="50000"/>
                  </a:schemeClr>
                </a:solidFill>
              </a:rPr>
            </a:br>
            <a:endParaRPr lang="fr-CA" sz="4000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66817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52400" y="0"/>
            <a:ext cx="92964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33400" y="1143000"/>
            <a:ext cx="82296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>БЛИЗКИЕ И ЛИЧНЫЕ</a:t>
            </a:r>
            <a: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accent3">
                    <a:lumMod val="50000"/>
                  </a:schemeClr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accent3">
                  <a:lumMod val="50000"/>
                </a:schemeClr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6324600" cy="25146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Когда мы принимаем решение отвести Богу первое место в нашей жизни, в построении самых важных взаимоотношений нам помогут и поддержат некоторые средства!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617906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914400"/>
            <a:ext cx="68580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8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СРЕДСТВО </a:t>
            </a:r>
            <a:r>
              <a:rPr lang="en-US" sz="38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1:  </a:t>
            </a:r>
            <a:r>
              <a:rPr lang="ru-RU" sz="38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УЕДИНЕНИЕ</a:t>
            </a:r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40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819400"/>
            <a:ext cx="7010400" cy="33067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Книга «9 творческих способов найти и провести время с Богом» напоминает нам о том, что уединение можно найти у себя дома в любимом кресле, в автомобиле по дороге на работу, во время пробежки в тихие часы рассвета или даже в местном центре отдыха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4252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914400"/>
            <a:ext cx="723900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40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4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СРЕДСТВО </a:t>
            </a:r>
            <a:r>
              <a:rPr lang="en-US" sz="34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2:  </a:t>
            </a:r>
            <a:r>
              <a:rPr lang="ru-RU" sz="34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ИССЛЕДОВАНИЕ</a:t>
            </a:r>
            <a:r>
              <a:rPr lang="en-US" sz="38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8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8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1"/>
            <a:ext cx="8305800" cy="3810000"/>
          </a:xfrm>
        </p:spPr>
        <p:txBody>
          <a:bodyPr/>
          <a:lstStyle/>
          <a:p>
            <a:r>
              <a:rPr lang="ru-RU" sz="2800" dirty="0" smtClean="0"/>
              <a:t>При чтении Слова Божьего мы получаем постоянное напоминание о том, Кто Он, Чьи мы дети, и как мы должны жить соответственно своему званию. </a:t>
            </a:r>
          </a:p>
          <a:p>
            <a:r>
              <a:rPr lang="ru-RU" sz="2800" dirty="0" smtClean="0"/>
              <a:t>Помните также, что природа называется «Второй Божьей Книгой». Таким образом, проводя время в «изучении» природы, мы можем увидеть проблески Божьего характера, а также получить возможность услышать Его голос.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792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57200"/>
            <a:ext cx="6629400" cy="1143000"/>
          </a:xfrm>
        </p:spPr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/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en-US" b="1" i="1" dirty="0" smtClean="0">
                <a:solidFill>
                  <a:srgbClr val="C00000"/>
                </a:solidFill>
              </a:rPr>
              <a:t>Tool </a:t>
            </a:r>
            <a:r>
              <a:rPr lang="en-US" b="1" i="1" dirty="0">
                <a:solidFill>
                  <a:srgbClr val="C00000"/>
                </a:solidFill>
              </a:rPr>
              <a:t>#3:  Prayer</a:t>
            </a:r>
            <a:r>
              <a:rPr lang="en-US" dirty="0">
                <a:solidFill>
                  <a:srgbClr val="C00000"/>
                </a:solidFill>
              </a:rPr>
              <a:t/>
            </a: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1524000"/>
            <a:ext cx="5943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We can easily fall into the habit of “praying” to God only when we have a request. However, when we remember that the purpose of prayer is to </a:t>
            </a:r>
            <a:r>
              <a:rPr lang="en-US" i="1" dirty="0"/>
              <a:t>know</a:t>
            </a:r>
            <a:r>
              <a:rPr lang="en-US" dirty="0"/>
              <a:t> God, prayer takes on an entirely new meaning. </a:t>
            </a:r>
          </a:p>
        </p:txBody>
      </p:sp>
      <p:pic>
        <p:nvPicPr>
          <p:cNvPr id="5124" name="Picture 4" descr="C:\Users\ArraisR\AppData\Local\Microsoft\Windows\Temporary Internet Files\Content.IE5\TMRW86EA\MP900316872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5000" y="4732388"/>
            <a:ext cx="3124200" cy="208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 bwMode="auto">
          <a:xfrm>
            <a:off x="1905000" y="914400"/>
            <a:ext cx="7239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</a:b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>СРЕДСТВО </a:t>
            </a:r>
            <a:r>
              <a:rPr lang="ru-RU" sz="34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3</a:t>
            </a: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>:  </a:t>
            </a: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>МОЛИТВА</a:t>
            </a:r>
            <a: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kumimoji="0" lang="en-US" sz="3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venir Book" charset="0"/>
                <a:ea typeface="Avenir Book" charset="0"/>
                <a:cs typeface="Avenir Book" charset="0"/>
              </a:rPr>
            </a:b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38200" y="2551837"/>
            <a:ext cx="7696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+mn-lt"/>
              </a:rPr>
              <a:t>Мы можем легко приобрести привычку молиться Богу только тогда, когда у нас есть просьба. </a:t>
            </a:r>
          </a:p>
          <a:p>
            <a:r>
              <a:rPr lang="ru-RU" sz="2800" dirty="0" smtClean="0">
                <a:latin typeface="+mn-lt"/>
              </a:rPr>
              <a:t>Тем не менее, если мы вспомним, что целью молитвы является познание Бога, молитва приобретает совершенно иной смысл.</a:t>
            </a:r>
          </a:p>
        </p:txBody>
      </p:sp>
    </p:spTree>
    <p:extLst>
      <p:ext uri="{BB962C8B-B14F-4D97-AF65-F5344CB8AC3E}">
        <p14:creationId xmlns:p14="http://schemas.microsoft.com/office/powerpoint/2010/main" xmlns="" val="365726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85800"/>
            <a:ext cx="7010400" cy="1143000"/>
          </a:xfrm>
        </p:spPr>
        <p:txBody>
          <a:bodyPr/>
          <a:lstStyle/>
          <a:p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r>
              <a:rPr lang="ru-RU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СРЕДСТВО 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4:  </a:t>
            </a:r>
            <a:r>
              <a:rPr lang="ru-RU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>МОЛИТВЕННЫЙ ДНЕВНИК</a:t>
            </a:r>
            <a: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  <a:t/>
            </a:r>
            <a:br>
              <a:rPr lang="en-US" sz="3600" dirty="0" smtClean="0">
                <a:solidFill>
                  <a:schemeClr val="bg1"/>
                </a:solidFill>
                <a:latin typeface="Avenir Book" charset="0"/>
                <a:ea typeface="Avenir Book" charset="0"/>
                <a:cs typeface="Avenir Book" charset="0"/>
              </a:rPr>
            </a:br>
            <a:endParaRPr lang="en-US" sz="3600" dirty="0">
              <a:solidFill>
                <a:schemeClr val="bg1"/>
              </a:solidFill>
              <a:latin typeface="Avenir Book" charset="0"/>
              <a:ea typeface="Avenir Book" charset="0"/>
              <a:cs typeface="Avenir Book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895600"/>
            <a:ext cx="7620000" cy="1981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/>
              <a:t>Держите дневник вместе с Библией и утренним стражем и пишите в нем тогда, когда чувствуете, что хотите поговорить с Господом в иной форме.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92082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</Template>
  <TotalTime>201</TotalTime>
  <Words>724</Words>
  <Application>Microsoft Office PowerPoint</Application>
  <PresentationFormat>Экран (4:3)</PresentationFormat>
  <Paragraphs>60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6</vt:lpstr>
      <vt:lpstr>НАЗАД К ОСНОВАМ: ЖИЗНЬ С БОГОМ</vt:lpstr>
      <vt:lpstr>Слайд 2</vt:lpstr>
      <vt:lpstr> Что представляют собой личные богослужения? </vt:lpstr>
      <vt:lpstr> КАК НАЙТИ ВРЕМЯ </vt:lpstr>
      <vt:lpstr> БЛИЗКИЕ И ЛИЧНЫЕ </vt:lpstr>
      <vt:lpstr> СРЕДСТВО 1:  УЕДИНЕНИЕ </vt:lpstr>
      <vt:lpstr> СРЕДСТВО 2:  ИССЛЕДОВАНИЕ </vt:lpstr>
      <vt:lpstr> Tool #3:  Prayer </vt:lpstr>
      <vt:lpstr> СРЕДСТВО 4:  МОЛИТВЕННЫЙ ДНЕВНИК </vt:lpstr>
      <vt:lpstr>  СРЕДСТВО 5:  СПОНТАННОСТЬ   </vt:lpstr>
      <vt:lpstr> ТВОРЧЕСКИЙ ПОДХОД К ДУХОВНОМУ РОСТУ</vt:lpstr>
      <vt:lpstr> </vt:lpstr>
      <vt:lpstr> ДУХОВНЫЕ ПРЕОБРАЗОВАНИЯ </vt:lpstr>
      <vt:lpstr> Pass it on </vt:lpstr>
      <vt:lpstr> ИДЕИ ДЛЯ СЛУЖЕНИЯ 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 TO BASICS: A close walk with God By Bonita Shields</dc:title>
  <dc:creator>Raquel Arrais</dc:creator>
  <cp:lastModifiedBy>raostrovskaya</cp:lastModifiedBy>
  <cp:revision>27</cp:revision>
  <dcterms:created xsi:type="dcterms:W3CDTF">2011-01-24T22:14:09Z</dcterms:created>
  <dcterms:modified xsi:type="dcterms:W3CDTF">2017-01-13T07:33:51Z</dcterms:modified>
</cp:coreProperties>
</file>