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4" r:id="rId4"/>
    <p:sldId id="265" r:id="rId5"/>
    <p:sldId id="266" r:id="rId6"/>
    <p:sldId id="268" r:id="rId7"/>
    <p:sldId id="283" r:id="rId8"/>
    <p:sldId id="269" r:id="rId9"/>
    <p:sldId id="289" r:id="rId10"/>
    <p:sldId id="290" r:id="rId11"/>
    <p:sldId id="271" r:id="rId12"/>
    <p:sldId id="272" r:id="rId13"/>
    <p:sldId id="273" r:id="rId14"/>
    <p:sldId id="274" r:id="rId15"/>
    <p:sldId id="285" r:id="rId16"/>
    <p:sldId id="275" r:id="rId17"/>
    <p:sldId id="276" r:id="rId18"/>
    <p:sldId id="288" r:id="rId19"/>
    <p:sldId id="277" r:id="rId20"/>
    <p:sldId id="286" r:id="rId21"/>
    <p:sldId id="278" r:id="rId22"/>
    <p:sldId id="279" r:id="rId23"/>
    <p:sldId id="280" r:id="rId24"/>
    <p:sldId id="291" r:id="rId25"/>
    <p:sldId id="292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483"/>
    <p:restoredTop sz="91429"/>
  </p:normalViewPr>
  <p:slideViewPr>
    <p:cSldViewPr>
      <p:cViewPr>
        <p:scale>
          <a:sx n="58" d="100"/>
          <a:sy n="58" d="100"/>
        </p:scale>
        <p:origin x="-2802" y="-13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D469B-E5BE-40A0-B19A-D8BEE6AE3449}" type="datetimeFigureOut">
              <a:rPr lang="en-US" smtClean="0"/>
              <a:pPr/>
              <a:t>1/12/2017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E6136-DCDC-4E1C-9269-BBCC5BB8C8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17821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D469B-E5BE-40A0-B19A-D8BEE6AE3449}" type="datetimeFigureOut">
              <a:rPr lang="en-US" smtClean="0"/>
              <a:pPr/>
              <a:t>1/12/2017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E6136-DCDC-4E1C-9269-BBCC5BB8C8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48549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D469B-E5BE-40A0-B19A-D8BEE6AE3449}" type="datetimeFigureOut">
              <a:rPr lang="en-US" smtClean="0"/>
              <a:pPr/>
              <a:t>1/12/2017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E6136-DCDC-4E1C-9269-BBCC5BB8C8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94672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D469B-E5BE-40A0-B19A-D8BEE6AE3449}" type="datetimeFigureOut">
              <a:rPr lang="en-US" smtClean="0"/>
              <a:pPr/>
              <a:t>1/12/2017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E6136-DCDC-4E1C-9269-BBCC5BB8C8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1311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D469B-E5BE-40A0-B19A-D8BEE6AE3449}" type="datetimeFigureOut">
              <a:rPr lang="en-US" smtClean="0"/>
              <a:pPr/>
              <a:t>1/12/2017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E6136-DCDC-4E1C-9269-BBCC5BB8C8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7975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D469B-E5BE-40A0-B19A-D8BEE6AE3449}" type="datetimeFigureOut">
              <a:rPr lang="en-US" smtClean="0"/>
              <a:pPr/>
              <a:t>1/12/2017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E6136-DCDC-4E1C-9269-BBCC5BB8C8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27274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D469B-E5BE-40A0-B19A-D8BEE6AE3449}" type="datetimeFigureOut">
              <a:rPr lang="en-US" smtClean="0"/>
              <a:pPr/>
              <a:t>1/12/2017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E6136-DCDC-4E1C-9269-BBCC5BB8C8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8216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D469B-E5BE-40A0-B19A-D8BEE6AE3449}" type="datetimeFigureOut">
              <a:rPr lang="en-US" smtClean="0"/>
              <a:pPr/>
              <a:t>1/12/2017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E6136-DCDC-4E1C-9269-BBCC5BB8C8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50240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D469B-E5BE-40A0-B19A-D8BEE6AE3449}" type="datetimeFigureOut">
              <a:rPr lang="en-US" smtClean="0"/>
              <a:pPr/>
              <a:t>1/12/2017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E6136-DCDC-4E1C-9269-BBCC5BB8C8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7205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D469B-E5BE-40A0-B19A-D8BEE6AE3449}" type="datetimeFigureOut">
              <a:rPr lang="en-US" smtClean="0"/>
              <a:pPr/>
              <a:t>1/12/2017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E6136-DCDC-4E1C-9269-BBCC5BB8C8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42847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D469B-E5BE-40A0-B19A-D8BEE6AE3449}" type="datetimeFigureOut">
              <a:rPr lang="en-US" smtClean="0"/>
              <a:pPr/>
              <a:t>1/12/2017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E6136-DCDC-4E1C-9269-BBCC5BB8C8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24661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4D469B-E5BE-40A0-B19A-D8BEE6AE3449}" type="datetimeFigureOut">
              <a:rPr lang="en-US" smtClean="0"/>
              <a:pPr/>
              <a:t>1/12/2017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CE6136-DCDC-4E1C-9269-BBCC5BB8C8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8662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:\DEPT\WM\_SHARED\2011 Adviosry Resources\Nurture-Empower-Outreach\NURTURE\Personal Growth Seminars Package\An Invitation to Prayer\An Invitation to Prayer - PP\Intercessory prayer 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2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600" y="2590800"/>
            <a:ext cx="5867400" cy="1470025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ook" charset="0"/>
                <a:ea typeface="Avenir Book" charset="0"/>
                <a:cs typeface="Avenir Book" charset="0"/>
              </a:rPr>
              <a:t>ПРИГЛАШЕНИЕ К МОЛИТВЕ</a:t>
            </a:r>
            <a:endParaRPr lang="en-US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 bwMode="auto">
          <a:xfrm>
            <a:off x="4724400" y="6172200"/>
            <a:ext cx="4648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600" kern="1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50" b="1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Отдел женского служения</a:t>
            </a:r>
          </a:p>
          <a:p>
            <a:r>
              <a:rPr lang="ru-RU" sz="1050" b="1" dirty="0" smtClean="0">
                <a:solidFill>
                  <a:schemeClr val="bg1"/>
                </a:solidFill>
                <a:effectLst/>
                <a:latin typeface="Avenir Book" charset="0"/>
                <a:ea typeface="Avenir Book" charset="0"/>
                <a:cs typeface="Avenir Book" charset="0"/>
              </a:rPr>
              <a:t>Генеральной конференции</a:t>
            </a:r>
            <a:endParaRPr lang="en-US" sz="1050" b="1" dirty="0">
              <a:solidFill>
                <a:schemeClr val="bg1"/>
              </a:solidFill>
              <a:effectLst/>
              <a:latin typeface="Avenir Book" charset="0"/>
              <a:ea typeface="Avenir Book" charset="0"/>
              <a:cs typeface="Avenir Book" charset="0"/>
            </a:endParaRPr>
          </a:p>
        </p:txBody>
      </p:sp>
      <p:pic>
        <p:nvPicPr>
          <p:cNvPr id="9" name="Picture 7" descr="WMLOGO-small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172450" y="6172200"/>
            <a:ext cx="514350" cy="393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5837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NURTURE\Personal Growth Seminars Package\An Invitation to Prayer\An Invitation to Prayer - PP\Intercessory prayer 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7419" y="0"/>
            <a:ext cx="94022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1400" y="0"/>
            <a:ext cx="5181600" cy="1752600"/>
          </a:xfrm>
        </p:spPr>
        <p:txBody>
          <a:bodyPr>
            <a:noAutofit/>
          </a:bodyPr>
          <a:lstStyle/>
          <a:p>
            <a:pPr lvl="0"/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1400" y="1143000"/>
            <a:ext cx="5486400" cy="5181600"/>
          </a:xfrm>
        </p:spPr>
        <p:txBody>
          <a:bodyPr>
            <a:normAutofit/>
          </a:bodyPr>
          <a:lstStyle/>
          <a:p>
            <a:pPr fontAlgn="base"/>
            <a:r>
              <a:rPr lang="ru-RU" dirty="0" smtClean="0"/>
              <a:t>Иисус сказал ученикам: «</a:t>
            </a:r>
            <a:r>
              <a:rPr lang="ru-RU" i="1" dirty="0" smtClean="0"/>
              <a:t>Все, чего ни будете просить в молитве, верьте, что получите, - и будет вам</a:t>
            </a:r>
            <a:r>
              <a:rPr lang="ru-RU" dirty="0" smtClean="0"/>
              <a:t>» (Марк. 11:24). Доверяем ли мы Его слову? </a:t>
            </a:r>
          </a:p>
          <a:p>
            <a:pPr marL="0" indent="0" algn="ctr">
              <a:buNone/>
            </a:pPr>
            <a:r>
              <a:rPr lang="ru-RU" sz="2400" dirty="0" smtClean="0"/>
              <a:t>Путь ко Христу</a:t>
            </a:r>
            <a:r>
              <a:rPr lang="en-US" sz="2400" dirty="0" smtClean="0"/>
              <a:t>,</a:t>
            </a:r>
            <a:r>
              <a:rPr lang="ru-RU" sz="2400" dirty="0" smtClean="0"/>
              <a:t> с.</a:t>
            </a:r>
            <a:r>
              <a:rPr lang="en-US" sz="2400" dirty="0" smtClean="0"/>
              <a:t> 96</a:t>
            </a: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518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1"/>
            <a:ext cx="8458200" cy="25146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3600" b="1" dirty="0" smtClean="0"/>
              <a:t>►</a:t>
            </a:r>
            <a:r>
              <a:rPr lang="ru-RU" sz="3600" b="1" dirty="0" smtClean="0"/>
              <a:t>Упражнение</a:t>
            </a:r>
            <a:r>
              <a:rPr lang="en-US" sz="3600" b="1" dirty="0" smtClean="0"/>
              <a:t>:</a:t>
            </a:r>
            <a:r>
              <a:rPr lang="en-US" sz="3600" dirty="0" smtClean="0"/>
              <a:t> </a:t>
            </a:r>
            <a:r>
              <a:rPr lang="ru-RU" sz="3600" dirty="0" smtClean="0"/>
              <a:t>подумайте о трех вещах, которые кажутся вам неосуществимыми в вашей жизни. Запишите их и просите о них Бога с верой в то, что Он поможет вам.</a:t>
            </a:r>
            <a:endParaRPr lang="en-US" sz="3600" dirty="0"/>
          </a:p>
          <a:p>
            <a:endParaRPr lang="en-US" sz="3600" dirty="0"/>
          </a:p>
        </p:txBody>
      </p:sp>
      <p:sp>
        <p:nvSpPr>
          <p:cNvPr id="8" name="Rectangle 7"/>
          <p:cNvSpPr/>
          <p:nvPr/>
        </p:nvSpPr>
        <p:spPr>
          <a:xfrm>
            <a:off x="0" y="5715000"/>
            <a:ext cx="5410200" cy="914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3" name="Picture 5" descr="C:\Users\ArraisR\AppData\Local\Microsoft\Windows\Temporary Internet Files\Content.IE5\I5URWQQT\MP900431239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16286" y="2971800"/>
            <a:ext cx="3810000" cy="381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4591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NURTURE\Personal Growth Seminars Package\An Invitation to Prayer\An Invitation to Prayer - PP\Intercessory prayer 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0" y="381000"/>
            <a:ext cx="5257800" cy="1143000"/>
          </a:xfrm>
        </p:spPr>
        <p:txBody>
          <a:bodyPr>
            <a:noAutofit/>
          </a:bodyPr>
          <a:lstStyle/>
          <a:p>
            <a:pPr lvl="0"/>
            <a:r>
              <a:rPr lang="en-US" sz="4000" b="1" dirty="0" smtClean="0">
                <a:solidFill>
                  <a:schemeClr val="bg1"/>
                </a:solidFill>
              </a:rPr>
              <a:t/>
            </a:r>
            <a:br>
              <a:rPr lang="en-US" sz="4000" b="1" dirty="0" smtClean="0">
                <a:solidFill>
                  <a:schemeClr val="bg1"/>
                </a:solidFill>
              </a:rPr>
            </a:br>
            <a:r>
              <a:rPr lang="en-US" sz="4000" b="1" dirty="0" smtClean="0">
                <a:solidFill>
                  <a:schemeClr val="bg1"/>
                </a:solidFill>
              </a:rPr>
              <a:t>3. </a:t>
            </a:r>
            <a:r>
              <a:rPr lang="ru-RU" sz="4000" b="1" dirty="0" smtClean="0">
                <a:solidFill>
                  <a:schemeClr val="bg1"/>
                </a:solidFill>
              </a:rPr>
              <a:t>НАСТОЙЧИВОСТЬ</a:t>
            </a:r>
            <a:r>
              <a:rPr lang="en-US" sz="4000" dirty="0" smtClean="0">
                <a:solidFill>
                  <a:schemeClr val="bg1"/>
                </a:solidFill>
              </a:rPr>
              <a:t/>
            </a:r>
            <a:br>
              <a:rPr lang="en-US" sz="4000" dirty="0" smtClean="0">
                <a:solidFill>
                  <a:schemeClr val="bg1"/>
                </a:solidFill>
              </a:rPr>
            </a:b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2800" y="1600200"/>
            <a:ext cx="5638800" cy="4525963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i="1" dirty="0" smtClean="0">
                <a:solidFill>
                  <a:schemeClr val="bg1"/>
                </a:solidFill>
              </a:rPr>
              <a:t>«Настойчивость в молитве - важное условие для получения просимого. </a:t>
            </a:r>
            <a:r>
              <a:rPr lang="ru-RU" dirty="0" smtClean="0"/>
              <a:t>Мы должны </a:t>
            </a:r>
            <a:r>
              <a:rPr lang="ru-RU" i="1" dirty="0" smtClean="0"/>
              <a:t>непрестанно молиться</a:t>
            </a:r>
            <a:r>
              <a:rPr lang="ru-RU" dirty="0" smtClean="0"/>
              <a:t> для того, чтобы возрастать в вере и духовном опыте. «</a:t>
            </a:r>
            <a:r>
              <a:rPr lang="ru-RU" i="1" dirty="0" smtClean="0"/>
              <a:t>Будьте постоянны в молитве, бодрствуя в ней с благодарением</a:t>
            </a:r>
            <a:r>
              <a:rPr lang="ru-RU" dirty="0" smtClean="0"/>
              <a:t>».</a:t>
            </a:r>
          </a:p>
          <a:p>
            <a:pPr algn="ctr">
              <a:buNone/>
            </a:pPr>
            <a:r>
              <a:rPr lang="ru-RU" dirty="0" smtClean="0"/>
              <a:t> </a:t>
            </a:r>
            <a:r>
              <a:rPr lang="ru-RU" sz="2000" dirty="0" smtClean="0"/>
              <a:t>Римлянам </a:t>
            </a:r>
            <a:r>
              <a:rPr lang="en-US" sz="2000" dirty="0" smtClean="0"/>
              <a:t>12:12</a:t>
            </a:r>
            <a:r>
              <a:rPr lang="en-US" sz="2000" dirty="0"/>
              <a:t>; </a:t>
            </a:r>
            <a:r>
              <a:rPr lang="ru-RU" sz="2000" dirty="0" err="1" smtClean="0"/>
              <a:t>Колоссянам</a:t>
            </a:r>
            <a:r>
              <a:rPr lang="ru-RU" sz="2000" dirty="0" smtClean="0"/>
              <a:t> </a:t>
            </a:r>
            <a:r>
              <a:rPr lang="en-US" sz="2000" dirty="0" smtClean="0"/>
              <a:t>4:2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9068099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5715000"/>
            <a:ext cx="6477000" cy="9144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2133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smtClean="0"/>
              <a:t>►</a:t>
            </a:r>
            <a:r>
              <a:rPr lang="ru-RU" b="1" dirty="0" smtClean="0"/>
              <a:t>Упражнение</a:t>
            </a:r>
            <a:r>
              <a:rPr lang="en-US" b="1" dirty="0" smtClean="0"/>
              <a:t>:</a:t>
            </a:r>
            <a:r>
              <a:rPr lang="en-US" dirty="0" smtClean="0"/>
              <a:t> </a:t>
            </a:r>
            <a:r>
              <a:rPr lang="ru-RU" dirty="0" smtClean="0"/>
              <a:t>подумайте о трех средствах, которые могут помочь вам быть настойчивыми в молитве. Поделитесь этим с подругой и попросите Бога помочь вам добиться в этом успеха.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1. ______________</a:t>
            </a:r>
          </a:p>
          <a:p>
            <a:pPr marL="0" indent="0">
              <a:buNone/>
            </a:pPr>
            <a:r>
              <a:rPr lang="en-US" dirty="0" smtClean="0"/>
              <a:t>2. ______________</a:t>
            </a:r>
          </a:p>
          <a:p>
            <a:pPr marL="0" indent="0">
              <a:buNone/>
            </a:pPr>
            <a:r>
              <a:rPr lang="en-US" dirty="0" smtClean="0"/>
              <a:t>3. ______________</a:t>
            </a:r>
            <a:endParaRPr lang="en-US" dirty="0"/>
          </a:p>
          <a:p>
            <a:endParaRPr lang="en-US" dirty="0"/>
          </a:p>
        </p:txBody>
      </p:sp>
      <p:pic>
        <p:nvPicPr>
          <p:cNvPr id="3074" name="Picture 2" descr="C:\Users\ArraisR\AppData\Local\Microsoft\Windows\Temporary Internet Files\Content.IE5\PH5A65N5\MP900431223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102428"/>
            <a:ext cx="3581400" cy="36793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43185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NURTURE\Personal Growth Seminars Package\An Invitation to Prayer\An Invitation to Prayer - PP\Intercessory prayer 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7419" y="0"/>
            <a:ext cx="94022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1400" y="0"/>
            <a:ext cx="5181600" cy="1752600"/>
          </a:xfrm>
        </p:spPr>
        <p:txBody>
          <a:bodyPr>
            <a:noAutofit/>
          </a:bodyPr>
          <a:lstStyle/>
          <a:p>
            <a:pPr lvl="0"/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БУДЬТЕ ПРИЛЕЖНЫ</a:t>
            </a: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1400" y="1752600"/>
            <a:ext cx="5486400" cy="45720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 smtClean="0"/>
              <a:t>«Необходимо добиваться того, чтобы ничто не препятствовало молитве. Приложите все усилия, чтобы общение с Иисусом было полным и радостным. Используйте всякую возможность быть там, где обыкновенно возносятся молитвы к Богу.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5188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NURTURE\Personal Growth Seminars Package\An Invitation to Prayer\An Invitation to Prayer - PP\Intercessory prayer 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7419" y="0"/>
            <a:ext cx="94022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304800"/>
            <a:ext cx="5486400" cy="64770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 smtClean="0"/>
              <a:t>Те, кто действительно ищет общения с Господом, будут посещать молитвенные собрания и добросовестно выполнять свои обязанности. Они будут полны желания получить все обещанные благословения и использовать всякую возможность быть там, где лучи небесного света могут озарить их сердца»</a:t>
            </a:r>
            <a:r>
              <a:rPr lang="en-US" dirty="0" smtClean="0"/>
              <a:t>.  </a:t>
            </a:r>
          </a:p>
          <a:p>
            <a:pPr marL="0" indent="0" algn="ctr">
              <a:buNone/>
            </a:pPr>
            <a:r>
              <a:rPr lang="en-US" dirty="0" smtClean="0"/>
              <a:t>   </a:t>
            </a:r>
            <a:r>
              <a:rPr lang="ru-RU" sz="2600" i="1" dirty="0" smtClean="0"/>
              <a:t>Путь ко Христу</a:t>
            </a:r>
            <a:r>
              <a:rPr lang="en-US" sz="2600" i="1" dirty="0" smtClean="0"/>
              <a:t>,</a:t>
            </a:r>
            <a:r>
              <a:rPr lang="ru-RU" sz="2600" i="1" dirty="0" smtClean="0"/>
              <a:t> с.</a:t>
            </a:r>
            <a:r>
              <a:rPr lang="en-US" sz="2600" i="1" dirty="0" smtClean="0"/>
              <a:t> 98 </a:t>
            </a:r>
            <a:endParaRPr lang="en-US" sz="2600" i="1" dirty="0"/>
          </a:p>
          <a:p>
            <a:pPr marL="0" indent="0" algn="ctr">
              <a:buNone/>
            </a:pPr>
            <a:endParaRPr lang="en-US" sz="2600" i="1" dirty="0"/>
          </a:p>
        </p:txBody>
      </p:sp>
    </p:spTree>
    <p:extLst>
      <p:ext uri="{BB962C8B-B14F-4D97-AF65-F5344CB8AC3E}">
        <p14:creationId xmlns:p14="http://schemas.microsoft.com/office/powerpoint/2010/main" xmlns="" val="40116467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►</a:t>
            </a:r>
            <a:r>
              <a:rPr lang="ru-RU" b="1" dirty="0" smtClean="0"/>
              <a:t>Упражнение</a:t>
            </a:r>
            <a:r>
              <a:rPr lang="en-US" b="1" dirty="0" smtClean="0"/>
              <a:t>: </a:t>
            </a:r>
            <a:r>
              <a:rPr lang="ru-RU" dirty="0" smtClean="0"/>
              <a:t>дайте определение слову «прилежание» и подумайте о том, как его достичь в вашей молитвенной жизни</a:t>
            </a:r>
            <a:r>
              <a:rPr lang="en-US" dirty="0" smtClean="0"/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5715000"/>
            <a:ext cx="7467600" cy="9144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C:\Users\ArraisR\AppData\Local\Microsoft\Windows\Temporary Internet Files\Content.IE5\I5URWQQT\MP900448490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209800"/>
            <a:ext cx="3048000" cy="4572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67018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NURTURE\Personal Growth Seminars Package\An Invitation to Prayer\An Invitation to Prayer - PP\Intercessory prayer 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7419" y="0"/>
            <a:ext cx="94022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1400" y="228600"/>
            <a:ext cx="5334000" cy="160020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ook" charset="0"/>
                <a:ea typeface="Avenir Book" charset="0"/>
                <a:cs typeface="Avenir Book" charset="0"/>
              </a:rPr>
            </a:b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ook" charset="0"/>
                <a:ea typeface="Avenir Book" charset="0"/>
                <a:cs typeface="Avenir Book" charset="0"/>
              </a:rPr>
              <a:t>ОБЕТОВАНИЕ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ook" charset="0"/>
                <a:ea typeface="Avenir Book" charset="0"/>
                <a:cs typeface="Avenir Book" charset="0"/>
              </a:rPr>
            </a:b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1828801"/>
            <a:ext cx="5029200" cy="48006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FFFF00"/>
                </a:solidFill>
              </a:rPr>
              <a:t>«Открывайте перед Богом свои нужды, радости и печали, свои заботы и опасения! Вы не утомите и не обремените Его этим. Тот, Который способен сосчитать каждый волос на вашей голове, не может быть безразличным к нуждам своих детей. 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173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P:\DEPT\WM\_SHARED\2011 Adviosry Resources\Nurture-Empower-Outreach\NURTURE\Personal Growth Seminars Package\An Invitation to Prayer\An Invitation to Prayer - PP\Intercessory prayer 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7419" y="0"/>
            <a:ext cx="94022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38600" y="1600200"/>
            <a:ext cx="4953000" cy="4525963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FFFF00"/>
                </a:solidFill>
              </a:rPr>
              <a:t>«Господь весьма милосерд и сострадателен» (</a:t>
            </a:r>
            <a:r>
              <a:rPr lang="ru-RU" dirty="0" err="1" smtClean="0">
                <a:solidFill>
                  <a:srgbClr val="FFFF00"/>
                </a:solidFill>
              </a:rPr>
              <a:t>Иак</a:t>
            </a:r>
            <a:r>
              <a:rPr lang="ru-RU" dirty="0" smtClean="0">
                <a:solidFill>
                  <a:srgbClr val="FFFF00"/>
                </a:solidFill>
              </a:rPr>
              <a:t>. 5:11).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FFFF00"/>
                </a:solidFill>
              </a:rPr>
              <a:t>Его любящее сердце трогают наши скорби. Он переживает вместе с нами, когда мы рассказываем Ему о них. Приходите к Нему со всем, что смущает и беспокоит вас. 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35319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:\DEPT\WM\_SHARED\2011 Adviosry Resources\Nurture-Empower-Outreach\NURTURE\Personal Growth Seminars Package\An Invitation to Prayer\An Invitation to Prayer - PP\Intercessory prayer 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4200" y="0"/>
            <a:ext cx="6019800" cy="45720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FFFF00"/>
                </a:solidFill>
              </a:rPr>
              <a:t>Никакая ноша не будет для Него слишком тяжелой: ведь Он держит миры и управляет Вселенной. Все, что касается нашего внутреннего мира, не может быть маловажным для Него. Нет ни одной главы в истории нашей жизни, которая была бы настолько запутанной, чтобы Он не мог ее прочесть; никакое наше недоразумение не может быть настолько трудным, чтобы Он не был в состоянии помочь. 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606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NURTURE\Personal Growth Seminars Package\An Invitation to Prayer\An Invitation to Prayer - PP\Intercessory prayer 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3800" y="1752600"/>
            <a:ext cx="5257800" cy="2743200"/>
          </a:xfrm>
        </p:spPr>
        <p:txBody>
          <a:bodyPr>
            <a:noAutofit/>
          </a:bodyPr>
          <a:lstStyle/>
          <a:p>
            <a:pPr marL="0" indent="0" algn="ctr" fontAlgn="base">
              <a:buNone/>
            </a:pPr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“И воззовете ко Мне, и пойдете и помолитесь Мне, и Я услышу вас; и взыщете Меня и найдете, если взыщете Меня всем сердцем вашим”</a:t>
            </a:r>
          </a:p>
          <a:p>
            <a:pPr marL="0" indent="0" algn="ctr" fontAlgn="base">
              <a:buNone/>
            </a:pPr>
            <a:r>
              <a:rPr 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Иеремия 29:12, 13</a:t>
            </a:r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907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NURTURE\Personal Growth Seminars Package\An Invitation to Prayer\An Invitation to Prayer - PP\Intercessory prayer 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7419" y="0"/>
            <a:ext cx="94022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0" y="1341437"/>
            <a:ext cx="5257800" cy="452596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dirty="0" smtClean="0">
                <a:solidFill>
                  <a:srgbClr val="FFC000"/>
                </a:solidFill>
              </a:rPr>
              <a:t>   </a:t>
            </a:r>
            <a:r>
              <a:rPr lang="ru-RU" dirty="0" smtClean="0">
                <a:solidFill>
                  <a:srgbClr val="FFFF00"/>
                </a:solidFill>
              </a:rPr>
              <a:t>Никакое несчастье, которое может постигнуть малейшего из Его детей, никакая тревога, беспокоящая душу, любая радость, каждая искренняя молитва - ничто не ускользает от взора нашего Небесного Отца, Который с участием откликается на все. 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067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:\DEPT\WM\_SHARED\2011 Adviosry Resources\Nurture-Empower-Outreach\NURTURE\Personal Growth Seminars Package\An Invitation to Prayer\An Invitation to Prayer - PP\Intercessory prayer 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7419" y="0"/>
            <a:ext cx="94022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0" y="0"/>
            <a:ext cx="5257800" cy="67818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ru-RU" dirty="0" smtClean="0">
                <a:solidFill>
                  <a:srgbClr val="FFFF00"/>
                </a:solidFill>
              </a:rPr>
              <a:t>«Он исцеляет сокрушенных сердцем и врачует скорби их» (</a:t>
            </a:r>
            <a:r>
              <a:rPr lang="ru-RU" dirty="0" err="1" smtClean="0">
                <a:solidFill>
                  <a:srgbClr val="FFFF00"/>
                </a:solidFill>
              </a:rPr>
              <a:t>Пс</a:t>
            </a:r>
            <a:r>
              <a:rPr lang="ru-RU" dirty="0" smtClean="0">
                <a:solidFill>
                  <a:srgbClr val="FFFF00"/>
                </a:solidFill>
              </a:rPr>
              <a:t>. 146:3). Отношения между Богом и каждым человеком настолько определенны и полны, как будто этот человек является единственной душой на земле, о которой заботится Небесный Отец и за которую Он отдал Своего возлюбленного Сына». </a:t>
            </a:r>
            <a:endParaRPr lang="en-US" dirty="0" smtClean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ru-RU" sz="2400" i="1" dirty="0" smtClean="0">
                <a:solidFill>
                  <a:srgbClr val="FFFF00"/>
                </a:solidFill>
              </a:rPr>
              <a:t>Путь ко Христу</a:t>
            </a:r>
            <a:r>
              <a:rPr lang="en-US" sz="2400" i="1" dirty="0" smtClean="0">
                <a:solidFill>
                  <a:srgbClr val="FFFF00"/>
                </a:solidFill>
              </a:rPr>
              <a:t>,</a:t>
            </a:r>
            <a:r>
              <a:rPr lang="ru-RU" sz="2400" i="1" dirty="0" smtClean="0">
                <a:solidFill>
                  <a:srgbClr val="FFFF00"/>
                </a:solidFill>
              </a:rPr>
              <a:t> с.</a:t>
            </a:r>
            <a:r>
              <a:rPr lang="en-US" sz="2400" i="1" dirty="0" smtClean="0">
                <a:solidFill>
                  <a:srgbClr val="FFFF00"/>
                </a:solidFill>
              </a:rPr>
              <a:t> 100</a:t>
            </a:r>
            <a:endParaRPr lang="en-US" sz="2400" i="1" dirty="0">
              <a:solidFill>
                <a:srgbClr val="FFFF00"/>
              </a:solidFill>
            </a:endParaRPr>
          </a:p>
          <a:p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9244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NURTURE\Personal Growth Seminars Package\An Invitation to Prayer\An Invitation to Prayer - PP\Intercessory prayer 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0862" y="-84259"/>
            <a:ext cx="9324862" cy="6942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5200" y="1219200"/>
            <a:ext cx="533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Улучшение духовного общения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0" y="3017837"/>
            <a:ext cx="6019800" cy="32305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Выберите особое место для молитвы.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Молитесь в одно и то же время каждый день.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Молитесь вслух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Держите под рукой блокнот.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Сделайте список нужд.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139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NURTURE\Personal Growth Seminars Package\An Invitation to Prayer\An Invitation to Prayer - PP\Intercessory prayer 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1735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810000" y="1371601"/>
            <a:ext cx="5334000" cy="464820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Выделите время для молитвы.</a:t>
            </a:r>
            <a:endPara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Меняйте деятельность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Ведите молитвенный дневник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Молитесь с кем-то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Молитесь одним предложением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93166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NURTURE\Personal Growth Seminars Package\An Invitation to Prayer\An Invitation to Prayer - PP\Intercessory prayer 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7419" y="0"/>
            <a:ext cx="94022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1400" y="0"/>
            <a:ext cx="5181600" cy="1752600"/>
          </a:xfrm>
        </p:spPr>
        <p:txBody>
          <a:bodyPr>
            <a:noAutofit/>
          </a:bodyPr>
          <a:lstStyle/>
          <a:p>
            <a:pPr lvl="0"/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1400" y="1143000"/>
            <a:ext cx="5486400" cy="5181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«Молитесь так: «Возьми меня, Господи, я всецело принадлежу Тебе. Я кладу все свои планы к Твоим ногам. Используй меня сегодня в Твоем служении. Пребудь со мной, чтобы все мои труды в Тебе совершались». Это необходимо делать каждый день. </a:t>
            </a:r>
            <a:endParaRPr lang="en-US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5188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NURTURE\Personal Growth Seminars Package\An Invitation to Prayer\An Invitation to Prayer - PP\Intercessory prayer 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7419" y="0"/>
            <a:ext cx="94022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1400" y="0"/>
            <a:ext cx="5181600" cy="1752600"/>
          </a:xfrm>
        </p:spPr>
        <p:txBody>
          <a:bodyPr>
            <a:noAutofit/>
          </a:bodyPr>
          <a:lstStyle/>
          <a:p>
            <a:pPr lvl="0"/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1400" y="685800"/>
            <a:ext cx="5486400" cy="563880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Каждое утро посвящайте себя Богу на предстоящий день. Подчиняйте Ему все свои планы. Будьте готовы выполнить их или отказаться от них, следуя тому, что Он в Своем предвидении укажет вам. Таким образом вы можете изо дня в день отдавать свою жизнь Богу, и она все более и более будет уподобляться жизни Христа» Путь ко Христу</a:t>
            </a:r>
            <a:r>
              <a:rPr lang="en-US" dirty="0" smtClean="0">
                <a:solidFill>
                  <a:srgbClr val="002060"/>
                </a:solidFill>
              </a:rPr>
              <a:t>,</a:t>
            </a:r>
            <a:r>
              <a:rPr lang="ru-RU" dirty="0" smtClean="0">
                <a:solidFill>
                  <a:srgbClr val="002060"/>
                </a:solidFill>
              </a:rPr>
              <a:t> с.</a:t>
            </a:r>
            <a:r>
              <a:rPr lang="en-US" dirty="0" smtClean="0">
                <a:solidFill>
                  <a:srgbClr val="002060"/>
                </a:solidFill>
              </a:rPr>
              <a:t> 70</a:t>
            </a: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0518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:\DEPT\WM\_SHARED\2011 Adviosry Resources\Nurture-Empower-Outreach\NURTURE\Personal Growth Seminars Package\An Invitation to Prayer\An Invitation to Prayer - PP\Intercessory prayer 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838200"/>
            <a:ext cx="5257800" cy="45259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Молитва является ключевым элементом в возрождении и преобразовании. </a:t>
            </a:r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 когда-нибудь размышляли над своей молитвенной жизнью? Исследовали ли вы ее и желали ли иметь более глубокую связь с Богом? Были ли моменты, когда вы чувствовали, что ваши молитвы будто бы не поднимаются выше потолка? Задавались ли вы вопросом, есть ли сила в ваших молитвах?</a:t>
            </a:r>
          </a:p>
          <a:p>
            <a:pPr marL="0" indent="0" algn="ctr">
              <a:buNone/>
            </a:pPr>
            <a:endParaRPr 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661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:\DEPT\WM\_SHARED\2011 Adviosry Resources\Nurture-Empower-Outreach\NURTURE\Personal Growth Seminars Package\An Invitation to Prayer\An Invitation to Prayer - PP\Intercessory prayer 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5200" y="1371600"/>
            <a:ext cx="5562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молитве мы открываем наше сердце Богу как другу. Это необходимо не потому, что Богу неизвестно, кто мы такие, но для того, чтобы помочь нам принять Его. Молитва приближает не Бога к нам, а нас к Богу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0" indent="0" algn="ctr">
              <a:buNone/>
            </a:pPr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Путь ко Христу</a:t>
            </a:r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c. 93</a:t>
            </a:r>
            <a:endParaRPr 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301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NURTURE\Personal Growth Seminars Package\An Invitation to Prayer\An Invitation to Prayer - PP\Intercessory prayer 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2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2438400"/>
            <a:ext cx="4953000" cy="114300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32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ook" charset="0"/>
                <a:ea typeface="Avenir Book" charset="0"/>
                <a:cs typeface="Avenir Book" charset="0"/>
              </a:rPr>
            </a:br>
            <a:r>
              <a:rPr lang="ru-RU" sz="32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ook" charset="0"/>
                <a:ea typeface="Avenir Book" charset="0"/>
                <a:cs typeface="Avenir Book" charset="0"/>
              </a:rPr>
              <a:t>УСЛОВИЯ </a:t>
            </a:r>
            <a:br>
              <a:rPr lang="ru-RU" sz="32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ook" charset="0"/>
                <a:ea typeface="Avenir Book" charset="0"/>
                <a:cs typeface="Avenir Book" charset="0"/>
              </a:rPr>
            </a:br>
            <a:r>
              <a:rPr lang="ru-RU" sz="32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ook" charset="0"/>
                <a:ea typeface="Avenir Book" charset="0"/>
                <a:cs typeface="Avenir Book" charset="0"/>
              </a:rPr>
              <a:t>МОЛИТВЫ</a:t>
            </a:r>
            <a:endParaRPr lang="en-US" sz="32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venir Book" charset="0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203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NURTURE\Personal Growth Seminars Package\An Invitation to Prayer\An Invitation to Prayer - PP\Intercessory prayer 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09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1400" y="685800"/>
            <a:ext cx="5562600" cy="1143000"/>
          </a:xfrm>
        </p:spPr>
        <p:txBody>
          <a:bodyPr>
            <a:noAutofit/>
          </a:bodyPr>
          <a:lstStyle/>
          <a:p>
            <a:pPr lvl="0"/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ook" charset="0"/>
                <a:ea typeface="Avenir Book" charset="0"/>
                <a:cs typeface="Avenir Book" charset="0"/>
              </a:rPr>
            </a:b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ook" charset="0"/>
                <a:ea typeface="Avenir Book" charset="0"/>
                <a:cs typeface="Avenir Book" charset="0"/>
              </a:rPr>
              <a:t>1.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ook" charset="0"/>
                <a:ea typeface="Avenir Book" charset="0"/>
                <a:cs typeface="Avenir Book" charset="0"/>
              </a:rPr>
              <a:t>ОСОЗНАЙТЕ СВОЮ НУЖДУ</a:t>
            </a:r>
            <a:r>
              <a:rPr lang="en-US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3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ook" charset="0"/>
                <a:ea typeface="Avenir Book" charset="0"/>
                <a:cs typeface="Avenir Book" charset="0"/>
              </a:rPr>
            </a:br>
            <a:endParaRPr lang="en-US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1400" y="2103437"/>
            <a:ext cx="5486400" cy="3916363"/>
          </a:xfrm>
        </p:spPr>
        <p:txBody>
          <a:bodyPr>
            <a:normAutofit lnSpcReduction="10000"/>
          </a:bodyPr>
          <a:lstStyle/>
          <a:p>
            <a:pPr marL="0" indent="0" algn="ctr" fontAlgn="base">
              <a:buNone/>
            </a:pPr>
            <a:r>
              <a:rPr lang="ru-RU" dirty="0" smtClean="0"/>
              <a:t>«Одно из первых условий заключается в том, чтобы мы осознали свою </a:t>
            </a:r>
            <a:r>
              <a:rPr lang="ru-RU" u="sng" dirty="0" smtClean="0"/>
              <a:t>нужду в Его помощи</a:t>
            </a:r>
            <a:r>
              <a:rPr lang="ru-RU" dirty="0" smtClean="0"/>
              <a:t> (подчеркивание добавлено автором статьи). Он обещал: </a:t>
            </a:r>
            <a:r>
              <a:rPr lang="ru-RU" i="1" dirty="0" smtClean="0"/>
              <a:t>«Ибо Я изолью воды на жаждущее и потоки на иссохшее»</a:t>
            </a:r>
            <a:r>
              <a:rPr lang="ru-RU" dirty="0" smtClean="0"/>
              <a:t> (Исаия 44:3).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2034781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NURTURE\Personal Growth Seminars Package\An Invitation to Prayer\An Invitation to Prayer - PP\Intercessory prayer 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09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1143000"/>
            <a:ext cx="5105400" cy="5257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Кто алчет и жаждет праведности, кто всем сердцем стремится к Богу, тот может быть уверен, что насытится. </a:t>
            </a:r>
            <a:r>
              <a:rPr lang="ru-RU" b="1" dirty="0" smtClean="0">
                <a:solidFill>
                  <a:srgbClr val="002060"/>
                </a:solidFill>
              </a:rPr>
              <a:t>Божие благословение будет получено только тогда, когда сердце открыто для влияния Духа Святого.</a:t>
            </a:r>
          </a:p>
          <a:p>
            <a:pPr marL="0" indent="0" algn="ctr">
              <a:buNone/>
            </a:pPr>
            <a:r>
              <a:rPr lang="ru-RU" sz="2400" dirty="0" smtClean="0"/>
              <a:t>Путь ко Христу</a:t>
            </a:r>
            <a:r>
              <a:rPr lang="en-US" sz="2400" dirty="0" smtClean="0"/>
              <a:t>, </a:t>
            </a:r>
            <a:r>
              <a:rPr lang="ru-RU" sz="2400" dirty="0" smtClean="0"/>
              <a:t>с. </a:t>
            </a:r>
            <a:r>
              <a:rPr lang="en-US" sz="2400" dirty="0" smtClean="0"/>
              <a:t>95  </a:t>
            </a:r>
            <a:endParaRPr lang="en-US" sz="2400" dirty="0"/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6137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5344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smtClean="0"/>
              <a:t>►</a:t>
            </a:r>
            <a:r>
              <a:rPr lang="ru-RU" sz="3600" b="1" dirty="0" smtClean="0"/>
              <a:t>Упражнение</a:t>
            </a:r>
            <a:r>
              <a:rPr lang="en-US" sz="3600" b="1" dirty="0" smtClean="0"/>
              <a:t>:</a:t>
            </a:r>
            <a:r>
              <a:rPr lang="en-US" sz="3600" dirty="0" smtClean="0"/>
              <a:t>  </a:t>
            </a:r>
            <a:r>
              <a:rPr lang="ru-RU" sz="3600" dirty="0" smtClean="0"/>
              <a:t>Напишите на листе бумаги свою глубокую нужду, о которой хотели бы сейчас попросить Бога. Расскажите Ему о ней и молитесь о Божьей помощи.</a:t>
            </a:r>
            <a:endParaRPr lang="en-US" sz="3600" dirty="0"/>
          </a:p>
          <a:p>
            <a:endParaRPr lang="en-US" sz="3600" dirty="0"/>
          </a:p>
        </p:txBody>
      </p:sp>
      <p:sp>
        <p:nvSpPr>
          <p:cNvPr id="4" name="Rectangle 3"/>
          <p:cNvSpPr/>
          <p:nvPr/>
        </p:nvSpPr>
        <p:spPr>
          <a:xfrm>
            <a:off x="-10886" y="5715000"/>
            <a:ext cx="5105400" cy="9144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:\Users\ArraisR\AppData\Local\Microsoft\Windows\Temporary Internet Files\Content.IE5\SMA9IIV7\MP900409009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83628" y="2895600"/>
            <a:ext cx="3796606" cy="38114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5942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NURTURE\Personal Growth Seminars Package\An Invitation to Prayer\An Invitation to Prayer - PP\Intercessory prayer 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7419" y="0"/>
            <a:ext cx="94022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1400" y="0"/>
            <a:ext cx="5181600" cy="1752600"/>
          </a:xfrm>
        </p:spPr>
        <p:txBody>
          <a:bodyPr>
            <a:noAutofit/>
          </a:bodyPr>
          <a:lstStyle/>
          <a:p>
            <a:pPr lvl="0"/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1400" y="1752600"/>
            <a:ext cx="5486400" cy="4572000"/>
          </a:xfrm>
        </p:spPr>
        <p:txBody>
          <a:bodyPr>
            <a:normAutofit/>
          </a:bodyPr>
          <a:lstStyle/>
          <a:p>
            <a:pPr marL="0" indent="0" algn="ctr" fontAlgn="base">
              <a:buNone/>
            </a:pPr>
            <a:r>
              <a:rPr lang="ru-RU" dirty="0" smtClean="0"/>
              <a:t>«Вера - еще одно из условий успешной молитвы. «Ибо надобно, чтобы приходящий к Богу веровал, что Он есть и ищущим Его воздает».</a:t>
            </a:r>
          </a:p>
          <a:p>
            <a:pPr marL="0" indent="0" algn="ctr" fontAlgn="base">
              <a:buNone/>
            </a:pPr>
            <a:r>
              <a:rPr lang="ru-RU" sz="2800" i="1" dirty="0" smtClean="0"/>
              <a:t>Евреям</a:t>
            </a:r>
            <a:r>
              <a:rPr lang="en-US" sz="2800" i="1" dirty="0" smtClean="0"/>
              <a:t> 11:6</a:t>
            </a:r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886200" y="533400"/>
            <a:ext cx="49161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ook" charset="0"/>
                <a:ea typeface="Avenir Book" charset="0"/>
                <a:cs typeface="Avenir Book" charset="0"/>
              </a:rPr>
              <a:t>2. </a:t>
            </a:r>
            <a:r>
              <a:rPr lang="ru-RU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ook" charset="0"/>
                <a:ea typeface="Avenir Book" charset="0"/>
                <a:cs typeface="Avenir Book" charset="0"/>
              </a:rPr>
              <a:t>ИМЕЙТЕ ВЕРУ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ook" charset="0"/>
                <a:ea typeface="Avenir Book" charset="0"/>
                <a:cs typeface="Avenir Book" charset="0"/>
              </a:rPr>
            </a:b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05188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1355</TotalTime>
  <Words>1010</Words>
  <Application>Microsoft Office PowerPoint</Application>
  <PresentationFormat>Экран (4:3)</PresentationFormat>
  <Paragraphs>57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Office Theme</vt:lpstr>
      <vt:lpstr>ПРИГЛАШЕНИЕ К МОЛИТВЕ</vt:lpstr>
      <vt:lpstr>Слайд 2</vt:lpstr>
      <vt:lpstr>Слайд 3</vt:lpstr>
      <vt:lpstr>Слайд 4</vt:lpstr>
      <vt:lpstr> УСЛОВИЯ  МОЛИТВЫ</vt:lpstr>
      <vt:lpstr> 1.ОСОЗНАЙТЕ СВОЮ НУЖДУ </vt:lpstr>
      <vt:lpstr>Слайд 7</vt:lpstr>
      <vt:lpstr>Слайд 8</vt:lpstr>
      <vt:lpstr>  </vt:lpstr>
      <vt:lpstr>  </vt:lpstr>
      <vt:lpstr>Слайд 11</vt:lpstr>
      <vt:lpstr> 3. НАСТОЙЧИВОСТЬ </vt:lpstr>
      <vt:lpstr>Слайд 13</vt:lpstr>
      <vt:lpstr> 4. БУДЬТЕ ПРИЛЕЖНЫ </vt:lpstr>
      <vt:lpstr>Слайд 15</vt:lpstr>
      <vt:lpstr>Слайд 16</vt:lpstr>
      <vt:lpstr> ОБЕТОВАНИЕ </vt:lpstr>
      <vt:lpstr>Слайд 18</vt:lpstr>
      <vt:lpstr>Слайд 19</vt:lpstr>
      <vt:lpstr>Слайд 20</vt:lpstr>
      <vt:lpstr>Слайд 21</vt:lpstr>
      <vt:lpstr> Улучшение духовного общения </vt:lpstr>
      <vt:lpstr>Слайд 23</vt:lpstr>
      <vt:lpstr>  </vt:lpstr>
      <vt:lpstr>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Invitation to Pray</dc:title>
  <dc:creator>Raquel Arrais</dc:creator>
  <cp:lastModifiedBy>raostrovskaya</cp:lastModifiedBy>
  <cp:revision>22</cp:revision>
  <dcterms:created xsi:type="dcterms:W3CDTF">2011-01-24T21:52:03Z</dcterms:created>
  <dcterms:modified xsi:type="dcterms:W3CDTF">2017-01-13T07:32:16Z</dcterms:modified>
</cp:coreProperties>
</file>