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6"/>
  </p:notesMasterIdLst>
  <p:handoutMasterIdLst>
    <p:handoutMasterId r:id="rId27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68" r:id="rId14"/>
    <p:sldId id="269" r:id="rId15"/>
    <p:sldId id="280" r:id="rId16"/>
    <p:sldId id="270" r:id="rId17"/>
    <p:sldId id="271" r:id="rId18"/>
    <p:sldId id="284" r:id="rId19"/>
    <p:sldId id="277" r:id="rId20"/>
    <p:sldId id="285" r:id="rId21"/>
    <p:sldId id="283" r:id="rId22"/>
    <p:sldId id="272" r:id="rId23"/>
    <p:sldId id="273" r:id="rId24"/>
    <p:sldId id="282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60"/>
    <p:restoredTop sz="61828" autoAdjust="0"/>
  </p:normalViewPr>
  <p:slideViewPr>
    <p:cSldViewPr snapToGrid="0" snapToObjects="1">
      <p:cViewPr>
        <p:scale>
          <a:sx n="50" d="100"/>
          <a:sy n="50" d="100"/>
        </p:scale>
        <p:origin x="-197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3FDA3F-8A2F-054F-9D9E-41C70A20B1DB}" type="datetimeFigureOut">
              <a:rPr lang="en-US" smtClean="0"/>
              <a:pPr/>
              <a:t>4/20/2017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001B65-F4C4-5D45-8131-012F12942A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946739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D21A9A-A67B-6848-B908-A39D28130556}" type="datetimeFigureOut">
              <a:rPr lang="en-US" smtClean="0"/>
              <a:pPr/>
              <a:t>4/20/2017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EB90C7-E695-1B4C-A15E-5F059629711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09514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hiteestate.org/about/egwbio.asp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ellenwhite.org/content/article/learn-about-ellen-g-white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Чтение</a:t>
            </a:r>
            <a:r>
              <a:rPr lang="ru-RU" b="1" baseline="0" dirty="0" smtClean="0"/>
              <a:t> Писания</a:t>
            </a:r>
            <a:r>
              <a:rPr lang="en-US" b="1" dirty="0" smtClean="0"/>
              <a:t>: 1 </a:t>
            </a:r>
            <a:r>
              <a:rPr lang="ru-RU" b="1" dirty="0" smtClean="0"/>
              <a:t>Коринфянам </a:t>
            </a:r>
            <a:r>
              <a:rPr lang="en-US" b="1" dirty="0" smtClean="0"/>
              <a:t>13:1</a:t>
            </a:r>
            <a:endParaRPr lang="en-US" b="1" i="1" dirty="0" smtClean="0"/>
          </a:p>
          <a:p>
            <a:pPr lvl="1"/>
            <a:r>
              <a:rPr lang="en-AU" i="0" baseline="30000" dirty="0" smtClean="0"/>
              <a:t>1</a:t>
            </a:r>
            <a:r>
              <a:rPr lang="en-AU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</a:t>
            </a:r>
            <a:r>
              <a:rPr lang="ru-RU" dirty="0" smtClean="0"/>
              <a:t>Если я говорю языками человеческими и ангельскими, а любви не имею, то я — медь звенящая или кимвал звучащий</a:t>
            </a:r>
            <a:r>
              <a:rPr lang="en-AU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.”</a:t>
            </a:r>
            <a:endParaRPr lang="en-US" sz="120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B90C7-E695-1B4C-A15E-5F0596297119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929802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На слайде представлен краткий итог</a:t>
            </a:r>
            <a:r>
              <a:rPr lang="ru-RU" b="1" baseline="0" dirty="0" smtClean="0"/>
              <a:t> </a:t>
            </a:r>
            <a:r>
              <a:rPr lang="ru-RU" b="1" dirty="0" smtClean="0"/>
              <a:t>рассказа </a:t>
            </a:r>
            <a:r>
              <a:rPr lang="ru-RU" b="1" dirty="0" err="1" smtClean="0"/>
              <a:t>Моны</a:t>
            </a:r>
            <a:r>
              <a:rPr lang="ru-RU" b="1" dirty="0" smtClean="0"/>
              <a:t> </a:t>
            </a:r>
            <a:r>
              <a:rPr lang="ru-RU" b="1" dirty="0" err="1" smtClean="0"/>
              <a:t>Джиено</a:t>
            </a:r>
            <a:r>
              <a:rPr lang="ru-RU" b="1" dirty="0" smtClean="0"/>
              <a:t> о своей жизни</a:t>
            </a:r>
            <a:r>
              <a:rPr lang="en-US" b="1" baseline="0" dirty="0" smtClean="0"/>
              <a:t>: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Энергичная молодая женщина подошла к Эрне Джонсон и попросила разрешения посетить конференцию «Настоящая красота», чтобы посмотреть, как она организована. Позже Эрна узнала, что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Мона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Джиено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работает юристом в г.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Порт-Морсби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Папуа-Новая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Гвинея.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Мона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полностью вовлечена в работу своей поместной церкви и целиком отдает себя на служение Богу. Она обнаружила, что ее духовные дары - это учить и благовествовать девочкам-подросткам. Используя ресурсную программу отдела женского служения «Настоящая красота» и последующие части этой программы «Настоящая я», «Настоящие друзья» и «Настоящая любовь», она начала вдохновлять подростков на то, чтобы они раскрывали дарованный им Богом потенциал.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Увлеченное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служение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Моны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к служению молодым девушкам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росло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побудило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ее подготовить серию оригинальных телевизионных программ для канала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Hope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Папуа-Новой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Гвинее. Его смотрят тысячи людей. Она организует программы в своей церкви и общине для маленьких девочек, а также для девочек-подростков. Сейчас она рассматривает возможность проведения подобных программ мальчикам-подросткам из ее церкви. Эта молодая женщина-профессионал охотно откликнулась на призыв Бога к служению.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Ваши увлечения и дары могут быть не направлены на служение подросткам, как это было в случае Эрны Джонсон и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Моны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Джиено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но вы обязаны ответить на призыв Бога и использовать свои Богом данные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увлечения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 дары. Кроме того, если ты – подросток, это не значит, что ты слишком молода, чтобы найти свое призвание. Послушайте эту историю о молодой девушке,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чье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вдохновение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стало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всемирным духовным движением.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B90C7-E695-1B4C-A15E-5F0596297119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204198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На слайде представлен краткий итог</a:t>
            </a:r>
            <a:r>
              <a:rPr lang="ru-RU" b="1" baseline="0" dirty="0" smtClean="0"/>
              <a:t> </a:t>
            </a:r>
            <a:r>
              <a:rPr lang="ru-RU" b="1" dirty="0" smtClean="0"/>
              <a:t>жизни </a:t>
            </a:r>
            <a:r>
              <a:rPr lang="ru-RU" b="1" dirty="0" err="1" smtClean="0"/>
              <a:t>Кэтрин</a:t>
            </a:r>
            <a:r>
              <a:rPr lang="ru-RU" b="1" dirty="0" smtClean="0"/>
              <a:t> Бут</a:t>
            </a:r>
            <a:r>
              <a:rPr lang="en-US" b="1" dirty="0" smtClean="0"/>
              <a:t>:</a:t>
            </a:r>
            <a:endParaRPr lang="ru-RU" b="1" dirty="0" smtClean="0"/>
          </a:p>
          <a:p>
            <a:endParaRPr lang="en-US" b="1" dirty="0" smtClean="0"/>
          </a:p>
          <a:p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Кэтрин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Бут со своим мужем Уильямом совершали служение бездомным. Но еще задолго до того, как это служение стало движением, позднее известным как Армия Спасения,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желание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Кэтрин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к помощи окружающим уже проявила себя, когда ей было девять лет. Как-то раз полицейский вел пьяницу в местный полицейский участок под улюлюканье шпаны.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Кэтрин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подбежала к нему, взяла за руку и проводила до участка, высоко подняв голову, несмотря на издевки окружающих.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четырнадцать лет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Кэтрин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стала ревностным последователем движения за трезвость. Она написала множество статей для юношеской ветви движения. Многие ее статьи были опубликованы анонимно в ведущих журналах того времени, потому что никто не принял бы всерьез ни ее как автора, ни ее статьи, если бы были указаны ее имя и возраст.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 протяжении всей своей жизни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Кэтрин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страдала от серьезных болезней, но ничто не мешало ей выполнять свою миссию.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Приверженность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 делу, на которое Бог призвал ее в девятилетнем возрасте, ярким светом сопровождало ее служение на протяжении всей жизни. Когда она умерла, тысячи опустились на колени возле ее гроба, на котором была прикреплена надпись с одной из ее знаменитых цитат: «Любите друг друга и до встречи утром</a:t>
            </a:r>
            <a:r>
              <a:rPr lang="en-AU" sz="8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»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Послушайте историю о другой замечательной девушке, которая также помогла начать всемирное духовное движение, пламенно рассказывая другим о скором пришествии Иисуса. Девушки, откликающиеся на призыв Бога, могут изменить мир и действительно изменяют его.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Michelle </a:t>
            </a:r>
            <a:r>
              <a:rPr lang="en-A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DeRusha</a:t>
            </a:r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50 Women Every Christian Should Know</a:t>
            </a:r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(Ada, Michigan: Baker Publishing Group, 2014).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B90C7-E695-1B4C-A15E-5F0596297119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778912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На слайде представлен краткий итог</a:t>
            </a:r>
            <a:r>
              <a:rPr lang="ru-RU" b="1" baseline="0" dirty="0" smtClean="0"/>
              <a:t> </a:t>
            </a:r>
            <a:r>
              <a:rPr lang="ru-RU" b="1" dirty="0" smtClean="0"/>
              <a:t>жизни </a:t>
            </a:r>
            <a:r>
              <a:rPr lang="ru-RU" b="1" dirty="0" err="1" smtClean="0"/>
              <a:t>Эллен</a:t>
            </a:r>
            <a:r>
              <a:rPr lang="ru-RU" b="1" dirty="0" smtClean="0"/>
              <a:t> Уайт</a:t>
            </a:r>
            <a:r>
              <a:rPr lang="en-US" b="1" dirty="0" smtClean="0"/>
              <a:t>:</a:t>
            </a:r>
          </a:p>
          <a:p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Эллен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Гулд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Гармон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Уайт - самая известная и влиятельная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женщина-адвентистка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седьмого дня. В детстве она часто болела и вследствие тяжелой травмы, полученной, когда она училась в третьем классе, она не смогла получить хорошее образование, так как была физически слабой.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Эллен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отдала свое сердце Иисусу, когда ей было двенадцать лет, и крестилась в четырнадцать. Эта молодая женщина полностью посвятила себя Богу. Еще в юности она стала пытаться завоевывать своих друзей для Господа.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Эллен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приняла весть о скором пришествии Христа, представленную Уильямом Миллером, и с нетерпением и уверенностью ждала скорого возвращения Христа.</a:t>
            </a:r>
          </a:p>
          <a:p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Великое Разочарование из-за того, что Иисус не вернулся на землю 22 октября 1844 года, также коснулось в этот день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Эллен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несмотря на ее юношеский возраст 16 лет. Она продолжала изучать Библию с другими и искренне молилась за свет и руководство в последующие сложные дни. В то время как многие колебались или отказывались от своего адвентистского опыта, включая членов семьи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Эллен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она присоединилась к богослужениям, которые проводили четыре другие женщины в доме одного верующего. Небо, казалось, было совсем близко к молитвенной группе, и когда сила Божья снизошла на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Эллен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она увидела народ остатка, идущий в город Бога (См.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Эллен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Уайт. Ранние произведения, с. 13-20).</a:t>
            </a: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Когда 17-летняя девушка неохотно рассказала об этом видении группе адвентистов в ее родном городе Портленде, штат Мэн, они приняли это как свет от Бога. В ответ на более позднее видение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Эллен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с друзьями и родственниками стала путешествовать по разным местам и рассказывать рассеянным группам адвентистов то, что было ей открыто в первом и последующих откровениях.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Это были непростые дни для адвентистов, переживших разочарование. Они не только подвергались презрению и насмешкам со стороны окружающих в целом, но и между собой не были едины, что способствовало тому, что в их рядах возникал всякого рода фанатизм. Но Бог через откровение показал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Эллен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Уайт исход некоторых из этих фанатичных движений, и ей было поручено обличить этих людей и указать на их заблуждение. Ей было трудно это сделать, но все-таки она справилась.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Эллен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Хармон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вышла замуж за Джеймса Уайта в 1846 году, и они стали служить Господу вместе, став основателями движения, впоследствии ставшего известным как всемирная Церковь Адвентистов Седьмого Дня.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История показывает, что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Эллен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ответила на призыв Бога после того, как двое мужчин отказались выполнять то, что Бог попросил их сделать. Она была молодой женщиной, полной любви к Богу, и, несмотря на свое плохое здоровье и отсутствие образования, она ответила согласием на Божий призыв.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Приверженность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Эллен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Г. Уайт к исполнению Божьих повелений не угасала на протяжении всей ее долгой жизни</a:t>
            </a:r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AU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 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Arthur L. White, “Ellen G. White®, a brief biography”(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http://www.whiteestate.org/about/egwbio.asp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February 7, 2017).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B90C7-E695-1B4C-A15E-5F0596297119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699411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Цитата с сайта </a:t>
            </a:r>
            <a:r>
              <a:rPr lang="en-A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ellenwhite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en-A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org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Эллен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Уайт была женщиной с замечательными духовными дарованиями, она прожила большую часть жизни в девятнадцатом веке (1827-1915), однако благодаря ее произведениям она до сих пор оказывает революционное влияние на миллионы людей во всем мире. За свою жизнь она написала более 5000 периодических статей и 40 книг. Но сегодня, включая компиляции из ее рукописей, насчитывающих 50 000 страниц, доступны более 100 наименований на английском языке.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Эллен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Уайт является самой переводимой женщиной-писателем за всю историю литературы и самым переводимым американским автором. Ее изменяющий жизнь шедевр успешной христианской жизни «Путь ко Христу» опубликован на более чем 140 языках»</a:t>
            </a:r>
            <a:r>
              <a:rPr lang="en-US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Разве не чудесно то, что молодая девушка может сделать с любовью для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Иисуса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любовью к 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потерянным людям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и желанием  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скорейшего возвращения Иисуса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? Это приглашение для нас сегодня использовать свой отклик души подобно тому, как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Эллен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Уайт использовала свои дары. Это вдохновение и энтузиазм посвящения на служение  сформируют наше мировоззрение и дадут нам цель в жизни. 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ellenwhite.org, “Learn about Ellen G. White” (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http://ellenwhite.org/content/article/learn-about-ellen-g-white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February 7, 2017).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B90C7-E695-1B4C-A15E-5F0596297119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337007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Наши роль и обязанности 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Цель определяет нашу роль. А роль, в свою очередь, наделяет обязанностями. Какова ваша роль? У вас есть обязанность делиться доброй вестью? Или это касается только работников, оплачиваемых церковью, - пасторов, преподавателей и администраторов?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Конечно же, вы знаете ответ! 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Когда вы определяете свои дары и 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сердечные</a:t>
            </a:r>
            <a:r>
              <a:rPr lang="ru-RU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склонности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вы берете ответственность за их использование для </a:t>
            </a:r>
            <a:r>
              <a:rPr lang="ru-RU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благовестия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Никто другой не может делать то, что можете делать вы, и никто не может занять ваше место.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Недостаточно читать Библию каждый день. Недостаточно прийти на богослужение или молитвенное собрание. Недостаточно появляться только по субботам. Мир должен видеть Иисуса в каждом слове и деле Его последователей.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Каждый 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ученик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Иисуса знает, что в его обязанность входит позволить Иисусу сиять через него, быть Его руками и ногами в служении. Каждому 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верующему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дается хотя бы один духовный дар для прославления Бога и служения в церкви.</a:t>
            </a: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Согласно 1 Коринфянам 13:1-3, 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Церковь - это тело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Тело имеет много частей, и одна из этих частей - это ты! Когда ты не участвуешь в служении, тело Христа страдает, потому что тебя некому заменить – такой, как ты, больше нет. В тебе и твоих дарах 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нуждаются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B90C7-E695-1B4C-A15E-5F0596297119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40201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Роли</a:t>
            </a:r>
            <a:endParaRPr lang="en-A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1 Коринфянам 12:8-10 перечислены 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девять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духовных даров: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Мудрость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Знание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Вера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Исцеление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Чудотворение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Пророчество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Различение духов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Говорение на языках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Толкование языков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B90C7-E695-1B4C-A15E-5F0596297119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80974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Римлянам 12:6-8 перечислены 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семь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духовных даров: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Пророчество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Служение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Учение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Увещевание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Жертвенность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Руководство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Благотворительность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B90C7-E695-1B4C-A15E-5F0596297119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576070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Наши</a:t>
            </a:r>
            <a:r>
              <a:rPr lang="ru-RU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роли и обязанности </a:t>
            </a:r>
          </a:p>
          <a:p>
            <a:endParaRPr lang="en-A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Вы ознакомились с историей нескольких молодых женщин, которые нашли свое призвание и использовали свои дары и увлечения на служение Иисусу и исполнение Его воли. Ваш возраст, статус или пол не имеют значения. 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Верующие призваны служить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Мы знаем, что жизненные заботы мешают служению. Вы, вероятно, подумали о следующих оправданиях: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Я работаю полный рабочий день. Я работаю сверхурочно.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Я должна заботиться о своей семье, своих маленьких детях, пожилых родителях.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Где мне найти время?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В моем служении нет необходимости, потому что в церкви и так много талантливых людей.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Вы можете не чувствовать, что у вас есть какие-то дары. Или вы можете думать, что ваши дары слишком незначительны для использования в церкви. Но нет времени на оправдания. Приближается Второе пришествие. Готовы ли вы служить Господу в церкви и общине или нет?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Творец собственноручно создал этот шедевр (тебя); Он знает тебя изнутри и снаружи. Он наделил тебя дарами, Он знает твои увлечения, и Он хочет, чтобы ты заняла то место, которое Он приготовил специально для тебя.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Если ты член Церкви и посвящена на служение, тебе необходимо определить свои дары и увлечения. Попросите Бога раскрыть твой дар. Когда ты узнаешь свой дар, поразмышляй о нем и реши, как его использовать и развивать. Духовные дары даются с целью служения в церкви и прославления Бога в обществе.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B90C7-E695-1B4C-A15E-5F0596297119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020705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Наши роли и обязанности</a:t>
            </a:r>
            <a:endParaRPr lang="en-A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Когда ты знаешь свой дар, ты знаешь свое служение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Когда ты определяешь свои дары и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увлечения,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ты можешь найти свое особое место в служении, которое можешь совершать только ты. Ты убеждаешься в своей ценности в глазах Бога. Ты развиваешь здоровое чувство собственного достоинства и становишься уверенной в том, что призвана к исполнению Его воли. Ты начинаешь использовать свои дары для служения верующим и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благовестия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тем, кому нужно узнать о Спасителе.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B90C7-E695-1B4C-A15E-5F0596297119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958144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Только метод Христа</a:t>
            </a:r>
            <a:endParaRPr lang="en-A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Послушайте, как это делал Иисус: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«Только метод Христа принесет истинный успех в достижении людских сердец. Спаситель общался [с мужчинами и женщинами] как Тот, Кто желает им добра. Он проявлял к ним сочувствие, служил их нуждам и завоевывал их доверие. Затем Он приглашал их: «Следуй за Мной»» (Э. Уайт «Служение исцеления», с. 143).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pPr>
              <a:buFont typeface="Arial" pitchFamily="34" charset="0"/>
              <a:buNone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Метод Христа заключается в использовании ваших даров и страсти.</a:t>
            </a:r>
          </a:p>
          <a:p>
            <a:pPr>
              <a:buFont typeface="Arial" pitchFamily="34" charset="0"/>
              <a:buChar char="•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Если у вас нет дара проповеди или пророчества, возможно, у вас есть дар общения.</a:t>
            </a:r>
          </a:p>
          <a:p>
            <a:pPr>
              <a:buFont typeface="Arial" pitchFamily="34" charset="0"/>
              <a:buChar char="•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Если у вас нет дара знания или обучения, возможно, вы можете проявлять сочувствие, как никто другой. </a:t>
            </a:r>
          </a:p>
          <a:p>
            <a:pPr>
              <a:buFont typeface="Arial" pitchFamily="34" charset="0"/>
              <a:buChar char="•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Возможно, у вас нет дара ободрения или проницательности, но зато вы можете завоевывать доверие. </a:t>
            </a:r>
          </a:p>
          <a:p>
            <a:pPr>
              <a:buFont typeface="Arial" pitchFamily="34" charset="0"/>
              <a:buChar char="•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Возможно, у вас нет дара чудотворения или благотворительности, но вы можете молиться.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B90C7-E695-1B4C-A15E-5F0596297119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530599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Продолжение чтения Писания</a:t>
            </a:r>
            <a:r>
              <a:rPr lang="en-US" b="1" i="0" dirty="0" smtClean="0"/>
              <a:t>: 1 </a:t>
            </a:r>
            <a:r>
              <a:rPr lang="ru-RU" b="1" i="0" dirty="0" smtClean="0"/>
              <a:t>Коринфянам </a:t>
            </a:r>
            <a:r>
              <a:rPr lang="en-US" b="1" i="0" dirty="0" smtClean="0"/>
              <a:t>13:2</a:t>
            </a:r>
            <a:endParaRPr lang="ru-RU" i="1" dirty="0" smtClean="0"/>
          </a:p>
          <a:p>
            <a:endParaRPr lang="ru-RU" sz="1200" i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i="1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</a:t>
            </a:r>
            <a:r>
              <a:rPr lang="en-AU" sz="1200" i="1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ru-RU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Если имею дар пророчества, и знаю все тайны, и имею всякое познание и всю веру, так что могу и горы переставлять, а не имею любви, — то я ничто.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B90C7-E695-1B4C-A15E-5F0596297119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147291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Когда вы развиваете свои духовные дары и увлечения: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pPr lvl="0">
              <a:buFont typeface="Arial" pitchFamily="34" charset="0"/>
              <a:buChar char="•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вы будете поклоняться и 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прославлять Бога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потому что 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насыщаетесь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через служение;</a:t>
            </a:r>
          </a:p>
          <a:p>
            <a:pPr lvl="0">
              <a:buFont typeface="Arial" pitchFamily="34" charset="0"/>
              <a:buChar char="•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вы будете 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создавать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и 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наставлять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церковь, потому что вам 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нравится служить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другим.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B90C7-E695-1B4C-A15E-5F0596297119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5695357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Призыв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Сегодня я призываю вас найти ответы на следующие вопросы: Каково ваше призвание? Как вы можете служить?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Пророк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Иоиль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ясно говорит о том, что в последние дни будет поздний дождь, и Дух будет изливать дары. Он записал нам слова Бога: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AU" sz="1200" i="1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ru-RU" sz="1200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«</a:t>
            </a:r>
            <a:r>
              <a:rPr lang="ru-RU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 будет после того, </a:t>
            </a:r>
            <a:endParaRPr lang="ru-RU" sz="1200" b="1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ru-RU" sz="120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излию</a:t>
            </a:r>
            <a:r>
              <a:rPr lang="ru-RU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от Духа Моего на всякую плоть, </a:t>
            </a:r>
          </a:p>
          <a:p>
            <a:pPr lvl="1"/>
            <a:r>
              <a:rPr lang="ru-RU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 будут пророчествовать сыны ваши и дочери ваши; </a:t>
            </a:r>
          </a:p>
          <a:p>
            <a:pPr lvl="1"/>
            <a:r>
              <a:rPr lang="ru-RU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старцам вашим будут сниться сны, </a:t>
            </a:r>
          </a:p>
          <a:p>
            <a:pPr lvl="1"/>
            <a:r>
              <a:rPr lang="ru-RU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 юноши ваши будут видеть видения»</a:t>
            </a:r>
            <a:r>
              <a:rPr lang="en-A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B90C7-E695-1B4C-A15E-5F0596297119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22082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i="1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29 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 также на рабов и на рабынь в те дни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излию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от Духа Моего.” (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Иоиль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2:29</a:t>
            </a:r>
            <a:r>
              <a:rPr lang="ru-RU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r>
              <a:rPr lang="ru-RU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Вы верите в то, что Бог изольет Свой Дух на всех, кто желает Ему служить? Вы верите, что Бог наделит дарами всех желающих исполнять Его волю? Готовы ли вы принять дары и выполнить миссию последних дней?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Неважно, женщина вы или мужчина, молоды или стары, Бог изольет на вас Свой Дух, чтобы вы шли вперед. Вы можете служить другим: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Рассказывая о том, что Второе пришествие Христа близко.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Разделяя Божью любовь с теми, кто ее не имеет, грустит и подавлен.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Разделяя Благую Весть об Иисусе, о том, что Он любит нас независимо от того, кто мы такие, какого пола или возраста; и о том, что Он может нас спасти независимо от наших заслуг.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B90C7-E695-1B4C-A15E-5F0596297119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7223683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Сегодня я бросаю вам вызов и призываю: 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вы </a:t>
            </a:r>
            <a:r>
              <a:rPr lang="ru-RU" sz="1200" b="1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желаете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отдать свою жизнь на служение Богу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?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Кэтрин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Бут было девять лет.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Эллен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Уайт была подростком.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Мона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Гильено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- молодая женщина-профессионал. В тот момент, когда Эрна Джонсон обнаружила свои дары, она засучила рукава и погрузилась в работу. Все эти женщины и многие другие отдали свои жизни на служение Богу. Хотите ли вы присоединиться к рядам женщин, которые служат и уже несут служение?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Апостол Павел предупреждает нас в 1 Коринфянам 13 о том, что если у нас нет любви, наши духовные дары ничего не стоят. Я молюсь о том, чтобы вы испытали Божью любовь на себе! Пусть Его Дух изольется на вас и будет жить в вас сегодня и всегда, чтобы вы могли излить Божью любовь на всех тех, с кем вступаете в контакт. Откройте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свои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увлечения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 дары. Позвольте Святому Духу превратить вашу жизнь в служение в Божьем Царстве.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Благословение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«Бог же мира, воздвигший из мертвых Пастыря овец великого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Кровию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завета вечного, Господа нашего Иисуса (Христа), да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усовершит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вас во всяком добром деле, к исполнению воли Его, производя в вас </a:t>
            </a:r>
            <a:r>
              <a:rPr lang="ru-RU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благоугодное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Ему через Иисуса Христа. Ему слава во веки веков! Аминь» (Евреям 13:20, 21).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B90C7-E695-1B4C-A15E-5F0596297119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13146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Продолжение чтения Писания</a:t>
            </a:r>
            <a:r>
              <a:rPr lang="en-US" b="1" dirty="0" smtClean="0"/>
              <a:t>: 1 </a:t>
            </a:r>
            <a:r>
              <a:rPr lang="ru-RU" b="1" dirty="0" smtClean="0"/>
              <a:t>Коринфянам</a:t>
            </a:r>
            <a:r>
              <a:rPr lang="ru-RU" b="1" baseline="0" dirty="0" smtClean="0"/>
              <a:t> </a:t>
            </a:r>
            <a:r>
              <a:rPr lang="en-US" b="1" dirty="0" smtClean="0"/>
              <a:t>13:3</a:t>
            </a:r>
            <a:endParaRPr lang="en-AU" dirty="0" smtClean="0"/>
          </a:p>
          <a:p>
            <a:pPr marL="457200" lvl="1" indent="0" algn="l">
              <a:buNone/>
            </a:pPr>
            <a:r>
              <a:rPr lang="en-AU" i="0" baseline="30000" dirty="0" smtClean="0"/>
              <a:t>3</a:t>
            </a:r>
            <a:r>
              <a:rPr lang="en-AU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</a:t>
            </a:r>
            <a:r>
              <a:rPr lang="ru-RU" dirty="0" smtClean="0"/>
              <a:t>И если я раздам все имение мое и отдам тело мое на сожжение, а любви не имею, нет мне в том никакой пользы</a:t>
            </a:r>
            <a:r>
              <a:rPr lang="en-AU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.”</a:t>
            </a:r>
            <a:endParaRPr lang="en-US" sz="120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B90C7-E695-1B4C-A15E-5F0596297119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610646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Продолжение чтения Писания</a:t>
            </a:r>
            <a:r>
              <a:rPr lang="en-US" b="1" baseline="0" dirty="0" smtClean="0"/>
              <a:t>: </a:t>
            </a:r>
            <a:r>
              <a:rPr lang="ru-RU" b="1" baseline="0" dirty="0" err="1" smtClean="0"/>
              <a:t>Иоиль</a:t>
            </a:r>
            <a:r>
              <a:rPr lang="ru-RU" b="1" baseline="0" dirty="0" smtClean="0"/>
              <a:t> </a:t>
            </a:r>
            <a:r>
              <a:rPr lang="en-US" b="1" baseline="0" dirty="0" smtClean="0"/>
              <a:t>2:28</a:t>
            </a:r>
            <a:endParaRPr lang="en-US" b="1" i="1" baseline="0" dirty="0" smtClean="0"/>
          </a:p>
          <a:p>
            <a:pPr lvl="1"/>
            <a:r>
              <a:rPr lang="en-AU" i="0" baseline="30000" dirty="0" smtClean="0"/>
              <a:t>28 </a:t>
            </a:r>
            <a:r>
              <a:rPr lang="en-AU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</a:t>
            </a:r>
            <a:r>
              <a:rPr lang="ru-RU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 будет после того, </a:t>
            </a:r>
            <a:endParaRPr lang="ru-RU" sz="1200" b="1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ru-RU" sz="120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излию</a:t>
            </a:r>
            <a:r>
              <a:rPr lang="ru-RU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от Духа Моего на всякую плоть, </a:t>
            </a:r>
          </a:p>
          <a:p>
            <a:pPr lvl="1"/>
            <a:r>
              <a:rPr lang="ru-RU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 будут пророчествовать сыны ваши и дочери ваши; </a:t>
            </a:r>
          </a:p>
          <a:p>
            <a:pPr lvl="1"/>
            <a:r>
              <a:rPr lang="ru-RU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старцам вашим будут сниться сны, </a:t>
            </a:r>
          </a:p>
          <a:p>
            <a:pPr lvl="1"/>
            <a:r>
              <a:rPr lang="ru-RU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 юноши ваши будут видеть видения</a:t>
            </a:r>
            <a:r>
              <a:rPr lang="en-AU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B90C7-E695-1B4C-A15E-5F0596297119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264833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ru-RU" b="1" dirty="0" smtClean="0"/>
              <a:t>Продолжение чтения Писания</a:t>
            </a:r>
            <a:r>
              <a:rPr lang="en-US" b="1" baseline="0" dirty="0" smtClean="0"/>
              <a:t>: </a:t>
            </a:r>
            <a:r>
              <a:rPr lang="ru-RU" b="1" baseline="0" dirty="0" err="1" smtClean="0"/>
              <a:t>Иоиль</a:t>
            </a:r>
            <a:r>
              <a:rPr lang="ru-RU" b="1" baseline="0" dirty="0" smtClean="0"/>
              <a:t> </a:t>
            </a:r>
            <a:r>
              <a:rPr lang="en-US" b="1" baseline="0" dirty="0" smtClean="0"/>
              <a:t>2:29</a:t>
            </a:r>
            <a:endParaRPr lang="en-US" b="1" i="1" baseline="0" dirty="0" smtClean="0"/>
          </a:p>
          <a:p>
            <a:pPr marL="457200" lvl="1" indent="0" algn="l">
              <a:buNone/>
            </a:pPr>
            <a:r>
              <a:rPr lang="en-AU" i="0" baseline="30000" dirty="0" smtClean="0"/>
              <a:t>29</a:t>
            </a:r>
            <a:r>
              <a:rPr lang="ru-RU" dirty="0" smtClean="0"/>
              <a:t>И также на рабов и на рабынь в те дни </a:t>
            </a:r>
            <a:r>
              <a:rPr lang="ru-RU" dirty="0" err="1" smtClean="0"/>
              <a:t>излию</a:t>
            </a:r>
            <a:r>
              <a:rPr lang="ru-RU" dirty="0" smtClean="0"/>
              <a:t> от Духа Моего.</a:t>
            </a:r>
            <a:endParaRPr lang="en-AU" i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B90C7-E695-1B4C-A15E-5F0596297119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063929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/>
              <a:t>Одарены для служения</a:t>
            </a:r>
            <a:r>
              <a:rPr lang="en-US" b="1" dirty="0" smtClean="0"/>
              <a:t>: 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Введение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b="1" dirty="0" smtClean="0"/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Бог 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наделяет каждого верующего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по крайней мере, одним духовным даром, независимо от пола или возраста.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Знаете ли вы свои духовные дары? Возможно, вы никогда не задумывались о том, какими дарами обладаете. Возможно, вы просто выполняли ту работу в церкви, которую было необходимо выполнить. Вы проводите занятия в классе субботней школы, в котором учатся ваши дети. Вы играете на пианино в церкви, потому что умеете это делать. Вам нетрудно приготовить еду или помыть посуду на церковной кухне.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Что важно для духовных даров? Почему мы должны знать свои дары? Библия говорит нам, что каждый духовный дар показывает нам 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цель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которую Бог имеет для нашей жизни. Он формирует наше служение в теле Христа.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B90C7-E695-1B4C-A15E-5F0596297119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375388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Существуют различные 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духовные дары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которые распределяет один и тот же Дух Божий. Существуют разные виды 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служения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но мы служим одному и тому же Господу. Есть разные 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действия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но в нас работает один и тот же Дух (см. 1-е Коринфянам 12:4-6).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Вы когда-нибудь задавали себе такие вопросы: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Какова воля Божья в отношении моей жизни? 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Что я могу делать в церкви, чтобы составлять тело Христа? 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Почему Бог поместил меня туда, где я живу? 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Павел указывает на то, что ваши духовные дары определяют то, как Бог будет использовать вас (стих 7). Знание о ваших духовных дарах поможет ответить на фундаментальные вопросы о вашей цели в жизни. Использование духовных даров даст длительное чувство удовлетворения.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B90C7-E695-1B4C-A15E-5F0596297119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786624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Часть радости жизни - это процесс открытия 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даров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которыми Бог вас наделил. Когда вы найдете свой дар, вы сможете полноценно служить Иисусу в церкви и обществе.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Часть радости жизни - это процесс открытия 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сердечной</a:t>
            </a:r>
            <a:r>
              <a:rPr lang="ru-RU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склонности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которую Бог дает вам. Когда вы узнаете свой дар, вам также нужно будет определить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свое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любимое занятие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Хотя вашим даром может быть преподавание,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ваша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сердечная склонность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будет определять, как вы его будете использовать. Например, вы чувствуете больше энтузиазма в отношении обучения детей, молодежи или взрослых? Дар тот же, но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сердечная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склонность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отличается.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Бесспорный библейский факт состоит в том, что Бог дал каждому из нас хотя бы один дар. Ты верующая? Тогда у тебя есть хотя бы один талант. Тебе интересно узнать, что это? Когда ты узнаешь, в чем заключается твой духовный дар и как служить Господу, Бог сможет использовать тебя. Он всегда наделяет всем необходимым ученика, стремящегося к обладанию дарами.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B90C7-E695-1B4C-A15E-5F0596297119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41161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На слайде представлен краткий итог</a:t>
            </a:r>
            <a:r>
              <a:rPr lang="ru-RU" b="1" baseline="0" dirty="0" smtClean="0"/>
              <a:t> </a:t>
            </a:r>
            <a:r>
              <a:rPr lang="ru-RU" b="1" dirty="0" smtClean="0"/>
              <a:t>рассказа Эрны Джонсон о своей жизни</a:t>
            </a:r>
            <a:r>
              <a:rPr lang="en-US" b="1" dirty="0" smtClean="0"/>
              <a:t>: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Эрна Джонсон, директор отдела женского служения Южно-Тихоокеанского дивизиона, и автор этой проповеди, открыла свои духовные дары и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увлечения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после многих лет жизни по принципу «делаю то, что нужно сделать», чтобы помочь своему мужу-пастору. Когда она прошла тест на определение духовных даров, она нашла три дара, которые могла бы использовать для служения в церкви. Она считала, что обучение и публичные выступления не входят в этот список. Но все же выполняла это служение.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Где бы она ни совершала вместе с мужем пастырское служение, она сочетала в себе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желание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 служению молодым девушкам со своими духовными дарами и начала устраивать на выходных конференции и выездные семинары для них. Эрна провела сотни конференций и выездных семинаров в своем дивизионе, который состоит из сорока конференций и миссий.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Будучи лидером женского служения в своей общине, она стала обучать других женщин лидерству. В итоге она стала директором отдела женского служения дивизиона и ее увлеченное служение расцвело и превратилось за последние шесть лет в руководимое духом широкомасштабное служение отдела женского служения в Южно-Тихоокеанском дивизионе. Сейчас, имея возможность видеть положительные изменения в жизни молодых девушек, посещавших ее конференции, Эрна жалеет, что не знала и не понимала свои дары в начале своего служения в качестве жены пастора.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Следующая история произошла на конференции в выходные дни, которую Эрна проводила для молодых девушек в Тихоокеанском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адвентистском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университете в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Папуа-Новой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Гвинее.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B90C7-E695-1B4C-A15E-5F0596297119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84210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5B488-BA94-A444-82D6-398CCF54BF57}" type="datetimeFigureOut">
              <a:rPr lang="en-US" smtClean="0"/>
              <a:pPr/>
              <a:t>4/20/2017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2BDEC-9AB4-A74C-94D8-A89FDF4F54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57778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5B488-BA94-A444-82D6-398CCF54BF57}" type="datetimeFigureOut">
              <a:rPr lang="en-US" smtClean="0"/>
              <a:pPr/>
              <a:t>4/20/2017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2BDEC-9AB4-A74C-94D8-A89FDF4F54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3848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5B488-BA94-A444-82D6-398CCF54BF57}" type="datetimeFigureOut">
              <a:rPr lang="en-US" smtClean="0"/>
              <a:pPr/>
              <a:t>4/20/2017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2BDEC-9AB4-A74C-94D8-A89FDF4F54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94601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5B488-BA94-A444-82D6-398CCF54BF57}" type="datetimeFigureOut">
              <a:rPr lang="en-US" smtClean="0"/>
              <a:pPr/>
              <a:t>4/20/2017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2BDEC-9AB4-A74C-94D8-A89FDF4F54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11012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5B488-BA94-A444-82D6-398CCF54BF57}" type="datetimeFigureOut">
              <a:rPr lang="en-US" smtClean="0"/>
              <a:pPr/>
              <a:t>4/20/2017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2BDEC-9AB4-A74C-94D8-A89FDF4F54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10010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5B488-BA94-A444-82D6-398CCF54BF57}" type="datetimeFigureOut">
              <a:rPr lang="en-US" smtClean="0"/>
              <a:pPr/>
              <a:t>4/20/2017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2BDEC-9AB4-A74C-94D8-A89FDF4F54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5677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5B488-BA94-A444-82D6-398CCF54BF57}" type="datetimeFigureOut">
              <a:rPr lang="en-US" smtClean="0"/>
              <a:pPr/>
              <a:t>4/20/2017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2BDEC-9AB4-A74C-94D8-A89FDF4F54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18231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5B488-BA94-A444-82D6-398CCF54BF57}" type="datetimeFigureOut">
              <a:rPr lang="en-US" smtClean="0"/>
              <a:pPr/>
              <a:t>4/20/2017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2BDEC-9AB4-A74C-94D8-A89FDF4F54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00578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5B488-BA94-A444-82D6-398CCF54BF57}" type="datetimeFigureOut">
              <a:rPr lang="en-US" smtClean="0"/>
              <a:pPr/>
              <a:t>4/20/2017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2BDEC-9AB4-A74C-94D8-A89FDF4F54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39803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5B488-BA94-A444-82D6-398CCF54BF57}" type="datetimeFigureOut">
              <a:rPr lang="en-US" smtClean="0"/>
              <a:pPr/>
              <a:t>4/20/2017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2BDEC-9AB4-A74C-94D8-A89FDF4F54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32187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5B488-BA94-A444-82D6-398CCF54BF57}" type="datetimeFigureOut">
              <a:rPr lang="en-US" smtClean="0"/>
              <a:pPr/>
              <a:t>4/20/2017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2BDEC-9AB4-A74C-94D8-A89FDF4F54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96670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65B488-BA94-A444-82D6-398CCF54BF57}" type="datetimeFigureOut">
              <a:rPr lang="en-US" smtClean="0"/>
              <a:pPr/>
              <a:t>4/20/2017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E2BDEC-9AB4-A74C-94D8-A89FDF4F54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21009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0088" y="2951163"/>
            <a:ext cx="7772400" cy="2387600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Avenir Next" charset="0"/>
                <a:ea typeface="Avenir Next" charset="0"/>
                <a:cs typeface="Avenir Next" charset="0"/>
              </a:rPr>
              <a:t>ОДАРЕНЫ</a:t>
            </a:r>
            <a:r>
              <a:rPr lang="en-US" dirty="0" smtClean="0">
                <a:latin typeface="Avenir Next" charset="0"/>
                <a:ea typeface="Avenir Next" charset="0"/>
                <a:cs typeface="Avenir Next" charset="0"/>
              </a:rPr>
              <a:t> </a:t>
            </a:r>
            <a:r>
              <a:rPr lang="ru-RU" dirty="0" smtClean="0">
                <a:latin typeface="Avenir Next" charset="0"/>
                <a:ea typeface="Avenir Next" charset="0"/>
                <a:cs typeface="Avenir Next" charset="0"/>
              </a:rPr>
              <a:t>ДЛЯ </a:t>
            </a:r>
            <a:r>
              <a:rPr lang="ru-RU" b="1" dirty="0" smtClean="0">
                <a:solidFill>
                  <a:srgbClr val="C00000"/>
                </a:solidFill>
                <a:latin typeface="Avenir Next" charset="0"/>
                <a:ea typeface="Avenir Next" charset="0"/>
                <a:cs typeface="Avenir Next" charset="0"/>
              </a:rPr>
              <a:t>СЛУЖЕНИЯ</a:t>
            </a:r>
            <a:endParaRPr lang="en-US" b="1" dirty="0">
              <a:solidFill>
                <a:srgbClr val="C00000"/>
              </a:solidFill>
              <a:latin typeface="Avenir Next" charset="0"/>
              <a:ea typeface="Avenir Next" charset="0"/>
              <a:cs typeface="Avenir Next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5202238"/>
            <a:ext cx="6858000" cy="1655762"/>
          </a:xfrm>
        </p:spPr>
        <p:txBody>
          <a:bodyPr>
            <a:normAutofit/>
          </a:bodyPr>
          <a:lstStyle/>
          <a:p>
            <a:r>
              <a:rPr lang="ru-RU" sz="1400" dirty="0" smtClean="0"/>
              <a:t>Эрна </a:t>
            </a:r>
            <a:r>
              <a:rPr lang="en-US" sz="1400" dirty="0" smtClean="0"/>
              <a:t>K. </a:t>
            </a:r>
            <a:r>
              <a:rPr lang="ru-RU" sz="1400" dirty="0" smtClean="0"/>
              <a:t>Джонсон</a:t>
            </a:r>
            <a:endParaRPr lang="en-US" sz="1400" dirty="0" smtClean="0"/>
          </a:p>
          <a:p>
            <a:r>
              <a:rPr lang="ru-RU" sz="1400" dirty="0" smtClean="0"/>
              <a:t>Директор женского служения</a:t>
            </a:r>
          </a:p>
          <a:p>
            <a:r>
              <a:rPr lang="ru-RU" sz="1400" dirty="0" smtClean="0"/>
              <a:t>Южно-Тихоокеанского дивизиона </a:t>
            </a:r>
          </a:p>
          <a:p>
            <a:r>
              <a:rPr lang="ru-RU" sz="1400" dirty="0" smtClean="0"/>
              <a:t>Церкви Адвентистов Седьмого Дня </a:t>
            </a:r>
            <a:endParaRPr lang="ru-RU" sz="1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6067" y="5814203"/>
            <a:ext cx="832001" cy="58201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44948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40" y="0"/>
            <a:ext cx="9112484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751" y="537656"/>
            <a:ext cx="78867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i="1" dirty="0" smtClean="0">
                <a:solidFill>
                  <a:schemeClr val="accent6">
                    <a:lumMod val="50000"/>
                  </a:schemeClr>
                </a:solidFill>
                <a:latin typeface="Palatino Linotype" charset="0"/>
                <a:ea typeface="Palatino Linotype" charset="0"/>
                <a:cs typeface="Palatino Linotype" charset="0"/>
              </a:rPr>
              <a:t>Эрна Джонсон</a:t>
            </a:r>
            <a:r>
              <a:rPr lang="en-US" sz="4000" i="1" dirty="0" smtClean="0">
                <a:solidFill>
                  <a:schemeClr val="accent6">
                    <a:lumMod val="50000"/>
                  </a:schemeClr>
                </a:solidFill>
                <a:latin typeface="Palatino Linotype" charset="0"/>
                <a:ea typeface="Palatino Linotype" charset="0"/>
                <a:cs typeface="Palatino Linotype" charset="0"/>
              </a:rPr>
              <a:t/>
            </a:r>
            <a:br>
              <a:rPr lang="en-US" sz="4000" i="1" dirty="0" smtClean="0">
                <a:solidFill>
                  <a:schemeClr val="accent6">
                    <a:lumMod val="50000"/>
                  </a:schemeClr>
                </a:solidFill>
                <a:latin typeface="Palatino Linotype" charset="0"/>
                <a:ea typeface="Palatino Linotype" charset="0"/>
                <a:cs typeface="Palatino Linotype" charset="0"/>
              </a:rPr>
            </a:br>
            <a:r>
              <a:rPr lang="ru-RU" sz="4000" dirty="0" smtClean="0"/>
              <a:t>Руководитель женского служения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347240"/>
            <a:ext cx="7886700" cy="327551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dirty="0" smtClean="0"/>
              <a:t>Когда Эрна научилась сочетать свои дары </a:t>
            </a:r>
            <a:r>
              <a:rPr lang="ru-RU" dirty="0" smtClean="0"/>
              <a:t>с желанием служить </a:t>
            </a:r>
            <a:r>
              <a:rPr lang="ru-RU" dirty="0" smtClean="0"/>
              <a:t>подросткам, она провела сотни конференций для девушек и также показала другим, как следовать ее примеру</a:t>
            </a:r>
            <a:r>
              <a:rPr lang="en-US" dirty="0" smtClean="0"/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dirty="0" smtClean="0"/>
              <a:t>Эрна жалеет, что не знала свои духовные дары в начале служения в качестве жены пастора.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265067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40" y="0"/>
            <a:ext cx="9112484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7555" y="589415"/>
            <a:ext cx="7886700" cy="1325563"/>
          </a:xfrm>
        </p:spPr>
        <p:txBody>
          <a:bodyPr/>
          <a:lstStyle/>
          <a:p>
            <a:pPr algn="ctr"/>
            <a:r>
              <a:rPr lang="ru-RU" i="1" dirty="0" err="1" smtClean="0">
                <a:solidFill>
                  <a:schemeClr val="accent6">
                    <a:lumMod val="50000"/>
                  </a:schemeClr>
                </a:solidFill>
                <a:latin typeface="Palatino Linotype" charset="0"/>
                <a:ea typeface="Palatino Linotype" charset="0"/>
                <a:cs typeface="Palatino Linotype" charset="0"/>
              </a:rPr>
              <a:t>Мона</a:t>
            </a:r>
            <a:r>
              <a:rPr lang="ru-RU" i="1" dirty="0" smtClean="0">
                <a:solidFill>
                  <a:schemeClr val="accent6">
                    <a:lumMod val="50000"/>
                  </a:schemeClr>
                </a:solidFill>
                <a:latin typeface="Palatino Linotype" charset="0"/>
                <a:ea typeface="Palatino Linotype" charset="0"/>
                <a:cs typeface="Palatino Linotype" charset="0"/>
              </a:rPr>
              <a:t> </a:t>
            </a:r>
            <a:r>
              <a:rPr lang="ru-RU" i="1" dirty="0" err="1" smtClean="0">
                <a:solidFill>
                  <a:schemeClr val="accent6">
                    <a:lumMod val="50000"/>
                  </a:schemeClr>
                </a:solidFill>
                <a:latin typeface="Palatino Linotype" charset="0"/>
                <a:ea typeface="Palatino Linotype" charset="0"/>
                <a:cs typeface="Palatino Linotype" charset="0"/>
              </a:rPr>
              <a:t>Джиено</a:t>
            </a:r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  <a:latin typeface="Palatino Linotype" charset="0"/>
                <a:ea typeface="Palatino Linotype" charset="0"/>
                <a:cs typeface="Palatino Linotype" charset="0"/>
              </a:rPr>
              <a:t/>
            </a:r>
            <a:br>
              <a:rPr lang="en-US" i="1" dirty="0" smtClean="0">
                <a:solidFill>
                  <a:schemeClr val="accent6">
                    <a:lumMod val="50000"/>
                  </a:schemeClr>
                </a:solidFill>
                <a:latin typeface="Palatino Linotype" charset="0"/>
                <a:ea typeface="Palatino Linotype" charset="0"/>
                <a:cs typeface="Palatino Linotype" charset="0"/>
              </a:rPr>
            </a:br>
            <a:r>
              <a:rPr lang="ru-RU" sz="4000" dirty="0" smtClean="0"/>
              <a:t>наставница молодых девушек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3156" y="2222440"/>
            <a:ext cx="7886700" cy="435133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ru-RU" dirty="0" err="1" smtClean="0"/>
              <a:t>Мона</a:t>
            </a:r>
            <a:r>
              <a:rPr lang="ru-RU" dirty="0" smtClean="0"/>
              <a:t> определила, что ее духовные дары – это обучение и </a:t>
            </a:r>
            <a:r>
              <a:rPr lang="ru-RU" dirty="0" err="1" smtClean="0"/>
              <a:t>благовестие</a:t>
            </a:r>
            <a:r>
              <a:rPr lang="ru-RU" dirty="0" smtClean="0"/>
              <a:t> девочкам-подросткам.</a:t>
            </a:r>
            <a:endParaRPr lang="en-US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ru-RU" dirty="0" smtClean="0"/>
              <a:t>Сейчас </a:t>
            </a:r>
            <a:r>
              <a:rPr lang="ru-RU" dirty="0" err="1" smtClean="0"/>
              <a:t>Мона</a:t>
            </a:r>
            <a:r>
              <a:rPr lang="ru-RU" dirty="0" smtClean="0"/>
              <a:t> занимается представлением программ для подростков «Настоящая красота», «Настоящая я», «Настоящая любовь», «Настоящие друзья».  Также она проводит программы для маленьких девочек.</a:t>
            </a:r>
            <a:endParaRPr lang="en-US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dirty="0" err="1" smtClean="0"/>
              <a:t>Мона</a:t>
            </a:r>
            <a:r>
              <a:rPr lang="ru-RU" dirty="0" smtClean="0"/>
              <a:t> создала и проводит телевизионные программы, предназначенные для девочек-подростков, на канале «</a:t>
            </a:r>
            <a:r>
              <a:rPr lang="ru-RU" dirty="0" err="1" smtClean="0"/>
              <a:t>Хоуп</a:t>
            </a:r>
            <a:r>
              <a:rPr lang="ru-RU" dirty="0" smtClean="0"/>
              <a:t> </a:t>
            </a:r>
            <a:r>
              <a:rPr lang="ru-RU" dirty="0" err="1" smtClean="0"/>
              <a:t>Ченнел</a:t>
            </a:r>
            <a:r>
              <a:rPr lang="ru-RU" dirty="0" smtClean="0"/>
              <a:t>»</a:t>
            </a:r>
            <a:endParaRPr lang="en-US" dirty="0" smtClean="0"/>
          </a:p>
        </p:txBody>
      </p:sp>
    </p:spTree>
    <p:extLst>
      <p:ext uri="{BB962C8B-B14F-4D97-AF65-F5344CB8AC3E}">
        <p14:creationId xmlns="" xmlns:p14="http://schemas.microsoft.com/office/powerpoint/2010/main" val="16922636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40" y="0"/>
            <a:ext cx="9112484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9973" y="416885"/>
            <a:ext cx="78867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 err="1" smtClean="0">
                <a:solidFill>
                  <a:schemeClr val="accent6">
                    <a:lumMod val="50000"/>
                  </a:schemeClr>
                </a:solidFill>
                <a:latin typeface="Palatino Linotype" charset="0"/>
                <a:ea typeface="Palatino Linotype" charset="0"/>
                <a:cs typeface="Palatino Linotype" charset="0"/>
              </a:rPr>
              <a:t>Кэтрин</a:t>
            </a:r>
            <a:r>
              <a:rPr lang="ru-RU" i="1" dirty="0" smtClean="0">
                <a:solidFill>
                  <a:schemeClr val="accent6">
                    <a:lumMod val="50000"/>
                  </a:schemeClr>
                </a:solidFill>
                <a:latin typeface="Palatino Linotype" charset="0"/>
                <a:ea typeface="Palatino Linotype" charset="0"/>
                <a:cs typeface="Palatino Linotype" charset="0"/>
              </a:rPr>
              <a:t> Бут</a:t>
            </a:r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  <a:latin typeface="Palatino Linotype" charset="0"/>
                <a:ea typeface="Palatino Linotype" charset="0"/>
                <a:cs typeface="Palatino Linotype" charset="0"/>
              </a:rPr>
              <a:t/>
            </a:r>
            <a:br>
              <a:rPr lang="en-US" i="1" dirty="0" smtClean="0">
                <a:solidFill>
                  <a:schemeClr val="accent6">
                    <a:lumMod val="50000"/>
                  </a:schemeClr>
                </a:solidFill>
                <a:latin typeface="Palatino Linotype" charset="0"/>
                <a:ea typeface="Palatino Linotype" charset="0"/>
                <a:cs typeface="Palatino Linotype" charset="0"/>
              </a:rPr>
            </a:br>
            <a:r>
              <a:rPr lang="ru-RU" dirty="0" smtClean="0"/>
              <a:t>мать армии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100" dirty="0"/>
              <a:t>1829-1890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532990"/>
            <a:ext cx="7886700" cy="3574511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ru-RU" dirty="0" smtClean="0"/>
              <a:t>Несмотря на то, что </a:t>
            </a:r>
            <a:r>
              <a:rPr lang="ru-RU" dirty="0" err="1" smtClean="0"/>
              <a:t>Кэтрин</a:t>
            </a:r>
            <a:r>
              <a:rPr lang="ru-RU" dirty="0" smtClean="0"/>
              <a:t> Бут всю жизнь страдала от неизлечимых болезней, вместе с мужем Уильямом она начала движение впоследствии известным как Армия Спасения. </a:t>
            </a: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endParaRPr lang="en-US" dirty="0" smtClean="0"/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ru-RU" dirty="0" smtClean="0"/>
              <a:t>В девять лет </a:t>
            </a:r>
            <a:r>
              <a:rPr lang="ru-RU" dirty="0" err="1" smtClean="0"/>
              <a:t>Кэтрин</a:t>
            </a:r>
            <a:r>
              <a:rPr lang="ru-RU" dirty="0" smtClean="0"/>
              <a:t> открыла в себе </a:t>
            </a:r>
            <a:r>
              <a:rPr lang="ru-RU" dirty="0" smtClean="0"/>
              <a:t>приверженность</a:t>
            </a:r>
            <a:r>
              <a:rPr lang="ru-RU" dirty="0" smtClean="0"/>
              <a:t> </a:t>
            </a:r>
            <a:r>
              <a:rPr lang="ru-RU" dirty="0" smtClean="0"/>
              <a:t>к служению обездоленным и угнетенным, которое стало ее миссией длинною в жизнь</a:t>
            </a:r>
            <a:endParaRPr lang="en-US" dirty="0" smtClean="0"/>
          </a:p>
        </p:txBody>
      </p:sp>
    </p:spTree>
    <p:extLst>
      <p:ext uri="{BB962C8B-B14F-4D97-AF65-F5344CB8AC3E}">
        <p14:creationId xmlns="" xmlns:p14="http://schemas.microsoft.com/office/powerpoint/2010/main" val="16868729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40" y="0"/>
            <a:ext cx="9112484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960" y="416885"/>
            <a:ext cx="78867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 err="1" smtClean="0">
                <a:solidFill>
                  <a:schemeClr val="accent6">
                    <a:lumMod val="50000"/>
                  </a:schemeClr>
                </a:solidFill>
                <a:latin typeface="Palatino Linotype" charset="0"/>
                <a:ea typeface="Palatino Linotype" charset="0"/>
                <a:cs typeface="Palatino Linotype" charset="0"/>
              </a:rPr>
              <a:t>Эллен</a:t>
            </a:r>
            <a:r>
              <a:rPr lang="ru-RU" i="1" dirty="0" smtClean="0">
                <a:solidFill>
                  <a:schemeClr val="accent6">
                    <a:lumMod val="50000"/>
                  </a:schemeClr>
                </a:solidFill>
                <a:latin typeface="Palatino Linotype" charset="0"/>
                <a:ea typeface="Palatino Linotype" charset="0"/>
                <a:cs typeface="Palatino Linotype" charset="0"/>
              </a:rPr>
              <a:t> Уайт</a:t>
            </a:r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  <a:latin typeface="Palatino Linotype" charset="0"/>
                <a:ea typeface="Palatino Linotype" charset="0"/>
                <a:cs typeface="Palatino Linotype" charset="0"/>
              </a:rPr>
              <a:t/>
            </a:r>
            <a:br>
              <a:rPr lang="en-US" i="1" dirty="0" smtClean="0">
                <a:solidFill>
                  <a:schemeClr val="accent6">
                    <a:lumMod val="50000"/>
                  </a:schemeClr>
                </a:solidFill>
                <a:latin typeface="Palatino Linotype" charset="0"/>
                <a:ea typeface="Palatino Linotype" charset="0"/>
                <a:cs typeface="Palatino Linotype" charset="0"/>
              </a:rPr>
            </a:br>
            <a:r>
              <a:rPr lang="ru-RU" dirty="0" smtClean="0"/>
              <a:t>Вестница Божья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100" dirty="0"/>
              <a:t>1827-1915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343210"/>
            <a:ext cx="7886700" cy="4351338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4400" dirty="0" err="1" smtClean="0"/>
              <a:t>Эллен</a:t>
            </a:r>
            <a:r>
              <a:rPr lang="ru-RU" sz="4400" dirty="0" smtClean="0"/>
              <a:t> </a:t>
            </a:r>
            <a:r>
              <a:rPr lang="ru-RU" sz="4400" dirty="0" err="1" smtClean="0"/>
              <a:t>Гулд</a:t>
            </a:r>
            <a:r>
              <a:rPr lang="ru-RU" sz="4400" dirty="0" smtClean="0"/>
              <a:t> (</a:t>
            </a:r>
            <a:r>
              <a:rPr lang="ru-RU" sz="4400" dirty="0" err="1" smtClean="0"/>
              <a:t>Гармон</a:t>
            </a:r>
            <a:r>
              <a:rPr lang="ru-RU" sz="4400" dirty="0" smtClean="0"/>
              <a:t>) Уайт - самая известная и влиятельная </a:t>
            </a:r>
            <a:r>
              <a:rPr lang="ru-RU" sz="4400" dirty="0" err="1" smtClean="0"/>
              <a:t>женщина-адвентистка</a:t>
            </a:r>
            <a:r>
              <a:rPr lang="ru-RU" sz="4400" dirty="0" smtClean="0"/>
              <a:t> </a:t>
            </a:r>
            <a:r>
              <a:rPr lang="ru-RU" sz="4400" dirty="0" smtClean="0"/>
              <a:t>седьмого дня.</a:t>
            </a:r>
            <a:endParaRPr lang="en-US" sz="42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US" sz="4200" dirty="0" smtClean="0"/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4200" dirty="0" smtClean="0"/>
              <a:t>В возрасте 17 лет, когда она получила первое видение, и после Великого разочарования,  </a:t>
            </a:r>
            <a:r>
              <a:rPr lang="ru-RU" sz="4200" dirty="0" smtClean="0"/>
              <a:t>желание</a:t>
            </a:r>
            <a:r>
              <a:rPr lang="ru-RU" sz="4200" dirty="0" smtClean="0"/>
              <a:t> </a:t>
            </a:r>
            <a:r>
              <a:rPr lang="ru-RU" sz="4200" dirty="0" err="1" smtClean="0"/>
              <a:t>Эллен</a:t>
            </a:r>
            <a:r>
              <a:rPr lang="ru-RU" sz="4200" dirty="0" smtClean="0"/>
              <a:t>  к тому, чтобы делиться вестью о Втором пришествии Христа не </a:t>
            </a:r>
            <a:r>
              <a:rPr lang="ru-RU" sz="4200" dirty="0" smtClean="0"/>
              <a:t>угасло.</a:t>
            </a:r>
            <a:endParaRPr lang="en-US" sz="4200" dirty="0"/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endParaRPr lang="en-US" sz="4200" dirty="0" smtClean="0"/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4200" dirty="0" smtClean="0"/>
              <a:t>Получив поручение от Бога указать некоторым людям на их заблуждение, она не отказалась его выполнять, несмотря на то, что эта задача была для нее невероятно трудной. </a:t>
            </a:r>
            <a:endParaRPr lang="en-US" sz="42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285341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40" y="0"/>
            <a:ext cx="9112484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398143"/>
            <a:ext cx="7886700" cy="4244646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</a:rPr>
              <a:t>Эллен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 Г. Уайт 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—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dirty="0" smtClean="0"/>
              <a:t>Написала </a:t>
            </a:r>
            <a:r>
              <a:rPr lang="en-US" dirty="0" smtClean="0"/>
              <a:t>40 </a:t>
            </a:r>
            <a:r>
              <a:rPr lang="ru-RU" dirty="0" smtClean="0"/>
              <a:t>книг</a:t>
            </a:r>
            <a:r>
              <a:rPr lang="en-US" dirty="0" smtClean="0"/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dirty="0" smtClean="0"/>
              <a:t>Издала </a:t>
            </a:r>
            <a:r>
              <a:rPr lang="en-US" dirty="0" smtClean="0"/>
              <a:t>5,000 </a:t>
            </a:r>
            <a:r>
              <a:rPr lang="ru-RU" dirty="0" smtClean="0"/>
              <a:t>периодических статей</a:t>
            </a:r>
            <a:r>
              <a:rPr lang="en-US" dirty="0" smtClean="0"/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dirty="0" smtClean="0"/>
              <a:t>Написала </a:t>
            </a:r>
            <a:r>
              <a:rPr lang="en-US" dirty="0" smtClean="0"/>
              <a:t>50,000 </a:t>
            </a:r>
            <a:r>
              <a:rPr lang="ru-RU" dirty="0" smtClean="0"/>
              <a:t>страниц рукописей</a:t>
            </a:r>
            <a:r>
              <a:rPr lang="en-US" dirty="0" smtClean="0"/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Наследие Э. Уайт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dirty="0" smtClean="0"/>
              <a:t>Самая переводимая женщина-писатель в истории литературы</a:t>
            </a:r>
            <a:r>
              <a:rPr lang="en-US" dirty="0" smtClean="0"/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dirty="0" smtClean="0"/>
              <a:t>Самый переводимый американский </a:t>
            </a:r>
            <a:r>
              <a:rPr lang="ru-RU" dirty="0" smtClean="0"/>
              <a:t>автор.</a:t>
            </a:r>
            <a:endParaRPr lang="en-US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dirty="0" smtClean="0"/>
              <a:t>«Путь ко Христу» опубликован на более чем 140 языках</a:t>
            </a:r>
            <a:r>
              <a:rPr lang="en-US" dirty="0" smtClean="0"/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 smtClean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990960" y="434138"/>
            <a:ext cx="78867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 err="1" smtClean="0">
                <a:solidFill>
                  <a:schemeClr val="accent6">
                    <a:lumMod val="50000"/>
                  </a:schemeClr>
                </a:solidFill>
                <a:latin typeface="Palatino Linotype" charset="0"/>
                <a:ea typeface="Palatino Linotype" charset="0"/>
                <a:cs typeface="Palatino Linotype" charset="0"/>
              </a:rPr>
              <a:t>Эллен</a:t>
            </a:r>
            <a:r>
              <a:rPr lang="ru-RU" i="1" dirty="0" smtClean="0">
                <a:solidFill>
                  <a:schemeClr val="accent6">
                    <a:lumMod val="50000"/>
                  </a:schemeClr>
                </a:solidFill>
                <a:latin typeface="Palatino Linotype" charset="0"/>
                <a:ea typeface="Palatino Linotype" charset="0"/>
                <a:cs typeface="Palatino Linotype" charset="0"/>
              </a:rPr>
              <a:t> Уайт</a:t>
            </a:r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  <a:latin typeface="Palatino Linotype" charset="0"/>
                <a:ea typeface="Palatino Linotype" charset="0"/>
                <a:cs typeface="Palatino Linotype" charset="0"/>
              </a:rPr>
              <a:t/>
            </a:r>
            <a:br>
              <a:rPr lang="en-US" i="1" dirty="0" smtClean="0">
                <a:solidFill>
                  <a:schemeClr val="accent6">
                    <a:lumMod val="50000"/>
                  </a:schemeClr>
                </a:solidFill>
                <a:latin typeface="Palatino Linotype" charset="0"/>
                <a:ea typeface="Palatino Linotype" charset="0"/>
                <a:cs typeface="Palatino Linotype" charset="0"/>
              </a:rPr>
            </a:br>
            <a:r>
              <a:rPr lang="ru-RU" dirty="0" smtClean="0"/>
              <a:t>Вестница Божья </a:t>
            </a:r>
            <a:br>
              <a:rPr lang="ru-RU" dirty="0" smtClean="0"/>
            </a:br>
            <a:r>
              <a:rPr lang="en-US" sz="2100" dirty="0" smtClean="0"/>
              <a:t>1827-1915</a:t>
            </a:r>
            <a:endParaRPr lang="en-US" sz="2100" dirty="0"/>
          </a:p>
        </p:txBody>
      </p:sp>
    </p:spTree>
    <p:extLst>
      <p:ext uri="{BB962C8B-B14F-4D97-AF65-F5344CB8AC3E}">
        <p14:creationId xmlns="" xmlns:p14="http://schemas.microsoft.com/office/powerpoint/2010/main" val="5213214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84236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2279" y="779194"/>
            <a:ext cx="7886700" cy="132556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+mn-lt"/>
              </a:rPr>
              <a:t>Наши роль и обязанности</a:t>
            </a:r>
            <a:endParaRPr lang="en-US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ru-RU" dirty="0" smtClean="0"/>
              <a:t>Когда вы определяете свои дары и </a:t>
            </a:r>
            <a:r>
              <a:rPr lang="ru-RU" dirty="0" smtClean="0"/>
              <a:t>сердечные склонности</a:t>
            </a:r>
            <a:r>
              <a:rPr lang="ru-RU" dirty="0" smtClean="0"/>
              <a:t>, то вы </a:t>
            </a:r>
            <a:r>
              <a:rPr lang="ru-RU" dirty="0" smtClean="0"/>
              <a:t>берете ответственность за их использование </a:t>
            </a:r>
            <a:r>
              <a:rPr lang="ru-RU" dirty="0" smtClean="0"/>
              <a:t>в деле </a:t>
            </a:r>
            <a:r>
              <a:rPr lang="ru-RU" dirty="0" smtClean="0"/>
              <a:t> </a:t>
            </a:r>
            <a:r>
              <a:rPr lang="ru-RU" dirty="0" err="1" smtClean="0"/>
              <a:t>благовестия</a:t>
            </a:r>
            <a:r>
              <a:rPr lang="ru-RU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078080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84236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5796" y="623918"/>
            <a:ext cx="78867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+mn-lt"/>
              </a:rPr>
              <a:t>ДЕВЯТЬ </a:t>
            </a:r>
            <a:r>
              <a:rPr lang="ru-RU" dirty="0" smtClean="0">
                <a:solidFill>
                  <a:schemeClr val="bg1"/>
                </a:solidFill>
                <a:latin typeface="+mn-lt"/>
              </a:rPr>
              <a:t>ДУХОВНЫХ ДАРОВ</a:t>
            </a:r>
            <a:r>
              <a:rPr lang="en-US" dirty="0" smtClean="0">
                <a:solidFill>
                  <a:schemeClr val="bg1"/>
                </a:solidFill>
                <a:latin typeface="+mn-lt"/>
              </a:rPr>
              <a:t/>
            </a:r>
            <a:br>
              <a:rPr lang="en-US" dirty="0" smtClean="0">
                <a:solidFill>
                  <a:schemeClr val="bg1"/>
                </a:solidFill>
                <a:latin typeface="+mn-lt"/>
              </a:rPr>
            </a:br>
            <a:r>
              <a:rPr lang="en-US" sz="2100" dirty="0"/>
              <a:t>1 </a:t>
            </a:r>
            <a:r>
              <a:rPr lang="ru-RU" sz="2100" dirty="0" smtClean="0"/>
              <a:t>Коринфянам</a:t>
            </a:r>
            <a:r>
              <a:rPr lang="en-US" sz="2100" dirty="0" smtClean="0"/>
              <a:t>12:8-10</a:t>
            </a:r>
            <a:endParaRPr lang="en-US" sz="21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51081" y="2291452"/>
            <a:ext cx="4650715" cy="4351338"/>
          </a:xfrm>
        </p:spPr>
        <p:txBody>
          <a:bodyPr>
            <a:normAutofit lnSpcReduction="1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Мудрость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Знание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Вера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Исцеление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Чудотворение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Пророчество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Различение духов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Говорение на языках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Толкование языков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5869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84236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1511" y="658426"/>
            <a:ext cx="78867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+mn-lt"/>
              </a:rPr>
              <a:t>СЕМЬ </a:t>
            </a:r>
            <a:r>
              <a:rPr lang="ru-RU" dirty="0" smtClean="0">
                <a:solidFill>
                  <a:schemeClr val="bg1"/>
                </a:solidFill>
                <a:latin typeface="+mn-lt"/>
              </a:rPr>
              <a:t>ДУХОВНЫХ ДАРОВ</a:t>
            </a:r>
            <a:r>
              <a:rPr lang="en-US" dirty="0" smtClean="0">
                <a:solidFill>
                  <a:schemeClr val="bg1"/>
                </a:solidFill>
                <a:latin typeface="+mn-lt"/>
              </a:rPr>
              <a:t/>
            </a:r>
            <a:br>
              <a:rPr lang="en-US" dirty="0" smtClean="0">
                <a:solidFill>
                  <a:schemeClr val="bg1"/>
                </a:solidFill>
                <a:latin typeface="+mn-lt"/>
              </a:rPr>
            </a:br>
            <a:r>
              <a:rPr lang="ru-RU" sz="2100" dirty="0" smtClean="0"/>
              <a:t>Римлянам </a:t>
            </a:r>
            <a:r>
              <a:rPr lang="en-US" sz="2100" dirty="0" smtClean="0"/>
              <a:t>12:6-8</a:t>
            </a:r>
            <a:endParaRPr lang="en-US" sz="21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82066" y="2463981"/>
            <a:ext cx="4115878" cy="4351338"/>
          </a:xfrm>
        </p:spPr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Пророчество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Служение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Учение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Увещевание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Жертвенность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Руководство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Благотворительность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478975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132" y="986227"/>
            <a:ext cx="7886700" cy="132556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Наши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роли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и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обязанности</a:t>
            </a:r>
            <a:endParaRPr lang="en-US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79" y="1483744"/>
            <a:ext cx="7886700" cy="1570007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3200" dirty="0" smtClean="0"/>
          </a:p>
          <a:p>
            <a:pPr marL="0" indent="0">
              <a:buNone/>
            </a:pPr>
            <a:endParaRPr lang="en-US" sz="3200" dirty="0" smtClean="0"/>
          </a:p>
          <a:p>
            <a:pPr marL="0" indent="0" algn="ctr">
              <a:buNone/>
            </a:pPr>
            <a:endParaRPr lang="en-US" sz="3200" dirty="0" smtClean="0"/>
          </a:p>
          <a:p>
            <a:pPr marL="0" indent="0" algn="ctr">
              <a:buNone/>
            </a:pPr>
            <a:r>
              <a:rPr lang="ru-RU" sz="3200" dirty="0" smtClean="0"/>
              <a:t>ВЕРУЮЩИЕ </a:t>
            </a:r>
            <a:r>
              <a:rPr lang="ru-RU" sz="3200" b="1" dirty="0" smtClean="0"/>
              <a:t>ПРИЗВАНЫ</a:t>
            </a:r>
            <a:r>
              <a:rPr lang="ru-RU" sz="3200" dirty="0" smtClean="0"/>
              <a:t> К СЛУЖЕНИЮ</a:t>
            </a:r>
            <a:endParaRPr lang="en-US" sz="3200" dirty="0"/>
          </a:p>
        </p:txBody>
      </p:sp>
    </p:spTree>
    <p:extLst>
      <p:ext uri="{BB962C8B-B14F-4D97-AF65-F5344CB8AC3E}">
        <p14:creationId xmlns="" xmlns:p14="http://schemas.microsoft.com/office/powerpoint/2010/main" val="9899530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15" y="1173192"/>
            <a:ext cx="7946005" cy="1311126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Наши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роли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и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обязанности</a:t>
            </a:r>
            <a:endParaRPr lang="en-US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2604" y="2101671"/>
            <a:ext cx="7886700" cy="4351338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ru-RU" b="1" cap="all" dirty="0" smtClean="0">
                <a:solidFill>
                  <a:schemeClr val="accent6">
                    <a:lumMod val="50000"/>
                  </a:schemeClr>
                </a:solidFill>
              </a:rPr>
              <a:t>Когда ты знаешь свой дар, </a:t>
            </a:r>
          </a:p>
          <a:p>
            <a:pPr marL="0" indent="0" algn="ctr">
              <a:buNone/>
            </a:pPr>
            <a:r>
              <a:rPr lang="ru-RU" cap="all" dirty="0" smtClean="0">
                <a:solidFill>
                  <a:srgbClr val="C00000"/>
                </a:solidFill>
              </a:rPr>
              <a:t>ты знаешь свое служение</a:t>
            </a:r>
            <a:endParaRPr lang="en-US" cap="all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802716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84236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7994" y="692929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ОДАРЕНЫ ДЛЯ СЛУЖЕНИЯ</a:t>
            </a:r>
            <a:r>
              <a:rPr lang="en-US" b="1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/>
            </a:r>
            <a:br>
              <a:rPr lang="en-US" b="1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</a:br>
            <a:r>
              <a:rPr lang="en-US" sz="2100" smtClean="0">
                <a:latin typeface="Calibri" charset="0"/>
                <a:ea typeface="Calibri" charset="0"/>
                <a:cs typeface="Calibri" charset="0"/>
              </a:rPr>
              <a:t>1 </a:t>
            </a:r>
            <a:r>
              <a:rPr lang="ru-RU" sz="2100" smtClean="0">
                <a:latin typeface="Calibri" charset="0"/>
                <a:ea typeface="Calibri" charset="0"/>
                <a:cs typeface="Calibri" charset="0"/>
              </a:rPr>
              <a:t>КОРИНФЯНАМ </a:t>
            </a:r>
            <a:r>
              <a:rPr lang="en-US" sz="2100" smtClean="0">
                <a:latin typeface="Calibri" charset="0"/>
                <a:ea typeface="Calibri" charset="0"/>
                <a:cs typeface="Calibri" charset="0"/>
              </a:rPr>
              <a:t>13:1</a:t>
            </a:r>
            <a:endParaRPr lang="en-US" sz="2100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AU" dirty="0" smtClean="0"/>
          </a:p>
          <a:p>
            <a:pPr marL="0" indent="0" algn="ctr">
              <a:buNone/>
            </a:pPr>
            <a:r>
              <a:rPr lang="ru-RU" dirty="0" smtClean="0"/>
              <a:t>«Если я говорю языками человеческими и ангельскими, а любви не имею, то я — медь звенящая или кимвал звучащий</a:t>
            </a:r>
            <a:r>
              <a:rPr lang="ru-RU" dirty="0" smtClean="0"/>
              <a:t>».</a:t>
            </a:r>
            <a:endParaRPr lang="en-US" dirty="0" smtClean="0"/>
          </a:p>
        </p:txBody>
      </p:sp>
    </p:spTree>
    <p:extLst>
      <p:ext uri="{BB962C8B-B14F-4D97-AF65-F5344CB8AC3E}">
        <p14:creationId xmlns="" xmlns:p14="http://schemas.microsoft.com/office/powerpoint/2010/main" val="1193445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3594" y="813700"/>
            <a:ext cx="7886700" cy="132556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Только </a:t>
            </a:r>
            <a:r>
              <a:rPr lang="ru-RU" i="1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метод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 Христа</a:t>
            </a:r>
            <a:endParaRPr lang="en-US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3156" y="1101011"/>
            <a:ext cx="7445675" cy="4351338"/>
          </a:xfrm>
        </p:spPr>
        <p:txBody>
          <a:bodyPr/>
          <a:lstStyle/>
          <a:p>
            <a:pPr marL="0" indent="0" algn="ctr">
              <a:buNone/>
            </a:pPr>
            <a:endParaRPr lang="en-AU" dirty="0" smtClean="0"/>
          </a:p>
          <a:p>
            <a:pPr marL="0" indent="0" algn="ctr">
              <a:buNone/>
            </a:pPr>
            <a:endParaRPr lang="en-AU" dirty="0"/>
          </a:p>
          <a:p>
            <a:pPr marL="0" indent="0" algn="ctr">
              <a:buNone/>
            </a:pPr>
            <a:r>
              <a:rPr lang="en-AU" dirty="0" smtClean="0"/>
              <a:t>“</a:t>
            </a:r>
            <a:r>
              <a:rPr lang="ru-RU" dirty="0" smtClean="0"/>
              <a:t>Только метод Христа принесет истинный успех в достижении людских сердец. Спаситель общался [с мужчинами и женщинами] как Тот, Кто желает им добра. Он проявлял к ним сочувствие, служил их нуждам и завоевывал их доверие. Затем Он приглашал их: «Следуй за Мной</a:t>
            </a:r>
            <a:r>
              <a:rPr lang="en-AU" dirty="0" smtClean="0"/>
              <a:t>”</a:t>
            </a:r>
          </a:p>
          <a:p>
            <a:pPr marL="0" indent="0" algn="ctr">
              <a:buNone/>
            </a:pPr>
            <a:r>
              <a:rPr lang="ru-RU" sz="2000" dirty="0" smtClean="0"/>
              <a:t>Э. Уайт «Служение исцеления», с. 143</a:t>
            </a:r>
            <a:endParaRPr lang="en-US" sz="2000" dirty="0"/>
          </a:p>
        </p:txBody>
      </p:sp>
    </p:spTree>
    <p:extLst>
      <p:ext uri="{BB962C8B-B14F-4D97-AF65-F5344CB8AC3E}">
        <p14:creationId xmlns="" xmlns:p14="http://schemas.microsoft.com/office/powerpoint/2010/main" val="15042469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2231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626" y="1072491"/>
            <a:ext cx="78867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Роли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и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обязанности</a:t>
            </a:r>
            <a:endParaRPr lang="en-US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412222"/>
            <a:ext cx="7886700" cy="293615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/>
              <a:t>Когда вы развиваете свои духовные дары и увлечения:</a:t>
            </a:r>
          </a:p>
          <a:p>
            <a:pPr>
              <a:buNone/>
            </a:pPr>
            <a:endParaRPr lang="ru-RU" dirty="0" smtClean="0"/>
          </a:p>
          <a:p>
            <a:pPr lvl="0"/>
            <a:r>
              <a:rPr lang="ru-RU" dirty="0" smtClean="0"/>
              <a:t>вы будете поклоняться и </a:t>
            </a:r>
            <a:r>
              <a:rPr lang="ru-RU" b="1" dirty="0" smtClean="0"/>
              <a:t>прославлять Бога</a:t>
            </a:r>
            <a:r>
              <a:rPr lang="ru-RU" dirty="0" smtClean="0"/>
              <a:t>, потому что </a:t>
            </a:r>
            <a:r>
              <a:rPr lang="ru-RU" b="1" dirty="0" smtClean="0"/>
              <a:t>насыщаетесь</a:t>
            </a:r>
            <a:r>
              <a:rPr lang="ru-RU" dirty="0" smtClean="0"/>
              <a:t> через служение;</a:t>
            </a:r>
          </a:p>
          <a:p>
            <a:pPr lvl="0"/>
            <a:r>
              <a:rPr lang="ru-RU" dirty="0" smtClean="0"/>
              <a:t>вы будете </a:t>
            </a:r>
            <a:r>
              <a:rPr lang="ru-RU" b="1" dirty="0" smtClean="0"/>
              <a:t>создавать</a:t>
            </a:r>
            <a:r>
              <a:rPr lang="ru-RU" dirty="0" smtClean="0"/>
              <a:t> и </a:t>
            </a:r>
            <a:r>
              <a:rPr lang="ru-RU" b="1" dirty="0" smtClean="0"/>
              <a:t>наставлять</a:t>
            </a:r>
            <a:r>
              <a:rPr lang="ru-RU" dirty="0" smtClean="0"/>
              <a:t> церковь, потому что вам </a:t>
            </a:r>
            <a:r>
              <a:rPr lang="ru-RU" b="1" dirty="0" smtClean="0"/>
              <a:t>нравится служить</a:t>
            </a:r>
            <a:r>
              <a:rPr lang="ru-RU" dirty="0" smtClean="0"/>
              <a:t> другим.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724276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84236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476" y="589415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ОДАРЕНЫ ДЛЯ СЛУЖЕНИЯ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ru-RU" sz="2100" dirty="0" err="1" smtClean="0"/>
              <a:t>Иоиль</a:t>
            </a:r>
            <a:r>
              <a:rPr lang="ru-RU" sz="2100" dirty="0" smtClean="0"/>
              <a:t> </a:t>
            </a:r>
            <a:r>
              <a:rPr lang="en-AU" sz="2100" dirty="0" smtClean="0"/>
              <a:t>2:28</a:t>
            </a:r>
            <a:endParaRPr lang="en-US" sz="2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653760"/>
            <a:ext cx="7886700" cy="3350224"/>
          </a:xfrm>
        </p:spPr>
        <p:txBody>
          <a:bodyPr/>
          <a:lstStyle/>
          <a:p>
            <a:pPr marL="0" indent="0" algn="ctr">
              <a:buNone/>
            </a:pPr>
            <a:r>
              <a:rPr lang="en-AU" dirty="0" smtClean="0"/>
              <a:t>“</a:t>
            </a:r>
            <a:r>
              <a:rPr lang="ru-RU" dirty="0" smtClean="0"/>
              <a:t>И будет после того, </a:t>
            </a:r>
          </a:p>
          <a:p>
            <a:pPr marL="0" indent="0" algn="ctr">
              <a:buNone/>
            </a:pPr>
            <a:r>
              <a:rPr lang="ru-RU" dirty="0" err="1" smtClean="0"/>
              <a:t>излию</a:t>
            </a:r>
            <a:r>
              <a:rPr lang="ru-RU" dirty="0" smtClean="0"/>
              <a:t> от Духа Моего на всякую плоть, </a:t>
            </a:r>
          </a:p>
          <a:p>
            <a:pPr marL="0" indent="0" algn="ctr">
              <a:buNone/>
            </a:pPr>
            <a:r>
              <a:rPr lang="ru-RU" dirty="0" smtClean="0"/>
              <a:t>и будут пророчествовать сыны ваши и дочери ваши; </a:t>
            </a:r>
          </a:p>
          <a:p>
            <a:pPr marL="0" indent="0" algn="ctr">
              <a:buNone/>
            </a:pPr>
            <a:r>
              <a:rPr lang="ru-RU" dirty="0" smtClean="0"/>
              <a:t>старцам вашим будут сниться сны, </a:t>
            </a:r>
          </a:p>
          <a:p>
            <a:pPr marL="0" indent="0" algn="ctr">
              <a:buNone/>
            </a:pPr>
            <a:r>
              <a:rPr lang="ru-RU" dirty="0" smtClean="0"/>
              <a:t>и юноши ваши будут видеть видения</a:t>
            </a:r>
            <a:r>
              <a:rPr lang="en-AU" dirty="0" smtClean="0"/>
              <a:t>.”</a:t>
            </a:r>
          </a:p>
        </p:txBody>
      </p:sp>
    </p:spTree>
    <p:extLst>
      <p:ext uri="{BB962C8B-B14F-4D97-AF65-F5344CB8AC3E}">
        <p14:creationId xmlns="" xmlns:p14="http://schemas.microsoft.com/office/powerpoint/2010/main" val="15957664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84236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5465" y="62392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ОДАРЕНЫ ДЛЯ СЛУЖЕНИЯ </a:t>
            </a:r>
            <a:br>
              <a:rPr lang="ru-RU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</a:br>
            <a:r>
              <a:rPr lang="ru-RU" sz="2100" dirty="0" err="1" smtClean="0"/>
              <a:t>Иоиль</a:t>
            </a:r>
            <a:r>
              <a:rPr lang="ru-RU" sz="2100" dirty="0" smtClean="0"/>
              <a:t> </a:t>
            </a:r>
            <a:r>
              <a:rPr lang="en-AU" sz="2100" dirty="0" smtClean="0"/>
              <a:t>2:29</a:t>
            </a:r>
            <a:endParaRPr lang="en-US" sz="2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498485"/>
            <a:ext cx="78867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n-AU" dirty="0" smtClean="0"/>
              <a:t>“</a:t>
            </a:r>
            <a:r>
              <a:rPr lang="ru-RU" dirty="0" smtClean="0"/>
              <a:t>И также на рабов и на рабынь в те дни </a:t>
            </a:r>
            <a:r>
              <a:rPr lang="ru-RU" dirty="0" err="1" smtClean="0"/>
              <a:t>излию</a:t>
            </a:r>
            <a:r>
              <a:rPr lang="ru-RU" dirty="0" smtClean="0"/>
              <a:t> </a:t>
            </a:r>
          </a:p>
          <a:p>
            <a:pPr marL="0" indent="0" algn="ctr">
              <a:buNone/>
            </a:pPr>
            <a:r>
              <a:rPr lang="ru-RU" dirty="0" smtClean="0"/>
              <a:t>от Духа Моего</a:t>
            </a:r>
            <a:r>
              <a:rPr lang="en-AU" dirty="0" smtClean="0"/>
              <a:t>.”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224420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84236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1180" y="813701"/>
            <a:ext cx="78867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Призыв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ru-RU" dirty="0" smtClean="0"/>
              <a:t>Вы </a:t>
            </a:r>
            <a:r>
              <a:rPr lang="ru-RU" b="1" dirty="0" smtClean="0"/>
              <a:t>желаете</a:t>
            </a:r>
            <a:r>
              <a:rPr lang="ru-RU" dirty="0" smtClean="0"/>
              <a:t> отдать свою жизнь на служение Богу?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293658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84236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213" y="641174"/>
            <a:ext cx="7886700" cy="132556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ОДАРЕНЫ ДЛЯ СЛУЖЕНИЯ </a:t>
            </a:r>
            <a:r>
              <a:rPr lang="en-US" b="1" dirty="0" smtClean="0">
                <a:solidFill>
                  <a:schemeClr val="bg1"/>
                </a:solidFill>
                <a:latin typeface="+mn-lt"/>
              </a:rPr>
              <a:t/>
            </a:r>
            <a:br>
              <a:rPr lang="en-US" b="1" dirty="0" smtClean="0">
                <a:solidFill>
                  <a:schemeClr val="bg1"/>
                </a:solidFill>
                <a:latin typeface="+mn-lt"/>
              </a:rPr>
            </a:br>
            <a:r>
              <a:rPr lang="en-US" sz="2100" dirty="0" smtClean="0"/>
              <a:t>1 </a:t>
            </a:r>
            <a:r>
              <a:rPr lang="ru-RU" sz="2100" dirty="0" smtClean="0"/>
              <a:t>Коринфянам </a:t>
            </a:r>
            <a:r>
              <a:rPr lang="en-US" sz="2100" dirty="0" smtClean="0"/>
              <a:t>13:2</a:t>
            </a:r>
            <a:endParaRPr lang="en-US" sz="21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AU" dirty="0" smtClean="0"/>
          </a:p>
          <a:p>
            <a:pPr marL="0" indent="0" algn="ctr">
              <a:buNone/>
            </a:pPr>
            <a:r>
              <a:rPr lang="en-AU" baseline="30000" dirty="0" smtClean="0"/>
              <a:t>2</a:t>
            </a:r>
            <a:r>
              <a:rPr lang="en-AU" dirty="0" smtClean="0"/>
              <a:t>“</a:t>
            </a:r>
            <a:r>
              <a:rPr lang="ru-RU" dirty="0" smtClean="0"/>
              <a:t>Если</a:t>
            </a:r>
            <a:r>
              <a:rPr lang="en-AU" dirty="0" smtClean="0"/>
              <a:t> </a:t>
            </a:r>
            <a:r>
              <a:rPr lang="ru-RU" i="1" dirty="0" smtClean="0"/>
              <a:t>имею дар пророчества, и знаю все тайны, и имею всякое познание и всю веру, так что могу и горы переставлять, а не имею любви, — то я ничто</a:t>
            </a:r>
            <a:r>
              <a:rPr lang="en-AU" dirty="0" smtClean="0"/>
              <a:t>.”</a:t>
            </a:r>
          </a:p>
        </p:txBody>
      </p:sp>
    </p:spTree>
    <p:extLst>
      <p:ext uri="{BB962C8B-B14F-4D97-AF65-F5344CB8AC3E}">
        <p14:creationId xmlns="" xmlns:p14="http://schemas.microsoft.com/office/powerpoint/2010/main" val="262831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84236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6454" y="572161"/>
            <a:ext cx="7886700" cy="132556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ОДАРЕНЫ ДЛЯ СЛУЖЕНИЯ </a:t>
            </a:r>
            <a:r>
              <a:rPr lang="en-US" b="1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/>
            </a:r>
            <a:br>
              <a:rPr lang="en-US" b="1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</a:br>
            <a:r>
              <a:rPr lang="en-US" sz="2100" dirty="0" smtClean="0"/>
              <a:t>1 </a:t>
            </a:r>
            <a:r>
              <a:rPr lang="ru-RU" sz="2100" dirty="0" smtClean="0"/>
              <a:t>Коринфянам </a:t>
            </a:r>
            <a:r>
              <a:rPr lang="en-US" sz="2100" dirty="0" smtClean="0"/>
              <a:t>13:3</a:t>
            </a:r>
            <a:endParaRPr lang="en-US" sz="21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239693"/>
            <a:ext cx="7886700" cy="4351338"/>
          </a:xfrm>
        </p:spPr>
        <p:txBody>
          <a:bodyPr/>
          <a:lstStyle/>
          <a:p>
            <a:pPr marL="0" indent="0" algn="ctr">
              <a:buNone/>
            </a:pPr>
            <a:endParaRPr lang="en-AU" dirty="0" smtClean="0"/>
          </a:p>
          <a:p>
            <a:pPr marL="0" indent="0" algn="ctr">
              <a:buNone/>
            </a:pPr>
            <a:r>
              <a:rPr lang="en-AU" baseline="30000" dirty="0" smtClean="0"/>
              <a:t>3</a:t>
            </a:r>
            <a:r>
              <a:rPr lang="en-AU" dirty="0" smtClean="0"/>
              <a:t>“</a:t>
            </a:r>
            <a:r>
              <a:rPr lang="ru-RU" dirty="0" smtClean="0"/>
              <a:t>И если я раздам все имение мое и отдам тело мое на сожжение, а любви не имею, нет мне в том никакой пользы.</a:t>
            </a:r>
            <a:r>
              <a:rPr lang="en-AU" dirty="0" smtClean="0"/>
              <a:t>”</a:t>
            </a:r>
            <a:endParaRPr lang="en-US" sz="1500" dirty="0"/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698624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84236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1949" y="641172"/>
            <a:ext cx="7886700" cy="132556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ОДАРЕНЫ ДЛЯ СЛУЖЕНИЯ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ru-RU" sz="2100" dirty="0" err="1" smtClean="0"/>
              <a:t>Иоиль</a:t>
            </a:r>
            <a:r>
              <a:rPr lang="ru-RU" sz="2100" dirty="0" smtClean="0"/>
              <a:t> </a:t>
            </a:r>
            <a:r>
              <a:rPr lang="en-US" sz="2100" dirty="0" smtClean="0"/>
              <a:t>2:28</a:t>
            </a:r>
            <a:endParaRPr lang="en-US" sz="21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153429"/>
            <a:ext cx="78867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AU" dirty="0" smtClean="0"/>
          </a:p>
          <a:p>
            <a:pPr marL="0" indent="0" algn="ctr">
              <a:buNone/>
            </a:pPr>
            <a:r>
              <a:rPr lang="ru-RU" dirty="0" smtClean="0"/>
              <a:t>28. И будет после того, </a:t>
            </a:r>
          </a:p>
          <a:p>
            <a:pPr marL="0" indent="0" algn="ctr">
              <a:buNone/>
            </a:pPr>
            <a:r>
              <a:rPr lang="ru-RU" dirty="0" err="1" smtClean="0"/>
              <a:t>излию</a:t>
            </a:r>
            <a:r>
              <a:rPr lang="ru-RU" dirty="0" smtClean="0"/>
              <a:t> от Духа Моего на всякую плоть, </a:t>
            </a:r>
          </a:p>
          <a:p>
            <a:pPr marL="0" indent="0" algn="ctr">
              <a:buNone/>
            </a:pPr>
            <a:r>
              <a:rPr lang="ru-RU" dirty="0" smtClean="0"/>
              <a:t>и будут пророчествовать сыны ваши и дочери ваши; </a:t>
            </a:r>
          </a:p>
          <a:p>
            <a:pPr marL="0" indent="0" algn="ctr">
              <a:buNone/>
            </a:pPr>
            <a:r>
              <a:rPr lang="ru-RU" dirty="0" smtClean="0"/>
              <a:t>старцам вашим будут сниться сны, </a:t>
            </a:r>
          </a:p>
          <a:p>
            <a:pPr marL="0" indent="0" algn="ctr">
              <a:buNone/>
            </a:pPr>
            <a:r>
              <a:rPr lang="ru-RU" dirty="0" smtClean="0"/>
              <a:t>и юноши ваши будут видеть видения». </a:t>
            </a:r>
          </a:p>
        </p:txBody>
      </p:sp>
    </p:spTree>
    <p:extLst>
      <p:ext uri="{BB962C8B-B14F-4D97-AF65-F5344CB8AC3E}">
        <p14:creationId xmlns="" xmlns:p14="http://schemas.microsoft.com/office/powerpoint/2010/main" val="14899665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4236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476" y="692930"/>
            <a:ext cx="7886700" cy="132556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ОДАРЕНЫ ДЛЯ СЛУЖЕНИЯ </a:t>
            </a:r>
            <a:r>
              <a:rPr lang="en-US" b="1" dirty="0" smtClean="0">
                <a:solidFill>
                  <a:schemeClr val="bg1"/>
                </a:solidFill>
              </a:rPr>
              <a:t/>
            </a:r>
            <a:br>
              <a:rPr lang="en-US" b="1" dirty="0" smtClean="0">
                <a:solidFill>
                  <a:schemeClr val="bg1"/>
                </a:solidFill>
              </a:rPr>
            </a:br>
            <a:r>
              <a:rPr lang="ru-RU" sz="2100" dirty="0" err="1" smtClean="0"/>
              <a:t>Иоиль</a:t>
            </a:r>
            <a:r>
              <a:rPr lang="ru-RU" sz="2100" dirty="0" smtClean="0"/>
              <a:t> </a:t>
            </a:r>
            <a:r>
              <a:rPr lang="en-US" sz="2100" dirty="0" smtClean="0"/>
              <a:t>2:29</a:t>
            </a:r>
            <a:endParaRPr lang="en-US" sz="21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153429"/>
            <a:ext cx="7886700" cy="3384730"/>
          </a:xfrm>
        </p:spPr>
        <p:txBody>
          <a:bodyPr/>
          <a:lstStyle/>
          <a:p>
            <a:pPr marL="0" indent="0" algn="ctr">
              <a:buNone/>
            </a:pPr>
            <a:endParaRPr lang="en-AU" dirty="0" smtClean="0"/>
          </a:p>
          <a:p>
            <a:pPr marL="0" indent="0" algn="ctr">
              <a:buNone/>
            </a:pPr>
            <a:r>
              <a:rPr lang="en-AU" baseline="30000" dirty="0" smtClean="0"/>
              <a:t>29</a:t>
            </a:r>
            <a:r>
              <a:rPr lang="ru-RU" dirty="0" smtClean="0"/>
              <a:t>И также на рабов и на рабынь в те дни </a:t>
            </a:r>
            <a:r>
              <a:rPr lang="ru-RU" dirty="0" err="1" smtClean="0"/>
              <a:t>излию</a:t>
            </a:r>
            <a:r>
              <a:rPr lang="ru-RU" dirty="0" smtClean="0"/>
              <a:t> от Духа Моего</a:t>
            </a:r>
            <a:r>
              <a:rPr lang="en-AU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257061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Gifted to Serve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4" y="0"/>
            <a:ext cx="9112484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342" y="1325294"/>
            <a:ext cx="7886700" cy="4351338"/>
          </a:xfrm>
        </p:spPr>
        <p:txBody>
          <a:bodyPr/>
          <a:lstStyle/>
          <a:p>
            <a:r>
              <a:rPr lang="ru-RU" dirty="0" smtClean="0"/>
              <a:t>Бог </a:t>
            </a:r>
            <a:r>
              <a:rPr lang="ru-RU" b="1" dirty="0" smtClean="0"/>
              <a:t>наделяет каждого верующего</a:t>
            </a:r>
            <a:r>
              <a:rPr lang="ru-RU" dirty="0" smtClean="0"/>
              <a:t>, по крайней мере, одним духовным даром, независимо от пола или возраста.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ru-RU" dirty="0" smtClean="0"/>
              <a:t>Каждый духовный дар показывает </a:t>
            </a:r>
            <a:r>
              <a:rPr lang="ru-RU" b="1" dirty="0" smtClean="0"/>
              <a:t>ЦЕЛЬ</a:t>
            </a:r>
            <a:r>
              <a:rPr lang="ru-RU" dirty="0" smtClean="0"/>
              <a:t> , которую Бог имеет по отношению к нашей жизни.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397038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373" y="537656"/>
            <a:ext cx="7886700" cy="1325563"/>
          </a:xfrm>
        </p:spPr>
        <p:txBody>
          <a:bodyPr/>
          <a:lstStyle/>
          <a:p>
            <a:pPr algn="ctr"/>
            <a:r>
              <a:rPr lang="ru-RU" dirty="0" smtClean="0"/>
              <a:t>Дары различны, </a:t>
            </a:r>
            <a:br>
              <a:rPr lang="ru-RU" dirty="0" smtClean="0"/>
            </a:br>
            <a:r>
              <a:rPr lang="ru-RU" i="1" dirty="0" smtClean="0">
                <a:solidFill>
                  <a:schemeClr val="accent6">
                    <a:lumMod val="50000"/>
                  </a:schemeClr>
                </a:solidFill>
                <a:latin typeface="Palatino Linotype" charset="0"/>
                <a:ea typeface="Palatino Linotype" charset="0"/>
                <a:cs typeface="Palatino Linotype" charset="0"/>
              </a:rPr>
              <a:t>но Дух один и тот же</a:t>
            </a:r>
            <a:endParaRPr lang="en-US" i="1" dirty="0">
              <a:solidFill>
                <a:schemeClr val="accent6">
                  <a:lumMod val="50000"/>
                </a:schemeClr>
              </a:solidFill>
              <a:latin typeface="Palatino Linotype" charset="0"/>
              <a:ea typeface="Palatino Linotype" charset="0"/>
              <a:cs typeface="Palatino Linotype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867" y="2036689"/>
            <a:ext cx="7886700" cy="408033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dirty="0" smtClean="0"/>
              <a:t>Существуют различные </a:t>
            </a:r>
            <a:r>
              <a:rPr lang="ru-RU" b="1" dirty="0" smtClean="0"/>
              <a:t>духовные дары</a:t>
            </a:r>
            <a:r>
              <a:rPr lang="ru-RU" dirty="0" smtClean="0"/>
              <a:t>, </a:t>
            </a:r>
          </a:p>
          <a:p>
            <a:pPr marL="0" indent="0" algn="ctr">
              <a:buNone/>
            </a:pPr>
            <a:r>
              <a:rPr lang="ru-RU" dirty="0" smtClean="0"/>
              <a:t>которые распределяет один и тот же Дух Божий. </a:t>
            </a:r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Существуют разные виды </a:t>
            </a:r>
            <a:r>
              <a:rPr lang="ru-RU" b="1" dirty="0" smtClean="0"/>
              <a:t>служения</a:t>
            </a:r>
            <a:r>
              <a:rPr lang="ru-RU" dirty="0" smtClean="0"/>
              <a:t>, </a:t>
            </a:r>
          </a:p>
          <a:p>
            <a:pPr marL="0" indent="0" algn="ctr">
              <a:buNone/>
            </a:pPr>
            <a:r>
              <a:rPr lang="ru-RU" dirty="0" smtClean="0"/>
              <a:t>но мы служим одному и тому же Господу.</a:t>
            </a:r>
          </a:p>
          <a:p>
            <a:pPr marL="0" indent="0" algn="ctr">
              <a:buNone/>
            </a:pPr>
            <a:r>
              <a:rPr lang="ru-RU" dirty="0" smtClean="0"/>
              <a:t> </a:t>
            </a:r>
            <a:endParaRPr lang="en-US" dirty="0" smtClean="0"/>
          </a:p>
          <a:p>
            <a:pPr marL="0" indent="0" algn="ctr">
              <a:buNone/>
            </a:pPr>
            <a:r>
              <a:rPr lang="ru-RU" dirty="0" smtClean="0"/>
              <a:t>Есть разные </a:t>
            </a:r>
            <a:r>
              <a:rPr lang="ru-RU" b="1" dirty="0" smtClean="0"/>
              <a:t>действия</a:t>
            </a:r>
            <a:r>
              <a:rPr lang="ru-RU" dirty="0" smtClean="0"/>
              <a:t>, </a:t>
            </a:r>
          </a:p>
          <a:p>
            <a:pPr marL="0" indent="0" algn="ctr">
              <a:buNone/>
            </a:pPr>
            <a:r>
              <a:rPr lang="ru-RU" dirty="0" smtClean="0"/>
              <a:t>но в нас работает один и тот же Дух </a:t>
            </a:r>
          </a:p>
          <a:p>
            <a:pPr marL="0" indent="0" algn="ctr">
              <a:buNone/>
            </a:pPr>
            <a:r>
              <a:rPr lang="en-US" sz="1700" dirty="0" smtClean="0"/>
              <a:t>(</a:t>
            </a:r>
            <a:r>
              <a:rPr lang="ru-RU" sz="1700" dirty="0" smtClean="0"/>
              <a:t>См. </a:t>
            </a:r>
            <a:r>
              <a:rPr lang="en-US" sz="1700" dirty="0" smtClean="0"/>
              <a:t>1 </a:t>
            </a:r>
            <a:r>
              <a:rPr lang="ru-RU" sz="1700" dirty="0" smtClean="0"/>
              <a:t>Коринфянам</a:t>
            </a:r>
            <a:r>
              <a:rPr lang="en-US" sz="1700" dirty="0" smtClean="0"/>
              <a:t> 12:4-6</a:t>
            </a:r>
            <a:r>
              <a:rPr lang="en-US" sz="1700" dirty="0"/>
              <a:t>)</a:t>
            </a:r>
          </a:p>
        </p:txBody>
      </p:sp>
    </p:spTree>
    <p:extLst>
      <p:ext uri="{BB962C8B-B14F-4D97-AF65-F5344CB8AC3E}">
        <p14:creationId xmlns="" xmlns:p14="http://schemas.microsoft.com/office/powerpoint/2010/main" val="10765763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830952"/>
            <a:ext cx="7886700" cy="1325563"/>
          </a:xfrm>
        </p:spPr>
        <p:txBody>
          <a:bodyPr/>
          <a:lstStyle/>
          <a:p>
            <a:r>
              <a:rPr lang="ru-RU" dirty="0" smtClean="0"/>
              <a:t>Дары </a:t>
            </a:r>
            <a:r>
              <a:rPr lang="ru-RU" i="1" dirty="0" smtClean="0">
                <a:solidFill>
                  <a:schemeClr val="accent6">
                    <a:lumMod val="50000"/>
                  </a:schemeClr>
                </a:solidFill>
                <a:latin typeface="Palatino Linotype" charset="0"/>
                <a:ea typeface="Palatino Linotype" charset="0"/>
                <a:cs typeface="Palatino Linotype" charset="0"/>
              </a:rPr>
              <a:t>и </a:t>
            </a:r>
            <a:r>
              <a:rPr lang="ru-RU" i="1" dirty="0" smtClean="0">
                <a:solidFill>
                  <a:schemeClr val="accent6">
                    <a:lumMod val="50000"/>
                  </a:schemeClr>
                </a:solidFill>
                <a:latin typeface="Palatino Linotype" charset="0"/>
                <a:ea typeface="Palatino Linotype" charset="0"/>
                <a:cs typeface="Palatino Linotype" charset="0"/>
              </a:rPr>
              <a:t>сердечная склонность (любимое занятие</a:t>
            </a:r>
            <a:r>
              <a:rPr lang="ru-RU" i="1" smtClean="0">
                <a:solidFill>
                  <a:schemeClr val="accent6">
                    <a:lumMod val="50000"/>
                  </a:schemeClr>
                </a:solidFill>
                <a:latin typeface="Palatino Linotype" charset="0"/>
                <a:ea typeface="Palatino Linotype" charset="0"/>
                <a:cs typeface="Palatino Linotype" charset="0"/>
              </a:rPr>
              <a:t>, увлечение)</a:t>
            </a:r>
            <a:endParaRPr lang="en-US" i="1" dirty="0">
              <a:solidFill>
                <a:schemeClr val="accent6">
                  <a:lumMod val="50000"/>
                </a:schemeClr>
              </a:solidFill>
              <a:latin typeface="Palatino Linotype" charset="0"/>
              <a:ea typeface="Palatino Linotype" charset="0"/>
              <a:cs typeface="Palatino Linotype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222440"/>
            <a:ext cx="7886700" cy="2918903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dirty="0" smtClean="0"/>
              <a:t>Часть радости жизни - это процесс открытия </a:t>
            </a:r>
            <a:r>
              <a:rPr lang="en-US" dirty="0" smtClean="0"/>
              <a:t>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US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b="1" cap="all" dirty="0" smtClean="0"/>
              <a:t>даров</a:t>
            </a:r>
            <a:r>
              <a:rPr lang="ru-RU" dirty="0" smtClean="0"/>
              <a:t>, которыми Бог вас наделил</a:t>
            </a:r>
            <a:endParaRPr lang="en-US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b="1" dirty="0" smtClean="0"/>
              <a:t>СЕРДЕЧНАЯ СКЛОННОСТЬ</a:t>
            </a:r>
            <a:r>
              <a:rPr lang="ru-RU" dirty="0" smtClean="0"/>
              <a:t>, </a:t>
            </a:r>
            <a:r>
              <a:rPr lang="ru-RU" dirty="0" smtClean="0"/>
              <a:t>которую Бог вам дал</a:t>
            </a:r>
            <a:endParaRPr lang="en-US" dirty="0" smtClean="0"/>
          </a:p>
        </p:txBody>
      </p:sp>
    </p:spTree>
    <p:extLst>
      <p:ext uri="{BB962C8B-B14F-4D97-AF65-F5344CB8AC3E}">
        <p14:creationId xmlns="" xmlns:p14="http://schemas.microsoft.com/office/powerpoint/2010/main" val="6901535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1042</TotalTime>
  <Words>1827</Words>
  <Application>Microsoft Office PowerPoint</Application>
  <PresentationFormat>Экран (4:3)</PresentationFormat>
  <Paragraphs>332</Paragraphs>
  <Slides>24</Slides>
  <Notes>23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Office Theme</vt:lpstr>
      <vt:lpstr>ОДАРЕНЫ ДЛЯ СЛУЖЕНИЯ</vt:lpstr>
      <vt:lpstr>ОДАРЕНЫ ДЛЯ СЛУЖЕНИЯ 1 КОРИНФЯНАМ 13:1</vt:lpstr>
      <vt:lpstr>ОДАРЕНЫ ДЛЯ СЛУЖЕНИЯ  1 Коринфянам 13:2</vt:lpstr>
      <vt:lpstr>ОДАРЕНЫ ДЛЯ СЛУЖЕНИЯ  1 Коринфянам 13:3</vt:lpstr>
      <vt:lpstr>ОДАРЕНЫ ДЛЯ СЛУЖЕНИЯ  Иоиль 2:28</vt:lpstr>
      <vt:lpstr>ОДАРЕНЫ ДЛЯ СЛУЖЕНИЯ  Иоиль 2:29</vt:lpstr>
      <vt:lpstr>Gifted to Serve</vt:lpstr>
      <vt:lpstr>Дары различны,  но Дух один и тот же</vt:lpstr>
      <vt:lpstr>Дары и сердечная склонность (любимое занятие, увлечение)</vt:lpstr>
      <vt:lpstr>Эрна Джонсон Руководитель женского служения</vt:lpstr>
      <vt:lpstr>Мона Джиено наставница молодых девушек</vt:lpstr>
      <vt:lpstr>Кэтрин Бут мать армии 1829-1890</vt:lpstr>
      <vt:lpstr>Эллен Уайт Вестница Божья 1827-1915</vt:lpstr>
      <vt:lpstr>Эллен Уайт Вестница Божья  1827-1915</vt:lpstr>
      <vt:lpstr>Наши роль и обязанности</vt:lpstr>
      <vt:lpstr>ДЕВЯТЬ ДУХОВНЫХ ДАРОВ 1 Коринфянам12:8-10</vt:lpstr>
      <vt:lpstr>СЕМЬ ДУХОВНЫХ ДАРОВ Римлянам 12:6-8</vt:lpstr>
      <vt:lpstr>Наши роли и обязанности</vt:lpstr>
      <vt:lpstr>Наши роли и обязанности</vt:lpstr>
      <vt:lpstr>Только метод Христа</vt:lpstr>
      <vt:lpstr>Роли и обязанности</vt:lpstr>
      <vt:lpstr>ОДАРЕНЫ ДЛЯ СЛУЖЕНИЯ  Иоиль 2:28</vt:lpstr>
      <vt:lpstr>ОДАРЕНЫ ДЛЯ СЛУЖЕНИЯ  Иоиль 2:29</vt:lpstr>
      <vt:lpstr>Призыв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Gifted to Serve</dc:title>
  <dc:creator>Timon, Rebecca</dc:creator>
  <cp:lastModifiedBy>raostrovskaya</cp:lastModifiedBy>
  <cp:revision>60</cp:revision>
  <cp:lastPrinted>2017-02-09T14:11:30Z</cp:lastPrinted>
  <dcterms:created xsi:type="dcterms:W3CDTF">2017-02-08T20:27:57Z</dcterms:created>
  <dcterms:modified xsi:type="dcterms:W3CDTF">2017-04-20T09:25:10Z</dcterms:modified>
</cp:coreProperties>
</file>