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tiff" ContentType="image/tiff"/>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handoutMasterIdLst>
    <p:handoutMasterId r:id="rId38"/>
  </p:handoutMasterIdLst>
  <p:sldIdLst>
    <p:sldId id="257" r:id="rId2"/>
    <p:sldId id="287" r:id="rId3"/>
    <p:sldId id="335" r:id="rId4"/>
    <p:sldId id="288" r:id="rId5"/>
    <p:sldId id="336" r:id="rId6"/>
    <p:sldId id="347" r:id="rId7"/>
    <p:sldId id="258" r:id="rId8"/>
    <p:sldId id="259" r:id="rId9"/>
    <p:sldId id="309" r:id="rId10"/>
    <p:sldId id="310" r:id="rId11"/>
    <p:sldId id="311" r:id="rId12"/>
    <p:sldId id="349" r:id="rId13"/>
    <p:sldId id="340" r:id="rId14"/>
    <p:sldId id="342" r:id="rId15"/>
    <p:sldId id="312" r:id="rId16"/>
    <p:sldId id="313" r:id="rId17"/>
    <p:sldId id="262" r:id="rId18"/>
    <p:sldId id="328" r:id="rId19"/>
    <p:sldId id="289" r:id="rId20"/>
    <p:sldId id="290" r:id="rId21"/>
    <p:sldId id="291" r:id="rId22"/>
    <p:sldId id="292" r:id="rId23"/>
    <p:sldId id="341" r:id="rId24"/>
    <p:sldId id="266" r:id="rId25"/>
    <p:sldId id="268" r:id="rId26"/>
    <p:sldId id="337" r:id="rId27"/>
    <p:sldId id="338" r:id="rId28"/>
    <p:sldId id="279" r:id="rId29"/>
    <p:sldId id="325" r:id="rId30"/>
    <p:sldId id="339" r:id="rId31"/>
    <p:sldId id="269" r:id="rId32"/>
    <p:sldId id="270" r:id="rId33"/>
    <p:sldId id="272" r:id="rId34"/>
    <p:sldId id="323" r:id="rId35"/>
    <p:sldId id="334" r:id="rId36"/>
  </p:sldIdLst>
  <p:sldSz cx="9144000" cy="6858000" type="screen4x3"/>
  <p:notesSz cx="6851650" cy="939165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128"/>
        <a:cs typeface="+mn-cs"/>
      </a:defRPr>
    </a:lvl5pPr>
    <a:lvl6pPr marL="2286000" algn="l" defTabSz="914400" rtl="0" eaLnBrk="1" latinLnBrk="0" hangingPunct="1">
      <a:defRPr sz="2400" kern="1200">
        <a:solidFill>
          <a:schemeClr val="tx1"/>
        </a:solidFill>
        <a:latin typeface="Times New Roman" charset="0"/>
        <a:ea typeface="ＭＳ Ｐゴシック" charset="-128"/>
        <a:cs typeface="+mn-cs"/>
      </a:defRPr>
    </a:lvl6pPr>
    <a:lvl7pPr marL="2743200" algn="l" defTabSz="914400" rtl="0" eaLnBrk="1" latinLnBrk="0" hangingPunct="1">
      <a:defRPr sz="2400" kern="1200">
        <a:solidFill>
          <a:schemeClr val="tx1"/>
        </a:solidFill>
        <a:latin typeface="Times New Roman" charset="0"/>
        <a:ea typeface="ＭＳ Ｐゴシック" charset="-128"/>
        <a:cs typeface="+mn-cs"/>
      </a:defRPr>
    </a:lvl7pPr>
    <a:lvl8pPr marL="3200400" algn="l" defTabSz="914400" rtl="0" eaLnBrk="1" latinLnBrk="0" hangingPunct="1">
      <a:defRPr sz="2400" kern="1200">
        <a:solidFill>
          <a:schemeClr val="tx1"/>
        </a:solidFill>
        <a:latin typeface="Times New Roman" charset="0"/>
        <a:ea typeface="ＭＳ Ｐゴシック" charset="-128"/>
        <a:cs typeface="+mn-cs"/>
      </a:defRPr>
    </a:lvl8pPr>
    <a:lvl9pPr marL="3657600" algn="l" defTabSz="914400" rtl="0" eaLnBrk="1" latinLnBrk="0" hangingPunct="1">
      <a:defRPr sz="2400" kern="1200">
        <a:solidFill>
          <a:schemeClr val="tx1"/>
        </a:solidFill>
        <a:latin typeface="Times New Roman" charset="0"/>
        <a:ea typeface="ＭＳ Ｐゴシック"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58">
          <p15:clr>
            <a:srgbClr val="A4A3A4"/>
          </p15:clr>
        </p15:guide>
        <p15:guide id="2" pos="215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D01A40"/>
    <a:srgbClr val="FF0066"/>
    <a:srgbClr val="FFFFFF"/>
    <a:srgbClr val="D21A40"/>
    <a:srgbClr val="000000"/>
    <a:srgbClr val="D6FEFD"/>
    <a:srgbClr val="C1FDFC"/>
    <a:srgbClr val="AAFCFA"/>
    <a:srgbClr val="F2BDB4"/>
    <a:srgbClr val="A5297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80"/>
    <p:restoredTop sz="62899" autoAdjust="0"/>
  </p:normalViewPr>
  <p:slideViewPr>
    <p:cSldViewPr>
      <p:cViewPr varScale="1">
        <p:scale>
          <a:sx n="44" d="100"/>
          <a:sy n="44" d="100"/>
        </p:scale>
        <p:origin x="-208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1728" y="-90"/>
      </p:cViewPr>
      <p:guideLst>
        <p:guide orient="horz" pos="2958"/>
        <p:guide pos="2158"/>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68625" cy="4699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eaLnBrk="1" hangingPunct="1">
              <a:defRPr sz="1200">
                <a:ea typeface="ＭＳ Ｐゴシック" charset="0"/>
                <a:cs typeface="+mn-cs"/>
              </a:defRPr>
            </a:lvl1pPr>
          </a:lstStyle>
          <a:p>
            <a:pPr>
              <a:defRPr/>
            </a:pPr>
            <a:endParaRPr lang="en-GB"/>
          </a:p>
        </p:txBody>
      </p:sp>
      <p:sp>
        <p:nvSpPr>
          <p:cNvPr id="75779" name="Rectangle 3"/>
          <p:cNvSpPr>
            <a:spLocks noGrp="1" noChangeArrowheads="1"/>
          </p:cNvSpPr>
          <p:nvPr>
            <p:ph type="dt" sz="quarter" idx="1"/>
          </p:nvPr>
        </p:nvSpPr>
        <p:spPr bwMode="auto">
          <a:xfrm>
            <a:off x="3883025" y="0"/>
            <a:ext cx="2968625" cy="4699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eaLnBrk="1" hangingPunct="1">
              <a:defRPr sz="1200">
                <a:ea typeface="ＭＳ Ｐゴシック" charset="0"/>
                <a:cs typeface="+mn-cs"/>
              </a:defRPr>
            </a:lvl1pPr>
          </a:lstStyle>
          <a:p>
            <a:pPr>
              <a:defRPr/>
            </a:pPr>
            <a:endParaRPr lang="en-GB"/>
          </a:p>
        </p:txBody>
      </p:sp>
      <p:sp>
        <p:nvSpPr>
          <p:cNvPr id="75780" name="Rectangle 4"/>
          <p:cNvSpPr>
            <a:spLocks noGrp="1" noChangeArrowheads="1"/>
          </p:cNvSpPr>
          <p:nvPr>
            <p:ph type="ftr" sz="quarter" idx="2"/>
          </p:nvPr>
        </p:nvSpPr>
        <p:spPr bwMode="auto">
          <a:xfrm>
            <a:off x="0" y="8921750"/>
            <a:ext cx="2968625" cy="4699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eaLnBrk="1" hangingPunct="1">
              <a:defRPr sz="1200">
                <a:ea typeface="ＭＳ Ｐゴシック" charset="0"/>
                <a:cs typeface="+mn-cs"/>
              </a:defRPr>
            </a:lvl1pPr>
          </a:lstStyle>
          <a:p>
            <a:pPr>
              <a:defRPr/>
            </a:pPr>
            <a:endParaRPr lang="en-GB"/>
          </a:p>
        </p:txBody>
      </p:sp>
      <p:sp>
        <p:nvSpPr>
          <p:cNvPr id="75781" name="Rectangle 5"/>
          <p:cNvSpPr>
            <a:spLocks noGrp="1" noChangeArrowheads="1"/>
          </p:cNvSpPr>
          <p:nvPr>
            <p:ph type="sldNum" sz="quarter" idx="3"/>
          </p:nvPr>
        </p:nvSpPr>
        <p:spPr bwMode="auto">
          <a:xfrm>
            <a:off x="3883025" y="8921750"/>
            <a:ext cx="2968625" cy="4699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8BA6E7D-3251-3E4F-A4CD-7D665BDE1816}" type="slidenum">
              <a:rPr lang="en-GB" altLang="en-US"/>
              <a:pPr>
                <a:defRPr/>
              </a:pPr>
              <a:t>‹#›</a:t>
            </a:fld>
            <a:endParaRPr lang="en-GB" altLang="en-US"/>
          </a:p>
        </p:txBody>
      </p:sp>
    </p:spTree>
    <p:extLst>
      <p:ext uri="{BB962C8B-B14F-4D97-AF65-F5344CB8AC3E}">
        <p14:creationId xmlns="" xmlns:p14="http://schemas.microsoft.com/office/powerpoint/2010/main" val="4184144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68625" cy="4699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eaLnBrk="1" hangingPunct="1">
              <a:defRPr sz="1200">
                <a:ea typeface="ＭＳ Ｐゴシック" charset="0"/>
                <a:cs typeface="+mn-cs"/>
              </a:defRPr>
            </a:lvl1pPr>
          </a:lstStyle>
          <a:p>
            <a:pPr>
              <a:defRPr/>
            </a:pPr>
            <a:endParaRPr lang="en-GB"/>
          </a:p>
        </p:txBody>
      </p:sp>
      <p:sp>
        <p:nvSpPr>
          <p:cNvPr id="5123" name="Rectangle 3"/>
          <p:cNvSpPr>
            <a:spLocks noGrp="1" noChangeArrowheads="1"/>
          </p:cNvSpPr>
          <p:nvPr>
            <p:ph type="dt" idx="1"/>
          </p:nvPr>
        </p:nvSpPr>
        <p:spPr bwMode="auto">
          <a:xfrm>
            <a:off x="3883025" y="0"/>
            <a:ext cx="2968625" cy="4699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eaLnBrk="1" hangingPunct="1">
              <a:defRPr sz="1200">
                <a:ea typeface="ＭＳ Ｐゴシック" charset="0"/>
                <a:cs typeface="+mn-cs"/>
              </a:defRPr>
            </a:lvl1pPr>
          </a:lstStyle>
          <a:p>
            <a:pPr>
              <a:defRPr/>
            </a:pPr>
            <a:endParaRPr lang="en-GB"/>
          </a:p>
        </p:txBody>
      </p:sp>
      <p:sp>
        <p:nvSpPr>
          <p:cNvPr id="13316" name="Rectangle 4"/>
          <p:cNvSpPr>
            <a:spLocks noGrp="1" noRot="1" noChangeAspect="1" noChangeArrowheads="1" noTextEdit="1"/>
          </p:cNvSpPr>
          <p:nvPr>
            <p:ph type="sldImg" idx="2"/>
          </p:nvPr>
        </p:nvSpPr>
        <p:spPr bwMode="auto">
          <a:xfrm>
            <a:off x="1077913" y="703263"/>
            <a:ext cx="4697412" cy="3522662"/>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125" name="Rectangle 5"/>
          <p:cNvSpPr>
            <a:spLocks noGrp="1" noChangeArrowheads="1"/>
          </p:cNvSpPr>
          <p:nvPr>
            <p:ph type="body" sz="quarter" idx="3"/>
          </p:nvPr>
        </p:nvSpPr>
        <p:spPr bwMode="auto">
          <a:xfrm>
            <a:off x="912813" y="4460875"/>
            <a:ext cx="5026025" cy="4225925"/>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5126" name="Rectangle 6"/>
          <p:cNvSpPr>
            <a:spLocks noGrp="1" noChangeArrowheads="1"/>
          </p:cNvSpPr>
          <p:nvPr>
            <p:ph type="ftr" sz="quarter" idx="4"/>
          </p:nvPr>
        </p:nvSpPr>
        <p:spPr bwMode="auto">
          <a:xfrm>
            <a:off x="0" y="8921750"/>
            <a:ext cx="2968625" cy="4699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eaLnBrk="1" hangingPunct="1">
              <a:defRPr sz="1200">
                <a:ea typeface="ＭＳ Ｐゴシック" charset="0"/>
                <a:cs typeface="+mn-cs"/>
              </a:defRPr>
            </a:lvl1pPr>
          </a:lstStyle>
          <a:p>
            <a:pPr>
              <a:defRPr/>
            </a:pPr>
            <a:endParaRPr lang="en-GB"/>
          </a:p>
        </p:txBody>
      </p:sp>
      <p:sp>
        <p:nvSpPr>
          <p:cNvPr id="5127" name="Rectangle 7"/>
          <p:cNvSpPr>
            <a:spLocks noGrp="1" noChangeArrowheads="1"/>
          </p:cNvSpPr>
          <p:nvPr>
            <p:ph type="sldNum" sz="quarter" idx="5"/>
          </p:nvPr>
        </p:nvSpPr>
        <p:spPr bwMode="auto">
          <a:xfrm>
            <a:off x="3883025" y="8921750"/>
            <a:ext cx="2968625" cy="4699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5180E10-AB8B-B54D-A47E-77507DBD015B}" type="slidenum">
              <a:rPr lang="en-GB" altLang="en-US"/>
              <a:pPr>
                <a:defRPr/>
              </a:pPr>
              <a:t>‹#›</a:t>
            </a:fld>
            <a:endParaRPr lang="en-GB" altLang="en-US"/>
          </a:p>
        </p:txBody>
      </p:sp>
    </p:spTree>
    <p:extLst>
      <p:ext uri="{BB962C8B-B14F-4D97-AF65-F5344CB8AC3E}">
        <p14:creationId xmlns="" xmlns:p14="http://schemas.microsoft.com/office/powerpoint/2010/main" val="12715525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645AF5AB-5C71-9C42-8D02-4C240A7DD419}" type="slidenum">
              <a:rPr lang="en-GB" altLang="en-US"/>
              <a:pPr>
                <a:spcBef>
                  <a:spcPct val="0"/>
                </a:spcBef>
              </a:pPr>
              <a:t>1</a:t>
            </a:fld>
            <a:endParaRPr lang="en-GB" altLang="en-US"/>
          </a:p>
        </p:txBody>
      </p:sp>
      <p:sp>
        <p:nvSpPr>
          <p:cNvPr id="16386" name="Rectangle 2"/>
          <p:cNvSpPr>
            <a:spLocks noGrp="1" noRot="1" noChangeAspect="1" noChangeArrowheads="1" noTextEdit="1"/>
          </p:cNvSpPr>
          <p:nvPr>
            <p:ph type="sldImg"/>
          </p:nvPr>
        </p:nvSpPr>
        <p:spPr>
          <a:ln/>
        </p:spPr>
      </p:sp>
      <p:sp>
        <p:nvSpPr>
          <p:cNvPr id="16387" name="Notes Placeholder 1"/>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ru-RU" altLang="en-US" b="1" dirty="0" smtClean="0">
                <a:ea typeface="ＭＳ Ｐゴシック" charset="-128"/>
              </a:rPr>
              <a:t>Любовь защищает</a:t>
            </a:r>
            <a:r>
              <a:rPr lang="en-US" altLang="en-US" b="1" dirty="0" smtClean="0">
                <a:ea typeface="ＭＳ Ｐゴシック" charset="-128"/>
              </a:rPr>
              <a:t>:  </a:t>
            </a:r>
            <a:r>
              <a:rPr lang="ru-RU" altLang="en-US" b="1" dirty="0" smtClean="0">
                <a:ea typeface="ＭＳ Ｐゴシック" charset="-128"/>
              </a:rPr>
              <a:t>Исцеление ран эмоционального насилия</a:t>
            </a:r>
          </a:p>
          <a:p>
            <a:endParaRPr lang="en-US" altLang="en-US" b="1" dirty="0">
              <a:ea typeface="ＭＳ Ｐゴシック" charset="-128"/>
            </a:endParaRPr>
          </a:p>
        </p:txBody>
      </p:sp>
    </p:spTree>
    <p:extLst>
      <p:ext uri="{BB962C8B-B14F-4D97-AF65-F5344CB8AC3E}">
        <p14:creationId xmlns="" xmlns:p14="http://schemas.microsoft.com/office/powerpoint/2010/main" val="4591726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05A393F1-C0C9-9241-A215-C1EEDDAAA4F9}" type="slidenum">
              <a:rPr lang="en-GB" altLang="en-US"/>
              <a:pPr>
                <a:spcBef>
                  <a:spcPct val="0"/>
                </a:spcBef>
              </a:pPr>
              <a:t>10</a:t>
            </a:fld>
            <a:endParaRPr lang="en-GB" alt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ru-RU" altLang="en-US" b="1" dirty="0" smtClean="0">
                <a:ea typeface="ＭＳ Ｐゴシック" charset="-128"/>
              </a:rPr>
              <a:t>Что такое эмоциональное</a:t>
            </a:r>
            <a:r>
              <a:rPr lang="ru-RU" altLang="en-US" b="1" baseline="0" dirty="0" smtClean="0">
                <a:ea typeface="ＭＳ Ｐゴシック" charset="-128"/>
              </a:rPr>
              <a:t> насилие</a:t>
            </a:r>
            <a:r>
              <a:rPr lang="en-GB" altLang="en-US" b="1" dirty="0" smtClean="0">
                <a:ea typeface="ＭＳ Ｐゴシック" charset="-128"/>
              </a:rPr>
              <a:t>?</a:t>
            </a:r>
            <a:endParaRPr lang="en-GB" altLang="en-US" b="1" dirty="0">
              <a:ea typeface="ＭＳ Ｐゴシック" charset="-128"/>
            </a:endParaRPr>
          </a:p>
          <a:p>
            <a:pPr eaLnBrk="1" hangingPunct="1"/>
            <a:endParaRPr lang="en-GB" altLang="en-US" b="1" dirty="0">
              <a:ea typeface="ＭＳ Ｐゴシック" charset="-128"/>
            </a:endParaRPr>
          </a:p>
          <a:p>
            <a:pPr eaLnBrk="1" hangingPunct="1">
              <a:buFont typeface="Arial" panose="020B0604020202020204" pitchFamily="34" charset="0"/>
              <a:buChar char="•"/>
              <a:defRPr/>
            </a:pPr>
            <a:r>
              <a:rPr lang="ru-RU" sz="800" dirty="0" smtClean="0"/>
              <a:t>Эмоциональное насилие также называют «психологическим жестоким обращением».</a:t>
            </a:r>
          </a:p>
          <a:p>
            <a:pPr eaLnBrk="1" hangingPunct="1">
              <a:buFont typeface="Arial" panose="020B0604020202020204" pitchFamily="34" charset="0"/>
              <a:buChar char="•"/>
              <a:defRPr/>
            </a:pPr>
            <a:r>
              <a:rPr lang="ru-RU" sz="800" dirty="0" smtClean="0"/>
              <a:t>Это насилие не оставляет доказательств, подобных синякам после физического насилия</a:t>
            </a:r>
            <a:r>
              <a:rPr lang="en-GB" sz="800" dirty="0" smtClean="0">
                <a:latin typeface="Calibri" charset="0"/>
                <a:ea typeface="Calibri" charset="0"/>
                <a:cs typeface="Calibri" charset="0"/>
              </a:rPr>
              <a:t>.</a:t>
            </a:r>
          </a:p>
          <a:p>
            <a:pPr eaLnBrk="1" hangingPunct="1">
              <a:buFont typeface="Arial" panose="020B0604020202020204" pitchFamily="34" charset="0"/>
              <a:buChar char="•"/>
              <a:defRPr/>
            </a:pPr>
            <a:r>
              <a:rPr lang="ru-RU" sz="800" dirty="0" smtClean="0"/>
              <a:t>Преступник использует запугивание, унижение, изоляцию и страх, чтобы уменьшить чувство собственного достоинства и здравого смысла своей жертвы</a:t>
            </a:r>
            <a:r>
              <a:rPr lang="en-GB" sz="800" dirty="0" smtClean="0">
                <a:latin typeface="Calibri" charset="0"/>
                <a:ea typeface="Calibri" charset="0"/>
                <a:cs typeface="Calibri" charset="0"/>
              </a:rPr>
              <a:t>.</a:t>
            </a:r>
          </a:p>
        </p:txBody>
      </p:sp>
    </p:spTree>
    <p:extLst>
      <p:ext uri="{BB962C8B-B14F-4D97-AF65-F5344CB8AC3E}">
        <p14:creationId xmlns="" xmlns:p14="http://schemas.microsoft.com/office/powerpoint/2010/main" val="22182328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55D7A1E4-29FA-B34E-ACA2-3FE515A908A8}" type="slidenum">
              <a:rPr lang="en-GB" altLang="en-US"/>
              <a:pPr>
                <a:spcBef>
                  <a:spcPct val="0"/>
                </a:spcBef>
              </a:pPr>
              <a:t>11</a:t>
            </a:fld>
            <a:endParaRPr lang="en-GB" altLang="en-US"/>
          </a:p>
        </p:txBody>
      </p:sp>
      <p:sp>
        <p:nvSpPr>
          <p:cNvPr id="40962" name="Rectangle 2"/>
          <p:cNvSpPr>
            <a:spLocks noGrp="1" noRot="1" noChangeAspect="1" noChangeArrowheads="1" noTextEdit="1"/>
          </p:cNvSpPr>
          <p:nvPr>
            <p:ph type="sldImg"/>
          </p:nvPr>
        </p:nvSpPr>
        <p:spPr>
          <a:ln/>
        </p:spPr>
      </p:sp>
      <p:sp>
        <p:nvSpPr>
          <p:cNvPr id="140291" name="Rectangle 3"/>
          <p:cNvSpPr>
            <a:spLocks noGrp="1" noChangeArrowheads="1"/>
          </p:cNvSpPr>
          <p:nvPr>
            <p:ph type="body" idx="1"/>
          </p:nvPr>
        </p:nvSpPr>
        <p:spPr/>
        <p:txBody>
          <a:bodyPr/>
          <a:lstStyle/>
          <a:p>
            <a:pPr eaLnBrk="1" hangingPunct="1">
              <a:defRPr/>
            </a:pPr>
            <a:endParaRPr lang="en-GB" dirty="0" smtClean="0">
              <a:cs typeface="+mn-cs"/>
            </a:endParaRPr>
          </a:p>
          <a:p>
            <a:pPr eaLnBrk="1" hangingPunct="1">
              <a:defRPr/>
            </a:pPr>
            <a:r>
              <a:rPr lang="ru-RU" altLang="en-US" b="1" dirty="0" smtClean="0"/>
              <a:t>Что представляет собой эмоциональное</a:t>
            </a:r>
            <a:r>
              <a:rPr lang="ru-RU" altLang="en-US" b="1" baseline="0" dirty="0" smtClean="0"/>
              <a:t> насилие</a:t>
            </a:r>
            <a:r>
              <a:rPr lang="en-GB" altLang="en-US" b="1" dirty="0" smtClean="0"/>
              <a:t>?</a:t>
            </a:r>
            <a:endParaRPr lang="en-GB" dirty="0" smtClean="0">
              <a:cs typeface="+mn-cs"/>
            </a:endParaRPr>
          </a:p>
          <a:p>
            <a:pPr lvl="1" eaLnBrk="1" hangingPunct="1">
              <a:buFont typeface="Arial" panose="020B0604020202020204" pitchFamily="34" charset="0"/>
              <a:buChar char="•"/>
              <a:defRPr/>
            </a:pPr>
            <a:r>
              <a:rPr lang="ru-RU" sz="1200" dirty="0" smtClean="0">
                <a:latin typeface="Calibri" charset="0"/>
                <a:ea typeface="Calibri" charset="0"/>
                <a:cs typeface="Calibri" charset="0"/>
              </a:rPr>
              <a:t>Игнорирование</a:t>
            </a:r>
            <a:endParaRPr lang="en-GB" sz="1200" dirty="0" smtClean="0">
              <a:latin typeface="Calibri" charset="0"/>
              <a:ea typeface="Calibri" charset="0"/>
              <a:cs typeface="Calibri" charset="0"/>
            </a:endParaRPr>
          </a:p>
          <a:p>
            <a:pPr lvl="1" eaLnBrk="1" hangingPunct="1">
              <a:buFont typeface="Arial" panose="020B0604020202020204" pitchFamily="34" charset="0"/>
              <a:buChar char="•"/>
              <a:defRPr/>
            </a:pPr>
            <a:r>
              <a:rPr lang="ru-RU" sz="1200" dirty="0" smtClean="0">
                <a:latin typeface="Calibri" charset="0"/>
                <a:ea typeface="Calibri" charset="0"/>
                <a:cs typeface="Calibri" charset="0"/>
              </a:rPr>
              <a:t>Отвержение</a:t>
            </a:r>
            <a:endParaRPr lang="en-GB" sz="1200" dirty="0" smtClean="0">
              <a:latin typeface="Calibri" charset="0"/>
              <a:ea typeface="Calibri" charset="0"/>
              <a:cs typeface="Calibri" charset="0"/>
            </a:endParaRPr>
          </a:p>
          <a:p>
            <a:pPr lvl="1" eaLnBrk="1" hangingPunct="1">
              <a:buFont typeface="Arial" panose="020B0604020202020204" pitchFamily="34" charset="0"/>
              <a:buChar char="•"/>
              <a:defRPr/>
            </a:pPr>
            <a:r>
              <a:rPr lang="en-GB" sz="1200" dirty="0" smtClean="0">
                <a:latin typeface="Calibri" charset="0"/>
                <a:ea typeface="Calibri" charset="0"/>
                <a:cs typeface="Calibri" charset="0"/>
              </a:rPr>
              <a:t> </a:t>
            </a:r>
            <a:r>
              <a:rPr lang="ru-RU" sz="1200" dirty="0" smtClean="0">
                <a:latin typeface="Calibri" charset="0"/>
                <a:ea typeface="Calibri" charset="0"/>
                <a:cs typeface="Calibri" charset="0"/>
              </a:rPr>
              <a:t>Изоляция</a:t>
            </a:r>
          </a:p>
          <a:p>
            <a:pPr lvl="1" eaLnBrk="1" hangingPunct="1">
              <a:buFont typeface="Arial" panose="020B0604020202020204" pitchFamily="34" charset="0"/>
              <a:buChar char="•"/>
              <a:defRPr/>
            </a:pPr>
            <a:r>
              <a:rPr lang="en-GB" sz="1200" dirty="0" smtClean="0">
                <a:latin typeface="Calibri" charset="0"/>
                <a:ea typeface="Calibri" charset="0"/>
                <a:cs typeface="Calibri" charset="0"/>
              </a:rPr>
              <a:t> </a:t>
            </a:r>
            <a:r>
              <a:rPr lang="ru-RU" sz="1200" dirty="0" smtClean="0">
                <a:latin typeface="Calibri" charset="0"/>
                <a:ea typeface="Calibri" charset="0"/>
                <a:cs typeface="Calibri" charset="0"/>
              </a:rPr>
              <a:t>Вербальные оскорбления</a:t>
            </a:r>
            <a:endParaRPr lang="en-GB" sz="1200" dirty="0" smtClean="0">
              <a:latin typeface="Calibri" charset="0"/>
              <a:ea typeface="Calibri" charset="0"/>
              <a:cs typeface="Calibri" charset="0"/>
            </a:endParaRPr>
          </a:p>
          <a:p>
            <a:pPr lvl="1" eaLnBrk="1" hangingPunct="1">
              <a:buFont typeface="Arial" panose="020B0604020202020204" pitchFamily="34" charset="0"/>
              <a:buChar char="•"/>
              <a:defRPr/>
            </a:pPr>
            <a:r>
              <a:rPr lang="en-GB" sz="1200" dirty="0" smtClean="0">
                <a:latin typeface="Calibri" charset="0"/>
                <a:ea typeface="Calibri" charset="0"/>
                <a:cs typeface="Calibri" charset="0"/>
              </a:rPr>
              <a:t> </a:t>
            </a:r>
            <a:r>
              <a:rPr lang="ru-RU" sz="1200" dirty="0" smtClean="0">
                <a:latin typeface="Calibri" charset="0"/>
                <a:ea typeface="Calibri" charset="0"/>
                <a:cs typeface="Calibri" charset="0"/>
              </a:rPr>
              <a:t>Запугивание</a:t>
            </a:r>
            <a:endParaRPr lang="en-GB" sz="1200" dirty="0" smtClean="0">
              <a:latin typeface="Calibri" charset="0"/>
              <a:ea typeface="Calibri" charset="0"/>
              <a:cs typeface="Calibri" charset="0"/>
            </a:endParaRPr>
          </a:p>
          <a:p>
            <a:pPr lvl="1" eaLnBrk="1" hangingPunct="1">
              <a:buFont typeface="Arial" panose="020B0604020202020204" pitchFamily="34" charset="0"/>
              <a:buChar char="•"/>
              <a:defRPr/>
            </a:pPr>
            <a:r>
              <a:rPr lang="en-GB" sz="1200" dirty="0" smtClean="0">
                <a:latin typeface="Calibri" charset="0"/>
                <a:ea typeface="Calibri" charset="0"/>
                <a:cs typeface="Calibri" charset="0"/>
              </a:rPr>
              <a:t> </a:t>
            </a:r>
            <a:r>
              <a:rPr lang="ru-RU" sz="1200" dirty="0" smtClean="0">
                <a:latin typeface="Calibri" charset="0"/>
                <a:ea typeface="Calibri" charset="0"/>
                <a:cs typeface="Calibri" charset="0"/>
              </a:rPr>
              <a:t>Пренебрежение</a:t>
            </a:r>
          </a:p>
          <a:p>
            <a:pPr lvl="1" eaLnBrk="1" hangingPunct="1">
              <a:buFont typeface="Arial" panose="020B0604020202020204" pitchFamily="34" charset="0"/>
              <a:buChar char="•"/>
              <a:defRPr/>
            </a:pPr>
            <a:r>
              <a:rPr lang="ru-RU" sz="1200" dirty="0" smtClean="0">
                <a:latin typeface="Calibri" charset="0"/>
                <a:ea typeface="Calibri" charset="0"/>
                <a:cs typeface="Calibri" charset="0"/>
              </a:rPr>
              <a:t>Ребенка пристыжают</a:t>
            </a:r>
            <a:endParaRPr lang="en-GB" sz="1200" dirty="0" smtClean="0">
              <a:latin typeface="Calibri" charset="0"/>
              <a:ea typeface="Calibri" charset="0"/>
              <a:cs typeface="Calibri" charset="0"/>
            </a:endParaRPr>
          </a:p>
          <a:p>
            <a:pPr lvl="1" eaLnBrk="1" hangingPunct="1">
              <a:buFont typeface="Arial" panose="020B0604020202020204" pitchFamily="34" charset="0"/>
              <a:buChar char="•"/>
              <a:defRPr/>
            </a:pPr>
            <a:r>
              <a:rPr lang="en-GB" sz="1200" dirty="0" smtClean="0">
                <a:latin typeface="Calibri" charset="0"/>
                <a:ea typeface="Calibri" charset="0"/>
                <a:cs typeface="Calibri" charset="0"/>
              </a:rPr>
              <a:t> </a:t>
            </a:r>
            <a:r>
              <a:rPr lang="ru-RU" sz="1200" dirty="0" smtClean="0">
                <a:latin typeface="Calibri" charset="0"/>
                <a:ea typeface="Calibri" charset="0"/>
                <a:cs typeface="Calibri" charset="0"/>
              </a:rPr>
              <a:t>Издевательства</a:t>
            </a:r>
            <a:endParaRPr lang="en-GB" sz="1200" dirty="0" smtClean="0">
              <a:latin typeface="Calibri" charset="0"/>
              <a:ea typeface="Calibri" charset="0"/>
              <a:cs typeface="Calibri" charset="0"/>
            </a:endParaRPr>
          </a:p>
          <a:p>
            <a:pPr lvl="1" eaLnBrk="1" hangingPunct="1">
              <a:buFont typeface="Arial" panose="020B0604020202020204" pitchFamily="34" charset="0"/>
              <a:buChar char="•"/>
              <a:defRPr/>
            </a:pPr>
            <a:endParaRPr lang="en-GB" sz="1200" dirty="0" smtClean="0">
              <a:latin typeface="Calibri" charset="0"/>
              <a:ea typeface="Calibri" charset="0"/>
              <a:cs typeface="Calibri" charset="0"/>
            </a:endParaRPr>
          </a:p>
        </p:txBody>
      </p:sp>
    </p:spTree>
    <p:extLst>
      <p:ext uri="{BB962C8B-B14F-4D97-AF65-F5344CB8AC3E}">
        <p14:creationId xmlns="" xmlns:p14="http://schemas.microsoft.com/office/powerpoint/2010/main" val="8341750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E4D35E39-3566-B546-9116-F3AC35B53D7E}" type="slidenum">
              <a:rPr lang="en-GB" altLang="en-US"/>
              <a:pPr>
                <a:spcBef>
                  <a:spcPct val="0"/>
                </a:spcBef>
              </a:pPr>
              <a:t>13</a:t>
            </a:fld>
            <a:endParaRPr lang="en-GB" altLang="en-US"/>
          </a:p>
        </p:txBody>
      </p:sp>
      <p:sp>
        <p:nvSpPr>
          <p:cNvPr id="44034" name="Rectangle 1026"/>
          <p:cNvSpPr>
            <a:spLocks noGrp="1" noRot="1" noChangeAspect="1" noChangeArrowheads="1" noTextEdit="1"/>
          </p:cNvSpPr>
          <p:nvPr>
            <p:ph type="sldImg"/>
          </p:nvPr>
        </p:nvSpPr>
        <p:spPr>
          <a:ln/>
        </p:spPr>
      </p:sp>
      <p:sp>
        <p:nvSpPr>
          <p:cNvPr id="147459" name="Rectangle 1027"/>
          <p:cNvSpPr>
            <a:spLocks noGrp="1" noChangeArrowheads="1"/>
          </p:cNvSpPr>
          <p:nvPr>
            <p:ph type="body" idx="1"/>
          </p:nvPr>
        </p:nvSpPr>
        <p:spPr/>
        <p:txBody>
          <a:bodyPr/>
          <a:lstStyle/>
          <a:p>
            <a:pPr eaLnBrk="1" hangingPunct="1">
              <a:defRPr/>
            </a:pPr>
            <a:r>
              <a:rPr lang="ru-RU" altLang="en-US" b="1" dirty="0" smtClean="0"/>
              <a:t>Возможные</a:t>
            </a:r>
            <a:r>
              <a:rPr lang="ru-RU" altLang="en-US" b="1" baseline="0" dirty="0" smtClean="0"/>
              <a:t> признаки эмоционального насилия</a:t>
            </a:r>
            <a:endParaRPr lang="en-GB" altLang="en-US" b="1" dirty="0" smtClean="0"/>
          </a:p>
          <a:p>
            <a:pPr eaLnBrk="1" hangingPunct="1">
              <a:defRPr/>
            </a:pPr>
            <a:endParaRPr lang="en-GB" b="1" dirty="0" smtClean="0">
              <a:cs typeface="+mn-cs"/>
            </a:endParaRPr>
          </a:p>
          <a:p>
            <a:r>
              <a:rPr lang="ru-RU" sz="1200" kern="1200" dirty="0" smtClean="0">
                <a:solidFill>
                  <a:schemeClr val="tx1"/>
                </a:solidFill>
                <a:latin typeface="Times New Roman" charset="0"/>
                <a:ea typeface="ＭＳ Ｐゴシック" charset="0"/>
                <a:cs typeface="ＭＳ Ｐゴシック" charset="0"/>
              </a:rPr>
              <a:t>• Необычные страхи (боязнь отдельных людей, страх возвращаться домой и т. д.);</a:t>
            </a:r>
            <a:endParaRPr lang="ru-RU" sz="1400" kern="1200" dirty="0" smtClean="0">
              <a:solidFill>
                <a:schemeClr val="tx1"/>
              </a:solidFill>
              <a:latin typeface="Times New Roman" charset="0"/>
              <a:ea typeface="ＭＳ Ｐゴシック" charset="0"/>
              <a:cs typeface="ＭＳ Ｐゴシック" charset="0"/>
            </a:endParaRPr>
          </a:p>
          <a:p>
            <a:r>
              <a:rPr lang="ru-RU" sz="1200" kern="1200" dirty="0" smtClean="0">
                <a:solidFill>
                  <a:schemeClr val="tx1"/>
                </a:solidFill>
                <a:latin typeface="Times New Roman" charset="0"/>
                <a:ea typeface="ＭＳ Ｐゴシック" charset="0"/>
                <a:cs typeface="ＭＳ Ｐゴシック" charset="0"/>
              </a:rPr>
              <a:t>• Агрессивное или отстраненное поведение;</a:t>
            </a:r>
            <a:endParaRPr lang="ru-RU" sz="1400" kern="1200" dirty="0" smtClean="0">
              <a:solidFill>
                <a:schemeClr val="tx1"/>
              </a:solidFill>
              <a:latin typeface="Times New Roman" charset="0"/>
              <a:ea typeface="ＭＳ Ｐゴシック" charset="0"/>
              <a:cs typeface="ＭＳ Ｐゴシック" charset="0"/>
            </a:endParaRPr>
          </a:p>
          <a:p>
            <a:r>
              <a:rPr lang="ru-RU" sz="1200" kern="1200" dirty="0" smtClean="0">
                <a:solidFill>
                  <a:schemeClr val="tx1"/>
                </a:solidFill>
                <a:latin typeface="Times New Roman" charset="0"/>
                <a:ea typeface="ＭＳ Ｐゴシック" charset="0"/>
                <a:cs typeface="ＭＳ Ｐゴシック" charset="0"/>
              </a:rPr>
              <a:t>• Жажда внимания (несоответствующие отношения со взрослыми / сверстниками);</a:t>
            </a:r>
            <a:endParaRPr lang="ru-RU" sz="1400" kern="1200" dirty="0" smtClean="0">
              <a:solidFill>
                <a:schemeClr val="tx1"/>
              </a:solidFill>
              <a:latin typeface="Times New Roman" charset="0"/>
              <a:ea typeface="ＭＳ Ｐゴシック" charset="0"/>
              <a:cs typeface="ＭＳ Ｐゴシック" charset="0"/>
            </a:endParaRPr>
          </a:p>
          <a:p>
            <a:r>
              <a:rPr lang="ru-RU" sz="1200" kern="1200" dirty="0" smtClean="0">
                <a:solidFill>
                  <a:schemeClr val="tx1"/>
                </a:solidFill>
                <a:latin typeface="Times New Roman" charset="0"/>
                <a:ea typeface="ＭＳ Ｐゴシック" charset="0"/>
                <a:cs typeface="ＭＳ Ｐゴシック" charset="0"/>
              </a:rPr>
              <a:t>• Проблемы с концентрацией внимания;</a:t>
            </a:r>
            <a:endParaRPr lang="ru-RU" sz="1400" kern="1200" dirty="0" smtClean="0">
              <a:solidFill>
                <a:schemeClr val="tx1"/>
              </a:solidFill>
              <a:latin typeface="Times New Roman" charset="0"/>
              <a:ea typeface="ＭＳ Ｐゴシック" charset="0"/>
              <a:cs typeface="ＭＳ Ｐゴシック" charset="0"/>
            </a:endParaRPr>
          </a:p>
          <a:p>
            <a:r>
              <a:rPr lang="ru-RU" sz="1200" kern="1200" dirty="0" smtClean="0">
                <a:solidFill>
                  <a:schemeClr val="tx1"/>
                </a:solidFill>
                <a:latin typeface="Times New Roman" charset="0"/>
                <a:ea typeface="ＭＳ Ｐゴシック" charset="0"/>
                <a:cs typeface="ＭＳ Ｐゴシック" charset="0"/>
              </a:rPr>
              <a:t>• Частые опоздания или прогулы в школе;</a:t>
            </a:r>
            <a:endParaRPr lang="ru-RU" sz="1400" kern="1200" dirty="0" smtClean="0">
              <a:solidFill>
                <a:schemeClr val="tx1"/>
              </a:solidFill>
              <a:latin typeface="Times New Roman" charset="0"/>
              <a:ea typeface="ＭＳ Ｐゴシック" charset="0"/>
              <a:cs typeface="ＭＳ Ｐゴシック" charset="0"/>
            </a:endParaRPr>
          </a:p>
          <a:p>
            <a:r>
              <a:rPr lang="ru-RU" sz="1200" kern="1200" dirty="0" smtClean="0">
                <a:solidFill>
                  <a:schemeClr val="tx1"/>
                </a:solidFill>
                <a:latin typeface="Times New Roman" charset="0"/>
                <a:ea typeface="ＭＳ Ｐゴシック" charset="0"/>
                <a:cs typeface="ＭＳ Ｐゴシック" charset="0"/>
              </a:rPr>
              <a:t>• Внезапное ухудшение успеваемости;</a:t>
            </a:r>
            <a:endParaRPr lang="ru-RU" sz="1400" kern="1200" dirty="0" smtClean="0">
              <a:solidFill>
                <a:schemeClr val="tx1"/>
              </a:solidFill>
              <a:latin typeface="Times New Roman" charset="0"/>
              <a:ea typeface="ＭＳ Ｐゴシック" charset="0"/>
              <a:cs typeface="ＭＳ Ｐゴシック" charset="0"/>
            </a:endParaRPr>
          </a:p>
          <a:p>
            <a:pPr eaLnBrk="1" hangingPunct="1">
              <a:defRPr/>
            </a:pPr>
            <a:endParaRPr lang="en-GB" dirty="0" smtClean="0">
              <a:cs typeface="+mn-cs"/>
            </a:endParaRPr>
          </a:p>
        </p:txBody>
      </p:sp>
    </p:spTree>
    <p:extLst>
      <p:ext uri="{BB962C8B-B14F-4D97-AF65-F5344CB8AC3E}">
        <p14:creationId xmlns="" xmlns:p14="http://schemas.microsoft.com/office/powerpoint/2010/main" val="24247301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1AF4CFF2-FDB3-4F44-AE44-957A07FAE046}" type="slidenum">
              <a:rPr lang="en-GB" altLang="en-US"/>
              <a:pPr>
                <a:spcBef>
                  <a:spcPct val="0"/>
                </a:spcBef>
              </a:pPr>
              <a:t>14</a:t>
            </a:fld>
            <a:endParaRPr lang="en-GB" altLang="en-US"/>
          </a:p>
        </p:txBody>
      </p:sp>
      <p:sp>
        <p:nvSpPr>
          <p:cNvPr id="46082" name="Rectangle 1026"/>
          <p:cNvSpPr>
            <a:spLocks noGrp="1" noRot="1" noChangeAspect="1" noChangeArrowheads="1" noTextEdit="1"/>
          </p:cNvSpPr>
          <p:nvPr>
            <p:ph type="sldImg"/>
          </p:nvPr>
        </p:nvSpPr>
        <p:spPr>
          <a:ln/>
        </p:spPr>
      </p:sp>
      <p:sp>
        <p:nvSpPr>
          <p:cNvPr id="46083" name="Rectangle 1027"/>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ru-RU" altLang="en-US" b="1" dirty="0" smtClean="0">
                <a:ea typeface="ＭＳ Ｐゴシック" charset="-128"/>
              </a:rPr>
              <a:t>Возможные</a:t>
            </a:r>
            <a:r>
              <a:rPr lang="ru-RU" altLang="en-US" b="1" baseline="0" dirty="0" smtClean="0">
                <a:ea typeface="ＭＳ Ｐゴシック" charset="-128"/>
              </a:rPr>
              <a:t> признаки ненадлежащего ухода за ребенком</a:t>
            </a:r>
            <a:endParaRPr lang="en-GB" altLang="en-US" b="1" dirty="0">
              <a:ea typeface="ＭＳ Ｐゴシック" charset="-128"/>
            </a:endParaRPr>
          </a:p>
          <a:p>
            <a:pPr eaLnBrk="1" hangingPunct="1"/>
            <a:endParaRPr lang="en-GB" altLang="en-US" b="1" dirty="0">
              <a:ea typeface="ＭＳ Ｐゴシック" charset="-128"/>
            </a:endParaRPr>
          </a:p>
          <a:p>
            <a:pPr>
              <a:buFont typeface="Arial" pitchFamily="34" charset="0"/>
              <a:buChar char="•"/>
            </a:pPr>
            <a:r>
              <a:rPr lang="ru-RU" sz="3000" kern="1200" dirty="0" smtClean="0">
                <a:solidFill>
                  <a:schemeClr val="tx1"/>
                </a:solidFill>
                <a:latin typeface="Times New Roman" charset="0"/>
                <a:ea typeface="ＭＳ Ｐゴシック" charset="0"/>
                <a:cs typeface="ＭＳ Ｐゴシック" charset="0"/>
              </a:rPr>
              <a:t>Вид ребенка свидетельствует о том, что о нем плохо заботятся или он несчастен; </a:t>
            </a:r>
          </a:p>
          <a:p>
            <a:pPr>
              <a:buFont typeface="Arial" pitchFamily="34" charset="0"/>
              <a:buChar char="•"/>
            </a:pPr>
            <a:r>
              <a:rPr lang="ru-RU" sz="3000" kern="1200" dirty="0" smtClean="0">
                <a:solidFill>
                  <a:schemeClr val="tx1"/>
                </a:solidFill>
                <a:latin typeface="Times New Roman" charset="0"/>
                <a:ea typeface="ＭＳ Ｐゴシック" charset="0"/>
                <a:cs typeface="ＭＳ Ｐゴシック" charset="0"/>
              </a:rPr>
              <a:t>Грязные и плохо ухоженные (особенно маленькие дети); </a:t>
            </a:r>
          </a:p>
          <a:p>
            <a:pPr>
              <a:buFont typeface="Arial" pitchFamily="34" charset="0"/>
              <a:buChar char="•"/>
            </a:pPr>
            <a:r>
              <a:rPr lang="ru-RU" sz="3000" kern="1200" dirty="0" smtClean="0">
                <a:solidFill>
                  <a:schemeClr val="tx1"/>
                </a:solidFill>
                <a:latin typeface="Times New Roman" charset="0"/>
                <a:ea typeface="ＭＳ Ｐゴシック" charset="0"/>
                <a:cs typeface="ＭＳ Ｐゴシック" charset="0"/>
              </a:rPr>
              <a:t>Голод, попрошайничество еды, кражи;</a:t>
            </a:r>
          </a:p>
          <a:p>
            <a:pPr>
              <a:buFont typeface="Arial" pitchFamily="34" charset="0"/>
              <a:buChar char="•"/>
            </a:pPr>
            <a:r>
              <a:rPr lang="ru-RU" sz="3000" kern="1200" dirty="0" smtClean="0">
                <a:solidFill>
                  <a:schemeClr val="tx1"/>
                </a:solidFill>
                <a:latin typeface="Times New Roman" charset="0"/>
                <a:ea typeface="ＭＳ Ｐゴシック" charset="0"/>
                <a:cs typeface="ＭＳ Ｐゴシック" charset="0"/>
              </a:rPr>
              <a:t>Одежда в плохом состоянии или не соответствует погоде;</a:t>
            </a:r>
          </a:p>
          <a:p>
            <a:pPr>
              <a:buFont typeface="Arial" pitchFamily="34" charset="0"/>
              <a:buChar char="•"/>
            </a:pPr>
            <a:r>
              <a:rPr lang="ru-RU" sz="3000" kern="1200" dirty="0" smtClean="0">
                <a:solidFill>
                  <a:schemeClr val="tx1"/>
                </a:solidFill>
                <a:latin typeface="Times New Roman" charset="0"/>
                <a:ea typeface="ＭＳ Ｐゴシック" charset="0"/>
                <a:cs typeface="ＭＳ Ｐゴシック" charset="0"/>
              </a:rPr>
              <a:t>Затяжные проблемы со здоровьем или травмы.</a:t>
            </a:r>
          </a:p>
          <a:p>
            <a:pPr eaLnBrk="1" hangingPunct="1">
              <a:buFont typeface="Wingdings" charset="2"/>
              <a:buChar char="Ø"/>
            </a:pPr>
            <a:endParaRPr lang="en-GB" altLang="en-US" dirty="0">
              <a:ea typeface="ＭＳ Ｐゴシック" charset="-128"/>
            </a:endParaRPr>
          </a:p>
          <a:p>
            <a:pPr eaLnBrk="1" hangingPunct="1"/>
            <a:endParaRPr lang="en-GB" altLang="en-US" dirty="0">
              <a:ea typeface="ＭＳ Ｐゴシック" charset="-128"/>
            </a:endParaRPr>
          </a:p>
        </p:txBody>
      </p:sp>
    </p:spTree>
    <p:extLst>
      <p:ext uri="{BB962C8B-B14F-4D97-AF65-F5344CB8AC3E}">
        <p14:creationId xmlns="" xmlns:p14="http://schemas.microsoft.com/office/powerpoint/2010/main" val="27360000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6C2E8860-1474-E546-A535-A4F9E0C3AA19}" type="slidenum">
              <a:rPr lang="en-GB" altLang="en-US"/>
              <a:pPr>
                <a:spcBef>
                  <a:spcPct val="0"/>
                </a:spcBef>
              </a:pPr>
              <a:t>15</a:t>
            </a:fld>
            <a:endParaRPr lang="en-GB" alt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ru-RU" altLang="en-US" b="1" dirty="0" smtClean="0">
                <a:ea typeface="ＭＳ Ｐゴシック" charset="-128"/>
              </a:rPr>
              <a:t>Почему это происходит</a:t>
            </a:r>
            <a:r>
              <a:rPr lang="en-GB" altLang="en-US" b="1" dirty="0" smtClean="0">
                <a:ea typeface="ＭＳ Ｐゴシック" charset="-128"/>
              </a:rPr>
              <a:t>?</a:t>
            </a:r>
            <a:endParaRPr lang="en-GB" altLang="en-US" b="1" dirty="0">
              <a:ea typeface="ＭＳ Ｐゴシック" charset="-128"/>
            </a:endParaRPr>
          </a:p>
          <a:p>
            <a:pPr eaLnBrk="1" hangingPunct="1"/>
            <a:endParaRPr lang="en-GB" altLang="en-US" b="1" dirty="0">
              <a:ea typeface="ＭＳ Ｐゴシック" charset="-128"/>
            </a:endParaRPr>
          </a:p>
          <a:p>
            <a:pPr eaLnBrk="1" hangingPunct="1">
              <a:buFont typeface="Arial" panose="020B0604020202020204" pitchFamily="34" charset="0"/>
              <a:buChar char="•"/>
              <a:defRPr/>
            </a:pPr>
            <a:r>
              <a:rPr lang="ru-RU" sz="1200" dirty="0" smtClean="0">
                <a:latin typeface="Calibri" charset="0"/>
                <a:ea typeface="Calibri" charset="0"/>
                <a:cs typeface="Calibri" charset="0"/>
              </a:rPr>
              <a:t>Стресс</a:t>
            </a:r>
            <a:endParaRPr lang="en-GB" sz="1200" dirty="0" smtClean="0">
              <a:latin typeface="Calibri" charset="0"/>
              <a:ea typeface="Calibri" charset="0"/>
              <a:cs typeface="Calibri" charset="0"/>
            </a:endParaRPr>
          </a:p>
          <a:p>
            <a:pPr eaLnBrk="1" hangingPunct="1">
              <a:buFont typeface="Arial" panose="020B0604020202020204" pitchFamily="34" charset="0"/>
              <a:buChar char="•"/>
              <a:defRPr/>
            </a:pPr>
            <a:r>
              <a:rPr lang="ru-RU" sz="1200" dirty="0" smtClean="0">
                <a:latin typeface="Calibri" charset="0"/>
                <a:ea typeface="Calibri" charset="0"/>
                <a:cs typeface="Calibri" charset="0"/>
              </a:rPr>
              <a:t>Гнев</a:t>
            </a:r>
            <a:endParaRPr lang="en-GB" sz="1200" dirty="0" smtClean="0">
              <a:latin typeface="Calibri" charset="0"/>
              <a:ea typeface="Calibri" charset="0"/>
              <a:cs typeface="Calibri" charset="0"/>
            </a:endParaRPr>
          </a:p>
          <a:p>
            <a:pPr eaLnBrk="1" hangingPunct="1">
              <a:buFont typeface="Arial" panose="020B0604020202020204" pitchFamily="34" charset="0"/>
              <a:buChar char="•"/>
              <a:defRPr/>
            </a:pPr>
            <a:r>
              <a:rPr lang="ru-RU" sz="1200" kern="1200" dirty="0" smtClean="0">
                <a:solidFill>
                  <a:schemeClr val="tx1"/>
                </a:solidFill>
                <a:latin typeface="Calibri" charset="0"/>
                <a:ea typeface="Calibri" charset="0"/>
                <a:cs typeface="Calibri" charset="0"/>
              </a:rPr>
              <a:t>Неумение быть родителем</a:t>
            </a:r>
            <a:endParaRPr lang="en-GB" sz="1200" kern="1200" dirty="0" smtClean="0">
              <a:solidFill>
                <a:schemeClr val="tx1"/>
              </a:solidFill>
              <a:latin typeface="Calibri" charset="0"/>
              <a:ea typeface="Calibri" charset="0"/>
              <a:cs typeface="Calibri" charset="0"/>
            </a:endParaRPr>
          </a:p>
          <a:p>
            <a:pPr eaLnBrk="1" hangingPunct="1">
              <a:buFont typeface="Arial" panose="020B0604020202020204" pitchFamily="34" charset="0"/>
              <a:buChar char="•"/>
              <a:defRPr/>
            </a:pPr>
            <a:r>
              <a:rPr lang="ru-RU" sz="1200" kern="1200" dirty="0" smtClean="0">
                <a:solidFill>
                  <a:schemeClr val="tx1"/>
                </a:solidFill>
                <a:latin typeface="Calibri" charset="0"/>
                <a:ea typeface="Calibri" charset="0"/>
                <a:cs typeface="Calibri" charset="0"/>
              </a:rPr>
              <a:t>Изоляция</a:t>
            </a:r>
            <a:endParaRPr lang="en-GB" sz="1200" kern="1200" dirty="0" smtClean="0">
              <a:solidFill>
                <a:schemeClr val="tx1"/>
              </a:solidFill>
              <a:latin typeface="Calibri" charset="0"/>
              <a:ea typeface="Calibri" charset="0"/>
              <a:cs typeface="Calibri" charset="0"/>
            </a:endParaRPr>
          </a:p>
          <a:p>
            <a:pPr eaLnBrk="1" hangingPunct="1">
              <a:buFont typeface="Arial" panose="020B0604020202020204" pitchFamily="34" charset="0"/>
              <a:buChar char="•"/>
              <a:defRPr/>
            </a:pPr>
            <a:r>
              <a:rPr lang="ru-RU" sz="1200" kern="1200" dirty="0" smtClean="0">
                <a:solidFill>
                  <a:schemeClr val="tx1"/>
                </a:solidFill>
                <a:latin typeface="Calibri" charset="0"/>
                <a:ea typeface="Calibri" charset="0"/>
                <a:cs typeface="Calibri" charset="0"/>
              </a:rPr>
              <a:t>Неуместные ожидания от своих детей</a:t>
            </a:r>
          </a:p>
          <a:p>
            <a:pPr eaLnBrk="1" hangingPunct="1">
              <a:buFont typeface="Arial" panose="020B0604020202020204" pitchFamily="34" charset="0"/>
              <a:buChar char="•"/>
              <a:defRPr/>
            </a:pPr>
            <a:r>
              <a:rPr lang="ru-RU" altLang="en-US" sz="1200" kern="1200" dirty="0" smtClean="0">
                <a:solidFill>
                  <a:schemeClr val="tx1"/>
                </a:solidFill>
                <a:latin typeface="Calibri" charset="0"/>
                <a:ea typeface="Calibri" charset="0"/>
                <a:cs typeface="Calibri" charset="0"/>
              </a:rPr>
              <a:t>Доминирования мужчины в семье</a:t>
            </a:r>
            <a:endParaRPr lang="en-GB" altLang="en-US" sz="1200" kern="1200" dirty="0">
              <a:solidFill>
                <a:schemeClr val="tx1"/>
              </a:solidFill>
              <a:latin typeface="Calibri" charset="0"/>
              <a:ea typeface="Calibri" charset="0"/>
              <a:cs typeface="Calibri" charset="0"/>
            </a:endParaRPr>
          </a:p>
          <a:p>
            <a:pPr eaLnBrk="1" hangingPunct="1">
              <a:buFont typeface="Wingdings" charset="2"/>
              <a:buChar char="Ø"/>
            </a:pPr>
            <a:endParaRPr lang="en-GB" altLang="en-US" sz="1200" kern="1200" dirty="0">
              <a:solidFill>
                <a:schemeClr val="tx1"/>
              </a:solidFill>
              <a:latin typeface="Calibri" charset="0"/>
              <a:ea typeface="Calibri" charset="0"/>
              <a:cs typeface="Calibri" charset="0"/>
            </a:endParaRPr>
          </a:p>
          <a:p>
            <a:pPr eaLnBrk="1" hangingPunct="1"/>
            <a:endParaRPr lang="en-GB" altLang="en-US" sz="1200" kern="1200" dirty="0">
              <a:solidFill>
                <a:schemeClr val="tx1"/>
              </a:solidFill>
              <a:latin typeface="Calibri" charset="0"/>
              <a:ea typeface="Calibri" charset="0"/>
              <a:cs typeface="Calibri" charset="0"/>
            </a:endParaRPr>
          </a:p>
        </p:txBody>
      </p:sp>
    </p:spTree>
    <p:extLst>
      <p:ext uri="{BB962C8B-B14F-4D97-AF65-F5344CB8AC3E}">
        <p14:creationId xmlns="" xmlns:p14="http://schemas.microsoft.com/office/powerpoint/2010/main" val="9775454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a:ln/>
        </p:spPr>
      </p:sp>
      <p:sp>
        <p:nvSpPr>
          <p:cNvPr id="50178" name="Notes Placeholder 2"/>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ru-RU" sz="1200" kern="1200" dirty="0" smtClean="0">
                <a:solidFill>
                  <a:schemeClr val="tx1"/>
                </a:solidFill>
                <a:latin typeface="Times New Roman" charset="0"/>
                <a:ea typeface="ＭＳ Ｐゴシック" charset="0"/>
                <a:cs typeface="ＭＳ Ｐゴシック" charset="0"/>
              </a:rPr>
              <a:t>Библейская точка</a:t>
            </a:r>
            <a:r>
              <a:rPr lang="ru-RU" sz="1200" kern="1200" baseline="0" dirty="0" smtClean="0">
                <a:solidFill>
                  <a:schemeClr val="tx1"/>
                </a:solidFill>
                <a:latin typeface="Times New Roman" charset="0"/>
                <a:ea typeface="ＭＳ Ｐゴシック" charset="0"/>
                <a:cs typeface="ＭＳ Ｐゴシック" charset="0"/>
              </a:rPr>
              <a:t> зрения. </a:t>
            </a:r>
          </a:p>
          <a:p>
            <a:endParaRPr lang="ru-RU" sz="1200" kern="1200" dirty="0" smtClean="0">
              <a:solidFill>
                <a:schemeClr val="tx1"/>
              </a:solidFill>
              <a:latin typeface="Times New Roman" charset="0"/>
              <a:ea typeface="ＭＳ Ｐゴシック" charset="0"/>
              <a:cs typeface="ＭＳ Ｐゴシック" charset="0"/>
            </a:endParaRPr>
          </a:p>
          <a:p>
            <a:r>
              <a:rPr lang="ru-RU" sz="1200" kern="1200" dirty="0" smtClean="0">
                <a:solidFill>
                  <a:schemeClr val="tx1"/>
                </a:solidFill>
                <a:latin typeface="Times New Roman" charset="0"/>
                <a:ea typeface="ＭＳ Ｐゴシック" charset="0"/>
                <a:cs typeface="ＭＳ Ｐゴシック" charset="0"/>
              </a:rPr>
              <a:t>В Библии очень ясно сказано об опасности гневливого человека. </a:t>
            </a:r>
          </a:p>
          <a:p>
            <a:endParaRPr lang="ru-RU" sz="1200" kern="1200" dirty="0" smtClean="0">
              <a:solidFill>
                <a:schemeClr val="tx1"/>
              </a:solidFill>
              <a:latin typeface="Times New Roman" charset="0"/>
              <a:ea typeface="ＭＳ Ｐゴシック" charset="0"/>
              <a:cs typeface="ＭＳ Ｐゴシック" charset="0"/>
            </a:endParaRPr>
          </a:p>
          <a:p>
            <a:r>
              <a:rPr lang="ru-RU" sz="1200" kern="1200" dirty="0" smtClean="0">
                <a:solidFill>
                  <a:schemeClr val="tx1"/>
                </a:solidFill>
                <a:latin typeface="Times New Roman" charset="0"/>
                <a:ea typeface="ＭＳ Ｐゴシック" charset="0"/>
                <a:cs typeface="ＭＳ Ｐゴシック" charset="0"/>
              </a:rPr>
              <a:t>Притчи 22:24 предостерегает нас: «Не дружись с гневливым и не сообщайся с человеком вспыльчивым. Чтобы не научиться путям его и не навлечь петли на душу твою». </a:t>
            </a:r>
            <a:endParaRPr lang="en-US" altLang="en-US" b="1" dirty="0">
              <a:ea typeface="ＭＳ Ｐゴシック" charset="-128"/>
            </a:endParaRPr>
          </a:p>
        </p:txBody>
      </p:sp>
      <p:sp>
        <p:nvSpPr>
          <p:cNvPr id="50179" name="Slide Number Placeholder 3"/>
          <p:cNvSpPr>
            <a:spLocks noGrp="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92B002BC-FBF5-AE41-9FBC-C33D59894448}" type="slidenum">
              <a:rPr lang="en-GB" altLang="en-US" sz="1200"/>
              <a:pPr/>
              <a:t>16</a:t>
            </a:fld>
            <a:endParaRPr lang="en-GB" altLang="en-US" sz="1200"/>
          </a:p>
        </p:txBody>
      </p:sp>
    </p:spTree>
    <p:extLst>
      <p:ext uri="{BB962C8B-B14F-4D97-AF65-F5344CB8AC3E}">
        <p14:creationId xmlns="" xmlns:p14="http://schemas.microsoft.com/office/powerpoint/2010/main" val="23811705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F4FAF101-F0DF-8048-94F0-05B1758EE166}" type="slidenum">
              <a:rPr lang="en-GB" altLang="en-US"/>
              <a:pPr>
                <a:spcBef>
                  <a:spcPct val="0"/>
                </a:spcBef>
              </a:pPr>
              <a:t>17</a:t>
            </a:fld>
            <a:endParaRPr lang="en-GB" altLang="en-US"/>
          </a:p>
        </p:txBody>
      </p:sp>
      <p:sp>
        <p:nvSpPr>
          <p:cNvPr id="54274"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304800" y="4460875"/>
            <a:ext cx="6248400" cy="4225925"/>
          </a:xfr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defRPr/>
            </a:pPr>
            <a:r>
              <a:rPr lang="ru-RU" altLang="en-US" sz="1400" b="1" dirty="0" smtClean="0">
                <a:latin typeface="Arial" charset="0"/>
                <a:ea typeface="ＭＳ Ｐゴシック" charset="-128"/>
              </a:rPr>
              <a:t>Допустим ли гнев</a:t>
            </a:r>
            <a:r>
              <a:rPr lang="en-GB" altLang="en-US" sz="1400" b="1" dirty="0" smtClean="0">
                <a:latin typeface="Arial" charset="0"/>
                <a:ea typeface="ＭＳ Ｐゴシック" charset="-128"/>
              </a:rPr>
              <a:t>?</a:t>
            </a:r>
          </a:p>
          <a:p>
            <a:pPr eaLnBrk="1" hangingPunct="1">
              <a:defRPr/>
            </a:pPr>
            <a:endParaRPr lang="en-GB" altLang="en-US" sz="1400" b="1" dirty="0" smtClean="0">
              <a:latin typeface="Arial" charset="0"/>
              <a:ea typeface="ＭＳ Ｐゴシック" charset="-128"/>
            </a:endParaRPr>
          </a:p>
          <a:p>
            <a:pPr marL="285750" indent="-285750" eaLnBrk="1" hangingPunct="1">
              <a:buSzPct val="130000"/>
              <a:buFont typeface="Arial" charset="0"/>
              <a:buChar char="•"/>
              <a:defRPr/>
            </a:pPr>
            <a:r>
              <a:rPr lang="ru-RU" altLang="en-US" sz="1400" b="1" dirty="0" smtClean="0"/>
              <a:t>Гнев является важной составляющей данных нам Богом эмоций. </a:t>
            </a:r>
          </a:p>
          <a:p>
            <a:pPr marL="285750" indent="-285750" eaLnBrk="1" hangingPunct="1">
              <a:buSzPct val="130000"/>
              <a:buFont typeface="Arial" charset="0"/>
              <a:buChar char="•"/>
              <a:defRPr/>
            </a:pPr>
            <a:r>
              <a:rPr lang="ru-RU" altLang="en-US" sz="1400" b="1" dirty="0" smtClean="0"/>
              <a:t>Павел предостерегает нас:</a:t>
            </a:r>
            <a:r>
              <a:rPr lang="ru-RU" altLang="en-US" sz="1400" b="1" baseline="0" dirty="0" smtClean="0"/>
              <a:t> «Гневаясь, не согрешайте».</a:t>
            </a:r>
            <a:endParaRPr lang="en-GB" altLang="en-US" sz="1400" b="1" dirty="0" smtClean="0"/>
          </a:p>
          <a:p>
            <a:pPr marL="285750" indent="-285750" eaLnBrk="1" hangingPunct="1">
              <a:buSzPct val="130000"/>
              <a:buFont typeface="Arial" charset="0"/>
              <a:buChar char="•"/>
              <a:defRPr/>
            </a:pPr>
            <a:r>
              <a:rPr lang="ru-RU" altLang="en-US" sz="1400" b="1" dirty="0" err="1" smtClean="0"/>
              <a:t>Эллен</a:t>
            </a:r>
            <a:r>
              <a:rPr lang="ru-RU" altLang="en-US" sz="1400" b="1" dirty="0" smtClean="0"/>
              <a:t> Уайт поддерживает идею гнева</a:t>
            </a:r>
            <a:r>
              <a:rPr lang="ru-RU" altLang="en-US" sz="1400" b="1" baseline="0" dirty="0" smtClean="0"/>
              <a:t> как допустимую для христиан:</a:t>
            </a:r>
            <a:endParaRPr lang="en-GB" altLang="en-US" sz="1400" dirty="0" smtClean="0"/>
          </a:p>
          <a:p>
            <a:pPr marL="285750" indent="-285750" eaLnBrk="1" hangingPunct="1">
              <a:buFont typeface="Arial" charset="0"/>
              <a:buChar char="•"/>
              <a:defRPr/>
            </a:pPr>
            <a:endParaRPr lang="en-GB" altLang="en-US" sz="1400" b="1" dirty="0" smtClean="0">
              <a:latin typeface="Arial" charset="0"/>
              <a:ea typeface="ＭＳ Ｐゴシック" charset="-128"/>
            </a:endParaRPr>
          </a:p>
          <a:p>
            <a:pPr marL="285750" indent="-285750" eaLnBrk="1" hangingPunct="1">
              <a:buFont typeface="Arial" charset="0"/>
              <a:buChar char="•"/>
              <a:defRPr/>
            </a:pPr>
            <a:endParaRPr lang="en-GB" altLang="en-US" sz="1400" b="1" dirty="0" smtClean="0">
              <a:latin typeface="Arial" charset="0"/>
              <a:ea typeface="ＭＳ Ｐゴシック" charset="-128"/>
            </a:endParaRPr>
          </a:p>
          <a:p>
            <a:pPr eaLnBrk="1" hangingPunct="1">
              <a:defRPr/>
            </a:pPr>
            <a:endParaRPr lang="en-GB" altLang="en-US" sz="1400" b="1" dirty="0">
              <a:latin typeface="Arial" charset="0"/>
              <a:ea typeface="ＭＳ Ｐゴシック" charset="-128"/>
            </a:endParaRPr>
          </a:p>
        </p:txBody>
      </p:sp>
    </p:spTree>
    <p:extLst>
      <p:ext uri="{BB962C8B-B14F-4D97-AF65-F5344CB8AC3E}">
        <p14:creationId xmlns="" xmlns:p14="http://schemas.microsoft.com/office/powerpoint/2010/main" val="8718709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3577FD61-8724-CD4E-99DA-45C105B86D26}" type="slidenum">
              <a:rPr lang="en-GB" altLang="en-US"/>
              <a:pPr>
                <a:spcBef>
                  <a:spcPct val="0"/>
                </a:spcBef>
              </a:pPr>
              <a:t>18</a:t>
            </a:fld>
            <a:endParaRPr lang="en-GB" altLang="en-US"/>
          </a:p>
        </p:txBody>
      </p:sp>
      <p:sp>
        <p:nvSpPr>
          <p:cNvPr id="52226" name="Rectangle 2"/>
          <p:cNvSpPr>
            <a:spLocks noGrp="1" noRot="1" noChangeAspect="1" noChangeArrowheads="1" noTextEdit="1"/>
          </p:cNvSpPr>
          <p:nvPr>
            <p:ph type="sldImg"/>
          </p:nvPr>
        </p:nvSpPr>
        <p:spPr>
          <a:ln/>
        </p:spPr>
      </p:sp>
      <p:sp>
        <p:nvSpPr>
          <p:cNvPr id="177155" name="Rectangle 3"/>
          <p:cNvSpPr>
            <a:spLocks noGrp="1" noChangeArrowheads="1"/>
          </p:cNvSpPr>
          <p:nvPr>
            <p:ph type="body" idx="1"/>
          </p:nvPr>
        </p:nvSpPr>
        <p:spPr/>
        <p:txBody>
          <a:bodyPr/>
          <a:lstStyle/>
          <a:p>
            <a:pPr eaLnBrk="1" hangingPunct="1">
              <a:defRPr/>
            </a:pPr>
            <a:r>
              <a:rPr lang="ru-RU" altLang="en-US" b="1" dirty="0" smtClean="0"/>
              <a:t>Апостол Павел увещевает нас</a:t>
            </a:r>
            <a:r>
              <a:rPr lang="en-GB" altLang="en-US" b="1" dirty="0" smtClean="0"/>
              <a:t>:</a:t>
            </a:r>
          </a:p>
          <a:p>
            <a:pPr eaLnBrk="1" hangingPunct="1">
              <a:defRPr/>
            </a:pPr>
            <a:endParaRPr lang="en-GB" b="1" dirty="0" smtClean="0">
              <a:cs typeface="+mn-cs"/>
            </a:endParaRPr>
          </a:p>
          <a:p>
            <a:pPr eaLnBrk="1" hangingPunct="1">
              <a:defRPr/>
            </a:pPr>
            <a:r>
              <a:rPr lang="ru-RU" dirty="0" smtClean="0">
                <a:cs typeface="+mn-cs"/>
              </a:rPr>
              <a:t>“Всякое раздражение и ярость, и гнев, и крик, и злоречие со всякою злобою да будут удалены от вас; но будьте друг ко другу добры, сострадательны, прощайте друг друга, как и Бог во Христе простил вас” .  </a:t>
            </a:r>
          </a:p>
          <a:p>
            <a:pPr eaLnBrk="1" hangingPunct="1">
              <a:defRPr/>
            </a:pPr>
            <a:r>
              <a:rPr lang="ru-RU" dirty="0" smtClean="0">
                <a:cs typeface="+mn-cs"/>
              </a:rPr>
              <a:t>(</a:t>
            </a:r>
            <a:r>
              <a:rPr lang="ru-RU" dirty="0" err="1" smtClean="0">
                <a:cs typeface="+mn-cs"/>
              </a:rPr>
              <a:t>Еф</a:t>
            </a:r>
            <a:r>
              <a:rPr lang="ru-RU" dirty="0" smtClean="0">
                <a:cs typeface="+mn-cs"/>
              </a:rPr>
              <a:t>. 4:31, 32)</a:t>
            </a:r>
          </a:p>
          <a:p>
            <a:pPr eaLnBrk="1" hangingPunct="1">
              <a:defRPr/>
            </a:pPr>
            <a:endParaRPr lang="en-GB" dirty="0" smtClean="0">
              <a:cs typeface="+mn-cs"/>
            </a:endParaRPr>
          </a:p>
        </p:txBody>
      </p:sp>
    </p:spTree>
    <p:extLst>
      <p:ext uri="{BB962C8B-B14F-4D97-AF65-F5344CB8AC3E}">
        <p14:creationId xmlns="" xmlns:p14="http://schemas.microsoft.com/office/powerpoint/2010/main" val="41082783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E13C0AC3-44E1-AA4D-B255-31C064DE986C}" type="slidenum">
              <a:rPr lang="en-GB" altLang="en-US"/>
              <a:pPr>
                <a:spcBef>
                  <a:spcPct val="0"/>
                </a:spcBef>
              </a:pPr>
              <a:t>19</a:t>
            </a:fld>
            <a:endParaRPr lang="en-GB" altLang="en-US"/>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xfrm>
            <a:off x="304800" y="4460875"/>
            <a:ext cx="6248400" cy="42259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228600" indent="-228600" eaLnBrk="1" hangingPunct="1"/>
            <a:r>
              <a:rPr lang="ru-RU" altLang="en-US" sz="1400" b="1" dirty="0" smtClean="0">
                <a:latin typeface="Arial" charset="0"/>
                <a:ea typeface="ＭＳ Ｐゴシック" charset="-128"/>
              </a:rPr>
              <a:t>Желание веков</a:t>
            </a:r>
            <a:r>
              <a:rPr lang="en-GB" altLang="en-US" sz="1400" b="1" dirty="0" smtClean="0">
                <a:latin typeface="Arial" charset="0"/>
                <a:ea typeface="ＭＳ Ｐゴシック" charset="-128"/>
              </a:rPr>
              <a:t>, </a:t>
            </a:r>
            <a:r>
              <a:rPr lang="ru-RU" altLang="en-US" sz="1400" b="1" dirty="0" smtClean="0">
                <a:latin typeface="Arial" charset="0"/>
                <a:ea typeface="ＭＳ Ｐゴシック" charset="-128"/>
              </a:rPr>
              <a:t>с</a:t>
            </a:r>
            <a:r>
              <a:rPr lang="en-GB" altLang="en-US" sz="1400" b="1" dirty="0" smtClean="0">
                <a:latin typeface="Arial" charset="0"/>
                <a:ea typeface="ＭＳ Ｐゴシック" charset="-128"/>
              </a:rPr>
              <a:t>. </a:t>
            </a:r>
            <a:r>
              <a:rPr lang="en-GB" altLang="en-US" sz="1400" b="1" dirty="0">
                <a:latin typeface="Arial" charset="0"/>
                <a:ea typeface="ＭＳ Ｐゴシック" charset="-128"/>
              </a:rPr>
              <a:t>310</a:t>
            </a:r>
          </a:p>
          <a:p>
            <a:pPr marL="228600" indent="-228600" eaLnBrk="1" hangingPunct="1"/>
            <a:endParaRPr lang="en-GB" altLang="en-US" sz="1400" b="1" dirty="0">
              <a:latin typeface="Arial" charset="0"/>
              <a:ea typeface="ＭＳ Ｐゴシック" charset="-128"/>
            </a:endParaRPr>
          </a:p>
          <a:p>
            <a:pPr marL="228600" indent="-228600" eaLnBrk="1" hangingPunct="1"/>
            <a:r>
              <a:rPr lang="en-US" altLang="en-US" sz="1400" b="1" dirty="0">
                <a:latin typeface="Calibri" charset="0"/>
                <a:ea typeface="ＭＳ Ｐゴシック" charset="-128"/>
              </a:rPr>
              <a:t>     </a:t>
            </a:r>
            <a:r>
              <a:rPr lang="en-US" altLang="en-US" sz="1400" b="1" dirty="0" smtClean="0">
                <a:latin typeface="Calibri" charset="0"/>
                <a:ea typeface="ＭＳ Ｐゴシック" charset="-128"/>
              </a:rPr>
              <a:t>“</a:t>
            </a:r>
            <a:r>
              <a:rPr lang="ru-RU" sz="1200" kern="1200" dirty="0" smtClean="0">
                <a:solidFill>
                  <a:schemeClr val="tx1"/>
                </a:solidFill>
                <a:latin typeface="Times New Roman" charset="0"/>
                <a:ea typeface="ＭＳ Ｐゴシック" charset="0"/>
                <a:cs typeface="ＭＳ Ｐゴシック" charset="0"/>
              </a:rPr>
              <a:t>В самом деле, </a:t>
            </a:r>
            <a:r>
              <a:rPr lang="ru-RU" sz="1200" i="1" kern="1200" dirty="0" smtClean="0">
                <a:solidFill>
                  <a:schemeClr val="tx1"/>
                </a:solidFill>
                <a:latin typeface="Times New Roman" charset="0"/>
                <a:ea typeface="ＭＳ Ｐゴシック" charset="0"/>
                <a:cs typeface="ＭＳ Ｐゴシック" charset="0"/>
              </a:rPr>
              <a:t>негодование может быть и праведным, даже у последователей Христа</a:t>
            </a:r>
            <a:r>
              <a:rPr lang="ru-RU" sz="1200" kern="1200" dirty="0" smtClean="0">
                <a:solidFill>
                  <a:schemeClr val="tx1"/>
                </a:solidFill>
                <a:latin typeface="Times New Roman" charset="0"/>
                <a:ea typeface="ＭＳ Ｐゴシック" charset="0"/>
                <a:cs typeface="ＭＳ Ｐゴシック" charset="0"/>
              </a:rPr>
              <a:t>. Когда они видят, что имя Божье бесчестится и служение Его оскверняется, когда они видят притеснения невинных, праведное негодование наполняет их душу. </a:t>
            </a:r>
            <a:r>
              <a:rPr lang="ru-RU" sz="1200" i="1" kern="1200" dirty="0" smtClean="0">
                <a:solidFill>
                  <a:schemeClr val="tx1"/>
                </a:solidFill>
                <a:latin typeface="Times New Roman" charset="0"/>
                <a:ea typeface="ＭＳ Ｐゴシック" charset="0"/>
                <a:cs typeface="ＭＳ Ｐゴシック" charset="0"/>
              </a:rPr>
              <a:t>Подобный гнев души, чувствительной к нравственным нормам, не является грехом</a:t>
            </a:r>
            <a:r>
              <a:rPr lang="ru-RU" sz="1200" kern="1200" dirty="0" smtClean="0">
                <a:solidFill>
                  <a:schemeClr val="tx1"/>
                </a:solidFill>
                <a:latin typeface="Times New Roman" charset="0"/>
                <a:ea typeface="ＭＳ Ｐゴシック" charset="0"/>
                <a:cs typeface="ＭＳ Ｐゴシック" charset="0"/>
              </a:rPr>
              <a:t>. Но те, кто по любому поводу позволяют себе гневаться или негодовать, открывают свое сердце сатане. Горечь и вражда должны быть изгнаны из нашего сердца, если мы хотим быть в гармонии с Небом</a:t>
            </a:r>
            <a:r>
              <a:rPr lang="en-US" altLang="en-US" sz="1400" b="1" dirty="0" smtClean="0">
                <a:latin typeface="Calibri" charset="0"/>
                <a:ea typeface="ＭＳ Ｐゴシック" charset="-128"/>
              </a:rPr>
              <a:t>”</a:t>
            </a:r>
            <a:r>
              <a:rPr lang="ru-RU" altLang="en-US" sz="1400" b="1" dirty="0" smtClean="0">
                <a:latin typeface="Calibri" charset="0"/>
                <a:ea typeface="ＭＳ Ｐゴシック" charset="-128"/>
              </a:rPr>
              <a:t>.</a:t>
            </a:r>
            <a:endParaRPr lang="en-GB" altLang="en-US" sz="1400" b="1" i="1" dirty="0">
              <a:latin typeface="Calibri" charset="0"/>
              <a:ea typeface="ＭＳ Ｐゴシック" charset="-128"/>
            </a:endParaRPr>
          </a:p>
          <a:p>
            <a:pPr marL="228600" indent="-228600" eaLnBrk="1" hangingPunct="1"/>
            <a:endParaRPr lang="en-GB" altLang="en-US" sz="1400" b="1" dirty="0">
              <a:latin typeface="Arial" charset="0"/>
              <a:ea typeface="ＭＳ Ｐゴシック" charset="-128"/>
            </a:endParaRPr>
          </a:p>
        </p:txBody>
      </p:sp>
    </p:spTree>
    <p:extLst>
      <p:ext uri="{BB962C8B-B14F-4D97-AF65-F5344CB8AC3E}">
        <p14:creationId xmlns="" xmlns:p14="http://schemas.microsoft.com/office/powerpoint/2010/main" val="12983267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F6907FE3-8D29-2143-973B-A318515EF64E}" type="slidenum">
              <a:rPr lang="en-GB" altLang="en-US"/>
              <a:pPr>
                <a:spcBef>
                  <a:spcPct val="0"/>
                </a:spcBef>
              </a:pPr>
              <a:t>20</a:t>
            </a:fld>
            <a:endParaRPr lang="en-GB" altLang="en-US"/>
          </a:p>
        </p:txBody>
      </p:sp>
      <p:sp>
        <p:nvSpPr>
          <p:cNvPr id="58370"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xfrm>
            <a:off x="457200" y="4460875"/>
            <a:ext cx="5943600" cy="4225925"/>
          </a:xfrm>
        </p:spPr>
        <p:txBody>
          <a:bodyPr/>
          <a:lstStyle/>
          <a:p>
            <a:pPr eaLnBrk="1" hangingPunct="1">
              <a:defRPr/>
            </a:pPr>
            <a:r>
              <a:rPr lang="ru-RU" sz="1400" b="1" dirty="0" smtClean="0">
                <a:solidFill>
                  <a:schemeClr val="accent2"/>
                </a:solidFill>
                <a:latin typeface="Arial" charset="0"/>
                <a:cs typeface="+mn-cs"/>
              </a:rPr>
              <a:t>Последствия эмоционального насилия</a:t>
            </a:r>
            <a:endParaRPr lang="en-GB" sz="1400" b="1" dirty="0" smtClean="0">
              <a:solidFill>
                <a:schemeClr val="accent2"/>
              </a:solidFill>
              <a:latin typeface="Arial" charset="0"/>
              <a:cs typeface="+mn-cs"/>
            </a:endParaRPr>
          </a:p>
          <a:p>
            <a:pPr eaLnBrk="1" hangingPunct="1">
              <a:defRPr/>
            </a:pPr>
            <a:endParaRPr lang="en-GB" sz="1400" b="1" dirty="0" smtClean="0">
              <a:solidFill>
                <a:schemeClr val="accent2"/>
              </a:solidFill>
              <a:latin typeface="Arial" charset="0"/>
              <a:cs typeface="+mn-cs"/>
            </a:endParaRPr>
          </a:p>
          <a:p>
            <a:pPr eaLnBrk="1" hangingPunct="1">
              <a:buFont typeface="Arial" panose="020B0604020202020204" pitchFamily="34" charset="0"/>
              <a:buChar char="•"/>
              <a:defRPr/>
            </a:pPr>
            <a:r>
              <a:rPr lang="ru-RU" sz="1400" dirty="0" smtClean="0">
                <a:latin typeface="Calibri" charset="0"/>
                <a:ea typeface="Calibri" charset="0"/>
                <a:cs typeface="Calibri" charset="0"/>
              </a:rPr>
              <a:t>Разрушает уверенность </a:t>
            </a:r>
            <a:endParaRPr lang="en-GB" sz="1400" dirty="0" smtClean="0">
              <a:latin typeface="Calibri" charset="0"/>
              <a:ea typeface="Calibri" charset="0"/>
              <a:cs typeface="Calibri" charset="0"/>
            </a:endParaRPr>
          </a:p>
          <a:p>
            <a:pPr eaLnBrk="1" hangingPunct="1">
              <a:buFont typeface="Arial" panose="020B0604020202020204" pitchFamily="34" charset="0"/>
              <a:buChar char="•"/>
              <a:defRPr/>
            </a:pPr>
            <a:r>
              <a:rPr lang="ru-RU" sz="1400" dirty="0" smtClean="0">
                <a:latin typeface="Calibri" charset="0"/>
                <a:ea typeface="Calibri" charset="0"/>
                <a:cs typeface="Calibri" charset="0"/>
              </a:rPr>
              <a:t>Подрывает чувство собственного достоинства ребенка или супруга</a:t>
            </a:r>
            <a:r>
              <a:rPr lang="en-GB" sz="1400" dirty="0" smtClean="0">
                <a:latin typeface="Calibri" charset="0"/>
                <a:ea typeface="Calibri" charset="0"/>
                <a:cs typeface="Calibri" charset="0"/>
              </a:rPr>
              <a:t>.</a:t>
            </a:r>
          </a:p>
          <a:p>
            <a:pPr eaLnBrk="1" hangingPunct="1">
              <a:buFont typeface="Arial" panose="020B0604020202020204" pitchFamily="34" charset="0"/>
              <a:buChar char="•"/>
              <a:defRPr/>
            </a:pPr>
            <a:r>
              <a:rPr lang="ru-RU" sz="1400" dirty="0" smtClean="0">
                <a:latin typeface="Calibri" charset="0"/>
                <a:ea typeface="Calibri" charset="0"/>
                <a:cs typeface="Calibri" charset="0"/>
              </a:rPr>
              <a:t>Приводит к таким долгосрочным последствиям, как деструктивное поведение, употребление наркотиков, замыкание в себе и т. </a:t>
            </a:r>
            <a:r>
              <a:rPr lang="ru-RU" sz="1400" dirty="0" err="1" smtClean="0">
                <a:latin typeface="Calibri" charset="0"/>
                <a:ea typeface="Calibri" charset="0"/>
                <a:cs typeface="Calibri" charset="0"/>
              </a:rPr>
              <a:t>д</a:t>
            </a:r>
            <a:r>
              <a:rPr lang="en-GB" sz="1400" dirty="0" smtClean="0">
                <a:latin typeface="Calibri" charset="0"/>
                <a:ea typeface="Calibri" charset="0"/>
                <a:cs typeface="Calibri" charset="0"/>
              </a:rPr>
              <a:t>. </a:t>
            </a:r>
            <a:endParaRPr lang="en-GB" sz="1100" dirty="0" smtClean="0">
              <a:latin typeface="Calibri" charset="0"/>
              <a:ea typeface="Calibri" charset="0"/>
              <a:cs typeface="Calibri" charset="0"/>
            </a:endParaRPr>
          </a:p>
        </p:txBody>
      </p:sp>
    </p:spTree>
    <p:extLst>
      <p:ext uri="{BB962C8B-B14F-4D97-AF65-F5344CB8AC3E}">
        <p14:creationId xmlns="" xmlns:p14="http://schemas.microsoft.com/office/powerpoint/2010/main" val="3442151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FA83ED7F-2582-4C4E-BCF3-7528A79B8EC7}" type="slidenum">
              <a:rPr lang="en-GB" altLang="en-US"/>
              <a:pPr>
                <a:spcBef>
                  <a:spcPct val="0"/>
                </a:spcBef>
              </a:pPr>
              <a:t>2</a:t>
            </a:fld>
            <a:endParaRPr lang="en-GB" altLang="en-US"/>
          </a:p>
        </p:txBody>
      </p:sp>
      <p:sp>
        <p:nvSpPr>
          <p:cNvPr id="18434"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pPr eaLnBrk="1" hangingPunct="1">
              <a:defRPr/>
            </a:pPr>
            <a:r>
              <a:rPr lang="ru-RU" altLang="en-US" sz="1400" b="1" dirty="0" smtClean="0"/>
              <a:t>Каковы Божьи намерения в отношении</a:t>
            </a:r>
            <a:r>
              <a:rPr lang="ru-RU" altLang="en-US" sz="1400" b="1" baseline="0" dirty="0" smtClean="0"/>
              <a:t> наших семей</a:t>
            </a:r>
            <a:r>
              <a:rPr lang="en-GB" altLang="en-US" sz="1400" b="1" dirty="0" smtClean="0"/>
              <a:t>?</a:t>
            </a:r>
          </a:p>
          <a:p>
            <a:pPr eaLnBrk="1" hangingPunct="1">
              <a:defRPr/>
            </a:pPr>
            <a:endParaRPr lang="en-GB" sz="1400" b="1" dirty="0" smtClean="0">
              <a:latin typeface="Arial" charset="0"/>
              <a:cs typeface="+mn-cs"/>
            </a:endParaRPr>
          </a:p>
          <a:p>
            <a:pPr eaLnBrk="1" hangingPunct="1">
              <a:buFont typeface="Arial" charset="0"/>
              <a:buChar char="•"/>
              <a:defRPr/>
            </a:pPr>
            <a:r>
              <a:rPr lang="ru-RU" sz="1400" dirty="0" smtClean="0">
                <a:latin typeface="Calibri" charset="0"/>
                <a:ea typeface="Calibri" charset="0"/>
                <a:cs typeface="Calibri" charset="0"/>
              </a:rPr>
              <a:t>Немного неба на земле</a:t>
            </a:r>
            <a:r>
              <a:rPr lang="en-GB" sz="1400" dirty="0" smtClean="0">
                <a:latin typeface="Calibri" charset="0"/>
                <a:ea typeface="Calibri" charset="0"/>
                <a:cs typeface="Calibri" charset="0"/>
              </a:rPr>
              <a:t>.</a:t>
            </a:r>
          </a:p>
          <a:p>
            <a:pPr eaLnBrk="1" hangingPunct="1">
              <a:buFont typeface="Arial" charset="0"/>
              <a:buChar char="•"/>
              <a:defRPr/>
            </a:pPr>
            <a:r>
              <a:rPr lang="ru-RU" sz="1400" dirty="0" smtClean="0">
                <a:latin typeface="Calibri" charset="0"/>
                <a:ea typeface="Calibri" charset="0"/>
                <a:cs typeface="Calibri" charset="0"/>
              </a:rPr>
              <a:t>Моменты любви, доброты и заботы среди ее членов. </a:t>
            </a:r>
            <a:endParaRPr lang="en-GB" sz="1100" dirty="0" smtClean="0">
              <a:latin typeface="Calibri" charset="0"/>
              <a:ea typeface="Calibri" charset="0"/>
              <a:cs typeface="Calibri" charset="0"/>
            </a:endParaRPr>
          </a:p>
        </p:txBody>
      </p:sp>
    </p:spTree>
    <p:extLst>
      <p:ext uri="{BB962C8B-B14F-4D97-AF65-F5344CB8AC3E}">
        <p14:creationId xmlns="" xmlns:p14="http://schemas.microsoft.com/office/powerpoint/2010/main" val="31252577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7F8472BF-CEB9-CA42-9A08-11D21E1670A0}" type="slidenum">
              <a:rPr lang="en-GB" altLang="en-US"/>
              <a:pPr>
                <a:spcBef>
                  <a:spcPct val="0"/>
                </a:spcBef>
              </a:pPr>
              <a:t>21</a:t>
            </a:fld>
            <a:endParaRPr lang="en-GB" altLang="en-US"/>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xfrm>
            <a:off x="381000" y="4460875"/>
            <a:ext cx="6096000" cy="42259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228600" indent="-228600" eaLnBrk="1" hangingPunct="1"/>
            <a:r>
              <a:rPr lang="ru-RU" altLang="en-US" sz="1400" b="1" dirty="0" smtClean="0">
                <a:solidFill>
                  <a:schemeClr val="accent2"/>
                </a:solidFill>
                <a:latin typeface="Arial" charset="0"/>
                <a:ea typeface="ＭＳ Ｐゴシック" charset="-128"/>
              </a:rPr>
              <a:t>Советы </a:t>
            </a:r>
            <a:r>
              <a:rPr lang="ru-RU" altLang="en-US" sz="1400" b="1" dirty="0" err="1" smtClean="0">
                <a:solidFill>
                  <a:schemeClr val="accent2"/>
                </a:solidFill>
                <a:latin typeface="Arial" charset="0"/>
                <a:ea typeface="ＭＳ Ｐゴシック" charset="-128"/>
              </a:rPr>
              <a:t>Эллен</a:t>
            </a:r>
            <a:r>
              <a:rPr lang="ru-RU" altLang="en-US" sz="1400" b="1" dirty="0" smtClean="0">
                <a:solidFill>
                  <a:schemeClr val="accent2"/>
                </a:solidFill>
                <a:latin typeface="Arial" charset="0"/>
                <a:ea typeface="ＭＳ Ｐゴシック" charset="-128"/>
              </a:rPr>
              <a:t> Уайт</a:t>
            </a:r>
            <a:endParaRPr lang="en-GB" altLang="en-US" sz="1400" b="1" dirty="0">
              <a:solidFill>
                <a:schemeClr val="accent2"/>
              </a:solidFill>
              <a:latin typeface="Arial" charset="0"/>
              <a:ea typeface="ＭＳ Ｐゴシック" charset="-128"/>
            </a:endParaRPr>
          </a:p>
          <a:p>
            <a:pPr marL="228600" indent="-228600" eaLnBrk="1" hangingPunct="1"/>
            <a:endParaRPr lang="en-GB" altLang="en-US" sz="1400" b="1" dirty="0">
              <a:solidFill>
                <a:schemeClr val="accent2"/>
              </a:solidFill>
              <a:latin typeface="Arial" charset="0"/>
              <a:ea typeface="ＭＳ Ｐゴシック" charset="-128"/>
            </a:endParaRPr>
          </a:p>
          <a:p>
            <a:pPr marL="228600" indent="-228600" eaLnBrk="1" hangingPunct="1">
              <a:spcBef>
                <a:spcPct val="0"/>
              </a:spcBef>
              <a:buFont typeface="Wingdings" charset="2"/>
              <a:buNone/>
            </a:pPr>
            <a:r>
              <a:rPr lang="ru-RU" altLang="en-US" sz="1400" b="1" dirty="0" smtClean="0">
                <a:ea typeface="ＭＳ Ｐゴシック" charset="-128"/>
              </a:rPr>
              <a:t>“Злословие - это двойственное проклятие, которое оказывает свое особое влияние на того, кто говорит, и на того, кто слушает его”</a:t>
            </a:r>
          </a:p>
          <a:p>
            <a:pPr marL="228600" indent="-228600" eaLnBrk="1" hangingPunct="1">
              <a:spcBef>
                <a:spcPct val="0"/>
              </a:spcBef>
              <a:buFont typeface="Wingdings" charset="2"/>
              <a:buNone/>
            </a:pPr>
            <a:r>
              <a:rPr lang="ru-RU" altLang="en-US" sz="1400" b="1" dirty="0" smtClean="0">
                <a:ea typeface="ＭＳ Ｐゴシック" charset="-128"/>
              </a:rPr>
              <a:t>(Свидетельства для Церкви, т. 5, с.176)</a:t>
            </a:r>
          </a:p>
          <a:p>
            <a:pPr marL="228600" indent="-228600" eaLnBrk="1" hangingPunct="1">
              <a:spcBef>
                <a:spcPct val="0"/>
              </a:spcBef>
              <a:buFont typeface="Wingdings" charset="2"/>
              <a:buNone/>
            </a:pPr>
            <a:endParaRPr lang="ru-RU" altLang="en-US" sz="1400" b="1" dirty="0" smtClean="0">
              <a:ea typeface="ＭＳ Ｐゴシック" charset="-128"/>
            </a:endParaRPr>
          </a:p>
          <a:p>
            <a:pPr marL="228600" indent="-228600" eaLnBrk="1" hangingPunct="1">
              <a:spcBef>
                <a:spcPct val="0"/>
              </a:spcBef>
              <a:buFont typeface="Wingdings" charset="2"/>
              <a:buNone/>
            </a:pPr>
            <a:r>
              <a:rPr lang="ru-RU" altLang="en-US" sz="1400" b="1" dirty="0" smtClean="0">
                <a:ea typeface="ＭＳ Ｐゴシック" charset="-128"/>
              </a:rPr>
              <a:t>“Резкие, злые слова не посылает небо”</a:t>
            </a:r>
          </a:p>
          <a:p>
            <a:pPr marL="228600" indent="-228600" eaLnBrk="1" hangingPunct="1">
              <a:spcBef>
                <a:spcPct val="0"/>
              </a:spcBef>
              <a:buFont typeface="Wingdings" charset="2"/>
              <a:buNone/>
            </a:pPr>
            <a:r>
              <a:rPr lang="ru-RU" altLang="en-US" sz="1400" b="1" dirty="0" smtClean="0">
                <a:ea typeface="ＭＳ Ｐゴシック" charset="-128"/>
              </a:rPr>
              <a:t>(Воспитание детей, с. 246)</a:t>
            </a:r>
          </a:p>
          <a:p>
            <a:pPr marL="228600" indent="-228600" eaLnBrk="1" hangingPunct="1">
              <a:spcBef>
                <a:spcPct val="0"/>
              </a:spcBef>
              <a:buFont typeface="Wingdings" charset="2"/>
              <a:buNone/>
            </a:pPr>
            <a:endParaRPr lang="ru-RU" altLang="en-US" sz="1400" b="1" dirty="0" smtClean="0">
              <a:ea typeface="ＭＳ Ｐゴシック" charset="-128"/>
            </a:endParaRPr>
          </a:p>
          <a:p>
            <a:pPr marL="228600" indent="-228600" eaLnBrk="1" hangingPunct="1">
              <a:spcBef>
                <a:spcPct val="0"/>
              </a:spcBef>
              <a:buFont typeface="Wingdings" charset="2"/>
              <a:buNone/>
            </a:pPr>
            <a:r>
              <a:rPr lang="ru-RU" altLang="en-US" sz="1400" b="1" dirty="0" smtClean="0">
                <a:ea typeface="ＭＳ Ｐゴシック" charset="-128"/>
              </a:rPr>
              <a:t>1 Петра 3:1 действительно увещевает жен, чтобы они подчинялись своим мужьям, чтобы они могли приобретать их своей жизнью. Но этот текст не учит тому, что они должны допускать словесное и физическое насилие над собой.   </a:t>
            </a:r>
          </a:p>
        </p:txBody>
      </p:sp>
    </p:spTree>
    <p:extLst>
      <p:ext uri="{BB962C8B-B14F-4D97-AF65-F5344CB8AC3E}">
        <p14:creationId xmlns="" xmlns:p14="http://schemas.microsoft.com/office/powerpoint/2010/main" val="36287737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ED1D4CDF-73CE-FA43-BFC5-4ECCB22006B1}" type="slidenum">
              <a:rPr lang="en-GB" altLang="en-US"/>
              <a:pPr>
                <a:spcBef>
                  <a:spcPct val="0"/>
                </a:spcBef>
              </a:pPr>
              <a:t>22</a:t>
            </a:fld>
            <a:endParaRPr lang="en-GB" altLang="en-US"/>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ru-RU" altLang="en-US" sz="1400" b="1" dirty="0" smtClean="0">
                <a:ea typeface="ＭＳ Ｐゴシック" charset="-128"/>
              </a:rPr>
              <a:t>Какую позицию отстаивает Библия?</a:t>
            </a:r>
            <a:endParaRPr lang="en-GB" altLang="en-US" sz="1400" b="1" dirty="0">
              <a:ea typeface="ＭＳ Ｐゴシック" charset="-128"/>
            </a:endParaRPr>
          </a:p>
          <a:p>
            <a:pPr eaLnBrk="1" hangingPunct="1"/>
            <a:endParaRPr lang="en-GB" altLang="en-US" sz="1400" b="1" dirty="0">
              <a:latin typeface="Arial" charset="0"/>
              <a:ea typeface="ＭＳ Ｐゴシック" charset="-128"/>
            </a:endParaRPr>
          </a:p>
          <a:p>
            <a:pPr eaLnBrk="1" hangingPunct="1">
              <a:buFont typeface="Arial" panose="020B0604020202020204" pitchFamily="34" charset="0"/>
              <a:buChar char="•"/>
              <a:defRPr/>
            </a:pPr>
            <a:r>
              <a:rPr lang="ru-RU" sz="1400" kern="0" dirty="0" smtClean="0">
                <a:latin typeface="Calibri" charset="0"/>
                <a:ea typeface="Calibri" charset="0"/>
                <a:cs typeface="Calibri" charset="0"/>
              </a:rPr>
              <a:t>Любите друг друга</a:t>
            </a:r>
            <a:r>
              <a:rPr lang="en-US" sz="1400" kern="0" dirty="0" smtClean="0">
                <a:latin typeface="Calibri" charset="0"/>
                <a:ea typeface="Calibri" charset="0"/>
                <a:cs typeface="Calibri" charset="0"/>
              </a:rPr>
              <a:t> (</a:t>
            </a:r>
            <a:r>
              <a:rPr lang="ru-RU" sz="1400" kern="0" dirty="0" smtClean="0">
                <a:latin typeface="Calibri" charset="0"/>
                <a:ea typeface="Calibri" charset="0"/>
                <a:cs typeface="Calibri" charset="0"/>
              </a:rPr>
              <a:t>Иоанна </a:t>
            </a:r>
            <a:r>
              <a:rPr lang="en-US" sz="1400" kern="0" dirty="0" smtClean="0">
                <a:latin typeface="Calibri" charset="0"/>
                <a:ea typeface="Calibri" charset="0"/>
                <a:cs typeface="Calibri" charset="0"/>
              </a:rPr>
              <a:t>15:12)</a:t>
            </a:r>
          </a:p>
          <a:p>
            <a:pPr eaLnBrk="1" hangingPunct="1">
              <a:buFont typeface="Arial" panose="020B0604020202020204" pitchFamily="34" charset="0"/>
              <a:buChar char="•"/>
              <a:defRPr/>
            </a:pPr>
            <a:r>
              <a:rPr lang="ru-RU" sz="1400" kern="0" dirty="0" smtClean="0">
                <a:latin typeface="Calibri" charset="0"/>
                <a:ea typeface="Calibri" charset="0"/>
                <a:cs typeface="Calibri" charset="0"/>
              </a:rPr>
              <a:t>Служите друг другу </a:t>
            </a:r>
            <a:r>
              <a:rPr lang="en-US" sz="1400" kern="0" dirty="0" smtClean="0">
                <a:latin typeface="Calibri" charset="0"/>
                <a:ea typeface="Calibri" charset="0"/>
                <a:cs typeface="Calibri" charset="0"/>
              </a:rPr>
              <a:t>(</a:t>
            </a:r>
            <a:r>
              <a:rPr lang="ru-RU" sz="1400" kern="0" dirty="0" err="1" smtClean="0">
                <a:latin typeface="Calibri" charset="0"/>
                <a:ea typeface="Calibri" charset="0"/>
                <a:cs typeface="Calibri" charset="0"/>
              </a:rPr>
              <a:t>Гал</a:t>
            </a:r>
            <a:r>
              <a:rPr lang="en-US" sz="1400" kern="0" dirty="0" smtClean="0">
                <a:latin typeface="Calibri" charset="0"/>
                <a:ea typeface="Calibri" charset="0"/>
                <a:cs typeface="Calibri" charset="0"/>
              </a:rPr>
              <a:t>. 5:13)</a:t>
            </a:r>
          </a:p>
          <a:p>
            <a:pPr eaLnBrk="1" hangingPunct="1">
              <a:buFont typeface="Arial" panose="020B0604020202020204" pitchFamily="34" charset="0"/>
              <a:buChar char="•"/>
              <a:defRPr/>
            </a:pPr>
            <a:r>
              <a:rPr lang="ru-RU" sz="1400" kern="0" dirty="0" smtClean="0">
                <a:latin typeface="Calibri" charset="0"/>
                <a:ea typeface="Calibri" charset="0"/>
                <a:cs typeface="Calibri" charset="0"/>
              </a:rPr>
              <a:t>Будьте добры друг ко другу и почтительны </a:t>
            </a:r>
            <a:r>
              <a:rPr lang="en-US" sz="1400" kern="0" dirty="0" smtClean="0">
                <a:latin typeface="Calibri" charset="0"/>
                <a:ea typeface="Calibri" charset="0"/>
                <a:cs typeface="Calibri" charset="0"/>
              </a:rPr>
              <a:t>(</a:t>
            </a:r>
            <a:r>
              <a:rPr lang="ru-RU" sz="1400" kern="0" dirty="0" smtClean="0">
                <a:latin typeface="Calibri" charset="0"/>
                <a:ea typeface="Calibri" charset="0"/>
                <a:cs typeface="Calibri" charset="0"/>
              </a:rPr>
              <a:t>Рим.</a:t>
            </a:r>
            <a:r>
              <a:rPr lang="en-US" sz="1400" kern="0" dirty="0" smtClean="0">
                <a:latin typeface="Calibri" charset="0"/>
                <a:ea typeface="Calibri" charset="0"/>
                <a:cs typeface="Calibri" charset="0"/>
              </a:rPr>
              <a:t>12:10)</a:t>
            </a:r>
            <a:endParaRPr lang="en-GB" sz="1100" kern="0" dirty="0" smtClean="0">
              <a:latin typeface="Calibri" charset="0"/>
              <a:ea typeface="Calibri" charset="0"/>
              <a:cs typeface="Calibri" charset="0"/>
            </a:endParaRPr>
          </a:p>
        </p:txBody>
      </p:sp>
    </p:spTree>
    <p:extLst>
      <p:ext uri="{BB962C8B-B14F-4D97-AF65-F5344CB8AC3E}">
        <p14:creationId xmlns="" xmlns:p14="http://schemas.microsoft.com/office/powerpoint/2010/main" val="25352211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501C60A8-6BF7-6844-9970-78C98FDEA90E}" type="slidenum">
              <a:rPr lang="en-GB" altLang="en-US"/>
              <a:pPr>
                <a:spcBef>
                  <a:spcPct val="0"/>
                </a:spcBef>
              </a:pPr>
              <a:t>23</a:t>
            </a:fld>
            <a:endParaRPr lang="en-GB" alt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ru-RU" altLang="en-US" sz="1400" b="1" dirty="0" smtClean="0">
                <a:ea typeface="ＭＳ Ｐゴシック" charset="-128"/>
              </a:rPr>
              <a:t>Какую позицию</a:t>
            </a:r>
            <a:r>
              <a:rPr lang="ru-RU" altLang="en-US" sz="1400" b="1" baseline="0" dirty="0" smtClean="0">
                <a:ea typeface="ＭＳ Ｐゴシック" charset="-128"/>
              </a:rPr>
              <a:t> отстаивает Библия</a:t>
            </a:r>
            <a:r>
              <a:rPr lang="en-GB" altLang="en-US" sz="1400" b="1" dirty="0" smtClean="0">
                <a:ea typeface="ＭＳ Ｐゴシック" charset="-128"/>
              </a:rPr>
              <a:t>?</a:t>
            </a:r>
            <a:endParaRPr lang="en-GB" altLang="en-US" sz="1400" b="1" dirty="0">
              <a:ea typeface="ＭＳ Ｐゴシック" charset="-128"/>
            </a:endParaRPr>
          </a:p>
          <a:p>
            <a:pPr eaLnBrk="1" hangingPunct="1"/>
            <a:endParaRPr lang="en-GB" altLang="en-US" sz="1400" b="1" dirty="0">
              <a:latin typeface="Arial" charset="0"/>
              <a:ea typeface="ＭＳ Ｐゴシック" charset="-128"/>
            </a:endParaRPr>
          </a:p>
          <a:p>
            <a:pPr eaLnBrk="1" hangingPunct="1">
              <a:buFont typeface="Arial" panose="020B0604020202020204" pitchFamily="34" charset="0"/>
              <a:buChar char="•"/>
              <a:defRPr/>
            </a:pPr>
            <a:r>
              <a:rPr lang="ru-RU" sz="1400" kern="0" dirty="0" smtClean="0">
                <a:latin typeface="Calibri" charset="0"/>
                <a:ea typeface="Calibri" charset="0"/>
                <a:cs typeface="Calibri" charset="0"/>
              </a:rPr>
              <a:t>Прощайте друг друга </a:t>
            </a:r>
            <a:r>
              <a:rPr lang="en-US" sz="1400" kern="0" dirty="0" smtClean="0">
                <a:latin typeface="Calibri" charset="0"/>
                <a:ea typeface="Calibri" charset="0"/>
                <a:cs typeface="Calibri" charset="0"/>
              </a:rPr>
              <a:t>(</a:t>
            </a:r>
            <a:r>
              <a:rPr lang="ru-RU" sz="1400" kern="0" dirty="0" smtClean="0">
                <a:latin typeface="Calibri" charset="0"/>
                <a:ea typeface="Calibri" charset="0"/>
                <a:cs typeface="Calibri" charset="0"/>
              </a:rPr>
              <a:t>Кол</a:t>
            </a:r>
            <a:r>
              <a:rPr lang="en-US" sz="1400" kern="0" dirty="0" smtClean="0">
                <a:latin typeface="Calibri" charset="0"/>
                <a:ea typeface="Calibri" charset="0"/>
                <a:cs typeface="Calibri" charset="0"/>
              </a:rPr>
              <a:t>. 3:13)</a:t>
            </a:r>
          </a:p>
          <a:p>
            <a:pPr eaLnBrk="1" hangingPunct="1">
              <a:buFont typeface="Arial" panose="020B0604020202020204" pitchFamily="34" charset="0"/>
              <a:buChar char="•"/>
              <a:defRPr/>
            </a:pPr>
            <a:r>
              <a:rPr lang="ru-RU" sz="1400" kern="0" dirty="0" smtClean="0">
                <a:latin typeface="Calibri" charset="0"/>
                <a:ea typeface="Calibri" charset="0"/>
                <a:cs typeface="Calibri" charset="0"/>
              </a:rPr>
              <a:t>Увещевайте и </a:t>
            </a:r>
            <a:r>
              <a:rPr lang="ru-RU" sz="1400" kern="0" dirty="0" err="1" smtClean="0">
                <a:latin typeface="Calibri" charset="0"/>
                <a:ea typeface="Calibri" charset="0"/>
                <a:cs typeface="Calibri" charset="0"/>
              </a:rPr>
              <a:t>назидайте</a:t>
            </a:r>
            <a:r>
              <a:rPr lang="ru-RU" sz="1400" kern="0" dirty="0" smtClean="0">
                <a:latin typeface="Calibri" charset="0"/>
                <a:ea typeface="Calibri" charset="0"/>
                <a:cs typeface="Calibri" charset="0"/>
              </a:rPr>
              <a:t> друг друга </a:t>
            </a:r>
            <a:r>
              <a:rPr lang="en-US" sz="1400" kern="0" dirty="0" smtClean="0">
                <a:latin typeface="Calibri" charset="0"/>
                <a:ea typeface="Calibri" charset="0"/>
                <a:cs typeface="Calibri" charset="0"/>
              </a:rPr>
              <a:t>(1 </a:t>
            </a:r>
            <a:r>
              <a:rPr lang="ru-RU" sz="1400" kern="0" dirty="0" smtClean="0">
                <a:latin typeface="Calibri" charset="0"/>
                <a:ea typeface="Calibri" charset="0"/>
                <a:cs typeface="Calibri" charset="0"/>
              </a:rPr>
              <a:t>Фес. </a:t>
            </a:r>
            <a:r>
              <a:rPr lang="en-US" sz="1400" kern="0" dirty="0" smtClean="0">
                <a:latin typeface="Calibri" charset="0"/>
                <a:ea typeface="Calibri" charset="0"/>
                <a:cs typeface="Calibri" charset="0"/>
              </a:rPr>
              <a:t>5:11)</a:t>
            </a:r>
          </a:p>
          <a:p>
            <a:pPr eaLnBrk="1" hangingPunct="1">
              <a:buFont typeface="Arial" panose="020B0604020202020204" pitchFamily="34" charset="0"/>
              <a:buChar char="•"/>
              <a:defRPr/>
            </a:pPr>
            <a:r>
              <a:rPr lang="ru-RU" sz="1400" kern="0" dirty="0" smtClean="0">
                <a:latin typeface="Calibri" charset="0"/>
                <a:ea typeface="Calibri" charset="0"/>
                <a:cs typeface="Calibri" charset="0"/>
              </a:rPr>
              <a:t>Освободите угнетенных, стремитесь к справедливости </a:t>
            </a:r>
            <a:r>
              <a:rPr lang="en-US" sz="1400" kern="0" dirty="0" smtClean="0">
                <a:latin typeface="Calibri" charset="0"/>
                <a:ea typeface="Calibri" charset="0"/>
                <a:cs typeface="Calibri" charset="0"/>
              </a:rPr>
              <a:t/>
            </a:r>
            <a:br>
              <a:rPr lang="en-US" sz="1400" kern="0" dirty="0" smtClean="0">
                <a:latin typeface="Calibri" charset="0"/>
                <a:ea typeface="Calibri" charset="0"/>
                <a:cs typeface="Calibri" charset="0"/>
              </a:rPr>
            </a:br>
            <a:r>
              <a:rPr lang="en-US" sz="1400" kern="0" dirty="0" smtClean="0">
                <a:latin typeface="Calibri" charset="0"/>
                <a:ea typeface="Calibri" charset="0"/>
                <a:cs typeface="Calibri" charset="0"/>
              </a:rPr>
              <a:t>(</a:t>
            </a:r>
            <a:r>
              <a:rPr lang="ru-RU" sz="1400" kern="0" dirty="0" err="1" smtClean="0">
                <a:latin typeface="Calibri" charset="0"/>
                <a:ea typeface="Calibri" charset="0"/>
                <a:cs typeface="Calibri" charset="0"/>
              </a:rPr>
              <a:t>Ис</a:t>
            </a:r>
            <a:r>
              <a:rPr lang="ru-RU" sz="1400" kern="0" dirty="0" smtClean="0">
                <a:latin typeface="Calibri" charset="0"/>
                <a:ea typeface="Calibri" charset="0"/>
                <a:cs typeface="Calibri" charset="0"/>
              </a:rPr>
              <a:t>. </a:t>
            </a:r>
            <a:r>
              <a:rPr lang="en-US" sz="1400" kern="0" dirty="0" smtClean="0">
                <a:latin typeface="Calibri" charset="0"/>
                <a:ea typeface="Calibri" charset="0"/>
                <a:cs typeface="Calibri" charset="0"/>
              </a:rPr>
              <a:t>58:9-12)</a:t>
            </a:r>
            <a:endParaRPr lang="en-GB" sz="1100" kern="0" dirty="0" smtClean="0">
              <a:latin typeface="Calibri" charset="0"/>
              <a:ea typeface="Calibri" charset="0"/>
              <a:cs typeface="Calibri" charset="0"/>
            </a:endParaRPr>
          </a:p>
        </p:txBody>
      </p:sp>
    </p:spTree>
    <p:extLst>
      <p:ext uri="{BB962C8B-B14F-4D97-AF65-F5344CB8AC3E}">
        <p14:creationId xmlns="" xmlns:p14="http://schemas.microsoft.com/office/powerpoint/2010/main" val="22426022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E20BCCB5-9ACE-8F4D-9296-D31F2B604DF9}" type="slidenum">
              <a:rPr lang="en-GB" altLang="en-US"/>
              <a:pPr>
                <a:spcBef>
                  <a:spcPct val="0"/>
                </a:spcBef>
              </a:pPr>
              <a:t>24</a:t>
            </a:fld>
            <a:endParaRPr lang="en-GB" altLang="en-US"/>
          </a:p>
        </p:txBody>
      </p:sp>
      <p:sp>
        <p:nvSpPr>
          <p:cNvPr id="66562" name="Rectangle 2"/>
          <p:cNvSpPr>
            <a:spLocks noGrp="1" noRot="1" noChangeAspect="1" noChangeArrowheads="1" noTextEdit="1"/>
          </p:cNvSpPr>
          <p:nvPr>
            <p:ph type="sldImg"/>
          </p:nvPr>
        </p:nvSpPr>
        <p:spPr>
          <a:solidFill>
            <a:srgbClr val="FFFFFF"/>
          </a:solidFill>
          <a:ln/>
        </p:spPr>
      </p:sp>
      <p:sp>
        <p:nvSpPr>
          <p:cNvPr id="49155" name="Rectangle 3"/>
          <p:cNvSpPr>
            <a:spLocks noGrp="1" noChangeArrowheads="1"/>
          </p:cNvSpPr>
          <p:nvPr>
            <p:ph type="body" idx="1"/>
          </p:nvPr>
        </p:nvSpPr>
        <p:spPr>
          <a:xfrm>
            <a:off x="304800" y="4460875"/>
            <a:ext cx="6248400" cy="4225925"/>
          </a:xfrm>
          <a:solidFill>
            <a:srgbClr val="FFFFFF"/>
          </a:solidFill>
          <a:extLs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defRPr/>
            </a:pPr>
            <a:r>
              <a:rPr lang="ru-RU" sz="1200" b="1" kern="1200" dirty="0" smtClean="0">
                <a:solidFill>
                  <a:schemeClr val="tx1"/>
                </a:solidFill>
                <a:latin typeface="Times New Roman" charset="0"/>
                <a:ea typeface="ＭＳ Ｐゴシック" charset="0"/>
                <a:cs typeface="ＭＳ Ｐゴシック" charset="0"/>
              </a:rPr>
              <a:t>Каким должен быть ответ Церкви?</a:t>
            </a:r>
            <a:endParaRPr lang="en-GB" altLang="en-US" sz="1400" b="1" dirty="0" smtClean="0"/>
          </a:p>
          <a:p>
            <a:pPr eaLnBrk="1" hangingPunct="1">
              <a:defRPr/>
            </a:pPr>
            <a:endParaRPr lang="en-GB" altLang="en-US" sz="1400" b="1" dirty="0" smtClean="0">
              <a:latin typeface="Arial" charset="0"/>
              <a:ea typeface="ＭＳ Ｐゴシック" charset="-128"/>
            </a:endParaRPr>
          </a:p>
          <a:p>
            <a:pPr marL="285750" indent="-285750" eaLnBrk="1" hangingPunct="1">
              <a:buFont typeface="Arial" charset="0"/>
              <a:buChar char="•"/>
              <a:defRPr/>
            </a:pPr>
            <a:r>
              <a:rPr lang="ru-RU" altLang="en-US" sz="1400" b="1" dirty="0" smtClean="0">
                <a:latin typeface="Arial" charset="0"/>
                <a:ea typeface="ＭＳ Ｐゴシック" charset="-128"/>
              </a:rPr>
              <a:t>Проповеди о здоровых отношениях.</a:t>
            </a:r>
          </a:p>
          <a:p>
            <a:pPr marL="285750" indent="-285750" eaLnBrk="1" hangingPunct="1">
              <a:buFont typeface="Arial" charset="0"/>
              <a:buChar char="•"/>
              <a:defRPr/>
            </a:pPr>
            <a:r>
              <a:rPr lang="ru-RU" altLang="en-US" sz="1400" b="1" dirty="0" smtClean="0">
                <a:latin typeface="Arial" charset="0"/>
                <a:ea typeface="ＭＳ Ｐゴシック" charset="-128"/>
              </a:rPr>
              <a:t>Выступление против насилия и надругательства над детьми, женщинами и пожилыми людьми.</a:t>
            </a:r>
          </a:p>
          <a:p>
            <a:pPr marL="285750" indent="-285750" eaLnBrk="1" hangingPunct="1">
              <a:buFont typeface="Arial" charset="0"/>
              <a:buChar char="•"/>
              <a:defRPr/>
            </a:pPr>
            <a:r>
              <a:rPr lang="ru-RU" altLang="en-US" sz="1400" b="1" dirty="0" smtClean="0">
                <a:latin typeface="Arial" charset="0"/>
                <a:ea typeface="ＭＳ Ｐゴシック" charset="-128"/>
              </a:rPr>
              <a:t>Обучение родителей и членов семьи построению здоровых отношений. </a:t>
            </a:r>
          </a:p>
          <a:p>
            <a:pPr marL="285750" indent="-285750" eaLnBrk="1" hangingPunct="1">
              <a:buFont typeface="Arial" charset="0"/>
              <a:buChar char="•"/>
              <a:defRPr/>
            </a:pPr>
            <a:endParaRPr lang="en-GB" altLang="en-US" sz="1400" b="1" dirty="0">
              <a:latin typeface="Arial" charset="0"/>
              <a:ea typeface="ＭＳ Ｐゴシック" charset="-128"/>
            </a:endParaRPr>
          </a:p>
        </p:txBody>
      </p:sp>
    </p:spTree>
    <p:extLst>
      <p:ext uri="{BB962C8B-B14F-4D97-AF65-F5344CB8AC3E}">
        <p14:creationId xmlns="" xmlns:p14="http://schemas.microsoft.com/office/powerpoint/2010/main" val="29708604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0E4AFEAD-723A-8942-99CB-B040806A6FBA}" type="slidenum">
              <a:rPr lang="en-GB" altLang="en-US"/>
              <a:pPr>
                <a:spcBef>
                  <a:spcPct val="0"/>
                </a:spcBef>
              </a:pPr>
              <a:t>25</a:t>
            </a:fld>
            <a:endParaRPr lang="en-GB" altLang="en-US"/>
          </a:p>
        </p:txBody>
      </p:sp>
      <p:sp>
        <p:nvSpPr>
          <p:cNvPr id="68610" name="Rectangle 2"/>
          <p:cNvSpPr>
            <a:spLocks noGrp="1" noRot="1" noChangeAspect="1" noChangeArrowheads="1" noTextEdit="1"/>
          </p:cNvSpPr>
          <p:nvPr>
            <p:ph type="sldImg"/>
          </p:nvPr>
        </p:nvSpPr>
        <p:spPr>
          <a:solidFill>
            <a:srgbClr val="FFFFFF"/>
          </a:solidFill>
          <a:ln/>
        </p:spPr>
      </p:sp>
      <p:sp>
        <p:nvSpPr>
          <p:cNvPr id="68611" name="Rectangle 3"/>
          <p:cNvSpPr>
            <a:spLocks noGrp="1" noChangeArrowheads="1"/>
          </p:cNvSpPr>
          <p:nvPr>
            <p:ph type="body" idx="1"/>
          </p:nvPr>
        </p:nvSpPr>
        <p:spPr>
          <a:xfrm>
            <a:off x="228600" y="4460875"/>
            <a:ext cx="6324600" cy="4225925"/>
          </a:xfrm>
          <a:solidFill>
            <a:srgbClr val="FFFFFF"/>
          </a:solidFill>
          <a:extLs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ru-RU" altLang="en-US" sz="1400" b="1" dirty="0" smtClean="0">
                <a:ea typeface="ＭＳ Ｐゴシック" charset="-128"/>
              </a:rPr>
              <a:t>Каким должен быть ответ церкви?</a:t>
            </a:r>
            <a:endParaRPr lang="en-GB" altLang="en-US" sz="1400" b="1" dirty="0">
              <a:ea typeface="ＭＳ Ｐゴシック" charset="-128"/>
            </a:endParaRPr>
          </a:p>
          <a:p>
            <a:pPr eaLnBrk="1" hangingPunct="1"/>
            <a:endParaRPr lang="en-GB" altLang="en-US" sz="1400" b="1" dirty="0">
              <a:latin typeface="Arial" charset="0"/>
              <a:ea typeface="ＭＳ Ｐゴシック" charset="-128"/>
            </a:endParaRPr>
          </a:p>
          <a:p>
            <a:pPr eaLnBrk="1" hangingPunct="1">
              <a:buSzPct val="140000"/>
              <a:buFont typeface="Arial" panose="020B0604020202020204" pitchFamily="34" charset="0"/>
              <a:buChar char="•"/>
              <a:defRPr/>
            </a:pPr>
            <a:r>
              <a:rPr lang="ru-RU" sz="1400" dirty="0" smtClean="0"/>
              <a:t>Обучение мужчин лучше понимать свою библейскую роль в браке за счет сбалансированного понимания учения из </a:t>
            </a:r>
            <a:r>
              <a:rPr lang="ru-RU" sz="1400" dirty="0" err="1" smtClean="0"/>
              <a:t>Ефесянам</a:t>
            </a:r>
            <a:r>
              <a:rPr lang="ru-RU" sz="1400" dirty="0" smtClean="0"/>
              <a:t> 5:22-28.</a:t>
            </a:r>
          </a:p>
          <a:p>
            <a:pPr eaLnBrk="1" hangingPunct="1">
              <a:buSzPct val="140000"/>
              <a:buFont typeface="Arial" panose="020B0604020202020204" pitchFamily="34" charset="0"/>
              <a:buChar char="•"/>
              <a:defRPr/>
            </a:pPr>
            <a:r>
              <a:rPr lang="ru-RU" sz="1400" dirty="0" smtClean="0"/>
              <a:t>Проведение занятий для пар, на которых происходило бы консультирование и помощь в построении отношений, основанных на любви и заботе. </a:t>
            </a:r>
            <a:endParaRPr lang="en-GB" sz="1400" dirty="0" smtClean="0"/>
          </a:p>
          <a:p>
            <a:pPr eaLnBrk="1" hangingPunct="1"/>
            <a:endParaRPr lang="en-GB" altLang="en-US" sz="1400" dirty="0">
              <a:latin typeface="Arial" charset="0"/>
              <a:ea typeface="ＭＳ Ｐゴシック" charset="-128"/>
            </a:endParaRPr>
          </a:p>
        </p:txBody>
      </p:sp>
    </p:spTree>
    <p:extLst>
      <p:ext uri="{BB962C8B-B14F-4D97-AF65-F5344CB8AC3E}">
        <p14:creationId xmlns="" xmlns:p14="http://schemas.microsoft.com/office/powerpoint/2010/main" val="5679617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574AFBCD-445E-7041-8138-019A999615BE}" type="slidenum">
              <a:rPr lang="en-GB" altLang="en-US"/>
              <a:pPr>
                <a:spcBef>
                  <a:spcPct val="0"/>
                </a:spcBef>
              </a:pPr>
              <a:t>26</a:t>
            </a:fld>
            <a:endParaRPr lang="en-GB" altLang="en-US"/>
          </a:p>
        </p:txBody>
      </p:sp>
      <p:sp>
        <p:nvSpPr>
          <p:cNvPr id="70658" name="Rectangle 2"/>
          <p:cNvSpPr>
            <a:spLocks noGrp="1" noRot="1" noChangeAspect="1" noChangeArrowheads="1" noTextEdit="1"/>
          </p:cNvSpPr>
          <p:nvPr>
            <p:ph type="sldImg"/>
          </p:nvPr>
        </p:nvSpPr>
        <p:spPr>
          <a:solidFill>
            <a:srgbClr val="FFFFFF"/>
          </a:solidFill>
          <a:ln/>
        </p:spPr>
      </p:sp>
      <p:sp>
        <p:nvSpPr>
          <p:cNvPr id="70659" name="Rectangle 3"/>
          <p:cNvSpPr>
            <a:spLocks noGrp="1" noChangeArrowheads="1"/>
          </p:cNvSpPr>
          <p:nvPr>
            <p:ph type="body" idx="1"/>
          </p:nvPr>
        </p:nvSpPr>
        <p:spPr>
          <a:xfrm>
            <a:off x="228600" y="4460875"/>
            <a:ext cx="6324600" cy="4225925"/>
          </a:xfrm>
          <a:solidFill>
            <a:srgbClr val="FFFFFF"/>
          </a:solidFill>
          <a:extLs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buSzPct val="140000"/>
              <a:buFont typeface="Wingdings" charset="2"/>
              <a:buNone/>
            </a:pPr>
            <a:r>
              <a:rPr lang="ru-RU" altLang="en-US" sz="1400" b="1" dirty="0" smtClean="0">
                <a:ea typeface="ＭＳ Ｐゴシック" charset="-128"/>
              </a:rPr>
              <a:t>Каким должен быть ответ церкви?</a:t>
            </a:r>
            <a:endParaRPr lang="en-GB" altLang="en-US" sz="1400" b="1" dirty="0">
              <a:ea typeface="ＭＳ Ｐゴシック" charset="-128"/>
            </a:endParaRPr>
          </a:p>
          <a:p>
            <a:pPr eaLnBrk="1" hangingPunct="1">
              <a:buSzPct val="140000"/>
              <a:buFont typeface="Wingdings" charset="2"/>
              <a:buNone/>
            </a:pPr>
            <a:endParaRPr lang="en-GB" altLang="en-US" sz="1400" b="1" dirty="0">
              <a:ea typeface="ＭＳ Ｐゴシック" charset="-128"/>
            </a:endParaRPr>
          </a:p>
          <a:p>
            <a:pPr eaLnBrk="1" hangingPunct="1">
              <a:buSzPct val="140000"/>
              <a:buFont typeface="Arial" panose="020B0604020202020204" pitchFamily="34" charset="0"/>
              <a:buChar char="•"/>
              <a:defRPr/>
            </a:pPr>
            <a:r>
              <a:rPr lang="ru-RU" sz="1400" dirty="0" smtClean="0"/>
              <a:t>Обучение родителей тому, как контролировать свой гнев и слова, воспитывая своих детей</a:t>
            </a:r>
            <a:r>
              <a:rPr lang="en-US" sz="1400" dirty="0" smtClean="0">
                <a:latin typeface="Calibri" charset="0"/>
                <a:ea typeface="Calibri" charset="0"/>
                <a:cs typeface="Calibri" charset="0"/>
              </a:rPr>
              <a:t>.</a:t>
            </a:r>
          </a:p>
          <a:p>
            <a:pPr eaLnBrk="1" hangingPunct="1">
              <a:buSzPct val="140000"/>
              <a:buFont typeface="Arial" panose="020B0604020202020204" pitchFamily="34" charset="0"/>
              <a:buChar char="•"/>
              <a:defRPr/>
            </a:pPr>
            <a:r>
              <a:rPr lang="ru-RU" sz="1400" dirty="0" smtClean="0"/>
              <a:t>Сострадание к жертвам эмоционального насилия и созидание атмосферы сочувствия в церкви</a:t>
            </a:r>
            <a:r>
              <a:rPr lang="en-US" sz="1400" dirty="0" smtClean="0">
                <a:latin typeface="Calibri" charset="0"/>
                <a:ea typeface="Calibri" charset="0"/>
                <a:cs typeface="Calibri" charset="0"/>
              </a:rPr>
              <a:t>.</a:t>
            </a:r>
            <a:endParaRPr lang="ru-RU" sz="1400" dirty="0" smtClean="0">
              <a:latin typeface="Calibri" charset="0"/>
              <a:ea typeface="Calibri" charset="0"/>
              <a:cs typeface="Calibri" charset="0"/>
            </a:endParaRPr>
          </a:p>
          <a:p>
            <a:pPr eaLnBrk="1" hangingPunct="1">
              <a:buSzPct val="140000"/>
              <a:buFont typeface="Arial" panose="020B0604020202020204" pitchFamily="34" charset="0"/>
              <a:buChar char="•"/>
              <a:defRPr/>
            </a:pPr>
            <a:r>
              <a:rPr lang="ru-RU" sz="1400" dirty="0" smtClean="0"/>
              <a:t>Внимательное отношение к рассказу жертвы, чтобы разобраться в ситуации.</a:t>
            </a:r>
          </a:p>
        </p:txBody>
      </p:sp>
    </p:spTree>
    <p:extLst>
      <p:ext uri="{BB962C8B-B14F-4D97-AF65-F5344CB8AC3E}">
        <p14:creationId xmlns="" xmlns:p14="http://schemas.microsoft.com/office/powerpoint/2010/main" val="7361400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114ADF8A-1E5E-4F47-B0C0-D3879313947E}" type="slidenum">
              <a:rPr lang="en-GB" altLang="en-US"/>
              <a:pPr>
                <a:spcBef>
                  <a:spcPct val="0"/>
                </a:spcBef>
              </a:pPr>
              <a:t>27</a:t>
            </a:fld>
            <a:endParaRPr lang="en-GB" altLang="en-US"/>
          </a:p>
        </p:txBody>
      </p:sp>
      <p:sp>
        <p:nvSpPr>
          <p:cNvPr id="72706" name="Rectangle 2"/>
          <p:cNvSpPr>
            <a:spLocks noGrp="1" noRot="1" noChangeAspect="1" noChangeArrowheads="1" noTextEdit="1"/>
          </p:cNvSpPr>
          <p:nvPr>
            <p:ph type="sldImg"/>
          </p:nvPr>
        </p:nvSpPr>
        <p:spPr>
          <a:solidFill>
            <a:srgbClr val="FFFFFF"/>
          </a:solidFill>
          <a:ln/>
        </p:spPr>
      </p:sp>
      <p:sp>
        <p:nvSpPr>
          <p:cNvPr id="72707" name="Rectangle 3"/>
          <p:cNvSpPr>
            <a:spLocks noGrp="1" noChangeArrowheads="1"/>
          </p:cNvSpPr>
          <p:nvPr>
            <p:ph type="body" idx="1"/>
          </p:nvPr>
        </p:nvSpPr>
        <p:spPr>
          <a:xfrm>
            <a:off x="228600" y="4460875"/>
            <a:ext cx="6324600" cy="4225925"/>
          </a:xfrm>
          <a:solidFill>
            <a:srgbClr val="FFFFFF"/>
          </a:solidFill>
          <a:extLs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ru-RU" altLang="en-US" sz="1400" b="1" dirty="0" smtClean="0">
                <a:ea typeface="ＭＳ Ｐゴシック" charset="-128"/>
              </a:rPr>
              <a:t>Каким еще</a:t>
            </a:r>
            <a:r>
              <a:rPr lang="ru-RU" altLang="en-US" sz="1400" b="1" baseline="0" dirty="0" smtClean="0">
                <a:ea typeface="ＭＳ Ｐゴシック" charset="-128"/>
              </a:rPr>
              <a:t> должен быть ответ церкви?</a:t>
            </a:r>
            <a:endParaRPr lang="en-GB" altLang="en-US" sz="1400" b="1" dirty="0">
              <a:ea typeface="ＭＳ Ｐゴシック" charset="-128"/>
            </a:endParaRPr>
          </a:p>
          <a:p>
            <a:pPr eaLnBrk="1" hangingPunct="1"/>
            <a:endParaRPr lang="en-GB" altLang="en-US" sz="1400" b="1" dirty="0">
              <a:latin typeface="Arial" charset="0"/>
              <a:ea typeface="ＭＳ Ｐゴシック" charset="-128"/>
            </a:endParaRPr>
          </a:p>
          <a:p>
            <a:pPr lvl="0">
              <a:buFont typeface="Arial" pitchFamily="34" charset="0"/>
              <a:buChar char="•"/>
            </a:pPr>
            <a:r>
              <a:rPr lang="ru-RU" sz="1200" kern="1200" dirty="0" smtClean="0">
                <a:solidFill>
                  <a:schemeClr val="tx1"/>
                </a:solidFill>
                <a:latin typeface="Times New Roman" charset="0"/>
                <a:ea typeface="ＭＳ Ｐゴシック" charset="0"/>
                <a:cs typeface="ＭＳ Ｐゴシック" charset="0"/>
              </a:rPr>
              <a:t>Помогите жертве и обидчику обратиться к профессиональному консультанту, который способному помочь в восстановлении отношений после насилия.</a:t>
            </a:r>
          </a:p>
          <a:p>
            <a:pPr lvl="0">
              <a:buFont typeface="Arial" pitchFamily="34" charset="0"/>
              <a:buChar char="•"/>
            </a:pPr>
            <a:r>
              <a:rPr lang="ru-RU" sz="1200" kern="1200" dirty="0" smtClean="0">
                <a:solidFill>
                  <a:schemeClr val="tx1"/>
                </a:solidFill>
                <a:latin typeface="Times New Roman" charset="0"/>
                <a:ea typeface="ＭＳ Ｐゴシック" charset="0"/>
                <a:cs typeface="ＭＳ Ｐゴシック" charset="0"/>
              </a:rPr>
              <a:t>Помогите жертве найти группу поддержки, партнера по молитве и т. д.</a:t>
            </a:r>
          </a:p>
          <a:p>
            <a:pPr lvl="0">
              <a:buFont typeface="Arial" pitchFamily="34" charset="0"/>
              <a:buChar char="•"/>
            </a:pPr>
            <a:r>
              <a:rPr lang="ru-RU" sz="1200" kern="1200" dirty="0" smtClean="0">
                <a:solidFill>
                  <a:schemeClr val="tx1"/>
                </a:solidFill>
                <a:latin typeface="Times New Roman" charset="0"/>
                <a:ea typeface="ＭＳ Ｐゴシック" charset="0"/>
                <a:cs typeface="ＭＳ Ｐゴシック" charset="0"/>
              </a:rPr>
              <a:t>Обеспечьте безопасное место женщинам и детям, находящимся в кризисе.</a:t>
            </a:r>
            <a:endParaRPr lang="ru-RU" sz="1200" kern="1200" dirty="0">
              <a:solidFill>
                <a:schemeClr val="tx1"/>
              </a:solidFill>
              <a:latin typeface="Times New Roman" charset="0"/>
              <a:ea typeface="ＭＳ Ｐゴシック" charset="0"/>
              <a:cs typeface="ＭＳ Ｐゴシック" charset="0"/>
            </a:endParaRPr>
          </a:p>
        </p:txBody>
      </p:sp>
    </p:spTree>
    <p:extLst>
      <p:ext uri="{BB962C8B-B14F-4D97-AF65-F5344CB8AC3E}">
        <p14:creationId xmlns="" xmlns:p14="http://schemas.microsoft.com/office/powerpoint/2010/main" val="38627464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928984E4-7FAB-F945-B7CB-34FC87817E66}" type="slidenum">
              <a:rPr lang="en-GB" altLang="en-US"/>
              <a:pPr>
                <a:spcBef>
                  <a:spcPct val="0"/>
                </a:spcBef>
              </a:pPr>
              <a:t>28</a:t>
            </a:fld>
            <a:endParaRPr lang="en-GB" altLang="en-US"/>
          </a:p>
        </p:txBody>
      </p:sp>
      <p:sp>
        <p:nvSpPr>
          <p:cNvPr id="74754" name="Rectangle 1026"/>
          <p:cNvSpPr>
            <a:spLocks noGrp="1" noRot="1" noChangeAspect="1" noChangeArrowheads="1" noTextEdit="1"/>
          </p:cNvSpPr>
          <p:nvPr>
            <p:ph type="sldImg"/>
          </p:nvPr>
        </p:nvSpPr>
        <p:spPr>
          <a:ln/>
        </p:spPr>
      </p:sp>
      <p:sp>
        <p:nvSpPr>
          <p:cNvPr id="74755" name="Notes Placeholder 1"/>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ru-RU" altLang="en-US" b="1" dirty="0" smtClean="0">
                <a:ea typeface="ＭＳ Ｐゴシック" charset="-128"/>
              </a:rPr>
              <a:t>Действуйте немедленно, если вы подозреваете или знаете о злоупотреблениях.</a:t>
            </a:r>
          </a:p>
          <a:p>
            <a:endParaRPr lang="ru-RU" altLang="en-US" b="1" dirty="0" smtClean="0">
              <a:ea typeface="ＭＳ Ｐゴシック" charset="-128"/>
            </a:endParaRPr>
          </a:p>
          <a:p>
            <a:r>
              <a:rPr lang="ru-RU" altLang="en-US" b="1" dirty="0" smtClean="0">
                <a:ea typeface="ＭＳ Ｐゴシック" charset="-128"/>
              </a:rPr>
              <a:t> Если вы заметили признаки эмоционального насилия, лучше всего тщательно исследовать ситуацию, чтобы знать и действовать наверняка.</a:t>
            </a:r>
          </a:p>
        </p:txBody>
      </p:sp>
    </p:spTree>
    <p:extLst>
      <p:ext uri="{BB962C8B-B14F-4D97-AF65-F5344CB8AC3E}">
        <p14:creationId xmlns="" xmlns:p14="http://schemas.microsoft.com/office/powerpoint/2010/main" val="14776601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78F66947-AEC7-5D47-AD8C-CA931AA4BB2F}" type="slidenum">
              <a:rPr lang="en-GB" altLang="en-US"/>
              <a:pPr>
                <a:spcBef>
                  <a:spcPct val="0"/>
                </a:spcBef>
              </a:pPr>
              <a:t>29</a:t>
            </a:fld>
            <a:endParaRPr lang="en-GB" altLang="en-US"/>
          </a:p>
        </p:txBody>
      </p:sp>
      <p:sp>
        <p:nvSpPr>
          <p:cNvPr id="7680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defRPr/>
            </a:pPr>
            <a:r>
              <a:rPr lang="ru-RU" altLang="en-US" b="1" dirty="0" smtClean="0">
                <a:ea typeface="ＭＳ Ｐゴシック" charset="-128"/>
              </a:rPr>
              <a:t>Помощь жертвам, пострадавшим от эмоционального</a:t>
            </a:r>
            <a:r>
              <a:rPr lang="ru-RU" altLang="en-US" b="1" baseline="0" dirty="0" smtClean="0">
                <a:ea typeface="ＭＳ Ｐゴシック" charset="-128"/>
              </a:rPr>
              <a:t> насилия. </a:t>
            </a:r>
            <a:endParaRPr lang="en-GB" altLang="en-US" b="1" dirty="0" smtClean="0">
              <a:ea typeface="ＭＳ Ｐゴシック" charset="-128"/>
            </a:endParaRPr>
          </a:p>
          <a:p>
            <a:pPr eaLnBrk="1" hangingPunct="1">
              <a:defRPr/>
            </a:pPr>
            <a:endParaRPr lang="en-GB" altLang="en-US" dirty="0" smtClean="0">
              <a:ea typeface="ＭＳ Ｐゴシック" charset="-128"/>
            </a:endParaRPr>
          </a:p>
          <a:p>
            <a:pPr marL="171450" indent="-171450" eaLnBrk="1" hangingPunct="1">
              <a:buFont typeface="Arial" charset="0"/>
              <a:buChar char="•"/>
              <a:defRPr/>
            </a:pPr>
            <a:endParaRPr lang="en-GB" altLang="en-US" dirty="0" smtClean="0">
              <a:ea typeface="ＭＳ Ｐゴシック" charset="-128"/>
            </a:endParaRPr>
          </a:p>
          <a:p>
            <a:pPr eaLnBrk="1" hangingPunct="1">
              <a:buSzPct val="130000"/>
              <a:buFont typeface="Arial" panose="020B0604020202020204" pitchFamily="34" charset="0"/>
              <a:buChar char="•"/>
              <a:defRPr/>
            </a:pPr>
            <a:r>
              <a:rPr lang="ru-RU" altLang="en-US" sz="1200" dirty="0" smtClean="0">
                <a:latin typeface="Calibri" charset="0"/>
                <a:ea typeface="Calibri" charset="0"/>
                <a:cs typeface="Calibri" charset="0"/>
              </a:rPr>
              <a:t>Рекомендуйте паре обратиться за профессиональной помощью к консультантам/психотерапевтам по супружеским отношениям</a:t>
            </a:r>
            <a:r>
              <a:rPr lang="en-GB" altLang="en-US" sz="1200" dirty="0" smtClean="0">
                <a:latin typeface="Calibri" charset="0"/>
                <a:ea typeface="Calibri" charset="0"/>
                <a:cs typeface="Calibri" charset="0"/>
              </a:rPr>
              <a:t>.</a:t>
            </a:r>
          </a:p>
          <a:p>
            <a:pPr eaLnBrk="1" hangingPunct="1">
              <a:buSzPct val="130000"/>
              <a:buFont typeface="Arial" panose="020B0604020202020204" pitchFamily="34" charset="0"/>
              <a:buChar char="•"/>
              <a:defRPr/>
            </a:pPr>
            <a:r>
              <a:rPr lang="en-GB" altLang="en-US" sz="1200" dirty="0" smtClean="0">
                <a:latin typeface="Calibri" charset="0"/>
                <a:ea typeface="Calibri" charset="0"/>
                <a:cs typeface="Calibri" charset="0"/>
              </a:rPr>
              <a:t> </a:t>
            </a:r>
            <a:r>
              <a:rPr lang="ru-RU" altLang="en-US" sz="1200" dirty="0" smtClean="0">
                <a:latin typeface="Calibri" charset="0"/>
                <a:ea typeface="Calibri" charset="0"/>
                <a:cs typeface="Calibri" charset="0"/>
              </a:rPr>
              <a:t>Проявите пасторскую заботу к паре, родителю или ребенку. </a:t>
            </a:r>
            <a:endParaRPr lang="en-GB" altLang="en-US" sz="1200" dirty="0" smtClean="0">
              <a:latin typeface="Calibri" charset="0"/>
              <a:ea typeface="Calibri" charset="0"/>
              <a:cs typeface="Calibri" charset="0"/>
            </a:endParaRPr>
          </a:p>
          <a:p>
            <a:pPr eaLnBrk="1" hangingPunct="1">
              <a:buSzPct val="130000"/>
              <a:buFont typeface="Arial" panose="020B0604020202020204" pitchFamily="34" charset="0"/>
              <a:buChar char="•"/>
              <a:defRPr/>
            </a:pPr>
            <a:r>
              <a:rPr lang="ru-RU" altLang="en-US" sz="1200" dirty="0" smtClean="0">
                <a:latin typeface="Calibri" charset="0"/>
                <a:ea typeface="Calibri" charset="0"/>
                <a:cs typeface="Calibri" charset="0"/>
              </a:rPr>
              <a:t>Рекомендуйте жертве найти группу взаимопомощи</a:t>
            </a:r>
            <a:endParaRPr lang="en-GB" altLang="en-US" dirty="0">
              <a:ea typeface="ＭＳ Ｐゴシック" charset="-128"/>
            </a:endParaRPr>
          </a:p>
        </p:txBody>
      </p:sp>
    </p:spTree>
    <p:extLst>
      <p:ext uri="{BB962C8B-B14F-4D97-AF65-F5344CB8AC3E}">
        <p14:creationId xmlns="" xmlns:p14="http://schemas.microsoft.com/office/powerpoint/2010/main" val="651605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8183F2DA-D768-CB45-95FC-9A911E89BAA2}" type="slidenum">
              <a:rPr lang="en-GB" altLang="en-US"/>
              <a:pPr>
                <a:spcBef>
                  <a:spcPct val="0"/>
                </a:spcBef>
              </a:pPr>
              <a:t>30</a:t>
            </a:fld>
            <a:endParaRPr lang="en-GB" altLang="en-US"/>
          </a:p>
        </p:txBody>
      </p:sp>
      <p:sp>
        <p:nvSpPr>
          <p:cNvPr id="78850" name="Rectangle 2"/>
          <p:cNvSpPr>
            <a:spLocks noGrp="1" noRot="1" noChangeAspect="1" noChangeArrowheads="1" noTextEdit="1"/>
          </p:cNvSpPr>
          <p:nvPr>
            <p:ph type="sldImg"/>
          </p:nvPr>
        </p:nvSpPr>
        <p:spPr>
          <a:solidFill>
            <a:srgbClr val="FFFFFF"/>
          </a:solidFill>
          <a:ln/>
        </p:spPr>
      </p:sp>
      <p:sp>
        <p:nvSpPr>
          <p:cNvPr id="78851" name="Rectangle 3"/>
          <p:cNvSpPr>
            <a:spLocks noGrp="1" noChangeArrowheads="1"/>
          </p:cNvSpPr>
          <p:nvPr>
            <p:ph type="body" idx="1"/>
          </p:nvPr>
        </p:nvSpPr>
        <p:spPr>
          <a:xfrm>
            <a:off x="228600" y="4460875"/>
            <a:ext cx="6324600" cy="4225925"/>
          </a:xfrm>
          <a:solidFill>
            <a:srgbClr val="FFFFFF"/>
          </a:solidFill>
          <a:extLs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ru-RU" altLang="en-US" sz="1400" b="1" dirty="0" smtClean="0">
                <a:ea typeface="ＭＳ Ｐゴシック" charset="-128"/>
              </a:rPr>
              <a:t>Заявление адвентистской церкви</a:t>
            </a:r>
            <a:r>
              <a:rPr lang="ru-RU" altLang="en-US" sz="1400" b="1" baseline="0" dirty="0" smtClean="0">
                <a:ea typeface="ＭＳ Ｐゴシック" charset="-128"/>
              </a:rPr>
              <a:t> 1996</a:t>
            </a:r>
            <a:endParaRPr lang="en-GB" altLang="en-US" sz="1400" b="1" dirty="0">
              <a:ea typeface="ＭＳ Ｐゴシック" charset="-128"/>
            </a:endParaRPr>
          </a:p>
          <a:p>
            <a:pPr eaLnBrk="1" hangingPunct="1"/>
            <a:endParaRPr lang="en-GB" altLang="en-US" sz="1400" b="1" dirty="0">
              <a:latin typeface="Arial" charset="0"/>
              <a:ea typeface="ＭＳ Ｐゴシック" charset="-128"/>
            </a:endParaRPr>
          </a:p>
          <a:p>
            <a:pPr eaLnBrk="1" hangingPunct="1">
              <a:buSzPct val="140000"/>
              <a:buFont typeface="Arial" panose="020B0604020202020204" pitchFamily="34" charset="0"/>
              <a:buChar char="•"/>
              <a:defRPr/>
            </a:pPr>
            <a:r>
              <a:rPr lang="ru-RU" sz="1400" dirty="0" smtClean="0">
                <a:latin typeface="Calibri" charset="0"/>
                <a:ea typeface="Calibri" charset="0"/>
                <a:cs typeface="Calibri" charset="0"/>
              </a:rPr>
              <a:t>На Годичном совещании в 1996 г. была сформулирована позиция церкви адвентистов седьмого дня по вопросу насилия в семье. </a:t>
            </a:r>
            <a:endParaRPr lang="en-US" sz="1400" dirty="0" smtClean="0">
              <a:latin typeface="Calibri" charset="0"/>
              <a:ea typeface="Calibri" charset="0"/>
              <a:cs typeface="Calibri" charset="0"/>
            </a:endParaRPr>
          </a:p>
          <a:p>
            <a:pPr eaLnBrk="1" hangingPunct="1">
              <a:buSzPct val="140000"/>
              <a:buFont typeface="Arial" panose="020B0604020202020204" pitchFamily="34" charset="0"/>
              <a:buChar char="•"/>
              <a:defRPr/>
            </a:pPr>
            <a:r>
              <a:rPr lang="ru-RU" sz="1400" dirty="0" smtClean="0">
                <a:latin typeface="Calibri" charset="0"/>
                <a:ea typeface="Calibri" charset="0"/>
                <a:cs typeface="Calibri" charset="0"/>
              </a:rPr>
              <a:t>Она подчеркивает нашу моральную обязанность остановить насилие в наших семьях, церквях и школах.</a:t>
            </a:r>
            <a:endParaRPr lang="en-US" sz="1400" dirty="0">
              <a:latin typeface="Calibri" charset="0"/>
              <a:ea typeface="Calibri" charset="0"/>
              <a:cs typeface="Calibri" charset="0"/>
            </a:endParaRPr>
          </a:p>
        </p:txBody>
      </p:sp>
    </p:spTree>
    <p:extLst>
      <p:ext uri="{BB962C8B-B14F-4D97-AF65-F5344CB8AC3E}">
        <p14:creationId xmlns="" xmlns:p14="http://schemas.microsoft.com/office/powerpoint/2010/main" val="10029422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ru-RU" altLang="en-US" b="1" i="1" dirty="0" smtClean="0">
                <a:ea typeface="ＭＳ Ｐゴシック" charset="-128"/>
              </a:rPr>
              <a:t>Христианский дом</a:t>
            </a:r>
            <a:r>
              <a:rPr lang="en-US" altLang="en-US" b="1" i="1" dirty="0" smtClean="0">
                <a:ea typeface="ＭＳ Ｐゴシック" charset="-128"/>
              </a:rPr>
              <a:t>, </a:t>
            </a:r>
            <a:r>
              <a:rPr lang="ru-RU" altLang="en-US" b="1" i="1" dirty="0" smtClean="0">
                <a:ea typeface="ＭＳ Ｐゴシック" charset="-128"/>
              </a:rPr>
              <a:t>с</a:t>
            </a:r>
            <a:r>
              <a:rPr lang="en-US" altLang="en-US" b="1" i="1" dirty="0" smtClean="0">
                <a:ea typeface="ＭＳ Ｐゴシック" charset="-128"/>
              </a:rPr>
              <a:t>. </a:t>
            </a:r>
            <a:r>
              <a:rPr lang="en-US" altLang="en-US" b="1" i="1" dirty="0">
                <a:ea typeface="ＭＳ Ｐゴシック" charset="-128"/>
              </a:rPr>
              <a:t>15</a:t>
            </a:r>
          </a:p>
          <a:p>
            <a:endParaRPr lang="en-US" altLang="en-US" b="1" i="1" dirty="0">
              <a:ea typeface="ＭＳ Ｐゴシック" charset="-128"/>
            </a:endParaRPr>
          </a:p>
          <a:p>
            <a:pPr eaLnBrk="1" hangingPunct="1"/>
            <a:r>
              <a:rPr lang="en-US" altLang="en-US" dirty="0" smtClean="0">
                <a:ea typeface="ＭＳ Ｐゴシック" charset="-128"/>
              </a:rPr>
              <a:t>“</a:t>
            </a:r>
            <a:r>
              <a:rPr lang="ru-RU" sz="1200" kern="1200" dirty="0" smtClean="0">
                <a:solidFill>
                  <a:schemeClr val="tx1"/>
                </a:solidFill>
                <a:latin typeface="Times New Roman" charset="0"/>
                <a:ea typeface="ＭＳ Ｐゴシック" charset="0"/>
                <a:cs typeface="ＭＳ Ｐゴシック" charset="0"/>
              </a:rPr>
              <a:t>Дом должен быть семейным очагом в полном смысле этого слова. Семья должна стать частичкой неба на земле, местом, где любовь не подавляется грубостью, но, наоборот, лелеется. Наше счастье зависит от того, насколько мы будем проявлять любовь, сочувствие и истинную учтивость друг к другу</a:t>
            </a:r>
            <a:r>
              <a:rPr lang="en-US" altLang="en-US" b="1" dirty="0" smtClean="0">
                <a:ea typeface="ＭＳ Ｐゴシック" charset="-128"/>
              </a:rPr>
              <a:t>.”</a:t>
            </a:r>
            <a:endParaRPr lang="en-US" altLang="en-US" b="1" dirty="0">
              <a:ea typeface="ＭＳ Ｐゴシック" charset="-128"/>
            </a:endParaRPr>
          </a:p>
          <a:p>
            <a:pPr eaLnBrk="1" hangingPunct="1"/>
            <a:endParaRPr lang="en-US" altLang="en-US" b="1" dirty="0">
              <a:ea typeface="ＭＳ Ｐゴシック" charset="-128"/>
            </a:endParaRPr>
          </a:p>
          <a:p>
            <a:endParaRPr lang="en-US" altLang="en-US" dirty="0">
              <a:ea typeface="ＭＳ Ｐゴシック" charset="-128"/>
            </a:endParaRPr>
          </a:p>
        </p:txBody>
      </p:sp>
      <p:sp>
        <p:nvSpPr>
          <p:cNvPr id="20483" name="Slide Number Placeholder 3"/>
          <p:cNvSpPr>
            <a:spLocks noGrp="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A425F034-3D55-334A-B1B4-FC53ED86B40A}" type="slidenum">
              <a:rPr lang="en-GB" altLang="en-US" sz="1200"/>
              <a:pPr/>
              <a:t>3</a:t>
            </a:fld>
            <a:endParaRPr lang="en-GB" altLang="en-US" sz="1200"/>
          </a:p>
        </p:txBody>
      </p:sp>
    </p:spTree>
    <p:extLst>
      <p:ext uri="{BB962C8B-B14F-4D97-AF65-F5344CB8AC3E}">
        <p14:creationId xmlns="" xmlns:p14="http://schemas.microsoft.com/office/powerpoint/2010/main" val="3304658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8C7D7E51-7C72-6344-8F3C-13B9512F5A4E}" type="slidenum">
              <a:rPr lang="en-GB" altLang="en-US"/>
              <a:pPr>
                <a:spcBef>
                  <a:spcPct val="0"/>
                </a:spcBef>
              </a:pPr>
              <a:t>31</a:t>
            </a:fld>
            <a:endParaRPr lang="en-GB" altLang="en-US"/>
          </a:p>
        </p:txBody>
      </p:sp>
      <p:sp>
        <p:nvSpPr>
          <p:cNvPr id="80898" name="Rectangle 2"/>
          <p:cNvSpPr>
            <a:spLocks noGrp="1" noRot="1" noChangeAspect="1" noChangeArrowheads="1" noTextEdit="1"/>
          </p:cNvSpPr>
          <p:nvPr>
            <p:ph type="sldImg"/>
          </p:nvPr>
        </p:nvSpPr>
        <p:spPr>
          <a:ln/>
        </p:spPr>
      </p:sp>
      <p:sp>
        <p:nvSpPr>
          <p:cNvPr id="2" name="Notes Placeholder 1"/>
          <p:cNvSpPr>
            <a:spLocks noGrp="1"/>
          </p:cNvSpPr>
          <p:nvPr>
            <p:ph type="body" idx="1"/>
          </p:nvPr>
        </p:nvSpPr>
        <p:spPr/>
        <p:txBody>
          <a:bodyPr/>
          <a:lstStyle/>
          <a:p>
            <a:pPr>
              <a:defRPr/>
            </a:pPr>
            <a:r>
              <a:rPr lang="ru-RU" altLang="en-US" b="1" smtClean="0">
                <a:effectLst>
                  <a:outerShdw blurRad="50800" dist="38100" dir="13500000" algn="br" rotWithShape="0">
                    <a:prstClr val="black">
                      <a:alpha val="40000"/>
                    </a:prstClr>
                  </a:outerShdw>
                </a:effectLst>
              </a:rPr>
              <a:t>КАКИМ ЖЕ</a:t>
            </a:r>
            <a:r>
              <a:rPr lang="ru-RU" altLang="en-US" b="1" baseline="0" smtClean="0">
                <a:effectLst>
                  <a:outerShdw blurRad="50800" dist="38100" dir="13500000" algn="br" rotWithShape="0">
                    <a:prstClr val="black">
                      <a:alpha val="40000"/>
                    </a:prstClr>
                  </a:outerShdw>
                </a:effectLst>
              </a:rPr>
              <a:t> БУДЕТ НАШ ОТВЕТ СЕГОДНЯ</a:t>
            </a:r>
            <a:r>
              <a:rPr lang="en-GB" altLang="en-US" b="1" smtClean="0">
                <a:effectLst>
                  <a:outerShdw blurRad="50800" dist="38100" dir="13500000" algn="br" rotWithShape="0">
                    <a:prstClr val="black">
                      <a:alpha val="40000"/>
                    </a:prstClr>
                  </a:outerShdw>
                </a:effectLst>
              </a:rPr>
              <a:t>?</a:t>
            </a:r>
            <a:endParaRPr lang="en-US" dirty="0"/>
          </a:p>
        </p:txBody>
      </p:sp>
    </p:spTree>
    <p:extLst>
      <p:ext uri="{BB962C8B-B14F-4D97-AF65-F5344CB8AC3E}">
        <p14:creationId xmlns="" xmlns:p14="http://schemas.microsoft.com/office/powerpoint/2010/main" val="373424537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AC5C0977-E092-974F-8868-AF25A8AF610D}" type="slidenum">
              <a:rPr lang="en-GB" altLang="en-US"/>
              <a:pPr>
                <a:spcBef>
                  <a:spcPct val="0"/>
                </a:spcBef>
              </a:pPr>
              <a:t>32</a:t>
            </a:fld>
            <a:endParaRPr lang="en-GB" altLang="en-US"/>
          </a:p>
        </p:txBody>
      </p:sp>
      <p:sp>
        <p:nvSpPr>
          <p:cNvPr id="82946" name="Rectangle 2"/>
          <p:cNvSpPr>
            <a:spLocks noGrp="1" noRot="1" noChangeAspect="1" noChangeArrowheads="1" noTextEdit="1"/>
          </p:cNvSpPr>
          <p:nvPr>
            <p:ph type="sldImg"/>
          </p:nvPr>
        </p:nvSpPr>
        <p:spPr>
          <a:solidFill>
            <a:srgbClr val="FFFFFF"/>
          </a:solidFill>
          <a:ln/>
        </p:spPr>
      </p:sp>
      <p:sp>
        <p:nvSpPr>
          <p:cNvPr id="82947" name="Rectangle 3"/>
          <p:cNvSpPr>
            <a:spLocks noGrp="1" noChangeArrowheads="1"/>
          </p:cNvSpPr>
          <p:nvPr>
            <p:ph type="body" idx="1"/>
          </p:nvPr>
        </p:nvSpPr>
        <p:spPr>
          <a:xfrm>
            <a:off x="228600" y="4460875"/>
            <a:ext cx="6400800" cy="2220913"/>
          </a:xfrm>
          <a:solidFill>
            <a:srgbClr val="FFFFFF"/>
          </a:solidFill>
          <a:extLs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ru-RU" altLang="en-US" sz="1400" b="1" dirty="0" smtClean="0">
                <a:ea typeface="ＭＳ Ｐゴシック" charset="-128"/>
              </a:rPr>
              <a:t>Ответ</a:t>
            </a:r>
            <a:r>
              <a:rPr lang="ru-RU" altLang="en-US" sz="1400" b="1" baseline="0" dirty="0" smtClean="0">
                <a:ea typeface="ＭＳ Ｐゴシック" charset="-128"/>
              </a:rPr>
              <a:t> Иисуса в Иоанна</a:t>
            </a:r>
            <a:r>
              <a:rPr lang="en-GB" altLang="en-US" sz="1400" b="1" dirty="0" smtClean="0">
                <a:ea typeface="ＭＳ Ｐゴシック" charset="-128"/>
              </a:rPr>
              <a:t>13:35</a:t>
            </a:r>
            <a:endParaRPr lang="en-GB" altLang="en-US" sz="1400" b="1" dirty="0">
              <a:ea typeface="ＭＳ Ｐゴシック" charset="-128"/>
            </a:endParaRPr>
          </a:p>
          <a:p>
            <a:pPr eaLnBrk="1" hangingPunct="1"/>
            <a:endParaRPr lang="en-GB" altLang="en-US" sz="1400" b="1" dirty="0">
              <a:latin typeface="Arial" charset="0"/>
              <a:ea typeface="ＭＳ Ｐゴシック" charset="-128"/>
            </a:endParaRPr>
          </a:p>
          <a:p>
            <a:pPr eaLnBrk="1" hangingPunct="1"/>
            <a:r>
              <a:rPr lang="ru-RU" altLang="en-US" sz="1400" b="1" i="1" dirty="0" smtClean="0">
                <a:latin typeface="Calibri" charset="0"/>
                <a:ea typeface="ＭＳ Ｐゴシック" charset="-128"/>
              </a:rPr>
              <a:t>“По тому узнают все, что вы Мои ученики, если будете иметь любовь между собою”.</a:t>
            </a:r>
          </a:p>
          <a:p>
            <a:pPr eaLnBrk="1" hangingPunct="1"/>
            <a:endParaRPr lang="en-GB" altLang="en-US" sz="1400" b="1" dirty="0">
              <a:latin typeface="Arial" charset="0"/>
              <a:ea typeface="ＭＳ Ｐゴシック" charset="-128"/>
            </a:endParaRPr>
          </a:p>
        </p:txBody>
      </p:sp>
    </p:spTree>
    <p:extLst>
      <p:ext uri="{BB962C8B-B14F-4D97-AF65-F5344CB8AC3E}">
        <p14:creationId xmlns="" xmlns:p14="http://schemas.microsoft.com/office/powerpoint/2010/main" val="25475673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7710A214-2621-7C4F-8ED2-E6068118CD3F}" type="slidenum">
              <a:rPr lang="en-GB" altLang="en-US"/>
              <a:pPr>
                <a:spcBef>
                  <a:spcPct val="0"/>
                </a:spcBef>
              </a:pPr>
              <a:t>33</a:t>
            </a:fld>
            <a:endParaRPr lang="en-GB" altLang="en-US"/>
          </a:p>
        </p:txBody>
      </p:sp>
      <p:sp>
        <p:nvSpPr>
          <p:cNvPr id="84994" name="Rectangle 2"/>
          <p:cNvSpPr>
            <a:spLocks noGrp="1" noRot="1" noChangeAspect="1" noChangeArrowheads="1" noTextEdit="1"/>
          </p:cNvSpPr>
          <p:nvPr>
            <p:ph type="sldImg"/>
          </p:nvPr>
        </p:nvSpPr>
        <p:spPr>
          <a:ln/>
        </p:spPr>
      </p:sp>
      <p:sp>
        <p:nvSpPr>
          <p:cNvPr id="84995" name="Notes Placeholder 1"/>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ru-RU" sz="1200" kern="1200" dirty="0" smtClean="0">
                <a:solidFill>
                  <a:schemeClr val="tx1"/>
                </a:solidFill>
                <a:latin typeface="Times New Roman" charset="0"/>
                <a:ea typeface="ＭＳ Ｐゴシック" charset="0"/>
                <a:cs typeface="ＭＳ Ｐゴシック" charset="0"/>
              </a:rPr>
              <a:t>Если мы хотим жить, как дети света, </a:t>
            </a:r>
            <a:r>
              <a:rPr lang="ru-RU" sz="1200" b="1" kern="1200" dirty="0" smtClean="0">
                <a:solidFill>
                  <a:schemeClr val="tx1"/>
                </a:solidFill>
                <a:latin typeface="Times New Roman" charset="0"/>
                <a:ea typeface="ＭＳ Ｐゴシック" charset="0"/>
                <a:cs typeface="ＭＳ Ｐゴシック" charset="0"/>
              </a:rPr>
              <a:t>мы должны осветить тьму </a:t>
            </a:r>
            <a:r>
              <a:rPr lang="ru-RU" sz="1200" kern="1200" dirty="0" smtClean="0">
                <a:solidFill>
                  <a:schemeClr val="tx1"/>
                </a:solidFill>
                <a:latin typeface="Times New Roman" charset="0"/>
                <a:ea typeface="ＭＳ Ｐゴシック" charset="0"/>
                <a:cs typeface="ＭＳ Ｐゴシック" charset="0"/>
              </a:rPr>
              <a:t>в нашей среде, в которой совершается насилие.</a:t>
            </a:r>
            <a:endParaRPr lang="en-US" altLang="en-US" dirty="0">
              <a:ea typeface="ＭＳ Ｐゴシック" charset="-128"/>
            </a:endParaRPr>
          </a:p>
        </p:txBody>
      </p:sp>
    </p:spTree>
    <p:extLst>
      <p:ext uri="{BB962C8B-B14F-4D97-AF65-F5344CB8AC3E}">
        <p14:creationId xmlns="" xmlns:p14="http://schemas.microsoft.com/office/powerpoint/2010/main" val="396679928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CF3159D4-366D-164F-B68D-AFB1607D88BC}" type="slidenum">
              <a:rPr lang="en-GB" altLang="en-US"/>
              <a:pPr>
                <a:spcBef>
                  <a:spcPct val="0"/>
                </a:spcBef>
              </a:pPr>
              <a:t>34</a:t>
            </a:fld>
            <a:endParaRPr lang="en-GB" altLang="en-US"/>
          </a:p>
        </p:txBody>
      </p:sp>
      <p:sp>
        <p:nvSpPr>
          <p:cNvPr id="87042"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p:txBody>
          <a:bodyPr/>
          <a:lstStyle/>
          <a:p>
            <a:r>
              <a:rPr lang="ru-RU" sz="1200" b="1" kern="1200" dirty="0" smtClean="0">
                <a:solidFill>
                  <a:schemeClr val="tx1"/>
                </a:solidFill>
                <a:latin typeface="Times New Roman" charset="0"/>
                <a:ea typeface="ＭＳ Ｐゴシック" charset="0"/>
                <a:cs typeface="ＭＳ Ｐゴシック" charset="0"/>
              </a:rPr>
              <a:t>Мы должны заботиться друг о друге</a:t>
            </a:r>
            <a:r>
              <a:rPr lang="ru-RU" sz="1200" kern="1200" dirty="0" smtClean="0">
                <a:solidFill>
                  <a:schemeClr val="tx1"/>
                </a:solidFill>
                <a:latin typeface="Times New Roman" charset="0"/>
                <a:ea typeface="ＭＳ Ｐゴシック" charset="0"/>
                <a:cs typeface="ＭＳ Ｐゴシック" charset="0"/>
              </a:rPr>
              <a:t> даже тогда, когда легче промолчать и остаться в стороне. </a:t>
            </a:r>
            <a:endParaRPr lang="ru-RU" sz="1200" kern="1200" dirty="0">
              <a:solidFill>
                <a:schemeClr val="tx1"/>
              </a:solidFill>
              <a:latin typeface="Times New Roman" charset="0"/>
              <a:ea typeface="ＭＳ Ｐゴシック" charset="0"/>
              <a:cs typeface="ＭＳ Ｐゴシック" charset="0"/>
            </a:endParaRPr>
          </a:p>
        </p:txBody>
      </p:sp>
    </p:spTree>
    <p:extLst>
      <p:ext uri="{BB962C8B-B14F-4D97-AF65-F5344CB8AC3E}">
        <p14:creationId xmlns="" xmlns:p14="http://schemas.microsoft.com/office/powerpoint/2010/main" val="392489007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A56A892D-FB87-BA47-BA44-63AF79892D89}" type="slidenum">
              <a:rPr lang="en-GB" altLang="en-US"/>
              <a:pPr>
                <a:spcBef>
                  <a:spcPct val="0"/>
                </a:spcBef>
              </a:pPr>
              <a:t>35</a:t>
            </a:fld>
            <a:endParaRPr lang="en-GB" altLang="en-US"/>
          </a:p>
        </p:txBody>
      </p:sp>
      <p:sp>
        <p:nvSpPr>
          <p:cNvPr id="89090" name="Rectangle 2"/>
          <p:cNvSpPr>
            <a:spLocks noGrp="1" noRot="1" noChangeAspect="1" noChangeArrowheads="1" noTextEdit="1"/>
          </p:cNvSpPr>
          <p:nvPr>
            <p:ph type="sldImg"/>
          </p:nvPr>
        </p:nvSpPr>
        <p:spPr>
          <a:ln/>
        </p:spPr>
      </p:sp>
    </p:spTree>
    <p:extLst>
      <p:ext uri="{BB962C8B-B14F-4D97-AF65-F5344CB8AC3E}">
        <p14:creationId xmlns="" xmlns:p14="http://schemas.microsoft.com/office/powerpoint/2010/main" val="31756372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166A6F1C-B161-D847-B2CC-C798A4867491}" type="slidenum">
              <a:rPr lang="en-GB" altLang="en-US"/>
              <a:pPr>
                <a:spcBef>
                  <a:spcPct val="0"/>
                </a:spcBef>
              </a:pPr>
              <a:t>4</a:t>
            </a:fld>
            <a:endParaRPr lang="en-GB" altLang="en-US"/>
          </a:p>
        </p:txBody>
      </p:sp>
      <p:sp>
        <p:nvSpPr>
          <p:cNvPr id="22530"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xfrm>
            <a:off x="304800" y="4460875"/>
            <a:ext cx="6248400" cy="4225925"/>
          </a:xfr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defRPr/>
            </a:pPr>
            <a:r>
              <a:rPr lang="ru-RU" altLang="en-US" b="1" dirty="0" smtClean="0"/>
              <a:t>Статистика</a:t>
            </a:r>
            <a:endParaRPr lang="en-GB" altLang="en-US" b="1" dirty="0" smtClean="0"/>
          </a:p>
          <a:p>
            <a:pPr marL="171450" indent="-171450" eaLnBrk="1" hangingPunct="1">
              <a:buFont typeface="Arial" charset="0"/>
              <a:buChar char="•"/>
              <a:defRPr/>
            </a:pPr>
            <a:endParaRPr lang="en-GB" altLang="en-US" b="1" dirty="0" smtClean="0">
              <a:ea typeface="ＭＳ Ｐゴシック" charset="-128"/>
            </a:endParaRPr>
          </a:p>
          <a:p>
            <a:pPr eaLnBrk="1" hangingPunct="1">
              <a:buSzPct val="90000"/>
              <a:buFont typeface="Arial" panose="020B0604020202020204" pitchFamily="34" charset="0"/>
              <a:buChar char="•"/>
              <a:defRPr/>
            </a:pPr>
            <a:r>
              <a:rPr lang="ru-RU" altLang="ja-JP" sz="1200" dirty="0" smtClean="0"/>
              <a:t>В Северной Америке в правоохранительные органы ежегодно поступает 3 миллиона заявлений о жестоком обращении с детьми</a:t>
            </a:r>
            <a:r>
              <a:rPr lang="en-GB" altLang="ja-JP" sz="1200" dirty="0" smtClean="0"/>
              <a:t>.</a:t>
            </a:r>
            <a:endParaRPr lang="en-GB" altLang="en-US" sz="1200" dirty="0" smtClean="0"/>
          </a:p>
          <a:p>
            <a:pPr eaLnBrk="1" hangingPunct="1">
              <a:buSzPct val="90000"/>
              <a:buFont typeface="Arial" panose="020B0604020202020204" pitchFamily="34" charset="0"/>
              <a:buChar char="•"/>
              <a:defRPr/>
            </a:pPr>
            <a:r>
              <a:rPr lang="ru-RU" sz="1200" dirty="0" smtClean="0"/>
              <a:t>В каждой пятой церкви сообщается о случаях сексуального насилия над детьми</a:t>
            </a:r>
            <a:r>
              <a:rPr lang="en-GB" altLang="ja-JP" sz="1200" dirty="0" smtClean="0">
                <a:latin typeface="Calibri" charset="0"/>
                <a:ea typeface="Calibri" charset="0"/>
                <a:cs typeface="Calibri" charset="0"/>
              </a:rPr>
              <a:t>.</a:t>
            </a:r>
          </a:p>
          <a:p>
            <a:pPr eaLnBrk="1" hangingPunct="1">
              <a:buSzPct val="90000"/>
              <a:buFont typeface="Arial" panose="020B0604020202020204" pitchFamily="34" charset="0"/>
              <a:buChar char="•"/>
              <a:defRPr/>
            </a:pPr>
            <a:r>
              <a:rPr lang="ru-RU" sz="1200" dirty="0" smtClean="0"/>
              <a:t>Каждые 10 секунд в Северной Америке сообщается о случаях жестокого обращения с детьми</a:t>
            </a:r>
            <a:r>
              <a:rPr lang="en-GB" altLang="en-US" sz="1200" dirty="0" smtClean="0">
                <a:latin typeface="Calibri" charset="0"/>
                <a:ea typeface="Calibri" charset="0"/>
                <a:cs typeface="Calibri" charset="0"/>
              </a:rPr>
              <a:t>.</a:t>
            </a:r>
          </a:p>
        </p:txBody>
      </p:sp>
    </p:spTree>
    <p:extLst>
      <p:ext uri="{BB962C8B-B14F-4D97-AF65-F5344CB8AC3E}">
        <p14:creationId xmlns="" xmlns:p14="http://schemas.microsoft.com/office/powerpoint/2010/main" val="17474792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5CEAACBC-DB1A-A64E-9533-BECBD8D77298}" type="slidenum">
              <a:rPr lang="en-GB" altLang="en-US"/>
              <a:pPr>
                <a:spcBef>
                  <a:spcPct val="0"/>
                </a:spcBef>
              </a:pPr>
              <a:t>5</a:t>
            </a:fld>
            <a:endParaRPr lang="en-GB" alt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ru-RU" sz="1200" dirty="0" smtClean="0">
                <a:effectLst/>
                <a:latin typeface="Avenir Book" charset="0"/>
                <a:ea typeface="Avenir Book" charset="0"/>
                <a:cs typeface="Avenir Book" charset="0"/>
              </a:rPr>
              <a:t>НАЦИОНАЛЬНАЯ СТАТИСТИКА США ПО ВОПРОСАМ ЖЕСТОКОГО ОБРАЩЕНИЯ С ДЕТЬМИ В </a:t>
            </a:r>
            <a:r>
              <a:rPr lang="en-US" sz="1200" dirty="0" smtClean="0">
                <a:effectLst/>
                <a:latin typeface="Avenir Book" charset="0"/>
                <a:ea typeface="Avenir Book" charset="0"/>
                <a:cs typeface="Avenir Book" charset="0"/>
              </a:rPr>
              <a:t>2013</a:t>
            </a:r>
            <a:r>
              <a:rPr lang="ru-RU" sz="1200" dirty="0" smtClean="0">
                <a:effectLst/>
                <a:latin typeface="Avenir Book" charset="0"/>
                <a:ea typeface="Avenir Book" charset="0"/>
                <a:cs typeface="Avenir Book" charset="0"/>
              </a:rPr>
              <a:t> Г. </a:t>
            </a:r>
          </a:p>
          <a:p>
            <a:pPr eaLnBrk="1" hangingPunct="1"/>
            <a:endParaRPr lang="en-GB" altLang="en-US" b="1" dirty="0">
              <a:ea typeface="ＭＳ Ｐゴシック" charset="-128"/>
            </a:endParaRPr>
          </a:p>
          <a:p>
            <a:pPr lvl="0">
              <a:buFont typeface="Arial" panose="020B0604020202020204" pitchFamily="34" charset="0"/>
              <a:buChar char="•"/>
              <a:defRPr/>
            </a:pPr>
            <a:r>
              <a:rPr lang="ru-RU" sz="1200" dirty="0" smtClean="0"/>
              <a:t>Поступили обращения о 702 000 детей, ставших жертвами жестокого отношения и пренебрежения, что составляет 9,2 жертвы на 1000 детей в США.</a:t>
            </a:r>
          </a:p>
          <a:p>
            <a:pPr>
              <a:buFont typeface="Arial" panose="020B0604020202020204" pitchFamily="34" charset="0"/>
              <a:buChar char="•"/>
              <a:defRPr/>
            </a:pPr>
            <a:r>
              <a:rPr lang="ru-RU" sz="1200" dirty="0" smtClean="0"/>
              <a:t>Было расследовано 3,2 миллиона случаев жестокого обращения с детьми</a:t>
            </a:r>
            <a:r>
              <a:rPr lang="en-US" altLang="en-US" sz="1200" dirty="0" smtClean="0">
                <a:latin typeface="Calibri" charset="0"/>
                <a:ea typeface="Calibri" charset="0"/>
                <a:cs typeface="Calibri" charset="0"/>
              </a:rPr>
              <a:t>.</a:t>
            </a:r>
          </a:p>
          <a:p>
            <a:pPr>
              <a:buFont typeface="Arial" panose="020B0604020202020204" pitchFamily="34" charset="0"/>
              <a:buChar char="•"/>
              <a:defRPr/>
            </a:pPr>
            <a:r>
              <a:rPr lang="ru-RU" sz="1200" dirty="0" smtClean="0"/>
              <a:t>Ежедневно в результате жестокого обращения погибает более четырех детей</a:t>
            </a:r>
            <a:r>
              <a:rPr lang="en-US" altLang="en-US" sz="1200" dirty="0" smtClean="0">
                <a:latin typeface="Calibri" charset="0"/>
                <a:ea typeface="Calibri" charset="0"/>
                <a:cs typeface="Calibri" charset="0"/>
              </a:rPr>
              <a:t>.</a:t>
            </a:r>
          </a:p>
          <a:p>
            <a:pPr>
              <a:buFont typeface="Arial" panose="020B0604020202020204" pitchFamily="34" charset="0"/>
              <a:buChar char="•"/>
              <a:defRPr/>
            </a:pPr>
            <a:r>
              <a:rPr lang="ru-RU" sz="1200" dirty="0" smtClean="0"/>
              <a:t>1580 детей умерли от жестокого обращения и пренебрежения в США</a:t>
            </a:r>
            <a:r>
              <a:rPr lang="en-US" altLang="en-US" sz="1200" dirty="0" smtClean="0">
                <a:latin typeface="Calibri" charset="0"/>
                <a:ea typeface="Calibri" charset="0"/>
                <a:cs typeface="Calibri" charset="0"/>
              </a:rPr>
              <a:t>.</a:t>
            </a:r>
            <a:endParaRPr lang="en-GB" altLang="en-US" sz="1200" dirty="0">
              <a:latin typeface="Calibri" charset="0"/>
              <a:ea typeface="Calibri" charset="0"/>
              <a:cs typeface="Calibri" charset="0"/>
            </a:endParaRPr>
          </a:p>
        </p:txBody>
      </p:sp>
    </p:spTree>
    <p:extLst>
      <p:ext uri="{BB962C8B-B14F-4D97-AF65-F5344CB8AC3E}">
        <p14:creationId xmlns="" xmlns:p14="http://schemas.microsoft.com/office/powerpoint/2010/main" val="6751276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E1B1FC85-68B1-F94D-ADAE-B618F942F5C7}" type="slidenum">
              <a:rPr lang="en-GB" altLang="en-US"/>
              <a:pPr>
                <a:spcBef>
                  <a:spcPct val="0"/>
                </a:spcBef>
              </a:pPr>
              <a:t>6</a:t>
            </a:fld>
            <a:endParaRPr lang="en-GB" alt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ru-RU" altLang="en-US" sz="1200" dirty="0" smtClean="0">
                <a:effectLst/>
                <a:latin typeface="Avenir Book" charset="0"/>
                <a:ea typeface="Avenir Book" charset="0"/>
                <a:cs typeface="Avenir Book" charset="0"/>
              </a:rPr>
              <a:t>СТАТИСТИКА МАЛАВИ </a:t>
            </a:r>
            <a:r>
              <a:rPr lang="en-GB" altLang="en-US" sz="1200" dirty="0" smtClean="0">
                <a:effectLst/>
                <a:latin typeface="Avenir Book" charset="0"/>
                <a:ea typeface="Avenir Book" charset="0"/>
                <a:cs typeface="Avenir Book" charset="0"/>
              </a:rPr>
              <a:t>2015</a:t>
            </a:r>
            <a:r>
              <a:rPr lang="ru-RU" altLang="en-US" sz="1200" dirty="0" smtClean="0">
                <a:effectLst/>
                <a:latin typeface="Avenir Book" charset="0"/>
                <a:ea typeface="Avenir Book" charset="0"/>
                <a:cs typeface="Avenir Book" charset="0"/>
              </a:rPr>
              <a:t> Г.</a:t>
            </a:r>
            <a:endParaRPr lang="en-GB" altLang="en-US" b="1" dirty="0">
              <a:ea typeface="ＭＳ Ｐゴシック" charset="-128"/>
            </a:endParaRPr>
          </a:p>
          <a:p>
            <a:pPr eaLnBrk="1" hangingPunct="1"/>
            <a:endParaRPr lang="en-GB" altLang="en-US" b="1" dirty="0">
              <a:ea typeface="ＭＳ Ｐゴシック" charset="-128"/>
            </a:endParaRPr>
          </a:p>
          <a:p>
            <a:pPr eaLnBrk="1" hangingPunct="1">
              <a:buFont typeface="Arial" panose="020B0604020202020204" pitchFamily="34" charset="0"/>
              <a:buChar char="•"/>
              <a:defRPr/>
            </a:pPr>
            <a:r>
              <a:rPr lang="ru-RU" sz="800" dirty="0" smtClean="0"/>
              <a:t>Насилию подвергается 2 из каждых 3 </a:t>
            </a:r>
            <a:r>
              <a:rPr lang="ru-RU" sz="800" dirty="0" err="1" smtClean="0"/>
              <a:t>малавийцев</a:t>
            </a:r>
            <a:r>
              <a:rPr lang="ru-RU" sz="800" dirty="0" smtClean="0"/>
              <a:t> в детстве</a:t>
            </a:r>
            <a:r>
              <a:rPr lang="en-GB" sz="800" dirty="0" smtClean="0">
                <a:latin typeface="Calibri" charset="0"/>
                <a:ea typeface="Calibri" charset="0"/>
                <a:cs typeface="Calibri" charset="0"/>
              </a:rPr>
              <a:t>.</a:t>
            </a:r>
          </a:p>
          <a:p>
            <a:pPr eaLnBrk="1" hangingPunct="1">
              <a:buFont typeface="Arial" panose="020B0604020202020204" pitchFamily="34" charset="0"/>
              <a:buChar char="•"/>
              <a:defRPr/>
            </a:pPr>
            <a:r>
              <a:rPr lang="ru-RU" sz="800" dirty="0" smtClean="0"/>
              <a:t>До достижения </a:t>
            </a:r>
            <a:r>
              <a:rPr lang="ru-RU" sz="800" dirty="0" err="1" smtClean="0"/>
              <a:t>восемнадцатилетия</a:t>
            </a:r>
            <a:r>
              <a:rPr lang="ru-RU" sz="800" dirty="0" smtClean="0"/>
              <a:t> 1 из каждых 5 девочек подвергаются сексуальному насилию</a:t>
            </a:r>
            <a:r>
              <a:rPr lang="en-US" sz="800" dirty="0" smtClean="0">
                <a:latin typeface="Calibri" charset="0"/>
                <a:ea typeface="Calibri" charset="0"/>
                <a:cs typeface="Calibri" charset="0"/>
              </a:rPr>
              <a:t>.</a:t>
            </a:r>
          </a:p>
          <a:p>
            <a:pPr eaLnBrk="1" hangingPunct="1">
              <a:buFont typeface="Arial" panose="020B0604020202020204" pitchFamily="34" charset="0"/>
              <a:buChar char="•"/>
              <a:defRPr/>
            </a:pPr>
            <a:r>
              <a:rPr lang="ru-RU" sz="800" dirty="0" smtClean="0"/>
              <a:t>Почти 2 из каждых 3 мальчиков страдают от физического насилия до 18 лет</a:t>
            </a:r>
            <a:r>
              <a:rPr lang="en-US" sz="800" dirty="0" smtClean="0">
                <a:latin typeface="Calibri" charset="0"/>
                <a:ea typeface="Calibri" charset="0"/>
                <a:cs typeface="Calibri" charset="0"/>
              </a:rPr>
              <a:t>.</a:t>
            </a:r>
            <a:endParaRPr lang="en-GB" sz="800" dirty="0" smtClean="0">
              <a:latin typeface="Calibri" charset="0"/>
              <a:ea typeface="Calibri" charset="0"/>
              <a:cs typeface="Calibri" charset="0"/>
            </a:endParaRPr>
          </a:p>
        </p:txBody>
      </p:sp>
    </p:spTree>
    <p:extLst>
      <p:ext uri="{BB962C8B-B14F-4D97-AF65-F5344CB8AC3E}">
        <p14:creationId xmlns="" xmlns:p14="http://schemas.microsoft.com/office/powerpoint/2010/main" val="3584482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3F4EA31D-BBF9-0548-97C1-6854C1239FC4}" type="slidenum">
              <a:rPr lang="en-GB" altLang="en-US"/>
              <a:pPr>
                <a:spcBef>
                  <a:spcPct val="0"/>
                </a:spcBef>
              </a:pPr>
              <a:t>7</a:t>
            </a:fld>
            <a:endParaRPr lang="en-GB" altLang="en-US"/>
          </a:p>
        </p:txBody>
      </p:sp>
      <p:sp>
        <p:nvSpPr>
          <p:cNvPr id="32770" name="Rectangle 2"/>
          <p:cNvSpPr>
            <a:spLocks noGrp="1" noRot="1" noChangeAspect="1" noChangeArrowheads="1" noTextEdit="1"/>
          </p:cNvSpPr>
          <p:nvPr>
            <p:ph type="sldImg"/>
          </p:nvPr>
        </p:nvSpPr>
        <p:spPr>
          <a:solidFill>
            <a:srgbClr val="FFFFFF"/>
          </a:solidFill>
          <a:ln/>
        </p:spPr>
      </p:sp>
      <p:sp>
        <p:nvSpPr>
          <p:cNvPr id="32771" name="Rectangle 3"/>
          <p:cNvSpPr>
            <a:spLocks noGrp="1" noChangeArrowheads="1"/>
          </p:cNvSpPr>
          <p:nvPr>
            <p:ph type="body" idx="1"/>
          </p:nvPr>
        </p:nvSpPr>
        <p:spPr>
          <a:xfrm>
            <a:off x="304800" y="4460875"/>
            <a:ext cx="6248400" cy="4570413"/>
          </a:xfrm>
          <a:solidFill>
            <a:srgbClr val="FFFFFF"/>
          </a:solidFill>
          <a:extLs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ru-RU" altLang="en-US" sz="1400" b="1" dirty="0" smtClean="0">
                <a:ea typeface="ＭＳ Ｐゴシック" charset="-128"/>
              </a:rPr>
              <a:t>Немного помечтайте…</a:t>
            </a:r>
            <a:endParaRPr lang="en-GB" altLang="en-US" sz="1400" b="1" dirty="0">
              <a:ea typeface="ＭＳ Ｐゴシック" charset="-128"/>
            </a:endParaRPr>
          </a:p>
          <a:p>
            <a:pPr eaLnBrk="1" hangingPunct="1"/>
            <a:endParaRPr lang="en-GB" altLang="en-US" sz="1400" b="1" dirty="0">
              <a:latin typeface="Arial" charset="0"/>
              <a:ea typeface="ＭＳ Ｐゴシック" charset="-128"/>
            </a:endParaRPr>
          </a:p>
          <a:p>
            <a:pPr eaLnBrk="1" hangingPunct="1">
              <a:buSzPct val="130000"/>
              <a:buFont typeface="Arial" panose="020B0604020202020204" pitchFamily="34" charset="0"/>
              <a:buChar char="•"/>
              <a:defRPr/>
            </a:pPr>
            <a:r>
              <a:rPr lang="ru-RU" sz="800" dirty="0" smtClean="0"/>
              <a:t>Подумайте об одном или двух детях, которых вы хорошо знаете</a:t>
            </a:r>
            <a:r>
              <a:rPr lang="en-GB" sz="800" dirty="0" smtClean="0">
                <a:latin typeface="Calibri" charset="0"/>
                <a:ea typeface="Calibri" charset="0"/>
                <a:cs typeface="Calibri" charset="0"/>
              </a:rPr>
              <a:t>.</a:t>
            </a:r>
          </a:p>
          <a:p>
            <a:pPr eaLnBrk="1" hangingPunct="1">
              <a:buSzPct val="130000"/>
              <a:buFont typeface="Arial" panose="020B0604020202020204" pitchFamily="34" charset="0"/>
              <a:buChar char="•"/>
              <a:defRPr/>
            </a:pPr>
            <a:r>
              <a:rPr lang="ru-RU" sz="800" dirty="0" smtClean="0"/>
              <a:t>Какие надежды, мечты и цели у вас есть в отношении их будущего</a:t>
            </a:r>
            <a:r>
              <a:rPr lang="en-GB" sz="800" dirty="0" smtClean="0">
                <a:latin typeface="Calibri" charset="0"/>
                <a:ea typeface="Calibri" charset="0"/>
                <a:cs typeface="Calibri" charset="0"/>
              </a:rPr>
              <a:t>?</a:t>
            </a:r>
          </a:p>
          <a:p>
            <a:pPr eaLnBrk="1" hangingPunct="1"/>
            <a:endParaRPr lang="en-GB" altLang="en-US" sz="1400" dirty="0">
              <a:latin typeface="Arial" charset="0"/>
              <a:ea typeface="ＭＳ Ｐゴシック" charset="-128"/>
            </a:endParaRPr>
          </a:p>
        </p:txBody>
      </p:sp>
    </p:spTree>
    <p:extLst>
      <p:ext uri="{BB962C8B-B14F-4D97-AF65-F5344CB8AC3E}">
        <p14:creationId xmlns="" xmlns:p14="http://schemas.microsoft.com/office/powerpoint/2010/main" val="2670329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11FA2600-3DC8-234C-852D-FB0C861D18A3}" type="slidenum">
              <a:rPr lang="en-GB" altLang="en-US"/>
              <a:pPr>
                <a:spcBef>
                  <a:spcPct val="0"/>
                </a:spcBef>
              </a:pPr>
              <a:t>8</a:t>
            </a:fld>
            <a:endParaRPr lang="en-GB" altLang="en-US"/>
          </a:p>
        </p:txBody>
      </p:sp>
      <p:sp>
        <p:nvSpPr>
          <p:cNvPr id="34818" name="Rectangle 2"/>
          <p:cNvSpPr>
            <a:spLocks noGrp="1" noRot="1" noChangeAspect="1" noChangeArrowheads="1" noTextEdit="1"/>
          </p:cNvSpPr>
          <p:nvPr>
            <p:ph type="sldImg"/>
          </p:nvPr>
        </p:nvSpPr>
        <p:spPr>
          <a:ln/>
        </p:spPr>
      </p:sp>
      <p:sp>
        <p:nvSpPr>
          <p:cNvPr id="34819" name="Notes Placeholder 1"/>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ru-RU" altLang="en-US" b="1" dirty="0" smtClean="0">
                <a:ea typeface="ＭＳ Ｐゴシック" charset="-128"/>
              </a:rPr>
              <a:t>Подумайте</a:t>
            </a:r>
            <a:r>
              <a:rPr lang="ru-RU" altLang="en-US" b="1" baseline="0" dirty="0" smtClean="0">
                <a:ea typeface="ＭＳ Ｐゴシック" charset="-128"/>
              </a:rPr>
              <a:t> о следующем</a:t>
            </a:r>
            <a:r>
              <a:rPr lang="en-GB" altLang="en-US" b="1" dirty="0" smtClean="0">
                <a:ea typeface="ＭＳ Ｐゴシック" charset="-128"/>
              </a:rPr>
              <a:t> </a:t>
            </a:r>
            <a:r>
              <a:rPr lang="en-GB" altLang="en-US" b="1" dirty="0">
                <a:ea typeface="ＭＳ Ｐゴシック" charset="-128"/>
              </a:rPr>
              <a:t>. . .</a:t>
            </a:r>
          </a:p>
          <a:p>
            <a:endParaRPr lang="en-GB" altLang="en-US" b="1" dirty="0">
              <a:ea typeface="ＭＳ Ｐゴシック" charset="-128"/>
            </a:endParaRPr>
          </a:p>
          <a:p>
            <a:r>
              <a:rPr lang="ru-RU" sz="2800" dirty="0" smtClean="0"/>
              <a:t>Как изменятся ваши надежды, мечты и цели в отношении этих детей, если они будут страдать от жестокого обращения и насилия?</a:t>
            </a:r>
          </a:p>
          <a:p>
            <a:r>
              <a:rPr lang="ru-RU" sz="2800" dirty="0" smtClean="0"/>
              <a:t>Как это повлияет на семью?</a:t>
            </a:r>
          </a:p>
          <a:p>
            <a:r>
              <a:rPr lang="ru-RU" sz="2800" dirty="0" smtClean="0"/>
              <a:t>Как это повлияет на церковь? </a:t>
            </a:r>
          </a:p>
          <a:p>
            <a:pPr lvl="1"/>
            <a:r>
              <a:rPr lang="ru-RU" sz="2400" dirty="0" smtClean="0"/>
              <a:t>На других детей и молодежь?</a:t>
            </a:r>
          </a:p>
          <a:p>
            <a:pPr lvl="1"/>
            <a:r>
              <a:rPr lang="ru-RU" sz="2400" dirty="0" smtClean="0"/>
              <a:t>На взрослых и церковное руководство?</a:t>
            </a:r>
          </a:p>
          <a:p>
            <a:r>
              <a:rPr lang="ru-RU" sz="2800" dirty="0" smtClean="0"/>
              <a:t>Как это повлияет на общество?</a:t>
            </a:r>
          </a:p>
          <a:p>
            <a:endParaRPr lang="en-US" altLang="en-US" dirty="0">
              <a:ea typeface="ＭＳ Ｐゴシック" charset="-128"/>
            </a:endParaRPr>
          </a:p>
        </p:txBody>
      </p:sp>
    </p:spTree>
    <p:extLst>
      <p:ext uri="{BB962C8B-B14F-4D97-AF65-F5344CB8AC3E}">
        <p14:creationId xmlns="" xmlns:p14="http://schemas.microsoft.com/office/powerpoint/2010/main" val="8204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CD2039C4-39CF-B14B-86C0-47397AC38723}" type="slidenum">
              <a:rPr lang="en-GB" altLang="en-US"/>
              <a:pPr>
                <a:spcBef>
                  <a:spcPct val="0"/>
                </a:spcBef>
              </a:pPr>
              <a:t>9</a:t>
            </a:fld>
            <a:endParaRPr lang="en-GB" alt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ru-RU" altLang="en-US" sz="1400" dirty="0" smtClean="0">
                <a:effectLst/>
                <a:latin typeface="Avenir Book" charset="0"/>
                <a:ea typeface="Avenir Book" charset="0"/>
                <a:cs typeface="Avenir Book" charset="0"/>
              </a:rPr>
              <a:t>ПАГУБНОЕ ВЛИЯНИЕ НАСИЛИЯ НА</a:t>
            </a:r>
            <a:r>
              <a:rPr lang="ru-RU" altLang="en-US" sz="1400" baseline="0" dirty="0" smtClean="0">
                <a:effectLst/>
                <a:latin typeface="Avenir Book" charset="0"/>
                <a:ea typeface="Avenir Book" charset="0"/>
                <a:cs typeface="Avenir Book" charset="0"/>
              </a:rPr>
              <a:t> ДЕТЕЙ</a:t>
            </a:r>
            <a:endParaRPr lang="ru-RU" altLang="en-US" sz="1400" dirty="0" smtClean="0">
              <a:effectLst/>
              <a:latin typeface="Avenir Book" charset="0"/>
              <a:ea typeface="Avenir Book" charset="0"/>
              <a:cs typeface="Avenir Book" charset="0"/>
            </a:endParaRPr>
          </a:p>
          <a:p>
            <a:pPr eaLnBrk="1" hangingPunct="1"/>
            <a:endParaRPr lang="en-GB" altLang="en-US" sz="1400" b="1" dirty="0">
              <a:latin typeface="Arial" charset="0"/>
              <a:ea typeface="ＭＳ Ｐゴシック" charset="-128"/>
            </a:endParaRPr>
          </a:p>
          <a:p>
            <a:pPr eaLnBrk="1" hangingPunct="1">
              <a:lnSpc>
                <a:spcPct val="150000"/>
              </a:lnSpc>
              <a:buSzPct val="130000"/>
              <a:buFont typeface="Arial" panose="020B0604020202020204" pitchFamily="34" charset="0"/>
              <a:buChar char="•"/>
              <a:defRPr/>
            </a:pPr>
            <a:r>
              <a:rPr lang="ru-RU" sz="1400" dirty="0" smtClean="0">
                <a:latin typeface="Calibri" charset="0"/>
                <a:ea typeface="Calibri" charset="0"/>
                <a:cs typeface="Calibri" charset="0"/>
              </a:rPr>
              <a:t>Страдают от психических расстройств</a:t>
            </a:r>
            <a:r>
              <a:rPr lang="en-GB" sz="1400" dirty="0" smtClean="0">
                <a:latin typeface="Calibri" charset="0"/>
                <a:ea typeface="Calibri" charset="0"/>
                <a:cs typeface="Calibri" charset="0"/>
              </a:rPr>
              <a:t>.</a:t>
            </a:r>
          </a:p>
          <a:p>
            <a:pPr eaLnBrk="1" hangingPunct="1">
              <a:lnSpc>
                <a:spcPct val="150000"/>
              </a:lnSpc>
              <a:buSzPct val="130000"/>
              <a:buFont typeface="Arial" panose="020B0604020202020204" pitchFamily="34" charset="0"/>
              <a:buChar char="•"/>
              <a:defRPr/>
            </a:pPr>
            <a:r>
              <a:rPr lang="ru-RU" sz="1400" dirty="0" smtClean="0">
                <a:latin typeface="Calibri" charset="0"/>
                <a:ea typeface="Calibri" charset="0"/>
                <a:cs typeface="Calibri" charset="0"/>
              </a:rPr>
              <a:t>Подвержены табачной и алкогольной зависимости</a:t>
            </a:r>
            <a:r>
              <a:rPr lang="en-GB" sz="1400" dirty="0" smtClean="0">
                <a:latin typeface="Calibri" charset="0"/>
                <a:ea typeface="Calibri" charset="0"/>
                <a:cs typeface="Calibri" charset="0"/>
              </a:rPr>
              <a:t>.</a:t>
            </a:r>
          </a:p>
          <a:p>
            <a:pPr eaLnBrk="1" hangingPunct="1">
              <a:lnSpc>
                <a:spcPct val="150000"/>
              </a:lnSpc>
              <a:buSzPct val="130000"/>
              <a:buFont typeface="Arial" panose="020B0604020202020204" pitchFamily="34" charset="0"/>
              <a:buChar char="•"/>
              <a:defRPr/>
            </a:pPr>
            <a:r>
              <a:rPr lang="ru-RU" sz="1400" dirty="0" smtClean="0">
                <a:latin typeface="Calibri" charset="0"/>
                <a:ea typeface="Calibri" charset="0"/>
                <a:cs typeface="Calibri" charset="0"/>
              </a:rPr>
              <a:t>Заражаются инфекциями, передающимися половым путем (ИППП)</a:t>
            </a:r>
            <a:endParaRPr lang="en-GB" sz="1400" dirty="0" smtClean="0">
              <a:latin typeface="Calibri" charset="0"/>
              <a:ea typeface="Calibri" charset="0"/>
              <a:cs typeface="Calibri" charset="0"/>
            </a:endParaRPr>
          </a:p>
          <a:p>
            <a:pPr eaLnBrk="1" hangingPunct="1">
              <a:lnSpc>
                <a:spcPct val="150000"/>
              </a:lnSpc>
              <a:buSzPct val="130000"/>
              <a:buFont typeface="Arial" panose="020B0604020202020204" pitchFamily="34" charset="0"/>
              <a:buChar char="•"/>
              <a:defRPr/>
            </a:pPr>
            <a:r>
              <a:rPr lang="ru-RU" sz="1400" dirty="0" smtClean="0">
                <a:latin typeface="Calibri" charset="0"/>
                <a:ea typeface="Calibri" charset="0"/>
                <a:cs typeface="Calibri" charset="0"/>
              </a:rPr>
              <a:t>Практикуют самоповреждение</a:t>
            </a:r>
            <a:r>
              <a:rPr lang="en-GB" sz="1400" dirty="0" smtClean="0">
                <a:latin typeface="Calibri" charset="0"/>
                <a:ea typeface="Calibri" charset="0"/>
                <a:cs typeface="Calibri" charset="0"/>
              </a:rPr>
              <a:t>.</a:t>
            </a:r>
            <a:endParaRPr lang="en-GB" altLang="en-US" sz="1400" dirty="0">
              <a:latin typeface="Arial" charset="0"/>
              <a:ea typeface="ＭＳ Ｐゴシック" charset="-128"/>
            </a:endParaRPr>
          </a:p>
        </p:txBody>
      </p:sp>
    </p:spTree>
    <p:extLst>
      <p:ext uri="{BB962C8B-B14F-4D97-AF65-F5344CB8AC3E}">
        <p14:creationId xmlns="" xmlns:p14="http://schemas.microsoft.com/office/powerpoint/2010/main" val="2006612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020F0C2-A667-CD42-B955-87CFB06BB296}" type="slidenum">
              <a:rPr lang="en-GB" altLang="en-US"/>
              <a:pPr>
                <a:defRPr/>
              </a:pPr>
              <a:t>‹#›</a:t>
            </a:fld>
            <a:endParaRPr lang="en-GB" altLang="en-US"/>
          </a:p>
        </p:txBody>
      </p:sp>
    </p:spTree>
    <p:extLst>
      <p:ext uri="{BB962C8B-B14F-4D97-AF65-F5344CB8AC3E}">
        <p14:creationId xmlns="" xmlns:p14="http://schemas.microsoft.com/office/powerpoint/2010/main" val="1820236929"/>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68BAFC7-FCD9-7540-B2F3-047978B75B96}" type="slidenum">
              <a:rPr lang="en-GB" altLang="en-US"/>
              <a:pPr>
                <a:defRPr/>
              </a:pPr>
              <a:t>‹#›</a:t>
            </a:fld>
            <a:endParaRPr lang="en-GB" altLang="en-US"/>
          </a:p>
        </p:txBody>
      </p:sp>
    </p:spTree>
    <p:extLst>
      <p:ext uri="{BB962C8B-B14F-4D97-AF65-F5344CB8AC3E}">
        <p14:creationId xmlns="" xmlns:p14="http://schemas.microsoft.com/office/powerpoint/2010/main" val="1376048726"/>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609600"/>
            <a:ext cx="194310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609600"/>
            <a:ext cx="56769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E3CBF04-DF3F-F945-B17D-7CC2F645FBA2}" type="slidenum">
              <a:rPr lang="en-GB" altLang="en-US"/>
              <a:pPr>
                <a:defRPr/>
              </a:pPr>
              <a:t>‹#›</a:t>
            </a:fld>
            <a:endParaRPr lang="en-GB" altLang="en-US"/>
          </a:p>
        </p:txBody>
      </p:sp>
    </p:spTree>
    <p:extLst>
      <p:ext uri="{BB962C8B-B14F-4D97-AF65-F5344CB8AC3E}">
        <p14:creationId xmlns="" xmlns:p14="http://schemas.microsoft.com/office/powerpoint/2010/main" val="999543339"/>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085BECA-6D28-B749-AC2D-EB3156AB4654}" type="slidenum">
              <a:rPr lang="en-GB" altLang="en-US"/>
              <a:pPr>
                <a:defRPr/>
              </a:pPr>
              <a:t>‹#›</a:t>
            </a:fld>
            <a:endParaRPr lang="en-GB" altLang="en-US"/>
          </a:p>
        </p:txBody>
      </p:sp>
    </p:spTree>
    <p:extLst>
      <p:ext uri="{BB962C8B-B14F-4D97-AF65-F5344CB8AC3E}">
        <p14:creationId xmlns="" xmlns:p14="http://schemas.microsoft.com/office/powerpoint/2010/main" val="1817514188"/>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FC2A06C-3F99-084B-B14D-FA87B4AEEB49}" type="slidenum">
              <a:rPr lang="en-GB" altLang="en-US"/>
              <a:pPr>
                <a:defRPr/>
              </a:pPr>
              <a:t>‹#›</a:t>
            </a:fld>
            <a:endParaRPr lang="en-GB" altLang="en-US"/>
          </a:p>
        </p:txBody>
      </p:sp>
    </p:spTree>
    <p:extLst>
      <p:ext uri="{BB962C8B-B14F-4D97-AF65-F5344CB8AC3E}">
        <p14:creationId xmlns="" xmlns:p14="http://schemas.microsoft.com/office/powerpoint/2010/main" val="1153562788"/>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43000" y="19050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67300" y="19050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E1AC74D-6D30-BE4C-80DE-AEB41C94422E}" type="slidenum">
              <a:rPr lang="en-GB" altLang="en-US"/>
              <a:pPr>
                <a:defRPr/>
              </a:pPr>
              <a:t>‹#›</a:t>
            </a:fld>
            <a:endParaRPr lang="en-GB" altLang="en-US"/>
          </a:p>
        </p:txBody>
      </p:sp>
    </p:spTree>
    <p:extLst>
      <p:ext uri="{BB962C8B-B14F-4D97-AF65-F5344CB8AC3E}">
        <p14:creationId xmlns="" xmlns:p14="http://schemas.microsoft.com/office/powerpoint/2010/main" val="447412800"/>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EDBE3402-8490-094A-8C71-0BFC73EDEBAA}" type="slidenum">
              <a:rPr lang="en-GB" altLang="en-US"/>
              <a:pPr>
                <a:defRPr/>
              </a:pPr>
              <a:t>‹#›</a:t>
            </a:fld>
            <a:endParaRPr lang="en-GB" altLang="en-US"/>
          </a:p>
        </p:txBody>
      </p:sp>
    </p:spTree>
    <p:extLst>
      <p:ext uri="{BB962C8B-B14F-4D97-AF65-F5344CB8AC3E}">
        <p14:creationId xmlns="" xmlns:p14="http://schemas.microsoft.com/office/powerpoint/2010/main" val="132668145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4D3DD14B-F8F0-C047-92A8-EB6B81715B49}" type="slidenum">
              <a:rPr lang="en-GB" altLang="en-US"/>
              <a:pPr>
                <a:defRPr/>
              </a:pPr>
              <a:t>‹#›</a:t>
            </a:fld>
            <a:endParaRPr lang="en-GB" altLang="en-US"/>
          </a:p>
        </p:txBody>
      </p:sp>
    </p:spTree>
    <p:extLst>
      <p:ext uri="{BB962C8B-B14F-4D97-AF65-F5344CB8AC3E}">
        <p14:creationId xmlns="" xmlns:p14="http://schemas.microsoft.com/office/powerpoint/2010/main" val="212473770"/>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B34D065D-7B34-4749-A715-B4F16DA4B265}" type="slidenum">
              <a:rPr lang="en-GB" altLang="en-US"/>
              <a:pPr>
                <a:defRPr/>
              </a:pPr>
              <a:t>‹#›</a:t>
            </a:fld>
            <a:endParaRPr lang="en-GB" altLang="en-US"/>
          </a:p>
        </p:txBody>
      </p:sp>
    </p:spTree>
    <p:extLst>
      <p:ext uri="{BB962C8B-B14F-4D97-AF65-F5344CB8AC3E}">
        <p14:creationId xmlns="" xmlns:p14="http://schemas.microsoft.com/office/powerpoint/2010/main" val="1928831076"/>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22430D3-B2AA-C14E-9E98-3DB27FFBED39}" type="slidenum">
              <a:rPr lang="en-GB" altLang="en-US"/>
              <a:pPr>
                <a:defRPr/>
              </a:pPr>
              <a:t>‹#›</a:t>
            </a:fld>
            <a:endParaRPr lang="en-GB" altLang="en-US"/>
          </a:p>
        </p:txBody>
      </p:sp>
    </p:spTree>
    <p:extLst>
      <p:ext uri="{BB962C8B-B14F-4D97-AF65-F5344CB8AC3E}">
        <p14:creationId xmlns="" xmlns:p14="http://schemas.microsoft.com/office/powerpoint/2010/main" val="1598242867"/>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7170907-73CA-A043-8D90-88E5FA0C0473}" type="slidenum">
              <a:rPr lang="en-GB" altLang="en-US"/>
              <a:pPr>
                <a:defRPr/>
              </a:pPr>
              <a:t>‹#›</a:t>
            </a:fld>
            <a:endParaRPr lang="en-GB" altLang="en-US"/>
          </a:p>
        </p:txBody>
      </p:sp>
    </p:spTree>
    <p:extLst>
      <p:ext uri="{BB962C8B-B14F-4D97-AF65-F5344CB8AC3E}">
        <p14:creationId xmlns="" xmlns:p14="http://schemas.microsoft.com/office/powerpoint/2010/main" val="942408993"/>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C16059"/>
            </a:gs>
            <a:gs pos="100000">
              <a:srgbClr val="CC7E78"/>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66800" y="609600"/>
            <a:ext cx="7772400" cy="1143000"/>
          </a:xfrm>
          <a:prstGeom prst="rect">
            <a:avLst/>
          </a:prstGeom>
          <a:noFill/>
          <a:ln>
            <a:noFill/>
          </a:ln>
          <a:effectLst>
            <a:outerShdw blurRad="63500" dist="46662" dir="2115817" algn="ctr" rotWithShape="0">
              <a:schemeClr val="tx1">
                <a:alpha val="74997"/>
              </a:schemeClr>
            </a:outerShdw>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1027" name="Rectangle 3"/>
          <p:cNvSpPr>
            <a:spLocks noGrp="1" noChangeArrowheads="1"/>
          </p:cNvSpPr>
          <p:nvPr>
            <p:ph type="body" idx="1"/>
          </p:nvPr>
        </p:nvSpPr>
        <p:spPr bwMode="auto">
          <a:xfrm>
            <a:off x="1143000" y="1905000"/>
            <a:ext cx="7696200" cy="4724400"/>
          </a:xfrm>
          <a:prstGeom prst="rect">
            <a:avLst/>
          </a:prstGeom>
          <a:noFill/>
          <a:ln>
            <a:noFill/>
          </a:ln>
          <a:effectLst>
            <a:outerShdw blurRad="63500" dist="29783" dir="1514402" algn="ctr" rotWithShape="0">
              <a:srgbClr val="F7D47D">
                <a:alpha val="74997"/>
              </a:srgbClr>
            </a:outerShdw>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eaLnBrk="1" hangingPunct="1">
              <a:defRPr sz="1400">
                <a:ea typeface="ＭＳ Ｐゴシック" charset="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ctr" eaLnBrk="1" hangingPunct="1">
              <a:defRPr sz="1400">
                <a:ea typeface="ＭＳ Ｐゴシック" charset="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FAA26D3D-D897-4be2-8F04-BA451C77F1D7}">
              <ma14:placeholderFlag xmlns="" xmlns:ma14="http://schemas.microsoft.com/office/mac/drawingml/2011/main" val="1"/>
            </a:ex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F8DE38F2-E9B4-1342-B82E-8DBC0CC4E6EB}"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mj-lt"/>
          <a:ea typeface="+mj-ea"/>
          <a:cs typeface="ＭＳ Ｐゴシック" charset="0"/>
        </a:defRPr>
      </a:lvl1pPr>
      <a:lvl2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5pPr>
      <a:lvl6pPr marL="4572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6pPr>
      <a:lvl7pPr marL="9144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7pPr>
      <a:lvl8pPr marL="13716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8pPr>
      <a:lvl9pPr marL="18288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9pPr>
    </p:titleStyle>
    <p:bodyStyle>
      <a:lvl1pPr marL="342900" indent="-342900" algn="l" rtl="0" eaLnBrk="0" fontAlgn="base" hangingPunct="0">
        <a:spcBef>
          <a:spcPct val="20000"/>
        </a:spcBef>
        <a:spcAft>
          <a:spcPct val="0"/>
        </a:spcAft>
        <a:buClr>
          <a:srgbClr val="DBB7A5"/>
        </a:buClr>
        <a:buFont typeface="Wingdings" charset="2"/>
        <a:buChar char="Ø"/>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lr>
          <a:srgbClr val="DBB7A5"/>
        </a:buClr>
        <a:buFont typeface="Wingdings" charset="2"/>
        <a:buChar char="Ø"/>
        <a:defRPr sz="2800">
          <a:solidFill>
            <a:schemeClr val="tx1"/>
          </a:solidFill>
          <a:latin typeface="+mn-lt"/>
          <a:ea typeface="+mn-ea"/>
        </a:defRPr>
      </a:lvl2pPr>
      <a:lvl3pPr marL="1143000" indent="-228600" algn="l" rtl="0" eaLnBrk="0" fontAlgn="base" hangingPunct="0">
        <a:spcBef>
          <a:spcPct val="20000"/>
        </a:spcBef>
        <a:spcAft>
          <a:spcPct val="0"/>
        </a:spcAft>
        <a:buClr>
          <a:srgbClr val="DBB7A5"/>
        </a:buClr>
        <a:buFont typeface="Wingdings" charset="2"/>
        <a:buChar char="Ø"/>
        <a:defRPr sz="2400">
          <a:solidFill>
            <a:schemeClr val="tx1"/>
          </a:solidFill>
          <a:latin typeface="+mn-lt"/>
          <a:ea typeface="+mn-ea"/>
        </a:defRPr>
      </a:lvl3pPr>
      <a:lvl4pPr marL="16002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4pPr>
      <a:lvl5pPr marL="20574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5pPr>
      <a:lvl6pPr marL="25146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6pPr>
      <a:lvl7pPr marL="29718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7pPr>
      <a:lvl8pPr marL="34290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8pPr>
      <a:lvl9pPr marL="38862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1.tiff"/></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2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3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3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3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395536" y="1268760"/>
            <a:ext cx="4380414" cy="1822450"/>
          </a:xfrm>
        </p:spPr>
        <p:txBody>
          <a:bodyPr/>
          <a:lstStyle/>
          <a:p>
            <a:pPr eaLnBrk="1" hangingPunct="1">
              <a:spcBef>
                <a:spcPts val="0"/>
              </a:spcBef>
              <a:buFont typeface="Wingdings" charset="0"/>
              <a:buNone/>
              <a:defRPr/>
            </a:pPr>
            <a:r>
              <a:rPr lang="ru-RU" sz="2800" b="1" dirty="0" smtClean="0">
                <a:solidFill>
                  <a:srgbClr val="FF0066"/>
                </a:solidFill>
                <a:latin typeface="Avenir Next" charset="0"/>
                <a:ea typeface="Avenir Next" charset="0"/>
                <a:cs typeface="Avenir Next" charset="0"/>
              </a:rPr>
              <a:t>ИСЦЕЛЕНИЕ РАН</a:t>
            </a:r>
            <a:endParaRPr lang="en-GB" sz="2800" b="1" dirty="0" smtClean="0">
              <a:solidFill>
                <a:srgbClr val="FF0066"/>
              </a:solidFill>
              <a:latin typeface="Avenir Next" charset="0"/>
              <a:ea typeface="Avenir Next" charset="0"/>
              <a:cs typeface="Avenir Next" charset="0"/>
            </a:endParaRPr>
          </a:p>
          <a:p>
            <a:pPr eaLnBrk="1" hangingPunct="1">
              <a:spcBef>
                <a:spcPts val="0"/>
              </a:spcBef>
              <a:buFont typeface="Wingdings" charset="0"/>
              <a:buNone/>
              <a:defRPr/>
            </a:pPr>
            <a:r>
              <a:rPr lang="ru-RU" sz="2800" dirty="0" smtClean="0">
                <a:solidFill>
                  <a:srgbClr val="FF0066"/>
                </a:solidFill>
                <a:latin typeface="Avenir Next" charset="0"/>
                <a:ea typeface="Avenir Next" charset="0"/>
                <a:cs typeface="Avenir Next" charset="0"/>
              </a:rPr>
              <a:t>ЭМОЦИОНАЛЬНОГО НАСИЛИЯ</a:t>
            </a:r>
            <a:endParaRPr lang="en-GB" sz="2800" dirty="0" smtClean="0">
              <a:solidFill>
                <a:srgbClr val="FF0066"/>
              </a:solidFill>
              <a:latin typeface="Avenir Next" charset="0"/>
              <a:ea typeface="Avenir Next" charset="0"/>
              <a:cs typeface="Avenir Next" charset="0"/>
            </a:endParaRPr>
          </a:p>
        </p:txBody>
      </p:sp>
      <p:sp>
        <p:nvSpPr>
          <p:cNvPr id="2" name="Retângulo 1"/>
          <p:cNvSpPr/>
          <p:nvPr/>
        </p:nvSpPr>
        <p:spPr>
          <a:xfrm>
            <a:off x="0" y="332656"/>
            <a:ext cx="6423553" cy="769441"/>
          </a:xfrm>
          <a:prstGeom prst="rect">
            <a:avLst/>
          </a:prstGeom>
        </p:spPr>
        <p:txBody>
          <a:bodyPr wrap="none">
            <a:spAutoFit/>
          </a:bodyPr>
          <a:lstStyle/>
          <a:p>
            <a:r>
              <a:rPr lang="ru-RU" sz="4400" b="1" dirty="0" smtClean="0">
                <a:solidFill>
                  <a:srgbClr val="D01A40"/>
                </a:solidFill>
                <a:latin typeface="Avenir Book" charset="0"/>
                <a:ea typeface="Avenir Book" charset="0"/>
                <a:cs typeface="Avenir Book" charset="0"/>
              </a:rPr>
              <a:t>ЛЮБОВЬ ЗАЩИЩАЕТ</a:t>
            </a:r>
            <a:endParaRPr lang="pt-BR" sz="4400" b="1" dirty="0">
              <a:solidFill>
                <a:srgbClr val="D01A40"/>
              </a:solidFill>
              <a:latin typeface="Avenir Book" charset="0"/>
              <a:ea typeface="Avenir Book" charset="0"/>
              <a:cs typeface="Avenir Book" charset="0"/>
            </a:endParaRPr>
          </a:p>
        </p:txBody>
      </p:sp>
      <p:sp>
        <p:nvSpPr>
          <p:cNvPr id="3" name="Retângulo 2"/>
          <p:cNvSpPr/>
          <p:nvPr/>
        </p:nvSpPr>
        <p:spPr>
          <a:xfrm>
            <a:off x="432048" y="3284984"/>
            <a:ext cx="4572000" cy="307777"/>
          </a:xfrm>
          <a:prstGeom prst="rect">
            <a:avLst/>
          </a:prstGeom>
        </p:spPr>
        <p:txBody>
          <a:bodyPr>
            <a:spAutoFit/>
          </a:bodyPr>
          <a:lstStyle/>
          <a:p>
            <a:pPr algn="ctr" eaLnBrk="1" hangingPunct="1">
              <a:spcBef>
                <a:spcPts val="0"/>
              </a:spcBef>
              <a:buFont typeface="Wingdings" charset="0"/>
              <a:buNone/>
              <a:defRPr/>
            </a:pPr>
            <a:r>
              <a:rPr lang="ru-RU" sz="1400" dirty="0" smtClean="0">
                <a:solidFill>
                  <a:srgbClr val="D01A40"/>
                </a:solidFill>
                <a:latin typeface="Avenir Book" charset="0"/>
                <a:ea typeface="Avenir Book" charset="0"/>
                <a:cs typeface="Avenir Book" charset="0"/>
              </a:rPr>
              <a:t>АВТОР ЛИНДА МЕЙ ЛИН КОХ</a:t>
            </a:r>
            <a:endParaRPr lang="en-GB" sz="1400" dirty="0" smtClean="0">
              <a:solidFill>
                <a:srgbClr val="D01A40"/>
              </a:solidFill>
              <a:latin typeface="Avenir Book" charset="0"/>
              <a:ea typeface="Avenir Book" charset="0"/>
              <a:cs typeface="Avenir Book" charset="0"/>
            </a:endParaRPr>
          </a:p>
        </p:txBody>
      </p:sp>
      <p:pic>
        <p:nvPicPr>
          <p:cNvPr id="5" name="Picture 4"/>
          <p:cNvPicPr>
            <a:picLocks noChangeAspect="1"/>
          </p:cNvPicPr>
          <p:nvPr/>
        </p:nvPicPr>
        <p:blipFill>
          <a:blip r:embed="rId4" cstate="email">
            <a:extLst>
              <a:ext uri="{28A0092B-C50C-407E-A947-70E740481C1C}">
                <a14:useLocalDpi xmlns="" xmlns:a14="http://schemas.microsoft.com/office/drawing/2010/main"/>
              </a:ext>
            </a:extLst>
          </a:blip>
          <a:stretch>
            <a:fillRect/>
          </a:stretch>
        </p:blipFill>
        <p:spPr>
          <a:xfrm>
            <a:off x="8267778" y="6260326"/>
            <a:ext cx="390331" cy="289193"/>
          </a:xfrm>
          <a:prstGeom prst="rect">
            <a:avLst/>
          </a:prstGeom>
        </p:spPr>
      </p:pic>
      <p:sp>
        <p:nvSpPr>
          <p:cNvPr id="4" name="TextBox 3"/>
          <p:cNvSpPr txBox="1"/>
          <p:nvPr/>
        </p:nvSpPr>
        <p:spPr>
          <a:xfrm>
            <a:off x="6524993" y="6309320"/>
            <a:ext cx="1742785" cy="307777"/>
          </a:xfrm>
          <a:prstGeom prst="rect">
            <a:avLst/>
          </a:prstGeom>
          <a:noFill/>
        </p:spPr>
        <p:txBody>
          <a:bodyPr wrap="none" rtlCol="0">
            <a:spAutoFit/>
          </a:bodyPr>
          <a:lstStyle/>
          <a:p>
            <a:pPr algn="ctr"/>
            <a:r>
              <a:rPr lang="en-US" sz="700" dirty="0" smtClean="0">
                <a:solidFill>
                  <a:schemeClr val="bg1"/>
                </a:solidFill>
                <a:latin typeface="Avenir Book" charset="0"/>
                <a:ea typeface="Avenir Book" charset="0"/>
                <a:cs typeface="Avenir Book" charset="0"/>
              </a:rPr>
              <a:t>GENERAL CONFERENCE </a:t>
            </a:r>
          </a:p>
          <a:p>
            <a:pPr algn="ctr"/>
            <a:r>
              <a:rPr lang="en-US" sz="700" dirty="0" smtClean="0">
                <a:solidFill>
                  <a:schemeClr val="bg1"/>
                </a:solidFill>
                <a:latin typeface="Avenir Book" charset="0"/>
                <a:ea typeface="Avenir Book" charset="0"/>
                <a:cs typeface="Avenir Book" charset="0"/>
              </a:rPr>
              <a:t>WOMEN’S MINISTRIES DEPARTMENT</a:t>
            </a:r>
            <a:endParaRPr lang="en-US" sz="700" dirty="0">
              <a:solidFill>
                <a:schemeClr val="bg1"/>
              </a:solidFill>
              <a:latin typeface="Avenir Book" charset="0"/>
              <a:ea typeface="Avenir Book" charset="0"/>
              <a:cs typeface="Avenir Book" charset="0"/>
            </a:endParaRPr>
          </a:p>
        </p:txBody>
      </p:sp>
      <p:pic>
        <p:nvPicPr>
          <p:cNvPr id="8" name="Picture 7"/>
          <p:cNvPicPr/>
          <p:nvPr/>
        </p:nvPicPr>
        <p:blipFill>
          <a:blip r:embed="rId5" cstate="email">
            <a:extLst>
              <a:ext uri="{28A0092B-C50C-407E-A947-70E740481C1C}">
                <a14:useLocalDpi xmlns="" xmlns:a14="http://schemas.microsoft.com/office/drawing/2010/main"/>
              </a:ext>
            </a:extLst>
          </a:blip>
          <a:stretch>
            <a:fillRect/>
          </a:stretch>
        </p:blipFill>
        <p:spPr>
          <a:xfrm>
            <a:off x="1979712" y="3789040"/>
            <a:ext cx="1664335" cy="445135"/>
          </a:xfrm>
          <a:prstGeom prst="rect">
            <a:avLst/>
          </a:prstGeom>
        </p:spPr>
      </p:pic>
    </p:spTree>
  </p:cSld>
  <p:clrMapOvr>
    <a:masterClrMapping/>
  </p:clrMapOvr>
  <p:transition spd="slow">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304800" y="0"/>
            <a:ext cx="8839200" cy="1676400"/>
          </a:xfrm>
        </p:spPr>
        <p:txBody>
          <a:bodyPr/>
          <a:lstStyle/>
          <a:p>
            <a:pPr eaLnBrk="1" hangingPunct="1">
              <a:defRPr/>
            </a:pPr>
            <a:r>
              <a:rPr lang="ru-RU" sz="3600" b="1" cap="all" dirty="0" smtClean="0"/>
              <a:t>Что такое эмоциональное насилие</a:t>
            </a:r>
            <a:r>
              <a:rPr lang="en-GB" altLang="en-US" sz="3600" dirty="0" smtClean="0">
                <a:effectLst/>
                <a:latin typeface="Avenir Book" charset="0"/>
                <a:ea typeface="Avenir Book" charset="0"/>
                <a:cs typeface="Avenir Book" charset="0"/>
              </a:rPr>
              <a:t>?</a:t>
            </a:r>
            <a:endParaRPr lang="en-GB" altLang="en-US" sz="3600" dirty="0">
              <a:effectLst/>
              <a:latin typeface="Avenir Book" charset="0"/>
              <a:ea typeface="Avenir Book" charset="0"/>
              <a:cs typeface="Avenir Book" charset="0"/>
            </a:endParaRPr>
          </a:p>
        </p:txBody>
      </p:sp>
      <p:sp>
        <p:nvSpPr>
          <p:cNvPr id="133123" name="Rectangle 3"/>
          <p:cNvSpPr>
            <a:spLocks noGrp="1" noChangeArrowheads="1"/>
          </p:cNvSpPr>
          <p:nvPr>
            <p:ph type="body" idx="1"/>
          </p:nvPr>
        </p:nvSpPr>
        <p:spPr>
          <a:xfrm>
            <a:off x="395536" y="2708920"/>
            <a:ext cx="8569077" cy="3096344"/>
          </a:xfrm>
        </p:spPr>
        <p:txBody>
          <a:bodyPr/>
          <a:lstStyle/>
          <a:p>
            <a:pPr eaLnBrk="1" hangingPunct="1">
              <a:buFont typeface="Arial" panose="020B0604020202020204" pitchFamily="34" charset="0"/>
              <a:buChar char="•"/>
              <a:defRPr/>
            </a:pPr>
            <a:r>
              <a:rPr lang="ru-RU" sz="2800" dirty="0" smtClean="0"/>
              <a:t>Эмоциональное насилие также называют «психологическим жестоким обращением».</a:t>
            </a:r>
          </a:p>
          <a:p>
            <a:pPr eaLnBrk="1" hangingPunct="1">
              <a:buFont typeface="Arial" panose="020B0604020202020204" pitchFamily="34" charset="0"/>
              <a:buChar char="•"/>
              <a:defRPr/>
            </a:pPr>
            <a:r>
              <a:rPr lang="ru-RU" sz="2800" dirty="0" smtClean="0"/>
              <a:t>Это насилие не оставляет доказательств, подобных синякам после физического насилия</a:t>
            </a:r>
            <a:r>
              <a:rPr lang="en-GB" sz="2800" dirty="0" smtClean="0">
                <a:latin typeface="Calibri" charset="0"/>
                <a:ea typeface="Calibri" charset="0"/>
                <a:cs typeface="Calibri" charset="0"/>
              </a:rPr>
              <a:t>.</a:t>
            </a:r>
          </a:p>
          <a:p>
            <a:pPr eaLnBrk="1" hangingPunct="1">
              <a:buFont typeface="Arial" panose="020B0604020202020204" pitchFamily="34" charset="0"/>
              <a:buChar char="•"/>
              <a:defRPr/>
            </a:pPr>
            <a:r>
              <a:rPr lang="ru-RU" sz="2800" dirty="0" smtClean="0"/>
              <a:t>Преступник использует запугивание, унижение, изоляцию и страх, чтобы уменьшить чувство собственного достоинства и здравого смысла своей жертвы</a:t>
            </a:r>
            <a:r>
              <a:rPr lang="en-GB" sz="2800" dirty="0" smtClean="0">
                <a:latin typeface="Calibri" charset="0"/>
                <a:ea typeface="Calibri" charset="0"/>
                <a:cs typeface="Calibri" charset="0"/>
              </a:rPr>
              <a:t>.</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animEffect transition="in" filter="dissolve">
                                      <p:cBhvr>
                                        <p:cTn id="7" dur="500"/>
                                        <p:tgtEl>
                                          <p:spTgt spid="133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3123">
                                            <p:txEl>
                                              <p:pRg st="1" end="1"/>
                                            </p:txEl>
                                          </p:spTgt>
                                        </p:tgtEl>
                                        <p:attrNameLst>
                                          <p:attrName>style.visibility</p:attrName>
                                        </p:attrNameLst>
                                      </p:cBhvr>
                                      <p:to>
                                        <p:strVal val="visible"/>
                                      </p:to>
                                    </p:set>
                                    <p:animEffect transition="in" filter="dissolve">
                                      <p:cBhvr>
                                        <p:cTn id="12" dur="500"/>
                                        <p:tgtEl>
                                          <p:spTgt spid="1331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3123">
                                            <p:txEl>
                                              <p:pRg st="2" end="2"/>
                                            </p:txEl>
                                          </p:spTgt>
                                        </p:tgtEl>
                                        <p:attrNameLst>
                                          <p:attrName>style.visibility</p:attrName>
                                        </p:attrNameLst>
                                      </p:cBhvr>
                                      <p:to>
                                        <p:strVal val="visible"/>
                                      </p:to>
                                    </p:set>
                                    <p:animEffect transition="in" filter="dissolve">
                                      <p:cBhvr>
                                        <p:cTn id="17" dur="500"/>
                                        <p:tgtEl>
                                          <p:spTgt spid="1331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4146" name="Rectangle 1026"/>
          <p:cNvSpPr>
            <a:spLocks noGrp="1" noChangeArrowheads="1"/>
          </p:cNvSpPr>
          <p:nvPr>
            <p:ph type="title"/>
          </p:nvPr>
        </p:nvSpPr>
        <p:spPr>
          <a:xfrm>
            <a:off x="0" y="332656"/>
            <a:ext cx="9036496" cy="1584176"/>
          </a:xfrm>
        </p:spPr>
        <p:txBody>
          <a:bodyPr/>
          <a:lstStyle/>
          <a:p>
            <a:pPr eaLnBrk="1" hangingPunct="1">
              <a:defRPr/>
            </a:pPr>
            <a:r>
              <a:rPr lang="ru-RU" altLang="en-US" sz="3600" dirty="0" smtClean="0">
                <a:effectLst/>
                <a:latin typeface="Avenir Book" charset="0"/>
                <a:ea typeface="Avenir Book" charset="0"/>
                <a:cs typeface="Avenir Book" charset="0"/>
              </a:rPr>
              <a:t>ЧТО ПРЕДСТАВЛЯЕТ СОБОЙ ЭМОЦИОНАЛЬНОЕ НАСИЛИЕ</a:t>
            </a:r>
            <a:r>
              <a:rPr lang="en-GB" altLang="en-US" sz="3600" dirty="0" smtClean="0">
                <a:effectLst/>
                <a:latin typeface="Avenir Book" charset="0"/>
                <a:ea typeface="Avenir Book" charset="0"/>
                <a:cs typeface="Avenir Book" charset="0"/>
              </a:rPr>
              <a:t>?</a:t>
            </a:r>
            <a:endParaRPr lang="en-GB" altLang="en-US" sz="3600" dirty="0">
              <a:effectLst/>
              <a:latin typeface="Avenir Book" charset="0"/>
              <a:ea typeface="Avenir Book" charset="0"/>
              <a:cs typeface="Avenir Book" charset="0"/>
            </a:endParaRPr>
          </a:p>
        </p:txBody>
      </p:sp>
      <p:sp>
        <p:nvSpPr>
          <p:cNvPr id="134147" name="Rectangle 1027"/>
          <p:cNvSpPr>
            <a:spLocks noGrp="1" noChangeArrowheads="1"/>
          </p:cNvSpPr>
          <p:nvPr>
            <p:ph type="body" idx="1"/>
          </p:nvPr>
        </p:nvSpPr>
        <p:spPr>
          <a:xfrm>
            <a:off x="0" y="2061270"/>
            <a:ext cx="9144000" cy="4752106"/>
          </a:xfrm>
          <a:effectLst>
            <a:outerShdw blurRad="63500" dist="17961" dir="2700000" algn="ctr" rotWithShape="0">
              <a:srgbClr val="F7D47D">
                <a:alpha val="74997"/>
              </a:srgbClr>
            </a:outerShdw>
          </a:effectLst>
        </p:spPr>
        <p:txBody>
          <a:bodyPr/>
          <a:lstStyle/>
          <a:p>
            <a:pPr lvl="1" eaLnBrk="1" hangingPunct="1">
              <a:buFont typeface="Arial" panose="020B0604020202020204" pitchFamily="34" charset="0"/>
              <a:buChar char="•"/>
              <a:defRPr/>
            </a:pPr>
            <a:r>
              <a:rPr lang="en-GB" dirty="0" smtClean="0">
                <a:latin typeface="Calibri" charset="0"/>
                <a:ea typeface="Calibri" charset="0"/>
                <a:cs typeface="Calibri" charset="0"/>
              </a:rPr>
              <a:t> </a:t>
            </a:r>
            <a:r>
              <a:rPr lang="ru-RU" sz="2600" dirty="0" smtClean="0">
                <a:latin typeface="Calibri" charset="0"/>
                <a:ea typeface="Calibri" charset="0"/>
                <a:cs typeface="Calibri" charset="0"/>
              </a:rPr>
              <a:t>Игнорирование</a:t>
            </a:r>
            <a:r>
              <a:rPr lang="en-US" sz="2600" dirty="0" smtClean="0">
                <a:latin typeface="Calibri" charset="0"/>
                <a:ea typeface="Calibri" charset="0"/>
                <a:cs typeface="Calibri" charset="0"/>
              </a:rPr>
              <a:t>—</a:t>
            </a:r>
            <a:r>
              <a:rPr lang="ru-RU" sz="2600" dirty="0" smtClean="0">
                <a:latin typeface="Calibri" charset="0"/>
                <a:ea typeface="Calibri" charset="0"/>
                <a:cs typeface="Calibri" charset="0"/>
              </a:rPr>
              <a:t>намеренно не разговаривают с ребенком</a:t>
            </a:r>
            <a:endParaRPr lang="en-GB" sz="2600" dirty="0" smtClean="0">
              <a:latin typeface="Calibri" charset="0"/>
              <a:ea typeface="Calibri" charset="0"/>
              <a:cs typeface="Calibri" charset="0"/>
            </a:endParaRPr>
          </a:p>
          <a:p>
            <a:pPr lvl="1" eaLnBrk="1" hangingPunct="1">
              <a:buFont typeface="Arial" panose="020B0604020202020204" pitchFamily="34" charset="0"/>
              <a:buChar char="•"/>
              <a:defRPr/>
            </a:pPr>
            <a:r>
              <a:rPr lang="ru-RU" sz="2600" dirty="0" smtClean="0">
                <a:latin typeface="Calibri" charset="0"/>
                <a:ea typeface="Calibri" charset="0"/>
                <a:cs typeface="Calibri" charset="0"/>
              </a:rPr>
              <a:t>Отвержение</a:t>
            </a:r>
            <a:endParaRPr lang="en-GB" sz="2600" dirty="0" smtClean="0">
              <a:latin typeface="Calibri" charset="0"/>
              <a:ea typeface="Calibri" charset="0"/>
              <a:cs typeface="Calibri" charset="0"/>
            </a:endParaRPr>
          </a:p>
          <a:p>
            <a:pPr lvl="1" eaLnBrk="1" hangingPunct="1">
              <a:buFont typeface="Arial" panose="020B0604020202020204" pitchFamily="34" charset="0"/>
              <a:buChar char="•"/>
              <a:defRPr/>
            </a:pPr>
            <a:r>
              <a:rPr lang="en-GB" sz="2600" dirty="0">
                <a:latin typeface="Calibri" charset="0"/>
                <a:ea typeface="Calibri" charset="0"/>
                <a:cs typeface="Calibri" charset="0"/>
              </a:rPr>
              <a:t> </a:t>
            </a:r>
            <a:r>
              <a:rPr lang="ru-RU" sz="2600" dirty="0" smtClean="0">
                <a:latin typeface="Calibri" charset="0"/>
                <a:ea typeface="Calibri" charset="0"/>
                <a:cs typeface="Calibri" charset="0"/>
              </a:rPr>
              <a:t>Изоляция</a:t>
            </a:r>
            <a:r>
              <a:rPr lang="en-US" sz="2600" dirty="0" smtClean="0">
                <a:latin typeface="Calibri" charset="0"/>
                <a:ea typeface="Calibri" charset="0"/>
                <a:cs typeface="Calibri" charset="0"/>
              </a:rPr>
              <a:t>—</a:t>
            </a:r>
            <a:r>
              <a:rPr lang="ru-RU" sz="2600" dirty="0" smtClean="0">
                <a:latin typeface="Calibri" charset="0"/>
                <a:ea typeface="Calibri" charset="0"/>
                <a:cs typeface="Calibri" charset="0"/>
              </a:rPr>
              <a:t>ребенок не может играть с другими детьми</a:t>
            </a:r>
          </a:p>
          <a:p>
            <a:pPr lvl="1" eaLnBrk="1" hangingPunct="1">
              <a:buFont typeface="Arial" panose="020B0604020202020204" pitchFamily="34" charset="0"/>
              <a:buChar char="•"/>
              <a:defRPr/>
            </a:pPr>
            <a:r>
              <a:rPr lang="en-GB" sz="2600" dirty="0" smtClean="0">
                <a:latin typeface="Calibri" charset="0"/>
                <a:ea typeface="Calibri" charset="0"/>
                <a:cs typeface="Calibri" charset="0"/>
              </a:rPr>
              <a:t> </a:t>
            </a:r>
            <a:r>
              <a:rPr lang="ru-RU" sz="2600" dirty="0" smtClean="0">
                <a:latin typeface="Calibri" charset="0"/>
                <a:ea typeface="Calibri" charset="0"/>
                <a:cs typeface="Calibri" charset="0"/>
              </a:rPr>
              <a:t>Вербальные оскорбления</a:t>
            </a:r>
            <a:r>
              <a:rPr lang="en-US" sz="2600" dirty="0" smtClean="0">
                <a:latin typeface="Calibri" charset="0"/>
                <a:ea typeface="Calibri" charset="0"/>
                <a:cs typeface="Calibri" charset="0"/>
              </a:rPr>
              <a:t> </a:t>
            </a:r>
            <a:r>
              <a:rPr lang="en-US" sz="2600" dirty="0">
                <a:latin typeface="Calibri" charset="0"/>
                <a:ea typeface="Calibri" charset="0"/>
                <a:cs typeface="Calibri" charset="0"/>
              </a:rPr>
              <a:t>— </a:t>
            </a:r>
            <a:r>
              <a:rPr lang="ru-RU" sz="2600" dirty="0" smtClean="0">
                <a:latin typeface="Calibri" charset="0"/>
                <a:ea typeface="Calibri" charset="0"/>
                <a:cs typeface="Calibri" charset="0"/>
              </a:rPr>
              <a:t>ты ни на что не годишься!</a:t>
            </a:r>
            <a:endParaRPr lang="en-GB" sz="2600" dirty="0" smtClean="0">
              <a:latin typeface="Calibri" charset="0"/>
              <a:ea typeface="Calibri" charset="0"/>
              <a:cs typeface="Calibri" charset="0"/>
            </a:endParaRPr>
          </a:p>
          <a:p>
            <a:pPr lvl="1" eaLnBrk="1" hangingPunct="1">
              <a:buFont typeface="Arial" panose="020B0604020202020204" pitchFamily="34" charset="0"/>
              <a:buChar char="•"/>
              <a:defRPr/>
            </a:pPr>
            <a:r>
              <a:rPr lang="en-GB" sz="2600" dirty="0">
                <a:latin typeface="Calibri" charset="0"/>
                <a:ea typeface="Calibri" charset="0"/>
                <a:cs typeface="Calibri" charset="0"/>
              </a:rPr>
              <a:t> </a:t>
            </a:r>
            <a:r>
              <a:rPr lang="ru-RU" sz="2600" dirty="0" smtClean="0">
                <a:latin typeface="Calibri" charset="0"/>
                <a:ea typeface="Calibri" charset="0"/>
                <a:cs typeface="Calibri" charset="0"/>
              </a:rPr>
              <a:t>Запугивание</a:t>
            </a:r>
            <a:endParaRPr lang="en-GB" sz="2600" dirty="0" smtClean="0">
              <a:latin typeface="Calibri" charset="0"/>
              <a:ea typeface="Calibri" charset="0"/>
              <a:cs typeface="Calibri" charset="0"/>
            </a:endParaRPr>
          </a:p>
          <a:p>
            <a:pPr lvl="1" eaLnBrk="1" hangingPunct="1">
              <a:buFont typeface="Arial" panose="020B0604020202020204" pitchFamily="34" charset="0"/>
              <a:buChar char="•"/>
              <a:defRPr/>
            </a:pPr>
            <a:r>
              <a:rPr lang="en-GB" sz="2600" dirty="0" smtClean="0">
                <a:latin typeface="Calibri" charset="0"/>
                <a:ea typeface="Calibri" charset="0"/>
                <a:cs typeface="Calibri" charset="0"/>
              </a:rPr>
              <a:t> </a:t>
            </a:r>
            <a:r>
              <a:rPr lang="ru-RU" sz="2600" dirty="0" smtClean="0">
                <a:latin typeface="Calibri" charset="0"/>
                <a:ea typeface="Calibri" charset="0"/>
                <a:cs typeface="Calibri" charset="0"/>
              </a:rPr>
              <a:t>Пренебрежение </a:t>
            </a:r>
            <a:r>
              <a:rPr lang="en-US" sz="2600" dirty="0" smtClean="0">
                <a:latin typeface="Calibri" charset="0"/>
                <a:ea typeface="Calibri" charset="0"/>
                <a:cs typeface="Calibri" charset="0"/>
              </a:rPr>
              <a:t>—</a:t>
            </a:r>
            <a:r>
              <a:rPr lang="ru-RU" sz="2600" dirty="0" smtClean="0">
                <a:latin typeface="Calibri" charset="0"/>
                <a:ea typeface="Calibri" charset="0"/>
                <a:cs typeface="Calibri" charset="0"/>
              </a:rPr>
              <a:t> лишение ребенка еды, медицинского ухода</a:t>
            </a:r>
          </a:p>
          <a:p>
            <a:pPr lvl="1" eaLnBrk="1" hangingPunct="1">
              <a:buFont typeface="Arial" panose="020B0604020202020204" pitchFamily="34" charset="0"/>
              <a:buChar char="•"/>
              <a:defRPr/>
            </a:pPr>
            <a:r>
              <a:rPr lang="ru-RU" sz="2600" dirty="0" smtClean="0">
                <a:latin typeface="Calibri" charset="0"/>
                <a:ea typeface="Calibri" charset="0"/>
                <a:cs typeface="Calibri" charset="0"/>
              </a:rPr>
              <a:t>Ребенка пристыжают</a:t>
            </a:r>
            <a:r>
              <a:rPr lang="en-US" sz="2600" dirty="0" smtClean="0">
                <a:latin typeface="Calibri" charset="0"/>
                <a:ea typeface="Calibri" charset="0"/>
                <a:cs typeface="Calibri" charset="0"/>
              </a:rPr>
              <a:t>—’</a:t>
            </a:r>
            <a:r>
              <a:rPr lang="ru-RU" sz="2600" dirty="0" smtClean="0">
                <a:latin typeface="Calibri" charset="0"/>
                <a:ea typeface="Calibri" charset="0"/>
                <a:cs typeface="Calibri" charset="0"/>
              </a:rPr>
              <a:t>безнадежный</a:t>
            </a:r>
            <a:r>
              <a:rPr lang="en-GB" sz="2600" dirty="0" smtClean="0">
                <a:latin typeface="Calibri" charset="0"/>
                <a:ea typeface="Calibri" charset="0"/>
                <a:cs typeface="Calibri" charset="0"/>
              </a:rPr>
              <a:t>’</a:t>
            </a:r>
          </a:p>
          <a:p>
            <a:pPr lvl="1" eaLnBrk="1" hangingPunct="1">
              <a:buFont typeface="Arial" panose="020B0604020202020204" pitchFamily="34" charset="0"/>
              <a:buChar char="•"/>
              <a:defRPr/>
            </a:pPr>
            <a:r>
              <a:rPr lang="en-GB" sz="2600" dirty="0">
                <a:latin typeface="Calibri" charset="0"/>
                <a:ea typeface="Calibri" charset="0"/>
                <a:cs typeface="Calibri" charset="0"/>
              </a:rPr>
              <a:t> </a:t>
            </a:r>
            <a:r>
              <a:rPr lang="ru-RU" sz="2600" dirty="0" smtClean="0">
                <a:latin typeface="Calibri" charset="0"/>
                <a:ea typeface="Calibri" charset="0"/>
                <a:cs typeface="Calibri" charset="0"/>
              </a:rPr>
              <a:t>Издевательства</a:t>
            </a:r>
            <a:endParaRPr lang="en-GB" sz="2600" dirty="0" smtClean="0">
              <a:latin typeface="Calibri" charset="0"/>
              <a:ea typeface="Calibri" charset="0"/>
              <a:cs typeface="Calibri" charset="0"/>
            </a:endParaRPr>
          </a:p>
          <a:p>
            <a:pPr lvl="1" eaLnBrk="1" hangingPunct="1">
              <a:buFont typeface="Arial" panose="020B0604020202020204" pitchFamily="34" charset="0"/>
              <a:buChar char="•"/>
              <a:defRPr/>
            </a:pPr>
            <a:endParaRPr lang="en-GB" sz="2600" dirty="0" smtClean="0">
              <a:latin typeface="Calibri" charset="0"/>
              <a:ea typeface="Calibri" charset="0"/>
              <a:cs typeface="Calibri" charset="0"/>
            </a:endParaRPr>
          </a:p>
        </p:txBody>
      </p:sp>
    </p:spTree>
  </p:cSld>
  <p:clrMapOvr>
    <a:masterClrMapping/>
  </p:clrMapOvr>
  <p:transition spd="slow">
    <p:strips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4147">
                                            <p:txEl>
                                              <p:pRg st="0" end="0"/>
                                            </p:txEl>
                                          </p:spTgt>
                                        </p:tgtEl>
                                        <p:attrNameLst>
                                          <p:attrName>style.visibility</p:attrName>
                                        </p:attrNameLst>
                                      </p:cBhvr>
                                      <p:to>
                                        <p:strVal val="visible"/>
                                      </p:to>
                                    </p:set>
                                    <p:animEffect transition="in" filter="dissolve">
                                      <p:cBhvr>
                                        <p:cTn id="7" dur="500"/>
                                        <p:tgtEl>
                                          <p:spTgt spid="1341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4147">
                                            <p:txEl>
                                              <p:pRg st="1" end="1"/>
                                            </p:txEl>
                                          </p:spTgt>
                                        </p:tgtEl>
                                        <p:attrNameLst>
                                          <p:attrName>style.visibility</p:attrName>
                                        </p:attrNameLst>
                                      </p:cBhvr>
                                      <p:to>
                                        <p:strVal val="visible"/>
                                      </p:to>
                                    </p:set>
                                    <p:animEffect transition="in" filter="dissolve">
                                      <p:cBhvr>
                                        <p:cTn id="12" dur="500"/>
                                        <p:tgtEl>
                                          <p:spTgt spid="1341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4147">
                                            <p:txEl>
                                              <p:pRg st="2" end="2"/>
                                            </p:txEl>
                                          </p:spTgt>
                                        </p:tgtEl>
                                        <p:attrNameLst>
                                          <p:attrName>style.visibility</p:attrName>
                                        </p:attrNameLst>
                                      </p:cBhvr>
                                      <p:to>
                                        <p:strVal val="visible"/>
                                      </p:to>
                                    </p:set>
                                    <p:animEffect transition="in" filter="dissolve">
                                      <p:cBhvr>
                                        <p:cTn id="17" dur="500"/>
                                        <p:tgtEl>
                                          <p:spTgt spid="1341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4147">
                                            <p:txEl>
                                              <p:pRg st="3" end="3"/>
                                            </p:txEl>
                                          </p:spTgt>
                                        </p:tgtEl>
                                        <p:attrNameLst>
                                          <p:attrName>style.visibility</p:attrName>
                                        </p:attrNameLst>
                                      </p:cBhvr>
                                      <p:to>
                                        <p:strVal val="visible"/>
                                      </p:to>
                                    </p:set>
                                    <p:animEffect transition="in" filter="dissolve">
                                      <p:cBhvr>
                                        <p:cTn id="22" dur="500"/>
                                        <p:tgtEl>
                                          <p:spTgt spid="13414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4147">
                                            <p:txEl>
                                              <p:pRg st="4" end="4"/>
                                            </p:txEl>
                                          </p:spTgt>
                                        </p:tgtEl>
                                        <p:attrNameLst>
                                          <p:attrName>style.visibility</p:attrName>
                                        </p:attrNameLst>
                                      </p:cBhvr>
                                      <p:to>
                                        <p:strVal val="visible"/>
                                      </p:to>
                                    </p:set>
                                    <p:animEffect transition="in" filter="dissolve">
                                      <p:cBhvr>
                                        <p:cTn id="27" dur="500"/>
                                        <p:tgtEl>
                                          <p:spTgt spid="13414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34147">
                                            <p:txEl>
                                              <p:pRg st="5" end="5"/>
                                            </p:txEl>
                                          </p:spTgt>
                                        </p:tgtEl>
                                        <p:attrNameLst>
                                          <p:attrName>style.visibility</p:attrName>
                                        </p:attrNameLst>
                                      </p:cBhvr>
                                      <p:to>
                                        <p:strVal val="visible"/>
                                      </p:to>
                                    </p:set>
                                    <p:animEffect transition="in" filter="dissolve">
                                      <p:cBhvr>
                                        <p:cTn id="32" dur="500"/>
                                        <p:tgtEl>
                                          <p:spTgt spid="13414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34147">
                                            <p:txEl>
                                              <p:pRg st="6" end="6"/>
                                            </p:txEl>
                                          </p:spTgt>
                                        </p:tgtEl>
                                        <p:attrNameLst>
                                          <p:attrName>style.visibility</p:attrName>
                                        </p:attrNameLst>
                                      </p:cBhvr>
                                      <p:to>
                                        <p:strVal val="visible"/>
                                      </p:to>
                                    </p:set>
                                    <p:animEffect transition="in" filter="dissolve">
                                      <p:cBhvr>
                                        <p:cTn id="37" dur="500"/>
                                        <p:tgtEl>
                                          <p:spTgt spid="134147">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34147">
                                            <p:txEl>
                                              <p:pRg st="7" end="7"/>
                                            </p:txEl>
                                          </p:spTgt>
                                        </p:tgtEl>
                                        <p:attrNameLst>
                                          <p:attrName>style.visibility</p:attrName>
                                        </p:attrNameLst>
                                      </p:cBhvr>
                                      <p:to>
                                        <p:strVal val="visible"/>
                                      </p:to>
                                    </p:set>
                                    <p:animEffect transition="in" filter="dissolve">
                                      <p:cBhvr>
                                        <p:cTn id="42" dur="500"/>
                                        <p:tgtEl>
                                          <p:spTgt spid="1341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7"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2420888"/>
            <a:ext cx="7848872" cy="3024336"/>
          </a:xfrm>
        </p:spPr>
        <p:txBody>
          <a:bodyPr/>
          <a:lstStyle/>
          <a:p>
            <a:pPr marL="0" indent="0" algn="ctr" eaLnBrk="1" fontAlgn="auto" hangingPunct="1">
              <a:spcBef>
                <a:spcPts val="0"/>
              </a:spcBef>
              <a:spcAft>
                <a:spcPts val="0"/>
              </a:spcAft>
              <a:buClrTx/>
              <a:buNone/>
              <a:defRPr/>
            </a:pPr>
            <a:r>
              <a:rPr lang="en-US" sz="3600" dirty="0" smtClean="0">
                <a:latin typeface="Calibri" charset="0"/>
                <a:ea typeface="Calibri" charset="0"/>
                <a:cs typeface="Calibri" charset="0"/>
              </a:rPr>
              <a:t>“</a:t>
            </a:r>
            <a:r>
              <a:rPr lang="ru-RU" sz="3600" dirty="0" smtClean="0"/>
              <a:t>Трудно поверить в верность Бога, если все, что вы испытываете в своей жизни, </a:t>
            </a:r>
            <a:r>
              <a:rPr lang="ru-RU" sz="3600" dirty="0" smtClean="0"/>
              <a:t>-</a:t>
            </a:r>
          </a:p>
          <a:p>
            <a:pPr marL="0" indent="0" algn="ctr" eaLnBrk="1" fontAlgn="auto" hangingPunct="1">
              <a:spcBef>
                <a:spcPts val="0"/>
              </a:spcBef>
              <a:spcAft>
                <a:spcPts val="0"/>
              </a:spcAft>
              <a:buClrTx/>
              <a:buNone/>
              <a:defRPr/>
            </a:pPr>
            <a:r>
              <a:rPr lang="ru-RU" sz="3600" dirty="0" smtClean="0"/>
              <a:t> </a:t>
            </a:r>
            <a:r>
              <a:rPr lang="ru-RU" sz="3600" dirty="0" smtClean="0"/>
              <a:t>это непрекращающееся насилие</a:t>
            </a:r>
            <a:r>
              <a:rPr lang="en-US" sz="3600" dirty="0" smtClean="0">
                <a:latin typeface="Calibri" charset="0"/>
                <a:ea typeface="Calibri" charset="0"/>
                <a:cs typeface="Calibri" charset="0"/>
              </a:rPr>
              <a:t>”</a:t>
            </a:r>
            <a:r>
              <a:rPr lang="ru-RU" sz="3600" dirty="0" smtClean="0">
                <a:latin typeface="Calibri" charset="0"/>
                <a:ea typeface="Calibri" charset="0"/>
                <a:cs typeface="Calibri" charset="0"/>
              </a:rPr>
              <a:t>.</a:t>
            </a:r>
            <a:endParaRPr lang="en-US" sz="3600" dirty="0" smtClean="0">
              <a:latin typeface="Calibri" charset="0"/>
              <a:ea typeface="Calibri" charset="0"/>
              <a:cs typeface="Calibri" charset="0"/>
            </a:endParaRPr>
          </a:p>
          <a:p>
            <a:pPr marL="0" indent="0" algn="ctr" eaLnBrk="1" fontAlgn="auto" hangingPunct="1">
              <a:spcBef>
                <a:spcPts val="0"/>
              </a:spcBef>
              <a:spcAft>
                <a:spcPts val="0"/>
              </a:spcAft>
              <a:buClrTx/>
              <a:buFont typeface="Wingdings" charset="2"/>
              <a:buNone/>
              <a:defRPr/>
            </a:pPr>
            <a:endParaRPr lang="en-US" sz="2800" dirty="0">
              <a:latin typeface="Calibri" charset="0"/>
              <a:ea typeface="Calibri" charset="0"/>
              <a:cs typeface="Calibri" charset="0"/>
            </a:endParaRPr>
          </a:p>
          <a:p>
            <a:pPr marL="0" indent="0" algn="ctr" eaLnBrk="1" fontAlgn="auto" hangingPunct="1">
              <a:spcBef>
                <a:spcPts val="0"/>
              </a:spcBef>
              <a:spcAft>
                <a:spcPts val="0"/>
              </a:spcAft>
              <a:buClrTx/>
              <a:buFontTx/>
              <a:buNone/>
              <a:defRPr/>
            </a:pPr>
            <a:r>
              <a:rPr lang="ru-RU" sz="2400" dirty="0" smtClean="0"/>
              <a:t>Д-р Тим Клинтон, </a:t>
            </a:r>
          </a:p>
          <a:p>
            <a:pPr marL="0" indent="0" algn="ctr" eaLnBrk="1" fontAlgn="auto" hangingPunct="1">
              <a:spcBef>
                <a:spcPts val="0"/>
              </a:spcBef>
              <a:spcAft>
                <a:spcPts val="0"/>
              </a:spcAft>
              <a:buClrTx/>
              <a:buFontTx/>
              <a:buNone/>
              <a:defRPr/>
            </a:pPr>
            <a:r>
              <a:rPr lang="ru-RU" sz="2400" dirty="0" smtClean="0"/>
              <a:t>президент Американской ассоциации христианских советников</a:t>
            </a:r>
            <a:endParaRPr lang="en-US" sz="2400" dirty="0">
              <a:latin typeface="Calibri" charset="0"/>
              <a:ea typeface="Calibri" charset="0"/>
              <a:cs typeface="Calibri" charset="0"/>
            </a:endParaRPr>
          </a:p>
        </p:txBody>
      </p:sp>
    </p:spTree>
  </p:cSld>
  <p:clrMapOvr>
    <a:masterClrMapping/>
  </p:clrMapOvr>
  <p:transition spd="slow">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1600200" y="332656"/>
            <a:ext cx="7543800" cy="990600"/>
          </a:xfrm>
        </p:spPr>
        <p:txBody>
          <a:bodyPr/>
          <a:lstStyle/>
          <a:p>
            <a:pPr algn="r" eaLnBrk="1" hangingPunct="1">
              <a:defRPr/>
            </a:pPr>
            <a:r>
              <a:rPr lang="ru-RU" altLang="en-US" sz="4000" dirty="0" smtClean="0">
                <a:effectLst/>
                <a:latin typeface="Avenir Book" charset="0"/>
                <a:ea typeface="Avenir Book" charset="0"/>
                <a:cs typeface="Avenir Book" charset="0"/>
              </a:rPr>
              <a:t>ВОЗМОЖНЫЕ ПРИЗНАКИ ЭМОЦИОНАЛЬНОГО НАСИЛИЯ</a:t>
            </a:r>
            <a:endParaRPr lang="en-GB" altLang="en-US" sz="4000" dirty="0">
              <a:effectLst/>
              <a:latin typeface="Avenir Book" charset="0"/>
              <a:ea typeface="Avenir Book" charset="0"/>
              <a:cs typeface="Avenir Book" charset="0"/>
            </a:endParaRPr>
          </a:p>
        </p:txBody>
      </p:sp>
      <p:sp>
        <p:nvSpPr>
          <p:cNvPr id="144387" name="Rectangle 3"/>
          <p:cNvSpPr>
            <a:spLocks noGrp="1" noChangeArrowheads="1"/>
          </p:cNvSpPr>
          <p:nvPr>
            <p:ph type="body" idx="1"/>
          </p:nvPr>
        </p:nvSpPr>
        <p:spPr>
          <a:xfrm>
            <a:off x="0" y="1916832"/>
            <a:ext cx="8860904" cy="3992508"/>
          </a:xfrm>
        </p:spPr>
        <p:txBody>
          <a:bodyPr/>
          <a:lstStyle/>
          <a:p>
            <a:r>
              <a:rPr lang="ru-RU" sz="3000" dirty="0" smtClean="0"/>
              <a:t> Необычные страхи (боязнь отдельных людей, страх возвращаться домой и т. д.);</a:t>
            </a:r>
          </a:p>
          <a:p>
            <a:r>
              <a:rPr lang="ru-RU" sz="3000" dirty="0" smtClean="0"/>
              <a:t> Агрессивное или отстраненное поведение;</a:t>
            </a:r>
          </a:p>
          <a:p>
            <a:r>
              <a:rPr lang="ru-RU" sz="3000" dirty="0" smtClean="0"/>
              <a:t> Жажда внимания (несоответствующие отношения со взрослыми / сверстниками);</a:t>
            </a:r>
          </a:p>
          <a:p>
            <a:r>
              <a:rPr lang="ru-RU" sz="3000" dirty="0" smtClean="0"/>
              <a:t> Проблемы с концентрацией внимания;</a:t>
            </a:r>
          </a:p>
          <a:p>
            <a:r>
              <a:rPr lang="ru-RU" sz="3000" dirty="0" smtClean="0"/>
              <a:t> Частые опоздания или прогулы в школе;</a:t>
            </a:r>
          </a:p>
          <a:p>
            <a:r>
              <a:rPr lang="ru-RU" sz="3000" dirty="0" smtClean="0"/>
              <a:t> Внезапное ухудшение успеваемости;</a:t>
            </a:r>
            <a:endParaRPr lang="ru-RU" sz="3000"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4387">
                                            <p:txEl>
                                              <p:pRg st="0" end="0"/>
                                            </p:txEl>
                                          </p:spTgt>
                                        </p:tgtEl>
                                        <p:attrNameLst>
                                          <p:attrName>style.visibility</p:attrName>
                                        </p:attrNameLst>
                                      </p:cBhvr>
                                      <p:to>
                                        <p:strVal val="visible"/>
                                      </p:to>
                                    </p:set>
                                    <p:animEffect transition="in" filter="dissolve">
                                      <p:cBhvr>
                                        <p:cTn id="7" dur="500"/>
                                        <p:tgtEl>
                                          <p:spTgt spid="144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4387">
                                            <p:txEl>
                                              <p:pRg st="1" end="1"/>
                                            </p:txEl>
                                          </p:spTgt>
                                        </p:tgtEl>
                                        <p:attrNameLst>
                                          <p:attrName>style.visibility</p:attrName>
                                        </p:attrNameLst>
                                      </p:cBhvr>
                                      <p:to>
                                        <p:strVal val="visible"/>
                                      </p:to>
                                    </p:set>
                                    <p:animEffect transition="in" filter="dissolve">
                                      <p:cBhvr>
                                        <p:cTn id="12" dur="500"/>
                                        <p:tgtEl>
                                          <p:spTgt spid="1443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4387">
                                            <p:txEl>
                                              <p:pRg st="2" end="2"/>
                                            </p:txEl>
                                          </p:spTgt>
                                        </p:tgtEl>
                                        <p:attrNameLst>
                                          <p:attrName>style.visibility</p:attrName>
                                        </p:attrNameLst>
                                      </p:cBhvr>
                                      <p:to>
                                        <p:strVal val="visible"/>
                                      </p:to>
                                    </p:set>
                                    <p:animEffect transition="in" filter="dissolve">
                                      <p:cBhvr>
                                        <p:cTn id="17" dur="500"/>
                                        <p:tgtEl>
                                          <p:spTgt spid="1443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4387">
                                            <p:txEl>
                                              <p:pRg st="3" end="3"/>
                                            </p:txEl>
                                          </p:spTgt>
                                        </p:tgtEl>
                                        <p:attrNameLst>
                                          <p:attrName>style.visibility</p:attrName>
                                        </p:attrNameLst>
                                      </p:cBhvr>
                                      <p:to>
                                        <p:strVal val="visible"/>
                                      </p:to>
                                    </p:set>
                                    <p:animEffect transition="in" filter="dissolve">
                                      <p:cBhvr>
                                        <p:cTn id="22" dur="500"/>
                                        <p:tgtEl>
                                          <p:spTgt spid="14438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44387">
                                            <p:txEl>
                                              <p:pRg st="4" end="4"/>
                                            </p:txEl>
                                          </p:spTgt>
                                        </p:tgtEl>
                                        <p:attrNameLst>
                                          <p:attrName>style.visibility</p:attrName>
                                        </p:attrNameLst>
                                      </p:cBhvr>
                                      <p:to>
                                        <p:strVal val="visible"/>
                                      </p:to>
                                    </p:set>
                                    <p:animEffect transition="in" filter="dissolve">
                                      <p:cBhvr>
                                        <p:cTn id="27" dur="500"/>
                                        <p:tgtEl>
                                          <p:spTgt spid="14438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44387">
                                            <p:txEl>
                                              <p:pRg st="5" end="5"/>
                                            </p:txEl>
                                          </p:spTgt>
                                        </p:tgtEl>
                                        <p:attrNameLst>
                                          <p:attrName>style.visibility</p:attrName>
                                        </p:attrNameLst>
                                      </p:cBhvr>
                                      <p:to>
                                        <p:strVal val="visible"/>
                                      </p:to>
                                    </p:set>
                                    <p:animEffect transition="in" filter="dissolve">
                                      <p:cBhvr>
                                        <p:cTn id="32" dur="500"/>
                                        <p:tgtEl>
                                          <p:spTgt spid="14438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build="p" bldLvl="2"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0" y="476672"/>
            <a:ext cx="8979987" cy="914400"/>
          </a:xfrm>
        </p:spPr>
        <p:txBody>
          <a:bodyPr/>
          <a:lstStyle/>
          <a:p>
            <a:pPr algn="r" eaLnBrk="1" hangingPunct="1">
              <a:defRPr/>
            </a:pPr>
            <a:r>
              <a:rPr lang="ru-RU" altLang="en-US" sz="4000" dirty="0" smtClean="0">
                <a:effectLst/>
                <a:latin typeface="Avenir Book" charset="0"/>
                <a:ea typeface="Avenir Book" charset="0"/>
                <a:cs typeface="Avenir Book" charset="0"/>
              </a:rPr>
              <a:t>ВОЗМОЖНЫЕ ПРИЗНАКИ НЕНАДЛЕЖАЩЕГО УХОДА ЗА РЕБЕНКОМ</a:t>
            </a:r>
            <a:endParaRPr lang="en-GB" altLang="en-US" sz="4000" dirty="0">
              <a:effectLst/>
              <a:latin typeface="Avenir Book" charset="0"/>
              <a:ea typeface="Avenir Book" charset="0"/>
              <a:cs typeface="Avenir Book" charset="0"/>
            </a:endParaRPr>
          </a:p>
        </p:txBody>
      </p:sp>
      <p:sp>
        <p:nvSpPr>
          <p:cNvPr id="145411" name="Rectangle 3"/>
          <p:cNvSpPr>
            <a:spLocks noGrp="1" noChangeArrowheads="1"/>
          </p:cNvSpPr>
          <p:nvPr>
            <p:ph type="body" idx="1"/>
          </p:nvPr>
        </p:nvSpPr>
        <p:spPr>
          <a:xfrm>
            <a:off x="0" y="1916832"/>
            <a:ext cx="8928992" cy="4176464"/>
          </a:xfrm>
        </p:spPr>
        <p:txBody>
          <a:bodyPr/>
          <a:lstStyle/>
          <a:p>
            <a:r>
              <a:rPr lang="ru-RU" sz="3000" dirty="0" smtClean="0"/>
              <a:t>Вид ребенка свидетельствует о том, что о нем плохо заботятся или он несчастен; </a:t>
            </a:r>
          </a:p>
          <a:p>
            <a:r>
              <a:rPr lang="ru-RU" sz="3000" dirty="0" smtClean="0"/>
              <a:t>Грязные и плохо ухоженные (особенно маленькие дети); </a:t>
            </a:r>
          </a:p>
          <a:p>
            <a:r>
              <a:rPr lang="ru-RU" sz="3000" dirty="0" smtClean="0"/>
              <a:t>Голод, попрошайничество еды, кражи;</a:t>
            </a:r>
          </a:p>
          <a:p>
            <a:r>
              <a:rPr lang="ru-RU" sz="3000" dirty="0" smtClean="0"/>
              <a:t>Одежда в плохом состоянии или не соответствует погоде;</a:t>
            </a:r>
          </a:p>
          <a:p>
            <a:r>
              <a:rPr lang="ru-RU" sz="3000" dirty="0" smtClean="0"/>
              <a:t>Затяжные проблемы со здоровьем или травмы.</a:t>
            </a:r>
            <a:endParaRPr lang="ru-RU" sz="3000"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5411">
                                            <p:txEl>
                                              <p:pRg st="0" end="0"/>
                                            </p:txEl>
                                          </p:spTgt>
                                        </p:tgtEl>
                                        <p:attrNameLst>
                                          <p:attrName>style.visibility</p:attrName>
                                        </p:attrNameLst>
                                      </p:cBhvr>
                                      <p:to>
                                        <p:strVal val="visible"/>
                                      </p:to>
                                    </p:set>
                                    <p:animEffect transition="in" filter="dissolve">
                                      <p:cBhvr>
                                        <p:cTn id="7" dur="500"/>
                                        <p:tgtEl>
                                          <p:spTgt spid="145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5411">
                                            <p:txEl>
                                              <p:pRg st="1" end="1"/>
                                            </p:txEl>
                                          </p:spTgt>
                                        </p:tgtEl>
                                        <p:attrNameLst>
                                          <p:attrName>style.visibility</p:attrName>
                                        </p:attrNameLst>
                                      </p:cBhvr>
                                      <p:to>
                                        <p:strVal val="visible"/>
                                      </p:to>
                                    </p:set>
                                    <p:animEffect transition="in" filter="dissolve">
                                      <p:cBhvr>
                                        <p:cTn id="12" dur="500"/>
                                        <p:tgtEl>
                                          <p:spTgt spid="1454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5411">
                                            <p:txEl>
                                              <p:pRg st="2" end="2"/>
                                            </p:txEl>
                                          </p:spTgt>
                                        </p:tgtEl>
                                        <p:attrNameLst>
                                          <p:attrName>style.visibility</p:attrName>
                                        </p:attrNameLst>
                                      </p:cBhvr>
                                      <p:to>
                                        <p:strVal val="visible"/>
                                      </p:to>
                                    </p:set>
                                    <p:animEffect transition="in" filter="dissolve">
                                      <p:cBhvr>
                                        <p:cTn id="17" dur="500"/>
                                        <p:tgtEl>
                                          <p:spTgt spid="1454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5411">
                                            <p:txEl>
                                              <p:pRg st="3" end="3"/>
                                            </p:txEl>
                                          </p:spTgt>
                                        </p:tgtEl>
                                        <p:attrNameLst>
                                          <p:attrName>style.visibility</p:attrName>
                                        </p:attrNameLst>
                                      </p:cBhvr>
                                      <p:to>
                                        <p:strVal val="visible"/>
                                      </p:to>
                                    </p:set>
                                    <p:animEffect transition="in" filter="dissolve">
                                      <p:cBhvr>
                                        <p:cTn id="22" dur="500"/>
                                        <p:tgtEl>
                                          <p:spTgt spid="1454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45411">
                                            <p:txEl>
                                              <p:pRg st="4" end="4"/>
                                            </p:txEl>
                                          </p:spTgt>
                                        </p:tgtEl>
                                        <p:attrNameLst>
                                          <p:attrName>style.visibility</p:attrName>
                                        </p:attrNameLst>
                                      </p:cBhvr>
                                      <p:to>
                                        <p:strVal val="visible"/>
                                      </p:to>
                                    </p:set>
                                    <p:animEffect transition="in" filter="dissolve">
                                      <p:cBhvr>
                                        <p:cTn id="27" dur="500"/>
                                        <p:tgtEl>
                                          <p:spTgt spid="1454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1" grpId="0" build="p" bldLvl="2"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5170" name="Rectangle 1026"/>
          <p:cNvSpPr>
            <a:spLocks noGrp="1" noChangeArrowheads="1"/>
          </p:cNvSpPr>
          <p:nvPr>
            <p:ph type="title"/>
          </p:nvPr>
        </p:nvSpPr>
        <p:spPr>
          <a:xfrm>
            <a:off x="467544" y="260648"/>
            <a:ext cx="8437984" cy="1447800"/>
          </a:xfrm>
        </p:spPr>
        <p:txBody>
          <a:bodyPr/>
          <a:lstStyle/>
          <a:p>
            <a:pPr algn="r" eaLnBrk="1" hangingPunct="1">
              <a:defRPr/>
            </a:pPr>
            <a:r>
              <a:rPr lang="ru-RU" altLang="en-US" sz="4000" dirty="0" smtClean="0">
                <a:effectLst/>
                <a:latin typeface="Avenir Book" charset="0"/>
                <a:ea typeface="Avenir Book" charset="0"/>
                <a:cs typeface="Avenir Book" charset="0"/>
              </a:rPr>
              <a:t>ПОЧЕМУ ЭТО ПРОИСХОДИТ</a:t>
            </a:r>
            <a:r>
              <a:rPr lang="en-GB" altLang="en-US" sz="4000" dirty="0" smtClean="0">
                <a:effectLst/>
                <a:latin typeface="Avenir Book" charset="0"/>
                <a:ea typeface="Avenir Book" charset="0"/>
                <a:cs typeface="Avenir Book" charset="0"/>
              </a:rPr>
              <a:t>?</a:t>
            </a:r>
            <a:endParaRPr lang="en-GB" altLang="en-US" sz="4000" dirty="0">
              <a:effectLst/>
              <a:latin typeface="Avenir Book" charset="0"/>
              <a:ea typeface="Avenir Book" charset="0"/>
              <a:cs typeface="Avenir Book" charset="0"/>
            </a:endParaRPr>
          </a:p>
        </p:txBody>
      </p:sp>
      <p:sp>
        <p:nvSpPr>
          <p:cNvPr id="135171" name="Rectangle 1027"/>
          <p:cNvSpPr>
            <a:spLocks noGrp="1" noChangeArrowheads="1"/>
          </p:cNvSpPr>
          <p:nvPr>
            <p:ph type="body" idx="1"/>
          </p:nvPr>
        </p:nvSpPr>
        <p:spPr>
          <a:xfrm>
            <a:off x="595313" y="2204864"/>
            <a:ext cx="8310215" cy="4017640"/>
          </a:xfrm>
          <a:effectLst>
            <a:outerShdw blurRad="63500" dist="35921" dir="2700000" algn="ctr" rotWithShape="0">
              <a:srgbClr val="F7D47D">
                <a:alpha val="74997"/>
              </a:srgbClr>
            </a:outerShdw>
          </a:effectLst>
        </p:spPr>
        <p:txBody>
          <a:bodyPr/>
          <a:lstStyle/>
          <a:p>
            <a:pPr eaLnBrk="1" hangingPunct="1">
              <a:buFont typeface="Arial" panose="020B0604020202020204" pitchFamily="34" charset="0"/>
              <a:buChar char="•"/>
              <a:defRPr/>
            </a:pPr>
            <a:r>
              <a:rPr lang="ru-RU" sz="3400" dirty="0" smtClean="0">
                <a:latin typeface="Calibri" charset="0"/>
                <a:ea typeface="Calibri" charset="0"/>
                <a:cs typeface="Calibri" charset="0"/>
              </a:rPr>
              <a:t>Стресс</a:t>
            </a:r>
            <a:endParaRPr lang="en-GB" sz="3400" dirty="0" smtClean="0">
              <a:latin typeface="Calibri" charset="0"/>
              <a:ea typeface="Calibri" charset="0"/>
              <a:cs typeface="Calibri" charset="0"/>
            </a:endParaRPr>
          </a:p>
          <a:p>
            <a:pPr eaLnBrk="1" hangingPunct="1">
              <a:buFont typeface="Arial" panose="020B0604020202020204" pitchFamily="34" charset="0"/>
              <a:buChar char="•"/>
              <a:defRPr/>
            </a:pPr>
            <a:r>
              <a:rPr lang="ru-RU" sz="3400" dirty="0" smtClean="0">
                <a:latin typeface="Calibri" charset="0"/>
                <a:ea typeface="Calibri" charset="0"/>
                <a:cs typeface="Calibri" charset="0"/>
              </a:rPr>
              <a:t>Гнев</a:t>
            </a:r>
            <a:endParaRPr lang="en-GB" sz="3400" dirty="0" smtClean="0">
              <a:latin typeface="Calibri" charset="0"/>
              <a:ea typeface="Calibri" charset="0"/>
              <a:cs typeface="Calibri" charset="0"/>
            </a:endParaRPr>
          </a:p>
          <a:p>
            <a:pPr eaLnBrk="1" hangingPunct="1">
              <a:buFont typeface="Arial" panose="020B0604020202020204" pitchFamily="34" charset="0"/>
              <a:buChar char="•"/>
              <a:defRPr/>
            </a:pPr>
            <a:r>
              <a:rPr lang="ru-RU" sz="3400" dirty="0" smtClean="0">
                <a:latin typeface="Calibri" charset="0"/>
                <a:ea typeface="Calibri" charset="0"/>
                <a:cs typeface="Calibri" charset="0"/>
              </a:rPr>
              <a:t>Неумение быть родителем</a:t>
            </a:r>
            <a:endParaRPr lang="en-GB" sz="3400" dirty="0" smtClean="0">
              <a:latin typeface="Calibri" charset="0"/>
              <a:ea typeface="Calibri" charset="0"/>
              <a:cs typeface="Calibri" charset="0"/>
            </a:endParaRPr>
          </a:p>
          <a:p>
            <a:pPr eaLnBrk="1" hangingPunct="1">
              <a:buFont typeface="Arial" panose="020B0604020202020204" pitchFamily="34" charset="0"/>
              <a:buChar char="•"/>
              <a:defRPr/>
            </a:pPr>
            <a:r>
              <a:rPr lang="ru-RU" sz="3400" dirty="0" smtClean="0">
                <a:latin typeface="Calibri" charset="0"/>
                <a:ea typeface="Calibri" charset="0"/>
                <a:cs typeface="Calibri" charset="0"/>
              </a:rPr>
              <a:t>Изоляция</a:t>
            </a:r>
            <a:endParaRPr lang="en-GB" sz="3400" dirty="0" smtClean="0">
              <a:latin typeface="Calibri" charset="0"/>
              <a:ea typeface="Calibri" charset="0"/>
              <a:cs typeface="Calibri" charset="0"/>
            </a:endParaRPr>
          </a:p>
          <a:p>
            <a:pPr eaLnBrk="1" hangingPunct="1">
              <a:buFont typeface="Arial" panose="020B0604020202020204" pitchFamily="34" charset="0"/>
              <a:buChar char="•"/>
              <a:defRPr/>
            </a:pPr>
            <a:r>
              <a:rPr lang="ru-RU" sz="3400" dirty="0" smtClean="0">
                <a:latin typeface="Calibri" charset="0"/>
                <a:ea typeface="Calibri" charset="0"/>
                <a:cs typeface="Calibri" charset="0"/>
              </a:rPr>
              <a:t>Неуместные ожидания от своих детей</a:t>
            </a:r>
            <a:endParaRPr lang="en-GB" sz="3400" dirty="0" smtClean="0">
              <a:latin typeface="Calibri" charset="0"/>
              <a:ea typeface="Calibri" charset="0"/>
              <a:cs typeface="Calibri" charset="0"/>
            </a:endParaRPr>
          </a:p>
          <a:p>
            <a:pPr eaLnBrk="1" hangingPunct="1">
              <a:buFont typeface="Arial" panose="020B0604020202020204" pitchFamily="34" charset="0"/>
              <a:buChar char="•"/>
              <a:defRPr/>
            </a:pPr>
            <a:r>
              <a:rPr lang="ru-RU" sz="3400" dirty="0" smtClean="0">
                <a:latin typeface="Calibri" charset="0"/>
                <a:ea typeface="Calibri" charset="0"/>
                <a:cs typeface="Calibri" charset="0"/>
              </a:rPr>
              <a:t>Жажда контроля и власти</a:t>
            </a:r>
            <a:endParaRPr lang="en-GB" sz="3400" dirty="0" smtClean="0">
              <a:latin typeface="Calibri" charset="0"/>
              <a:ea typeface="Calibri" charset="0"/>
              <a:cs typeface="Calibri" charset="0"/>
            </a:endParaRPr>
          </a:p>
          <a:p>
            <a:pPr eaLnBrk="1" hangingPunct="1">
              <a:buFont typeface="Arial" panose="020B0604020202020204" pitchFamily="34" charset="0"/>
              <a:buChar char="•"/>
              <a:defRPr/>
            </a:pPr>
            <a:endParaRPr lang="en-GB" sz="3400" dirty="0" smtClean="0">
              <a:latin typeface="Calibri" charset="0"/>
              <a:ea typeface="Calibri" charset="0"/>
              <a:cs typeface="Calibri"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5171">
                                            <p:txEl>
                                              <p:pRg st="0" end="0"/>
                                            </p:txEl>
                                          </p:spTgt>
                                        </p:tgtEl>
                                        <p:attrNameLst>
                                          <p:attrName>style.visibility</p:attrName>
                                        </p:attrNameLst>
                                      </p:cBhvr>
                                      <p:to>
                                        <p:strVal val="visible"/>
                                      </p:to>
                                    </p:set>
                                    <p:animEffect transition="in" filter="barn(inVertical)">
                                      <p:cBhvr>
                                        <p:cTn id="7" dur="500"/>
                                        <p:tgtEl>
                                          <p:spTgt spid="135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5171">
                                            <p:txEl>
                                              <p:pRg st="1" end="1"/>
                                            </p:txEl>
                                          </p:spTgt>
                                        </p:tgtEl>
                                        <p:attrNameLst>
                                          <p:attrName>style.visibility</p:attrName>
                                        </p:attrNameLst>
                                      </p:cBhvr>
                                      <p:to>
                                        <p:strVal val="visible"/>
                                      </p:to>
                                    </p:set>
                                    <p:animEffect transition="in" filter="barn(inVertical)">
                                      <p:cBhvr>
                                        <p:cTn id="12" dur="500"/>
                                        <p:tgtEl>
                                          <p:spTgt spid="1351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35171">
                                            <p:txEl>
                                              <p:pRg st="2" end="2"/>
                                            </p:txEl>
                                          </p:spTgt>
                                        </p:tgtEl>
                                        <p:attrNameLst>
                                          <p:attrName>style.visibility</p:attrName>
                                        </p:attrNameLst>
                                      </p:cBhvr>
                                      <p:to>
                                        <p:strVal val="visible"/>
                                      </p:to>
                                    </p:set>
                                    <p:animEffect transition="in" filter="barn(inVertical)">
                                      <p:cBhvr>
                                        <p:cTn id="17" dur="500"/>
                                        <p:tgtEl>
                                          <p:spTgt spid="13517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35171">
                                            <p:txEl>
                                              <p:pRg st="3" end="3"/>
                                            </p:txEl>
                                          </p:spTgt>
                                        </p:tgtEl>
                                        <p:attrNameLst>
                                          <p:attrName>style.visibility</p:attrName>
                                        </p:attrNameLst>
                                      </p:cBhvr>
                                      <p:to>
                                        <p:strVal val="visible"/>
                                      </p:to>
                                    </p:set>
                                    <p:animEffect transition="in" filter="barn(inVertical)">
                                      <p:cBhvr>
                                        <p:cTn id="22" dur="500"/>
                                        <p:tgtEl>
                                          <p:spTgt spid="13517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35171">
                                            <p:txEl>
                                              <p:pRg st="4" end="4"/>
                                            </p:txEl>
                                          </p:spTgt>
                                        </p:tgtEl>
                                        <p:attrNameLst>
                                          <p:attrName>style.visibility</p:attrName>
                                        </p:attrNameLst>
                                      </p:cBhvr>
                                      <p:to>
                                        <p:strVal val="visible"/>
                                      </p:to>
                                    </p:set>
                                    <p:animEffect transition="in" filter="barn(inVertical)">
                                      <p:cBhvr>
                                        <p:cTn id="27" dur="500"/>
                                        <p:tgtEl>
                                          <p:spTgt spid="13517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35171">
                                            <p:txEl>
                                              <p:pRg st="5" end="5"/>
                                            </p:txEl>
                                          </p:spTgt>
                                        </p:tgtEl>
                                        <p:attrNameLst>
                                          <p:attrName>style.visibility</p:attrName>
                                        </p:attrNameLst>
                                      </p:cBhvr>
                                      <p:to>
                                        <p:strVal val="visible"/>
                                      </p:to>
                                    </p:set>
                                    <p:animEffect transition="in" filter="barn(inVertical)">
                                      <p:cBhvr>
                                        <p:cTn id="32" dur="500"/>
                                        <p:tgtEl>
                                          <p:spTgt spid="1351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1"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6194" name="Rectangle 1026"/>
          <p:cNvSpPr>
            <a:spLocks noGrp="1" noChangeArrowheads="1"/>
          </p:cNvSpPr>
          <p:nvPr>
            <p:ph type="title"/>
          </p:nvPr>
        </p:nvSpPr>
        <p:spPr>
          <a:xfrm>
            <a:off x="574104" y="685056"/>
            <a:ext cx="8534400" cy="1447800"/>
          </a:xfrm>
        </p:spPr>
        <p:txBody>
          <a:bodyPr/>
          <a:lstStyle/>
          <a:p>
            <a:pPr algn="r" eaLnBrk="1" hangingPunct="1">
              <a:defRPr/>
            </a:pPr>
            <a:r>
              <a:rPr lang="ru-RU" altLang="en-US" sz="4000" dirty="0" smtClean="0">
                <a:effectLst/>
                <a:latin typeface="Avenir Book" charset="0"/>
                <a:ea typeface="Avenir Book" charset="0"/>
                <a:cs typeface="Avenir Book" charset="0"/>
              </a:rPr>
              <a:t>БИБЛЕЙСКАЯ ПЕРСПЕКТИВА</a:t>
            </a:r>
            <a:endParaRPr lang="en-GB" altLang="en-US" sz="4000" dirty="0">
              <a:effectLst/>
              <a:latin typeface="Avenir Book" charset="0"/>
              <a:ea typeface="Avenir Book" charset="0"/>
              <a:cs typeface="Avenir Book" charset="0"/>
            </a:endParaRPr>
          </a:p>
        </p:txBody>
      </p:sp>
      <p:sp>
        <p:nvSpPr>
          <p:cNvPr id="136195" name="Rectangle 1027"/>
          <p:cNvSpPr>
            <a:spLocks noGrp="1" noChangeArrowheads="1"/>
          </p:cNvSpPr>
          <p:nvPr>
            <p:ph type="body" idx="1"/>
          </p:nvPr>
        </p:nvSpPr>
        <p:spPr>
          <a:xfrm>
            <a:off x="3635896" y="2472680"/>
            <a:ext cx="5184576" cy="4268688"/>
          </a:xfrm>
        </p:spPr>
        <p:txBody>
          <a:bodyPr/>
          <a:lstStyle/>
          <a:p>
            <a:pPr algn="ctr" eaLnBrk="1" hangingPunct="1">
              <a:buNone/>
              <a:defRPr/>
            </a:pPr>
            <a:r>
              <a:rPr lang="en-GB" altLang="en-US" dirty="0">
                <a:latin typeface="Calibri" charset="0"/>
                <a:ea typeface="Calibri" charset="0"/>
                <a:cs typeface="Calibri" charset="0"/>
              </a:rPr>
              <a:t>	</a:t>
            </a:r>
            <a:r>
              <a:rPr lang="en-GB" altLang="en-US" dirty="0" smtClean="0">
                <a:latin typeface="Calibri" charset="0"/>
                <a:ea typeface="Calibri" charset="0"/>
                <a:cs typeface="Calibri" charset="0"/>
              </a:rPr>
              <a:t>“</a:t>
            </a:r>
            <a:r>
              <a:rPr lang="ru-RU" dirty="0" smtClean="0"/>
              <a:t>Не дружись с гневливым и не сообщайся с человеком вспыльчивым. Чтобы не научиться путям его и не навлечь петли на душу твою</a:t>
            </a:r>
            <a:r>
              <a:rPr lang="en-GB" altLang="en-US" dirty="0" smtClean="0">
                <a:latin typeface="Calibri" charset="0"/>
                <a:ea typeface="Calibri" charset="0"/>
                <a:cs typeface="Calibri" charset="0"/>
              </a:rPr>
              <a:t>” </a:t>
            </a:r>
          </a:p>
          <a:p>
            <a:pPr algn="ctr" eaLnBrk="1" hangingPunct="1">
              <a:buFont typeface="Wingdings" charset="2"/>
              <a:buNone/>
              <a:defRPr/>
            </a:pPr>
            <a:r>
              <a:rPr lang="en-GB" altLang="en-US" sz="2800" dirty="0" smtClean="0">
                <a:latin typeface="Calibri" charset="0"/>
                <a:ea typeface="Calibri" charset="0"/>
                <a:cs typeface="Calibri" charset="0"/>
              </a:rPr>
              <a:t>(</a:t>
            </a:r>
            <a:r>
              <a:rPr lang="ru-RU" altLang="en-US" sz="2800" dirty="0" smtClean="0">
                <a:latin typeface="Calibri" charset="0"/>
                <a:ea typeface="Calibri" charset="0"/>
                <a:cs typeface="Calibri" charset="0"/>
              </a:rPr>
              <a:t>Притчи </a:t>
            </a:r>
            <a:r>
              <a:rPr lang="en-GB" altLang="en-US" sz="2800" dirty="0" smtClean="0">
                <a:latin typeface="Calibri" charset="0"/>
                <a:ea typeface="Calibri" charset="0"/>
                <a:cs typeface="Calibri" charset="0"/>
              </a:rPr>
              <a:t>22:24).</a:t>
            </a:r>
            <a:endParaRPr lang="en-GB" altLang="en-US" sz="2800" dirty="0">
              <a:latin typeface="Calibri" charset="0"/>
              <a:ea typeface="Calibri" charset="0"/>
              <a:cs typeface="Calibri" charset="0"/>
            </a:endParaRPr>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6194"/>
                                        </p:tgtEl>
                                        <p:attrNameLst>
                                          <p:attrName>style.visibility</p:attrName>
                                        </p:attrNameLst>
                                      </p:cBhvr>
                                      <p:to>
                                        <p:strVal val="visible"/>
                                      </p:to>
                                    </p:set>
                                    <p:animEffect transition="in" filter="dissolve">
                                      <p:cBhvr>
                                        <p:cTn id="7" dur="500"/>
                                        <p:tgtEl>
                                          <p:spTgt spid="1361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6195">
                                            <p:txEl>
                                              <p:pRg st="0" end="0"/>
                                            </p:txEl>
                                          </p:spTgt>
                                        </p:tgtEl>
                                        <p:attrNameLst>
                                          <p:attrName>style.visibility</p:attrName>
                                        </p:attrNameLst>
                                      </p:cBhvr>
                                      <p:to>
                                        <p:strVal val="visible"/>
                                      </p:to>
                                    </p:set>
                                    <p:animEffect transition="in" filter="dissolve">
                                      <p:cBhvr>
                                        <p:cTn id="12" dur="500"/>
                                        <p:tgtEl>
                                          <p:spTgt spid="13619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6195">
                                            <p:txEl>
                                              <p:pRg st="1" end="1"/>
                                            </p:txEl>
                                          </p:spTgt>
                                        </p:tgtEl>
                                        <p:attrNameLst>
                                          <p:attrName>style.visibility</p:attrName>
                                        </p:attrNameLst>
                                      </p:cBhvr>
                                      <p:to>
                                        <p:strVal val="visible"/>
                                      </p:to>
                                    </p:set>
                                    <p:animEffect transition="in" filter="dissolve">
                                      <p:cBhvr>
                                        <p:cTn id="17" dur="500"/>
                                        <p:tgtEl>
                                          <p:spTgt spid="1361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4" grpId="0" autoUpdateAnimBg="0"/>
      <p:bldP spid="13619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45032" y="332656"/>
            <a:ext cx="9289032" cy="1143000"/>
          </a:xfrm>
        </p:spPr>
        <p:txBody>
          <a:bodyPr/>
          <a:lstStyle/>
          <a:p>
            <a:pPr algn="r" eaLnBrk="1" hangingPunct="1">
              <a:defRPr/>
            </a:pPr>
            <a:r>
              <a:rPr lang="ru-RU" altLang="en-US" sz="4000" dirty="0" smtClean="0">
                <a:effectLst/>
                <a:latin typeface="Avenir Book" charset="0"/>
                <a:ea typeface="Avenir Book" charset="0"/>
                <a:cs typeface="Avenir Book" charset="0"/>
              </a:rPr>
              <a:t>ЧТО ПРЕДСТАВЛЯЕТ СОБОЙ ГНЕВ</a:t>
            </a:r>
            <a:r>
              <a:rPr lang="en-GB" altLang="en-US" sz="4000" dirty="0" smtClean="0">
                <a:effectLst/>
                <a:latin typeface="Avenir Book" charset="0"/>
                <a:ea typeface="Avenir Book" charset="0"/>
                <a:cs typeface="Avenir Book" charset="0"/>
              </a:rPr>
              <a:t>?</a:t>
            </a:r>
            <a:endParaRPr lang="en-GB" altLang="en-US" sz="4000" dirty="0">
              <a:effectLst/>
              <a:latin typeface="Avenir Book" charset="0"/>
              <a:ea typeface="Avenir Book" charset="0"/>
              <a:cs typeface="Avenir Book" charset="0"/>
            </a:endParaRPr>
          </a:p>
        </p:txBody>
      </p:sp>
      <p:sp>
        <p:nvSpPr>
          <p:cNvPr id="12291" name="Rectangle 3"/>
          <p:cNvSpPr>
            <a:spLocks noGrp="1" noChangeArrowheads="1"/>
          </p:cNvSpPr>
          <p:nvPr>
            <p:ph type="body" idx="1"/>
          </p:nvPr>
        </p:nvSpPr>
        <p:spPr>
          <a:xfrm>
            <a:off x="323528" y="2492896"/>
            <a:ext cx="8459759" cy="3857600"/>
          </a:xfrm>
        </p:spPr>
        <p:txBody>
          <a:bodyPr/>
          <a:lstStyle/>
          <a:p>
            <a:pPr eaLnBrk="1" hangingPunct="1">
              <a:buSzPct val="130000"/>
              <a:buFont typeface="Arial" panose="020B0604020202020204" pitchFamily="34" charset="0"/>
              <a:buChar char="•"/>
              <a:defRPr/>
            </a:pPr>
            <a:r>
              <a:rPr lang="ru-RU" dirty="0" smtClean="0"/>
              <a:t>Гнев является важной составляющей данных нам Богом эмоций. </a:t>
            </a:r>
          </a:p>
          <a:p>
            <a:pPr eaLnBrk="1" hangingPunct="1">
              <a:buSzPct val="130000"/>
              <a:buFont typeface="Arial" panose="020B0604020202020204" pitchFamily="34" charset="0"/>
              <a:buChar char="•"/>
              <a:defRPr/>
            </a:pPr>
            <a:r>
              <a:rPr lang="ru-RU" dirty="0" smtClean="0"/>
              <a:t>наши чувства были изменены грехом.</a:t>
            </a:r>
          </a:p>
          <a:p>
            <a:pPr eaLnBrk="1" hangingPunct="1">
              <a:buSzPct val="130000"/>
              <a:buFont typeface="Arial" panose="020B0604020202020204" pitchFamily="34" charset="0"/>
              <a:buChar char="•"/>
              <a:defRPr/>
            </a:pPr>
            <a:r>
              <a:rPr lang="ru-RU" dirty="0" smtClean="0"/>
              <a:t>Цель Евангелия – восстановить и исцелить эмоции, чтобы гнев при столкновении с несправедливостью и злом исполнял намерение Бога</a:t>
            </a:r>
            <a:r>
              <a:rPr lang="en-US" dirty="0" smtClean="0">
                <a:latin typeface="Calibri" charset="0"/>
                <a:ea typeface="Calibri" charset="0"/>
                <a:cs typeface="Calibri" charset="0"/>
              </a:rPr>
              <a:t>.  </a:t>
            </a:r>
            <a:endParaRPr lang="en-GB" altLang="en-US" dirty="0" smtClean="0">
              <a:latin typeface="Calibri" charset="0"/>
              <a:ea typeface="Calibri" charset="0"/>
              <a:cs typeface="Calibri" charset="0"/>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wipe(up)">
                                      <p:cBhvr>
                                        <p:cTn id="7" dur="500"/>
                                        <p:tgtEl>
                                          <p:spTgt spid="1229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Effect transition="in" filter="wipe(up)">
                                      <p:cBhvr>
                                        <p:cTn id="12" dur="500"/>
                                        <p:tgtEl>
                                          <p:spTgt spid="1229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2291">
                                            <p:txEl>
                                              <p:pRg st="1" end="1"/>
                                            </p:txEl>
                                          </p:spTgt>
                                        </p:tgtEl>
                                        <p:attrNameLst>
                                          <p:attrName>style.visibility</p:attrName>
                                        </p:attrNameLst>
                                      </p:cBhvr>
                                      <p:to>
                                        <p:strVal val="visible"/>
                                      </p:to>
                                    </p:set>
                                    <p:animEffect transition="in" filter="wipe(up)">
                                      <p:cBhvr>
                                        <p:cTn id="17" dur="500"/>
                                        <p:tgtEl>
                                          <p:spTgt spid="1229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2291">
                                            <p:txEl>
                                              <p:pRg st="2" end="2"/>
                                            </p:txEl>
                                          </p:spTgt>
                                        </p:tgtEl>
                                        <p:attrNameLst>
                                          <p:attrName>style.visibility</p:attrName>
                                        </p:attrNameLst>
                                      </p:cBhvr>
                                      <p:to>
                                        <p:strVal val="visible"/>
                                      </p:to>
                                    </p:set>
                                    <p:animEffect transition="in" filter="wipe(up)">
                                      <p:cBhvr>
                                        <p:cTn id="22" dur="500"/>
                                        <p:tgtEl>
                                          <p:spTgt spid="122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utoUpdateAnimBg="0"/>
      <p:bldP spid="12291"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62820" name="Rectangle 4"/>
          <p:cNvSpPr>
            <a:spLocks noGrp="1" noChangeArrowheads="1"/>
          </p:cNvSpPr>
          <p:nvPr>
            <p:ph type="title"/>
          </p:nvPr>
        </p:nvSpPr>
        <p:spPr>
          <a:xfrm>
            <a:off x="-217040" y="188640"/>
            <a:ext cx="9361040" cy="1752600"/>
          </a:xfrm>
        </p:spPr>
        <p:txBody>
          <a:bodyPr/>
          <a:lstStyle/>
          <a:p>
            <a:pPr algn="r" eaLnBrk="1" hangingPunct="1">
              <a:defRPr/>
            </a:pPr>
            <a:r>
              <a:rPr lang="ru-RU" altLang="en-US" sz="4000" dirty="0" smtClean="0">
                <a:effectLst/>
                <a:latin typeface="Avenir Book" charset="0"/>
                <a:ea typeface="Avenir Book" charset="0"/>
                <a:cs typeface="Avenir Book" charset="0"/>
              </a:rPr>
              <a:t>АПОСТОЛ ПАВЕЛ УВЕЩЕВАЕТ НАС</a:t>
            </a:r>
            <a:endParaRPr lang="en-GB" altLang="en-US" sz="4000" dirty="0">
              <a:effectLst/>
              <a:latin typeface="Avenir Book" charset="0"/>
              <a:ea typeface="Avenir Book" charset="0"/>
              <a:cs typeface="Avenir Book" charset="0"/>
            </a:endParaRPr>
          </a:p>
        </p:txBody>
      </p:sp>
      <p:sp>
        <p:nvSpPr>
          <p:cNvPr id="162821" name="Rectangle 5"/>
          <p:cNvSpPr>
            <a:spLocks noGrp="1" noChangeArrowheads="1"/>
          </p:cNvSpPr>
          <p:nvPr>
            <p:ph type="body" idx="1"/>
          </p:nvPr>
        </p:nvSpPr>
        <p:spPr>
          <a:xfrm>
            <a:off x="3563888" y="2060848"/>
            <a:ext cx="5184576" cy="4653136"/>
          </a:xfrm>
        </p:spPr>
        <p:txBody>
          <a:bodyPr/>
          <a:lstStyle/>
          <a:p>
            <a:pPr algn="ctr" eaLnBrk="1" hangingPunct="1">
              <a:buNone/>
              <a:defRPr/>
            </a:pPr>
            <a:r>
              <a:rPr lang="en-GB" altLang="en-US" sz="3000" dirty="0" smtClean="0">
                <a:latin typeface="Calibri" charset="0"/>
                <a:ea typeface="Calibri" charset="0"/>
                <a:cs typeface="Calibri" charset="0"/>
              </a:rPr>
              <a:t>“</a:t>
            </a:r>
            <a:r>
              <a:rPr lang="ru-RU" altLang="en-US" sz="3000" dirty="0" smtClean="0">
                <a:latin typeface="Calibri" charset="0"/>
                <a:ea typeface="Calibri" charset="0"/>
                <a:cs typeface="Calibri" charset="0"/>
              </a:rPr>
              <a:t>Всякое раздражение и ярость, и гнев, и крик, и злоречие со всякою злобою да будут удалены от вас; но будьте друг ко другу добры, сострадательны, прощайте друг друга, как и Бог во Христе простил вас</a:t>
            </a:r>
            <a:r>
              <a:rPr lang="en-GB" altLang="en-US" sz="3000" dirty="0" smtClean="0">
                <a:latin typeface="Calibri" charset="0"/>
                <a:ea typeface="Calibri" charset="0"/>
                <a:cs typeface="Calibri" charset="0"/>
              </a:rPr>
              <a:t>” .  </a:t>
            </a:r>
          </a:p>
          <a:p>
            <a:pPr algn="ctr" eaLnBrk="1" hangingPunct="1">
              <a:buFont typeface="Wingdings" charset="2"/>
              <a:buNone/>
              <a:defRPr/>
            </a:pPr>
            <a:r>
              <a:rPr lang="en-GB" altLang="en-US" sz="3000" dirty="0" smtClean="0">
                <a:latin typeface="Calibri" charset="0"/>
                <a:ea typeface="Calibri" charset="0"/>
                <a:cs typeface="Calibri" charset="0"/>
              </a:rPr>
              <a:t>(</a:t>
            </a:r>
            <a:r>
              <a:rPr lang="ru-RU" altLang="en-US" sz="3000" dirty="0" err="1" smtClean="0">
                <a:latin typeface="Calibri" charset="0"/>
                <a:ea typeface="Calibri" charset="0"/>
                <a:cs typeface="Calibri" charset="0"/>
              </a:rPr>
              <a:t>Еф</a:t>
            </a:r>
            <a:r>
              <a:rPr lang="en-GB" altLang="en-US" sz="3000" dirty="0" smtClean="0">
                <a:latin typeface="Calibri" charset="0"/>
                <a:ea typeface="Calibri" charset="0"/>
                <a:cs typeface="Calibri" charset="0"/>
              </a:rPr>
              <a:t>. 4:31, 32)</a:t>
            </a:r>
            <a:endParaRPr lang="en-GB" altLang="en-US" sz="3000" dirty="0">
              <a:latin typeface="Calibri" charset="0"/>
              <a:ea typeface="Calibri" charset="0"/>
              <a:cs typeface="Calibri"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62820"/>
                                        </p:tgtEl>
                                        <p:attrNameLst>
                                          <p:attrName>style.visibility</p:attrName>
                                        </p:attrNameLst>
                                      </p:cBhvr>
                                      <p:to>
                                        <p:strVal val="visible"/>
                                      </p:to>
                                    </p:set>
                                    <p:animEffect transition="in" filter="wipe(up)">
                                      <p:cBhvr>
                                        <p:cTn id="7" dur="500"/>
                                        <p:tgtEl>
                                          <p:spTgt spid="1628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62821">
                                            <p:txEl>
                                              <p:pRg st="0" end="0"/>
                                            </p:txEl>
                                          </p:spTgt>
                                        </p:tgtEl>
                                        <p:attrNameLst>
                                          <p:attrName>style.visibility</p:attrName>
                                        </p:attrNameLst>
                                      </p:cBhvr>
                                      <p:to>
                                        <p:strVal val="visible"/>
                                      </p:to>
                                    </p:set>
                                    <p:animEffect transition="in" filter="wipe(up)">
                                      <p:cBhvr>
                                        <p:cTn id="12" dur="500"/>
                                        <p:tgtEl>
                                          <p:spTgt spid="16282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62821">
                                            <p:txEl>
                                              <p:pRg st="1" end="1"/>
                                            </p:txEl>
                                          </p:spTgt>
                                        </p:tgtEl>
                                        <p:attrNameLst>
                                          <p:attrName>style.visibility</p:attrName>
                                        </p:attrNameLst>
                                      </p:cBhvr>
                                      <p:to>
                                        <p:strVal val="visible"/>
                                      </p:to>
                                    </p:set>
                                    <p:animEffect transition="in" filter="wipe(up)">
                                      <p:cBhvr>
                                        <p:cTn id="17" dur="500"/>
                                        <p:tgtEl>
                                          <p:spTgt spid="16282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20" grpId="0" autoUpdateAnimBg="0"/>
      <p:bldP spid="162821"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0899" name="Rectangle 1027"/>
          <p:cNvSpPr>
            <a:spLocks noGrp="1" noChangeArrowheads="1"/>
          </p:cNvSpPr>
          <p:nvPr>
            <p:ph type="body" idx="1"/>
          </p:nvPr>
        </p:nvSpPr>
        <p:spPr>
          <a:xfrm>
            <a:off x="0" y="1628800"/>
            <a:ext cx="9144000" cy="5112568"/>
          </a:xfrm>
        </p:spPr>
        <p:txBody>
          <a:bodyPr/>
          <a:lstStyle/>
          <a:p>
            <a:pPr algn="ctr" eaLnBrk="1" hangingPunct="1">
              <a:buClr>
                <a:srgbClr val="17F7F2"/>
              </a:buClr>
              <a:buSzPct val="130000"/>
              <a:buNone/>
              <a:defRPr/>
            </a:pPr>
            <a:r>
              <a:rPr lang="en-US" altLang="en-US" sz="2600" dirty="0">
                <a:latin typeface="Calibri" charset="0"/>
                <a:ea typeface="Calibri" charset="0"/>
                <a:cs typeface="Calibri" charset="0"/>
              </a:rPr>
              <a:t>   </a:t>
            </a:r>
            <a:r>
              <a:rPr lang="en-US" altLang="en-US" sz="2600" dirty="0" smtClean="0">
                <a:latin typeface="Calibri" charset="0"/>
                <a:ea typeface="Calibri" charset="0"/>
                <a:cs typeface="Calibri" charset="0"/>
              </a:rPr>
              <a:t>“</a:t>
            </a:r>
            <a:r>
              <a:rPr lang="ru-RU" altLang="en-US" sz="2600" dirty="0" smtClean="0">
                <a:latin typeface="Calibri" charset="0"/>
                <a:ea typeface="Calibri" charset="0"/>
                <a:cs typeface="Calibri" charset="0"/>
              </a:rPr>
              <a:t>В самом деле, негодование может быть и праведным, даже у последователей Христа</a:t>
            </a:r>
            <a:r>
              <a:rPr lang="ru-RU" altLang="en-US" sz="2600" dirty="0" smtClean="0">
                <a:latin typeface="Calibri" charset="0"/>
                <a:ea typeface="Calibri" charset="0"/>
                <a:cs typeface="Calibri" charset="0"/>
              </a:rPr>
              <a:t>.</a:t>
            </a:r>
          </a:p>
          <a:p>
            <a:pPr algn="ctr" eaLnBrk="1" hangingPunct="1">
              <a:buClr>
                <a:srgbClr val="17F7F2"/>
              </a:buClr>
              <a:buSzPct val="130000"/>
              <a:buNone/>
              <a:defRPr/>
            </a:pPr>
            <a:r>
              <a:rPr lang="ru-RU" altLang="en-US" sz="2600" dirty="0" smtClean="0">
                <a:latin typeface="Calibri" charset="0"/>
                <a:ea typeface="Calibri" charset="0"/>
                <a:cs typeface="Calibri" charset="0"/>
              </a:rPr>
              <a:t> </a:t>
            </a:r>
            <a:r>
              <a:rPr lang="ru-RU" altLang="en-US" sz="2600" dirty="0" smtClean="0">
                <a:latin typeface="Calibri" charset="0"/>
                <a:ea typeface="Calibri" charset="0"/>
                <a:cs typeface="Calibri" charset="0"/>
              </a:rPr>
              <a:t>Когда они видят, что имя Божье бесчестится и служение Его оскверняется, когда они видят притеснения невинных, праведное негодование наполняет их душу</a:t>
            </a:r>
            <a:r>
              <a:rPr lang="ru-RU" altLang="en-US" sz="2600" dirty="0" smtClean="0">
                <a:latin typeface="Calibri" charset="0"/>
                <a:ea typeface="Calibri" charset="0"/>
                <a:cs typeface="Calibri" charset="0"/>
              </a:rPr>
              <a:t>.</a:t>
            </a:r>
          </a:p>
          <a:p>
            <a:pPr algn="ctr" eaLnBrk="1" hangingPunct="1">
              <a:buClr>
                <a:srgbClr val="17F7F2"/>
              </a:buClr>
              <a:buSzPct val="130000"/>
              <a:buNone/>
              <a:defRPr/>
            </a:pPr>
            <a:r>
              <a:rPr lang="ru-RU" altLang="en-US" sz="2600" dirty="0" smtClean="0">
                <a:latin typeface="Calibri" charset="0"/>
                <a:ea typeface="Calibri" charset="0"/>
                <a:cs typeface="Calibri" charset="0"/>
              </a:rPr>
              <a:t> </a:t>
            </a:r>
            <a:r>
              <a:rPr lang="ru-RU" altLang="en-US" sz="2600" dirty="0" smtClean="0">
                <a:latin typeface="Calibri" charset="0"/>
                <a:ea typeface="Calibri" charset="0"/>
                <a:cs typeface="Calibri" charset="0"/>
              </a:rPr>
              <a:t>Подобный гнев души, чувствительной к нравственным нормам, не является грехом</a:t>
            </a:r>
            <a:r>
              <a:rPr lang="ru-RU" altLang="en-US" sz="2600" dirty="0" smtClean="0">
                <a:latin typeface="Calibri" charset="0"/>
                <a:ea typeface="Calibri" charset="0"/>
                <a:cs typeface="Calibri" charset="0"/>
              </a:rPr>
              <a:t>.</a:t>
            </a:r>
          </a:p>
          <a:p>
            <a:pPr algn="ctr" eaLnBrk="1" hangingPunct="1">
              <a:buClr>
                <a:srgbClr val="17F7F2"/>
              </a:buClr>
              <a:buSzPct val="130000"/>
              <a:buNone/>
              <a:defRPr/>
            </a:pPr>
            <a:r>
              <a:rPr lang="ru-RU" altLang="en-US" sz="2600" dirty="0" smtClean="0">
                <a:latin typeface="Calibri" charset="0"/>
                <a:ea typeface="Calibri" charset="0"/>
                <a:cs typeface="Calibri" charset="0"/>
              </a:rPr>
              <a:t> </a:t>
            </a:r>
            <a:r>
              <a:rPr lang="ru-RU" altLang="en-US" sz="2600" dirty="0" smtClean="0">
                <a:latin typeface="Calibri" charset="0"/>
                <a:ea typeface="Calibri" charset="0"/>
                <a:cs typeface="Calibri" charset="0"/>
              </a:rPr>
              <a:t>Но те, кто по любому поводу позволяют себе гневаться или негодовать, открывают свое сердце сатане</a:t>
            </a:r>
            <a:r>
              <a:rPr lang="ru-RU" altLang="en-US" sz="2600" dirty="0" smtClean="0">
                <a:latin typeface="Calibri" charset="0"/>
                <a:ea typeface="Calibri" charset="0"/>
                <a:cs typeface="Calibri" charset="0"/>
              </a:rPr>
              <a:t>.</a:t>
            </a:r>
          </a:p>
          <a:p>
            <a:pPr algn="ctr" eaLnBrk="1" hangingPunct="1">
              <a:buClr>
                <a:srgbClr val="17F7F2"/>
              </a:buClr>
              <a:buSzPct val="130000"/>
              <a:buNone/>
              <a:defRPr/>
            </a:pPr>
            <a:r>
              <a:rPr lang="ru-RU" altLang="en-US" sz="2600" dirty="0" smtClean="0">
                <a:latin typeface="Calibri" charset="0"/>
                <a:ea typeface="Calibri" charset="0"/>
                <a:cs typeface="Calibri" charset="0"/>
              </a:rPr>
              <a:t> </a:t>
            </a:r>
            <a:r>
              <a:rPr lang="ru-RU" altLang="en-US" sz="2600" dirty="0" smtClean="0">
                <a:latin typeface="Calibri" charset="0"/>
                <a:ea typeface="Calibri" charset="0"/>
                <a:cs typeface="Calibri" charset="0"/>
              </a:rPr>
              <a:t>Горечь и вражда должны быть изгнаны из нашего сердца, если мы хотим быть в гармонии с Небом</a:t>
            </a:r>
            <a:r>
              <a:rPr lang="en-US" altLang="en-US" sz="2600" dirty="0" smtClean="0">
                <a:latin typeface="Calibri" charset="0"/>
                <a:ea typeface="Calibri" charset="0"/>
                <a:cs typeface="Calibri" charset="0"/>
              </a:rPr>
              <a:t>”</a:t>
            </a:r>
          </a:p>
          <a:p>
            <a:pPr algn="ctr" eaLnBrk="1" hangingPunct="1">
              <a:buClr>
                <a:srgbClr val="17F7F2"/>
              </a:buClr>
              <a:buSzPct val="130000"/>
              <a:buNone/>
              <a:defRPr/>
            </a:pPr>
            <a:r>
              <a:rPr lang="ru-RU" altLang="en-US" sz="2600" i="1" dirty="0" smtClean="0">
                <a:latin typeface="Calibri" charset="0"/>
                <a:ea typeface="Calibri" charset="0"/>
                <a:cs typeface="Calibri" charset="0"/>
              </a:rPr>
              <a:t>Желание веков</a:t>
            </a:r>
            <a:r>
              <a:rPr lang="en-US" altLang="en-US" sz="2600" dirty="0" smtClean="0">
                <a:latin typeface="Calibri" charset="0"/>
                <a:ea typeface="Calibri" charset="0"/>
                <a:cs typeface="Calibri" charset="0"/>
              </a:rPr>
              <a:t>, </a:t>
            </a:r>
            <a:r>
              <a:rPr lang="ru-RU" altLang="en-US" sz="2600" dirty="0" smtClean="0">
                <a:latin typeface="Calibri" charset="0"/>
                <a:ea typeface="Calibri" charset="0"/>
                <a:cs typeface="Calibri" charset="0"/>
              </a:rPr>
              <a:t>с</a:t>
            </a:r>
            <a:r>
              <a:rPr lang="en-US" altLang="en-US" sz="2600" dirty="0" smtClean="0">
                <a:latin typeface="Calibri" charset="0"/>
                <a:ea typeface="Calibri" charset="0"/>
                <a:cs typeface="Calibri" charset="0"/>
              </a:rPr>
              <a:t>. </a:t>
            </a:r>
            <a:r>
              <a:rPr lang="en-US" altLang="en-US" sz="2600" dirty="0">
                <a:latin typeface="Calibri" charset="0"/>
                <a:ea typeface="Calibri" charset="0"/>
                <a:cs typeface="Calibri" charset="0"/>
              </a:rPr>
              <a:t>310</a:t>
            </a:r>
            <a:endParaRPr lang="en-GB" altLang="en-US" sz="2600" dirty="0">
              <a:latin typeface="Calibri" charset="0"/>
              <a:ea typeface="Calibri" charset="0"/>
              <a:cs typeface="Calibri" charset="0"/>
            </a:endParaRPr>
          </a:p>
        </p:txBody>
      </p:sp>
    </p:spTree>
  </p:cSld>
  <p:clrMapOvr>
    <a:masterClrMapping/>
  </p:clrMapOvr>
  <p:transition spd="slow">
    <p:check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539552" y="476672"/>
            <a:ext cx="8915400" cy="1143000"/>
          </a:xfrm>
        </p:spPr>
        <p:txBody>
          <a:bodyPr/>
          <a:lstStyle/>
          <a:p>
            <a:pPr eaLnBrk="1" hangingPunct="1">
              <a:defRPr/>
            </a:pPr>
            <a:r>
              <a:rPr lang="ru-RU" altLang="en-US" sz="3600" dirty="0" smtClean="0">
                <a:effectLst/>
                <a:latin typeface="Avenir Book" charset="0"/>
                <a:ea typeface="Avenir Book" charset="0"/>
                <a:cs typeface="Avenir Book" charset="0"/>
              </a:rPr>
              <a:t>КАКОВЫ БОЖЬИ НАМЕРЕНИЯ В ОТНОШЕНИИ НАШИХ СЕМЕЙ</a:t>
            </a:r>
            <a:r>
              <a:rPr lang="en-GB" altLang="en-US" sz="3600" dirty="0" smtClean="0">
                <a:effectLst/>
                <a:latin typeface="Avenir Book" charset="0"/>
                <a:ea typeface="Avenir Book" charset="0"/>
                <a:cs typeface="Avenir Book" charset="0"/>
              </a:rPr>
              <a:t>?</a:t>
            </a:r>
            <a:endParaRPr lang="en-GB" altLang="en-US" sz="3600" dirty="0">
              <a:effectLst/>
              <a:latin typeface="Avenir Book" charset="0"/>
              <a:ea typeface="Avenir Book" charset="0"/>
              <a:cs typeface="Avenir Book" charset="0"/>
            </a:endParaRPr>
          </a:p>
        </p:txBody>
      </p:sp>
      <p:sp>
        <p:nvSpPr>
          <p:cNvPr id="76803" name="Rectangle 3"/>
          <p:cNvSpPr>
            <a:spLocks noGrp="1" noChangeArrowheads="1"/>
          </p:cNvSpPr>
          <p:nvPr>
            <p:ph type="body" idx="1"/>
          </p:nvPr>
        </p:nvSpPr>
        <p:spPr>
          <a:xfrm>
            <a:off x="1763688" y="2132856"/>
            <a:ext cx="5894325" cy="2952328"/>
          </a:xfrm>
        </p:spPr>
        <p:txBody>
          <a:bodyPr/>
          <a:lstStyle/>
          <a:p>
            <a:pPr eaLnBrk="1" hangingPunct="1">
              <a:buFont typeface="Arial" charset="0"/>
              <a:buChar char="•"/>
              <a:defRPr/>
            </a:pPr>
            <a:r>
              <a:rPr lang="ru-RU" sz="2800" dirty="0" smtClean="0">
                <a:latin typeface="Calibri" charset="0"/>
                <a:ea typeface="Calibri" charset="0"/>
                <a:cs typeface="Calibri" charset="0"/>
              </a:rPr>
              <a:t>Частичка неба на земле</a:t>
            </a:r>
            <a:r>
              <a:rPr lang="en-GB" sz="2800" dirty="0" smtClean="0">
                <a:latin typeface="Calibri" charset="0"/>
                <a:ea typeface="Calibri" charset="0"/>
                <a:cs typeface="Calibri" charset="0"/>
              </a:rPr>
              <a:t>.</a:t>
            </a:r>
          </a:p>
          <a:p>
            <a:pPr eaLnBrk="1" hangingPunct="1">
              <a:buFont typeface="Arial" charset="0"/>
              <a:buChar char="•"/>
              <a:defRPr/>
            </a:pPr>
            <a:r>
              <a:rPr lang="ru-RU" sz="2800" dirty="0" smtClean="0">
                <a:latin typeface="Calibri" charset="0"/>
                <a:ea typeface="Calibri" charset="0"/>
                <a:cs typeface="Calibri" charset="0"/>
              </a:rPr>
              <a:t>Моменты любви, доброты и заботы среди ее членов. </a:t>
            </a:r>
            <a:endParaRPr lang="en-GB" sz="2000" dirty="0" smtClean="0">
              <a:latin typeface="Calibri" charset="0"/>
              <a:ea typeface="Calibri" charset="0"/>
              <a:cs typeface="Calibri" charset="0"/>
            </a:endParaRPr>
          </a:p>
        </p:txBody>
      </p:sp>
      <p:pic>
        <p:nvPicPr>
          <p:cNvPr id="2" name="Imagem 1"/>
          <p:cNvPicPr>
            <a:picLocks noChangeAspect="1"/>
          </p:cNvPicPr>
          <p:nvPr/>
        </p:nvPicPr>
        <p:blipFill>
          <a:blip r:embed="rId4" cstate="email">
            <a:extLst>
              <a:ext uri="{28A0092B-C50C-407E-A947-70E740481C1C}">
                <a14:useLocalDpi xmlns="" xmlns:a14="http://schemas.microsoft.com/office/drawing/2010/main"/>
              </a:ext>
            </a:extLst>
          </a:blip>
          <a:stretch>
            <a:fillRect/>
          </a:stretch>
        </p:blipFill>
        <p:spPr>
          <a:xfrm>
            <a:off x="1155154" y="3933056"/>
            <a:ext cx="6840760" cy="2599488"/>
          </a:xfrm>
          <a:prstGeom prst="rect">
            <a:avLst/>
          </a:prstGeom>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Effect transition="in" filter="barn(inVertical)">
                                      <p:cBhvr>
                                        <p:cTn id="7" dur="500"/>
                                        <p:tgtEl>
                                          <p:spTgt spid="768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6803">
                                            <p:txEl>
                                              <p:pRg st="1" end="1"/>
                                            </p:txEl>
                                          </p:spTgt>
                                        </p:tgtEl>
                                        <p:attrNameLst>
                                          <p:attrName>style.visibility</p:attrName>
                                        </p:attrNameLst>
                                      </p:cBhvr>
                                      <p:to>
                                        <p:strVal val="visible"/>
                                      </p:to>
                                    </p:set>
                                    <p:animEffect transition="in" filter="barn(inVertical)">
                                      <p:cBhvr>
                                        <p:cTn id="12" dur="500"/>
                                        <p:tgtEl>
                                          <p:spTgt spid="7680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0" y="332656"/>
            <a:ext cx="9036496" cy="1143000"/>
          </a:xfrm>
        </p:spPr>
        <p:txBody>
          <a:bodyPr/>
          <a:lstStyle/>
          <a:p>
            <a:pPr algn="r" eaLnBrk="1" hangingPunct="1">
              <a:defRPr/>
            </a:pPr>
            <a:r>
              <a:rPr lang="ru-RU" altLang="en-US" sz="3600" dirty="0" smtClean="0">
                <a:effectLst/>
                <a:latin typeface="Avenir Book" charset="0"/>
                <a:ea typeface="Avenir Book" charset="0"/>
                <a:cs typeface="Avenir Book" charset="0"/>
              </a:rPr>
              <a:t>ПОСЛЕДСТВИЯ ЭМОЦИОНАЛЬНОГО НАСИЛИЯ, СОВЕРШЕННОГО В ГНЕВЕ</a:t>
            </a:r>
            <a:endParaRPr lang="en-GB" altLang="en-US" sz="3600" dirty="0">
              <a:effectLst/>
              <a:latin typeface="Avenir Book" charset="0"/>
              <a:ea typeface="Avenir Book" charset="0"/>
              <a:cs typeface="Avenir Book" charset="0"/>
            </a:endParaRPr>
          </a:p>
        </p:txBody>
      </p:sp>
      <p:sp>
        <p:nvSpPr>
          <p:cNvPr id="82947" name="Rectangle 3"/>
          <p:cNvSpPr>
            <a:spLocks noGrp="1" noChangeArrowheads="1"/>
          </p:cNvSpPr>
          <p:nvPr>
            <p:ph type="body" idx="1"/>
          </p:nvPr>
        </p:nvSpPr>
        <p:spPr>
          <a:xfrm>
            <a:off x="1" y="1916832"/>
            <a:ext cx="5796136" cy="4032448"/>
          </a:xfrm>
        </p:spPr>
        <p:txBody>
          <a:bodyPr/>
          <a:lstStyle/>
          <a:p>
            <a:pPr eaLnBrk="1" hangingPunct="1">
              <a:buFont typeface="Arial" panose="020B0604020202020204" pitchFamily="34" charset="0"/>
              <a:buChar char="•"/>
              <a:defRPr/>
            </a:pPr>
            <a:r>
              <a:rPr lang="ru-RU" sz="2800" dirty="0" smtClean="0">
                <a:latin typeface="Calibri" charset="0"/>
                <a:ea typeface="Calibri" charset="0"/>
                <a:cs typeface="Calibri" charset="0"/>
              </a:rPr>
              <a:t>Разрушает уверенность </a:t>
            </a:r>
            <a:endParaRPr lang="en-GB" sz="2800" dirty="0" smtClean="0">
              <a:latin typeface="Calibri" charset="0"/>
              <a:ea typeface="Calibri" charset="0"/>
              <a:cs typeface="Calibri" charset="0"/>
            </a:endParaRPr>
          </a:p>
          <a:p>
            <a:pPr eaLnBrk="1" hangingPunct="1">
              <a:buFont typeface="Arial" panose="020B0604020202020204" pitchFamily="34" charset="0"/>
              <a:buChar char="•"/>
              <a:defRPr/>
            </a:pPr>
            <a:r>
              <a:rPr lang="ru-RU" sz="2800" dirty="0" smtClean="0">
                <a:latin typeface="Calibri" charset="0"/>
                <a:ea typeface="Calibri" charset="0"/>
                <a:cs typeface="Calibri" charset="0"/>
              </a:rPr>
              <a:t>Подрывает чувство собственного достоинства ребенка или супруга</a:t>
            </a:r>
            <a:r>
              <a:rPr lang="en-GB" sz="2800" dirty="0" smtClean="0">
                <a:latin typeface="Calibri" charset="0"/>
                <a:ea typeface="Calibri" charset="0"/>
                <a:cs typeface="Calibri" charset="0"/>
              </a:rPr>
              <a:t>.</a:t>
            </a:r>
          </a:p>
          <a:p>
            <a:pPr eaLnBrk="1" hangingPunct="1">
              <a:buFont typeface="Arial" panose="020B0604020202020204" pitchFamily="34" charset="0"/>
              <a:buChar char="•"/>
              <a:defRPr/>
            </a:pPr>
            <a:r>
              <a:rPr lang="ru-RU" sz="2800" dirty="0" smtClean="0">
                <a:latin typeface="Calibri" charset="0"/>
                <a:ea typeface="Calibri" charset="0"/>
                <a:cs typeface="Calibri" charset="0"/>
              </a:rPr>
              <a:t>Приводит к таким долгосрочным последствиям, как деструктивное поведение, употребление наркотиков, замыкание в себе и т. </a:t>
            </a:r>
            <a:r>
              <a:rPr lang="ru-RU" sz="2800" dirty="0" err="1" smtClean="0">
                <a:latin typeface="Calibri" charset="0"/>
                <a:ea typeface="Calibri" charset="0"/>
                <a:cs typeface="Calibri" charset="0"/>
              </a:rPr>
              <a:t>д</a:t>
            </a:r>
            <a:r>
              <a:rPr lang="en-GB" sz="2800" dirty="0" smtClean="0">
                <a:latin typeface="Calibri" charset="0"/>
                <a:ea typeface="Calibri" charset="0"/>
                <a:cs typeface="Calibri" charset="0"/>
              </a:rPr>
              <a:t>. </a:t>
            </a:r>
            <a:endParaRPr lang="en-GB" sz="2000" dirty="0" smtClean="0">
              <a:latin typeface="Calibri" charset="0"/>
              <a:ea typeface="Calibri" charset="0"/>
              <a:cs typeface="Calibri" charset="0"/>
            </a:endParaRPr>
          </a:p>
        </p:txBody>
      </p:sp>
      <p:pic>
        <p:nvPicPr>
          <p:cNvPr id="2" name="Imagem 1"/>
          <p:cNvPicPr>
            <a:picLocks noChangeAspect="1"/>
          </p:cNvPicPr>
          <p:nvPr/>
        </p:nvPicPr>
        <p:blipFill>
          <a:blip r:embed="rId4" cstate="email">
            <a:extLst>
              <a:ext uri="{28A0092B-C50C-407E-A947-70E740481C1C}">
                <a14:useLocalDpi xmlns="" xmlns:a14="http://schemas.microsoft.com/office/drawing/2010/main"/>
              </a:ext>
            </a:extLst>
          </a:blip>
          <a:stretch>
            <a:fillRect/>
          </a:stretch>
        </p:blipFill>
        <p:spPr>
          <a:xfrm>
            <a:off x="5803971" y="1844824"/>
            <a:ext cx="3340029" cy="5013176"/>
          </a:xfrm>
          <a:prstGeom prst="rect">
            <a:avLst/>
          </a:prstGeom>
        </p:spPr>
      </p:pic>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 calcmode="lin" valueType="num">
                                      <p:cBhvr>
                                        <p:cTn id="7" dur="1000" fill="hold"/>
                                        <p:tgtEl>
                                          <p:spTgt spid="82947">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82947">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8294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82947">
                                            <p:txEl>
                                              <p:pRg st="1" end="1"/>
                                            </p:txEl>
                                          </p:spTgt>
                                        </p:tgtEl>
                                        <p:attrNameLst>
                                          <p:attrName>style.visibility</p:attrName>
                                        </p:attrNameLst>
                                      </p:cBhvr>
                                      <p:to>
                                        <p:strVal val="visible"/>
                                      </p:to>
                                    </p:set>
                                    <p:anim calcmode="lin" valueType="num">
                                      <p:cBhvr>
                                        <p:cTn id="14" dur="1000" fill="hold"/>
                                        <p:tgtEl>
                                          <p:spTgt spid="82947">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82947">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82947">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82947">
                                            <p:txEl>
                                              <p:pRg st="2" end="2"/>
                                            </p:txEl>
                                          </p:spTgt>
                                        </p:tgtEl>
                                        <p:attrNameLst>
                                          <p:attrName>style.visibility</p:attrName>
                                        </p:attrNameLst>
                                      </p:cBhvr>
                                      <p:to>
                                        <p:strVal val="visible"/>
                                      </p:to>
                                    </p:set>
                                    <p:anim calcmode="lin" valueType="num">
                                      <p:cBhvr>
                                        <p:cTn id="21" dur="1000" fill="hold"/>
                                        <p:tgtEl>
                                          <p:spTgt spid="82947">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82947">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829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971600" y="845840"/>
            <a:ext cx="7988301" cy="1143000"/>
          </a:xfrm>
        </p:spPr>
        <p:txBody>
          <a:bodyPr/>
          <a:lstStyle/>
          <a:p>
            <a:pPr algn="r" eaLnBrk="1" hangingPunct="1">
              <a:defRPr/>
            </a:pPr>
            <a:r>
              <a:rPr lang="ru-RU" altLang="en-US" sz="3600" dirty="0" smtClean="0">
                <a:effectLst/>
                <a:latin typeface="Avenir Book" charset="0"/>
                <a:ea typeface="Avenir Book" charset="0"/>
                <a:cs typeface="Avenir Book" charset="0"/>
              </a:rPr>
              <a:t>СОВЕТЫ ЭЛЛЕН УАЙТ</a:t>
            </a:r>
            <a:endParaRPr lang="en-GB" altLang="en-US" sz="3600" dirty="0">
              <a:effectLst/>
              <a:latin typeface="Avenir Book" charset="0"/>
              <a:ea typeface="Avenir Book" charset="0"/>
              <a:cs typeface="Avenir Book" charset="0"/>
            </a:endParaRPr>
          </a:p>
        </p:txBody>
      </p:sp>
      <p:pic>
        <p:nvPicPr>
          <p:cNvPr id="2" name="Picture 1"/>
          <p:cNvPicPr>
            <a:picLocks noChangeAspect="1"/>
          </p:cNvPicPr>
          <p:nvPr/>
        </p:nvPicPr>
        <p:blipFill>
          <a:blip r:embed="rId4" cstate="email">
            <a:extLst>
              <a:ext uri="{28A0092B-C50C-407E-A947-70E740481C1C}">
                <a14:useLocalDpi xmlns="" xmlns:a14="http://schemas.microsoft.com/office/drawing/2010/main"/>
              </a:ext>
            </a:extLst>
          </a:blip>
          <a:stretch>
            <a:fillRect/>
          </a:stretch>
        </p:blipFill>
        <p:spPr>
          <a:xfrm>
            <a:off x="395537" y="312588"/>
            <a:ext cx="1353566" cy="153223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83971" name="Rectangle 3"/>
          <p:cNvSpPr>
            <a:spLocks noGrp="1" noChangeArrowheads="1"/>
          </p:cNvSpPr>
          <p:nvPr>
            <p:ph type="body" idx="1"/>
          </p:nvPr>
        </p:nvSpPr>
        <p:spPr>
          <a:xfrm>
            <a:off x="435620" y="1916832"/>
            <a:ext cx="8708380" cy="4677487"/>
          </a:xfrm>
        </p:spPr>
        <p:txBody>
          <a:bodyPr/>
          <a:lstStyle/>
          <a:p>
            <a:pPr marL="0" indent="0" algn="ctr" eaLnBrk="1" hangingPunct="1">
              <a:spcBef>
                <a:spcPct val="0"/>
              </a:spcBef>
              <a:buClrTx/>
              <a:buNone/>
              <a:defRPr/>
            </a:pPr>
            <a:r>
              <a:rPr lang="en-US" altLang="en-US" sz="2400" dirty="0" smtClean="0">
                <a:latin typeface="Calibri" charset="0"/>
                <a:ea typeface="Calibri" charset="0"/>
                <a:cs typeface="Calibri" charset="0"/>
              </a:rPr>
              <a:t>“</a:t>
            </a:r>
            <a:r>
              <a:rPr lang="ru-RU" altLang="en-US" sz="2400" dirty="0" smtClean="0">
                <a:latin typeface="Calibri" charset="0"/>
                <a:ea typeface="Calibri" charset="0"/>
                <a:cs typeface="Calibri" charset="0"/>
              </a:rPr>
              <a:t>З</a:t>
            </a:r>
            <a:r>
              <a:rPr lang="ru-RU" sz="2400" dirty="0" smtClean="0"/>
              <a:t>лословие - это двойственное проклятие, которое оказывает свое особое влияние на того, кто говорит, и на того, кто слушает его</a:t>
            </a:r>
            <a:r>
              <a:rPr lang="en-US" altLang="en-US" sz="2400" dirty="0" smtClean="0">
                <a:latin typeface="Calibri" charset="0"/>
                <a:ea typeface="Calibri" charset="0"/>
                <a:cs typeface="Calibri" charset="0"/>
              </a:rPr>
              <a:t>”</a:t>
            </a:r>
          </a:p>
          <a:p>
            <a:pPr marL="0" indent="0" algn="ctr" eaLnBrk="1" hangingPunct="1">
              <a:spcBef>
                <a:spcPct val="0"/>
              </a:spcBef>
              <a:buClrTx/>
              <a:buFont typeface="Wingdings" charset="2"/>
              <a:buNone/>
              <a:defRPr/>
            </a:pPr>
            <a:r>
              <a:rPr lang="en-US" altLang="en-US" sz="2400" dirty="0" smtClean="0">
                <a:latin typeface="Calibri" charset="0"/>
                <a:ea typeface="Calibri" charset="0"/>
                <a:cs typeface="Calibri" charset="0"/>
              </a:rPr>
              <a:t>(</a:t>
            </a:r>
            <a:r>
              <a:rPr lang="ru-RU" altLang="en-US" sz="2400" i="1" dirty="0" smtClean="0">
                <a:latin typeface="Calibri" charset="0"/>
                <a:ea typeface="Calibri" charset="0"/>
                <a:cs typeface="Calibri" charset="0"/>
              </a:rPr>
              <a:t>Свидетельства для Церкви</a:t>
            </a:r>
            <a:r>
              <a:rPr lang="en-US" altLang="en-US" sz="2400" dirty="0" smtClean="0">
                <a:latin typeface="Calibri" charset="0"/>
                <a:ea typeface="Calibri" charset="0"/>
                <a:cs typeface="Calibri" charset="0"/>
              </a:rPr>
              <a:t>, </a:t>
            </a:r>
            <a:r>
              <a:rPr lang="ru-RU" altLang="en-US" sz="2400" dirty="0" smtClean="0">
                <a:latin typeface="Calibri" charset="0"/>
                <a:ea typeface="Calibri" charset="0"/>
                <a:cs typeface="Calibri" charset="0"/>
              </a:rPr>
              <a:t>т</a:t>
            </a:r>
            <a:r>
              <a:rPr lang="en-US" altLang="en-US" sz="2400" dirty="0" smtClean="0">
                <a:latin typeface="Calibri" charset="0"/>
                <a:ea typeface="Calibri" charset="0"/>
                <a:cs typeface="Calibri" charset="0"/>
              </a:rPr>
              <a:t>. </a:t>
            </a:r>
            <a:r>
              <a:rPr lang="en-US" altLang="en-US" sz="2400" dirty="0">
                <a:latin typeface="Calibri" charset="0"/>
                <a:ea typeface="Calibri" charset="0"/>
                <a:cs typeface="Calibri" charset="0"/>
              </a:rPr>
              <a:t>5, </a:t>
            </a:r>
            <a:r>
              <a:rPr lang="ru-RU" altLang="en-US" sz="2400" dirty="0" smtClean="0">
                <a:latin typeface="Calibri" charset="0"/>
                <a:ea typeface="Calibri" charset="0"/>
                <a:cs typeface="Calibri" charset="0"/>
              </a:rPr>
              <a:t>с</a:t>
            </a:r>
            <a:r>
              <a:rPr lang="en-US" altLang="en-US" sz="2400" dirty="0" smtClean="0">
                <a:latin typeface="Calibri" charset="0"/>
                <a:ea typeface="Calibri" charset="0"/>
                <a:cs typeface="Calibri" charset="0"/>
              </a:rPr>
              <a:t>.176</a:t>
            </a:r>
            <a:r>
              <a:rPr lang="en-US" altLang="en-US" sz="2400" dirty="0">
                <a:latin typeface="Calibri" charset="0"/>
                <a:ea typeface="Calibri" charset="0"/>
                <a:cs typeface="Calibri" charset="0"/>
              </a:rPr>
              <a:t>)</a:t>
            </a:r>
          </a:p>
          <a:p>
            <a:pPr marL="0" indent="0" algn="ctr" eaLnBrk="1" hangingPunct="1">
              <a:spcBef>
                <a:spcPct val="0"/>
              </a:spcBef>
              <a:buClrTx/>
              <a:buFont typeface="Wingdings" charset="2"/>
              <a:buNone/>
              <a:defRPr/>
            </a:pPr>
            <a:endParaRPr lang="en-US" altLang="en-US" sz="2400" dirty="0">
              <a:latin typeface="Calibri" charset="0"/>
              <a:ea typeface="Calibri" charset="0"/>
              <a:cs typeface="Calibri" charset="0"/>
            </a:endParaRPr>
          </a:p>
          <a:p>
            <a:pPr marL="0" indent="0" algn="ctr" eaLnBrk="1" hangingPunct="1">
              <a:spcBef>
                <a:spcPct val="0"/>
              </a:spcBef>
              <a:buClrTx/>
              <a:buNone/>
              <a:defRPr/>
            </a:pPr>
            <a:r>
              <a:rPr lang="en-US" altLang="en-US" sz="2400" dirty="0" smtClean="0">
                <a:latin typeface="Calibri" charset="0"/>
                <a:ea typeface="Calibri" charset="0"/>
                <a:cs typeface="Calibri" charset="0"/>
              </a:rPr>
              <a:t>“</a:t>
            </a:r>
            <a:r>
              <a:rPr lang="ru-RU" sz="2400" dirty="0" smtClean="0"/>
              <a:t>Резкие, злые слова не посылает небо</a:t>
            </a:r>
            <a:r>
              <a:rPr lang="en-US" altLang="en-US" sz="2400" dirty="0" smtClean="0">
                <a:latin typeface="Calibri" charset="0"/>
                <a:ea typeface="Calibri" charset="0"/>
                <a:cs typeface="Calibri" charset="0"/>
              </a:rPr>
              <a:t>”</a:t>
            </a:r>
          </a:p>
          <a:p>
            <a:pPr marL="0" indent="0" algn="ctr" eaLnBrk="1" hangingPunct="1">
              <a:spcBef>
                <a:spcPct val="0"/>
              </a:spcBef>
              <a:buClrTx/>
              <a:buFont typeface="Wingdings" charset="2"/>
              <a:buNone/>
              <a:defRPr/>
            </a:pPr>
            <a:r>
              <a:rPr lang="en-US" altLang="en-US" sz="2400" dirty="0" smtClean="0">
                <a:latin typeface="Calibri" charset="0"/>
                <a:ea typeface="Calibri" charset="0"/>
                <a:cs typeface="Calibri" charset="0"/>
              </a:rPr>
              <a:t>(</a:t>
            </a:r>
            <a:r>
              <a:rPr lang="ru-RU" altLang="en-US" sz="2400" i="1" dirty="0" smtClean="0">
                <a:latin typeface="Calibri" charset="0"/>
                <a:ea typeface="Calibri" charset="0"/>
                <a:cs typeface="Calibri" charset="0"/>
              </a:rPr>
              <a:t>Воспитание детей</a:t>
            </a:r>
            <a:r>
              <a:rPr lang="en-US" altLang="en-US" sz="2400" dirty="0" smtClean="0">
                <a:latin typeface="Calibri" charset="0"/>
                <a:ea typeface="Calibri" charset="0"/>
                <a:cs typeface="Calibri" charset="0"/>
              </a:rPr>
              <a:t>, </a:t>
            </a:r>
            <a:r>
              <a:rPr lang="ru-RU" altLang="en-US" sz="2400" dirty="0" smtClean="0">
                <a:latin typeface="Calibri" charset="0"/>
                <a:ea typeface="Calibri" charset="0"/>
                <a:cs typeface="Calibri" charset="0"/>
              </a:rPr>
              <a:t>с</a:t>
            </a:r>
            <a:r>
              <a:rPr lang="en-US" altLang="en-US" sz="2400" dirty="0" smtClean="0">
                <a:latin typeface="Calibri" charset="0"/>
                <a:ea typeface="Calibri" charset="0"/>
                <a:cs typeface="Calibri" charset="0"/>
              </a:rPr>
              <a:t>. 246)</a:t>
            </a:r>
            <a:endParaRPr lang="en-US" altLang="en-US" sz="2400" dirty="0">
              <a:latin typeface="Calibri" charset="0"/>
              <a:ea typeface="Calibri" charset="0"/>
              <a:cs typeface="Calibri" charset="0"/>
            </a:endParaRPr>
          </a:p>
          <a:p>
            <a:pPr marL="0" indent="0" algn="ctr" eaLnBrk="1" hangingPunct="1">
              <a:spcBef>
                <a:spcPct val="0"/>
              </a:spcBef>
              <a:buClrTx/>
              <a:buFont typeface="Wingdings" charset="2"/>
              <a:buNone/>
              <a:defRPr/>
            </a:pPr>
            <a:endParaRPr lang="en-US" altLang="en-US" sz="2400" dirty="0">
              <a:latin typeface="Calibri" charset="0"/>
              <a:ea typeface="Calibri" charset="0"/>
              <a:cs typeface="Calibri" charset="0"/>
            </a:endParaRPr>
          </a:p>
          <a:p>
            <a:pPr marL="0" indent="0" algn="ctr" eaLnBrk="1" hangingPunct="1">
              <a:spcBef>
                <a:spcPct val="0"/>
              </a:spcBef>
              <a:buClrTx/>
              <a:buNone/>
              <a:defRPr/>
            </a:pPr>
            <a:r>
              <a:rPr lang="ru-RU" sz="2400" dirty="0" smtClean="0"/>
              <a:t>1 Петра 3:1 действительно увещевает жен, чтобы они подчинялись своим мужьям, чтобы они </a:t>
            </a:r>
            <a:r>
              <a:rPr lang="ru-RU" sz="2400" i="1" dirty="0" smtClean="0"/>
              <a:t>могли</a:t>
            </a:r>
            <a:r>
              <a:rPr lang="ru-RU" sz="2400" dirty="0" smtClean="0"/>
              <a:t> приобретать их своей жизнью. Но этот текст </a:t>
            </a:r>
            <a:r>
              <a:rPr lang="ru-RU" sz="2400" i="1" dirty="0" smtClean="0"/>
              <a:t>не</a:t>
            </a:r>
            <a:r>
              <a:rPr lang="ru-RU" sz="2400" dirty="0" smtClean="0"/>
              <a:t> учит тому, что они должны допускать словесное и физическое насилие над собой.</a:t>
            </a:r>
            <a:r>
              <a:rPr lang="en-US" altLang="en-US" sz="2400" dirty="0" smtClean="0">
                <a:latin typeface="Calibri" charset="0"/>
                <a:ea typeface="Calibri" charset="0"/>
                <a:cs typeface="Calibri" charset="0"/>
              </a:rPr>
              <a:t>   </a:t>
            </a:r>
            <a:endParaRPr lang="en-GB" altLang="en-US" sz="2400" dirty="0">
              <a:latin typeface="Calibri" charset="0"/>
              <a:ea typeface="Calibri" charset="0"/>
              <a:cs typeface="Calibri"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3970"/>
                                        </p:tgtEl>
                                        <p:attrNameLst>
                                          <p:attrName>style.visibility</p:attrName>
                                        </p:attrNameLst>
                                      </p:cBhvr>
                                      <p:to>
                                        <p:strVal val="visible"/>
                                      </p:to>
                                    </p:set>
                                    <p:animEffect transition="in" filter="wipe(up)">
                                      <p:cBhvr>
                                        <p:cTn id="7" dur="500"/>
                                        <p:tgtEl>
                                          <p:spTgt spid="839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3971">
                                            <p:txEl>
                                              <p:pRg st="0" end="0"/>
                                            </p:txEl>
                                          </p:spTgt>
                                        </p:tgtEl>
                                        <p:attrNameLst>
                                          <p:attrName>style.visibility</p:attrName>
                                        </p:attrNameLst>
                                      </p:cBhvr>
                                      <p:to>
                                        <p:strVal val="visible"/>
                                      </p:to>
                                    </p:set>
                                    <p:animEffect transition="in" filter="wipe(up)">
                                      <p:cBhvr>
                                        <p:cTn id="12" dur="500"/>
                                        <p:tgtEl>
                                          <p:spTgt spid="8397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3971">
                                            <p:txEl>
                                              <p:pRg st="1" end="1"/>
                                            </p:txEl>
                                          </p:spTgt>
                                        </p:tgtEl>
                                        <p:attrNameLst>
                                          <p:attrName>style.visibility</p:attrName>
                                        </p:attrNameLst>
                                      </p:cBhvr>
                                      <p:to>
                                        <p:strVal val="visible"/>
                                      </p:to>
                                    </p:set>
                                    <p:animEffect transition="in" filter="wipe(up)">
                                      <p:cBhvr>
                                        <p:cTn id="17" dur="500"/>
                                        <p:tgtEl>
                                          <p:spTgt spid="8397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83971">
                                            <p:txEl>
                                              <p:pRg st="3" end="3"/>
                                            </p:txEl>
                                          </p:spTgt>
                                        </p:tgtEl>
                                        <p:attrNameLst>
                                          <p:attrName>style.visibility</p:attrName>
                                        </p:attrNameLst>
                                      </p:cBhvr>
                                      <p:to>
                                        <p:strVal val="visible"/>
                                      </p:to>
                                    </p:set>
                                    <p:animEffect transition="in" filter="wipe(up)">
                                      <p:cBhvr>
                                        <p:cTn id="22" dur="500"/>
                                        <p:tgtEl>
                                          <p:spTgt spid="8397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83971">
                                            <p:txEl>
                                              <p:pRg st="4" end="4"/>
                                            </p:txEl>
                                          </p:spTgt>
                                        </p:tgtEl>
                                        <p:attrNameLst>
                                          <p:attrName>style.visibility</p:attrName>
                                        </p:attrNameLst>
                                      </p:cBhvr>
                                      <p:to>
                                        <p:strVal val="visible"/>
                                      </p:to>
                                    </p:set>
                                    <p:animEffect transition="in" filter="wipe(up)">
                                      <p:cBhvr>
                                        <p:cTn id="27" dur="500"/>
                                        <p:tgtEl>
                                          <p:spTgt spid="8397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83971">
                                            <p:txEl>
                                              <p:pRg st="6" end="6"/>
                                            </p:txEl>
                                          </p:spTgt>
                                        </p:tgtEl>
                                        <p:attrNameLst>
                                          <p:attrName>style.visibility</p:attrName>
                                        </p:attrNameLst>
                                      </p:cBhvr>
                                      <p:to>
                                        <p:strVal val="visible"/>
                                      </p:to>
                                    </p:set>
                                    <p:animEffect transition="in" filter="wipe(up)">
                                      <p:cBhvr>
                                        <p:cTn id="32" dur="500"/>
                                        <p:tgtEl>
                                          <p:spTgt spid="8397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autoUpdateAnimBg="0"/>
      <p:bldP spid="83971" grpId="0" build="p" bldLvl="4"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0" y="0"/>
            <a:ext cx="8930134" cy="1524000"/>
          </a:xfrm>
        </p:spPr>
        <p:txBody>
          <a:bodyPr/>
          <a:lstStyle/>
          <a:p>
            <a:pPr eaLnBrk="1" hangingPunct="1">
              <a:defRPr/>
            </a:pPr>
            <a:r>
              <a:rPr lang="ru-RU" altLang="en-US" sz="3600" dirty="0" smtClean="0">
                <a:effectLst/>
                <a:latin typeface="Avenir Book" charset="0"/>
                <a:ea typeface="Avenir Book" charset="0"/>
                <a:cs typeface="Avenir Book" charset="0"/>
              </a:rPr>
              <a:t>КАКУЮ ПОЗИЦИЮ ОТСТАИВАЕТ БИБЛИЯ?</a:t>
            </a:r>
            <a:endParaRPr lang="en-GB" altLang="en-US" sz="3600" dirty="0">
              <a:effectLst/>
              <a:latin typeface="Avenir Book" charset="0"/>
              <a:ea typeface="Avenir Book" charset="0"/>
              <a:cs typeface="Avenir Book" charset="0"/>
            </a:endParaRPr>
          </a:p>
        </p:txBody>
      </p:sp>
      <p:sp>
        <p:nvSpPr>
          <p:cNvPr id="7" name="Rectangle 3"/>
          <p:cNvSpPr txBox="1">
            <a:spLocks noChangeArrowheads="1"/>
          </p:cNvSpPr>
          <p:nvPr/>
        </p:nvSpPr>
        <p:spPr bwMode="auto">
          <a:xfrm>
            <a:off x="4211960" y="1916832"/>
            <a:ext cx="4608512" cy="3835296"/>
          </a:xfrm>
          <a:prstGeom prst="rect">
            <a:avLst/>
          </a:prstGeom>
          <a:noFill/>
          <a:ln>
            <a:noFill/>
          </a:ln>
          <a:effectLst>
            <a:outerShdw blurRad="63500" dist="29783" dir="1514402" algn="ctr" rotWithShape="0">
              <a:srgbClr val="F7D47D">
                <a:alpha val="74997"/>
              </a:srgbClr>
            </a:outerShdw>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DBB7A5"/>
              </a:buClr>
              <a:buFont typeface="Wingdings" charset="2"/>
              <a:buChar char="Ø"/>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lr>
                <a:srgbClr val="DBB7A5"/>
              </a:buClr>
              <a:buFont typeface="Wingdings" charset="2"/>
              <a:buChar char="Ø"/>
              <a:defRPr sz="2800">
                <a:solidFill>
                  <a:schemeClr val="tx1"/>
                </a:solidFill>
                <a:latin typeface="+mn-lt"/>
                <a:ea typeface="+mn-ea"/>
              </a:defRPr>
            </a:lvl2pPr>
            <a:lvl3pPr marL="1143000" indent="-228600" algn="l" rtl="0" eaLnBrk="0" fontAlgn="base" hangingPunct="0">
              <a:spcBef>
                <a:spcPct val="20000"/>
              </a:spcBef>
              <a:spcAft>
                <a:spcPct val="0"/>
              </a:spcAft>
              <a:buClr>
                <a:srgbClr val="DBB7A5"/>
              </a:buClr>
              <a:buFont typeface="Wingdings" charset="2"/>
              <a:buChar char="Ø"/>
              <a:defRPr sz="2400">
                <a:solidFill>
                  <a:schemeClr val="tx1"/>
                </a:solidFill>
                <a:latin typeface="+mn-lt"/>
                <a:ea typeface="+mn-ea"/>
              </a:defRPr>
            </a:lvl3pPr>
            <a:lvl4pPr marL="16002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4pPr>
            <a:lvl5pPr marL="20574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5pPr>
            <a:lvl6pPr marL="25146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6pPr>
            <a:lvl7pPr marL="29718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7pPr>
            <a:lvl8pPr marL="34290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8pPr>
            <a:lvl9pPr marL="38862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9pPr>
          </a:lstStyle>
          <a:p>
            <a:pPr eaLnBrk="1" hangingPunct="1">
              <a:buFont typeface="Arial" panose="020B0604020202020204" pitchFamily="34" charset="0"/>
              <a:buChar char="•"/>
              <a:defRPr/>
            </a:pPr>
            <a:r>
              <a:rPr lang="ru-RU" sz="2800" kern="0" dirty="0" smtClean="0">
                <a:latin typeface="Calibri" charset="0"/>
                <a:ea typeface="Calibri" charset="0"/>
                <a:cs typeface="Calibri" charset="0"/>
              </a:rPr>
              <a:t>Любите друг друга</a:t>
            </a:r>
            <a:r>
              <a:rPr lang="en-US" sz="2800" kern="0" dirty="0" smtClean="0">
                <a:latin typeface="Calibri" charset="0"/>
                <a:ea typeface="Calibri" charset="0"/>
                <a:cs typeface="Calibri" charset="0"/>
              </a:rPr>
              <a:t> (</a:t>
            </a:r>
            <a:r>
              <a:rPr lang="ru-RU" sz="2800" kern="0" dirty="0" smtClean="0">
                <a:latin typeface="Calibri" charset="0"/>
                <a:ea typeface="Calibri" charset="0"/>
                <a:cs typeface="Calibri" charset="0"/>
              </a:rPr>
              <a:t>Иоанна </a:t>
            </a:r>
            <a:r>
              <a:rPr lang="en-US" sz="2800" kern="0" dirty="0" smtClean="0">
                <a:latin typeface="Calibri" charset="0"/>
                <a:ea typeface="Calibri" charset="0"/>
                <a:cs typeface="Calibri" charset="0"/>
              </a:rPr>
              <a:t>15:12</a:t>
            </a:r>
            <a:r>
              <a:rPr lang="en-US" sz="2800" kern="0" dirty="0">
                <a:latin typeface="Calibri" charset="0"/>
                <a:ea typeface="Calibri" charset="0"/>
                <a:cs typeface="Calibri" charset="0"/>
              </a:rPr>
              <a:t>)</a:t>
            </a:r>
          </a:p>
          <a:p>
            <a:pPr eaLnBrk="1" hangingPunct="1">
              <a:buFont typeface="Arial" panose="020B0604020202020204" pitchFamily="34" charset="0"/>
              <a:buChar char="•"/>
              <a:defRPr/>
            </a:pPr>
            <a:r>
              <a:rPr lang="ru-RU" sz="2800" kern="0" dirty="0" smtClean="0">
                <a:latin typeface="Calibri" charset="0"/>
                <a:ea typeface="Calibri" charset="0"/>
                <a:cs typeface="Calibri" charset="0"/>
              </a:rPr>
              <a:t>Служите друг другу </a:t>
            </a:r>
            <a:r>
              <a:rPr lang="en-US" sz="2800" kern="0" dirty="0" smtClean="0">
                <a:latin typeface="Calibri" charset="0"/>
                <a:ea typeface="Calibri" charset="0"/>
                <a:cs typeface="Calibri" charset="0"/>
              </a:rPr>
              <a:t>(</a:t>
            </a:r>
            <a:r>
              <a:rPr lang="ru-RU" sz="2800" kern="0" dirty="0" err="1" smtClean="0">
                <a:latin typeface="Calibri" charset="0"/>
                <a:ea typeface="Calibri" charset="0"/>
                <a:cs typeface="Calibri" charset="0"/>
              </a:rPr>
              <a:t>Гал</a:t>
            </a:r>
            <a:r>
              <a:rPr lang="en-US" sz="2800" kern="0" dirty="0" smtClean="0">
                <a:latin typeface="Calibri" charset="0"/>
                <a:ea typeface="Calibri" charset="0"/>
                <a:cs typeface="Calibri" charset="0"/>
              </a:rPr>
              <a:t>. </a:t>
            </a:r>
            <a:r>
              <a:rPr lang="en-US" sz="2800" kern="0" dirty="0">
                <a:latin typeface="Calibri" charset="0"/>
                <a:ea typeface="Calibri" charset="0"/>
                <a:cs typeface="Calibri" charset="0"/>
              </a:rPr>
              <a:t>5:13)</a:t>
            </a:r>
          </a:p>
          <a:p>
            <a:pPr eaLnBrk="1" hangingPunct="1">
              <a:buFont typeface="Arial" panose="020B0604020202020204" pitchFamily="34" charset="0"/>
              <a:buChar char="•"/>
              <a:defRPr/>
            </a:pPr>
            <a:r>
              <a:rPr lang="ru-RU" sz="2800" kern="0" dirty="0" smtClean="0">
                <a:latin typeface="Calibri" charset="0"/>
                <a:ea typeface="Calibri" charset="0"/>
                <a:cs typeface="Calibri" charset="0"/>
              </a:rPr>
              <a:t>Будьте добры друг ко другу и почтительны </a:t>
            </a:r>
            <a:r>
              <a:rPr lang="en-US" sz="2800" kern="0" dirty="0" smtClean="0">
                <a:latin typeface="Calibri" charset="0"/>
                <a:ea typeface="Calibri" charset="0"/>
                <a:cs typeface="Calibri" charset="0"/>
              </a:rPr>
              <a:t>(</a:t>
            </a:r>
            <a:r>
              <a:rPr lang="ru-RU" sz="2800" kern="0" dirty="0" smtClean="0">
                <a:latin typeface="Calibri" charset="0"/>
                <a:ea typeface="Calibri" charset="0"/>
                <a:cs typeface="Calibri" charset="0"/>
              </a:rPr>
              <a:t>Рим.</a:t>
            </a:r>
            <a:r>
              <a:rPr lang="en-US" sz="2800" kern="0" dirty="0" smtClean="0">
                <a:latin typeface="Calibri" charset="0"/>
                <a:ea typeface="Calibri" charset="0"/>
                <a:cs typeface="Calibri" charset="0"/>
              </a:rPr>
              <a:t>12:10</a:t>
            </a:r>
            <a:r>
              <a:rPr lang="en-US" sz="2800" kern="0" dirty="0">
                <a:latin typeface="Calibri" charset="0"/>
                <a:ea typeface="Calibri" charset="0"/>
                <a:cs typeface="Calibri" charset="0"/>
              </a:rPr>
              <a:t>)</a:t>
            </a:r>
            <a:endParaRPr lang="en-GB" sz="2000" kern="0" dirty="0" smtClean="0">
              <a:latin typeface="Calibri" charset="0"/>
              <a:ea typeface="Calibri" charset="0"/>
              <a:cs typeface="Calibri" charset="0"/>
            </a:endParaRPr>
          </a:p>
        </p:txBody>
      </p:sp>
      <p:pic>
        <p:nvPicPr>
          <p:cNvPr id="2" name="Imagem 1"/>
          <p:cNvPicPr>
            <a:picLocks noChangeAspect="1"/>
          </p:cNvPicPr>
          <p:nvPr/>
        </p:nvPicPr>
        <p:blipFill rotWithShape="1">
          <a:blip r:embed="rId4" cstate="screen">
            <a:extLst>
              <a:ext uri="{28A0092B-C50C-407E-A947-70E740481C1C}">
                <a14:useLocalDpi xmlns="" xmlns:a14="http://schemas.microsoft.com/office/drawing/2010/main"/>
              </a:ext>
            </a:extLst>
          </a:blip>
          <a:srcRect/>
          <a:stretch/>
        </p:blipFill>
        <p:spPr>
          <a:xfrm>
            <a:off x="0" y="1867778"/>
            <a:ext cx="4355976" cy="5001532"/>
          </a:xfrm>
          <a:prstGeom prst="rect">
            <a:avLst/>
          </a:prstGeom>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1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1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 calcmode="lin" valueType="num">
                                      <p:cBhvr>
                                        <p:cTn id="21" dur="1000" fill="hold"/>
                                        <p:tgtEl>
                                          <p:spTgt spid="7">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7">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a:xfrm>
            <a:off x="-73024" y="260648"/>
            <a:ext cx="9217024" cy="1524000"/>
          </a:xfrm>
        </p:spPr>
        <p:txBody>
          <a:bodyPr/>
          <a:lstStyle/>
          <a:p>
            <a:pPr eaLnBrk="1" hangingPunct="1">
              <a:defRPr/>
            </a:pPr>
            <a:r>
              <a:rPr lang="ru-RU" altLang="en-US" sz="3600" dirty="0" smtClean="0">
                <a:effectLst/>
                <a:latin typeface="Avenir Book" charset="0"/>
                <a:ea typeface="Avenir Book" charset="0"/>
                <a:cs typeface="Avenir Book" charset="0"/>
              </a:rPr>
              <a:t>КАКУЮ ПОЗИЦИЮ ОТСТАИВАЕТ БИБЛИЯ?</a:t>
            </a:r>
            <a:endParaRPr lang="en-GB" altLang="en-US" sz="3600" dirty="0">
              <a:effectLst/>
              <a:latin typeface="Avenir Book" charset="0"/>
              <a:ea typeface="Avenir Book" charset="0"/>
              <a:cs typeface="Avenir Book" charset="0"/>
            </a:endParaRPr>
          </a:p>
        </p:txBody>
      </p:sp>
      <p:sp>
        <p:nvSpPr>
          <p:cNvPr id="10" name="Rectangle 3"/>
          <p:cNvSpPr txBox="1">
            <a:spLocks noChangeArrowheads="1"/>
          </p:cNvSpPr>
          <p:nvPr/>
        </p:nvSpPr>
        <p:spPr bwMode="auto">
          <a:xfrm>
            <a:off x="539553" y="2185992"/>
            <a:ext cx="8352927" cy="2323128"/>
          </a:xfrm>
          <a:prstGeom prst="rect">
            <a:avLst/>
          </a:prstGeom>
          <a:noFill/>
          <a:ln>
            <a:noFill/>
          </a:ln>
          <a:effectLst>
            <a:outerShdw blurRad="63500" dist="29783" dir="1514402" algn="ctr" rotWithShape="0">
              <a:srgbClr val="F7D47D">
                <a:alpha val="74997"/>
              </a:srgbClr>
            </a:outerShdw>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DBB7A5"/>
              </a:buClr>
              <a:buFont typeface="Wingdings" charset="2"/>
              <a:buChar char="Ø"/>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lr>
                <a:srgbClr val="DBB7A5"/>
              </a:buClr>
              <a:buFont typeface="Wingdings" charset="2"/>
              <a:buChar char="Ø"/>
              <a:defRPr sz="2800">
                <a:solidFill>
                  <a:schemeClr val="tx1"/>
                </a:solidFill>
                <a:latin typeface="+mn-lt"/>
                <a:ea typeface="+mn-ea"/>
              </a:defRPr>
            </a:lvl2pPr>
            <a:lvl3pPr marL="1143000" indent="-228600" algn="l" rtl="0" eaLnBrk="0" fontAlgn="base" hangingPunct="0">
              <a:spcBef>
                <a:spcPct val="20000"/>
              </a:spcBef>
              <a:spcAft>
                <a:spcPct val="0"/>
              </a:spcAft>
              <a:buClr>
                <a:srgbClr val="DBB7A5"/>
              </a:buClr>
              <a:buFont typeface="Wingdings" charset="2"/>
              <a:buChar char="Ø"/>
              <a:defRPr sz="2400">
                <a:solidFill>
                  <a:schemeClr val="tx1"/>
                </a:solidFill>
                <a:latin typeface="+mn-lt"/>
                <a:ea typeface="+mn-ea"/>
              </a:defRPr>
            </a:lvl3pPr>
            <a:lvl4pPr marL="16002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4pPr>
            <a:lvl5pPr marL="2057400" indent="-228600" algn="l" rtl="0" eaLnBrk="0" fontAlgn="base" hangingPunct="0">
              <a:spcBef>
                <a:spcPct val="20000"/>
              </a:spcBef>
              <a:spcAft>
                <a:spcPct val="0"/>
              </a:spcAft>
              <a:buClr>
                <a:srgbClr val="DBB7A5"/>
              </a:buClr>
              <a:buFont typeface="Wingdings" charset="2"/>
              <a:buChar char="Ø"/>
              <a:defRPr sz="2000">
                <a:solidFill>
                  <a:schemeClr val="tx1"/>
                </a:solidFill>
                <a:latin typeface="+mn-lt"/>
                <a:ea typeface="+mn-ea"/>
              </a:defRPr>
            </a:lvl5pPr>
            <a:lvl6pPr marL="25146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6pPr>
            <a:lvl7pPr marL="29718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7pPr>
            <a:lvl8pPr marL="34290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8pPr>
            <a:lvl9pPr marL="3886200" indent="-228600" algn="l" rtl="0" fontAlgn="base">
              <a:spcBef>
                <a:spcPct val="20000"/>
              </a:spcBef>
              <a:spcAft>
                <a:spcPct val="0"/>
              </a:spcAft>
              <a:buClr>
                <a:srgbClr val="DBB7A5"/>
              </a:buClr>
              <a:buFont typeface="Wingdings" charset="0"/>
              <a:buChar char="Ø"/>
              <a:defRPr sz="2000">
                <a:solidFill>
                  <a:schemeClr val="tx1"/>
                </a:solidFill>
                <a:latin typeface="+mn-lt"/>
                <a:ea typeface="+mn-ea"/>
              </a:defRPr>
            </a:lvl9pPr>
          </a:lstStyle>
          <a:p>
            <a:pPr eaLnBrk="1" hangingPunct="1">
              <a:buFont typeface="Arial" panose="020B0604020202020204" pitchFamily="34" charset="0"/>
              <a:buChar char="•"/>
              <a:defRPr/>
            </a:pPr>
            <a:r>
              <a:rPr lang="ru-RU" sz="2800" kern="0" dirty="0" smtClean="0">
                <a:latin typeface="Calibri" charset="0"/>
                <a:ea typeface="Calibri" charset="0"/>
                <a:cs typeface="Calibri" charset="0"/>
              </a:rPr>
              <a:t>Прощайте друг друга </a:t>
            </a:r>
            <a:r>
              <a:rPr lang="en-US" sz="2800" kern="0" dirty="0" smtClean="0">
                <a:latin typeface="Calibri" charset="0"/>
                <a:ea typeface="Calibri" charset="0"/>
                <a:cs typeface="Calibri" charset="0"/>
              </a:rPr>
              <a:t>(</a:t>
            </a:r>
            <a:r>
              <a:rPr lang="ru-RU" sz="2800" kern="0" dirty="0" smtClean="0">
                <a:latin typeface="Calibri" charset="0"/>
                <a:ea typeface="Calibri" charset="0"/>
                <a:cs typeface="Calibri" charset="0"/>
              </a:rPr>
              <a:t>Кол</a:t>
            </a:r>
            <a:r>
              <a:rPr lang="en-US" sz="2800" kern="0" dirty="0" smtClean="0">
                <a:latin typeface="Calibri" charset="0"/>
                <a:ea typeface="Calibri" charset="0"/>
                <a:cs typeface="Calibri" charset="0"/>
              </a:rPr>
              <a:t>. </a:t>
            </a:r>
            <a:r>
              <a:rPr lang="en-US" sz="2800" kern="0" dirty="0">
                <a:latin typeface="Calibri" charset="0"/>
                <a:ea typeface="Calibri" charset="0"/>
                <a:cs typeface="Calibri" charset="0"/>
              </a:rPr>
              <a:t>3:13)</a:t>
            </a:r>
          </a:p>
          <a:p>
            <a:pPr eaLnBrk="1" hangingPunct="1">
              <a:buFont typeface="Arial" panose="020B0604020202020204" pitchFamily="34" charset="0"/>
              <a:buChar char="•"/>
              <a:defRPr/>
            </a:pPr>
            <a:r>
              <a:rPr lang="ru-RU" sz="2800" kern="0" dirty="0" smtClean="0">
                <a:latin typeface="Calibri" charset="0"/>
                <a:ea typeface="Calibri" charset="0"/>
                <a:cs typeface="Calibri" charset="0"/>
              </a:rPr>
              <a:t>Увещевайте и </a:t>
            </a:r>
            <a:r>
              <a:rPr lang="ru-RU" sz="2800" kern="0" dirty="0" err="1" smtClean="0">
                <a:latin typeface="Calibri" charset="0"/>
                <a:ea typeface="Calibri" charset="0"/>
                <a:cs typeface="Calibri" charset="0"/>
              </a:rPr>
              <a:t>назидайте</a:t>
            </a:r>
            <a:r>
              <a:rPr lang="ru-RU" sz="2800" kern="0" dirty="0" smtClean="0">
                <a:latin typeface="Calibri" charset="0"/>
                <a:ea typeface="Calibri" charset="0"/>
                <a:cs typeface="Calibri" charset="0"/>
              </a:rPr>
              <a:t> друг друга </a:t>
            </a:r>
            <a:r>
              <a:rPr lang="en-US" sz="2800" kern="0" dirty="0" smtClean="0">
                <a:latin typeface="Calibri" charset="0"/>
                <a:ea typeface="Calibri" charset="0"/>
                <a:cs typeface="Calibri" charset="0"/>
              </a:rPr>
              <a:t>(</a:t>
            </a:r>
            <a:r>
              <a:rPr lang="en-US" sz="2800" kern="0" dirty="0">
                <a:latin typeface="Calibri" charset="0"/>
                <a:ea typeface="Calibri" charset="0"/>
                <a:cs typeface="Calibri" charset="0"/>
              </a:rPr>
              <a:t>1 </a:t>
            </a:r>
            <a:r>
              <a:rPr lang="ru-RU" sz="2800" kern="0" dirty="0" smtClean="0">
                <a:latin typeface="Calibri" charset="0"/>
                <a:ea typeface="Calibri" charset="0"/>
                <a:cs typeface="Calibri" charset="0"/>
              </a:rPr>
              <a:t>Фес. </a:t>
            </a:r>
            <a:r>
              <a:rPr lang="en-US" sz="2800" kern="0" dirty="0" smtClean="0">
                <a:latin typeface="Calibri" charset="0"/>
                <a:ea typeface="Calibri" charset="0"/>
                <a:cs typeface="Calibri" charset="0"/>
              </a:rPr>
              <a:t>5:11</a:t>
            </a:r>
            <a:r>
              <a:rPr lang="en-US" sz="2800" kern="0" dirty="0">
                <a:latin typeface="Calibri" charset="0"/>
                <a:ea typeface="Calibri" charset="0"/>
                <a:cs typeface="Calibri" charset="0"/>
              </a:rPr>
              <a:t>)</a:t>
            </a:r>
          </a:p>
          <a:p>
            <a:pPr eaLnBrk="1" hangingPunct="1">
              <a:buFont typeface="Arial" panose="020B0604020202020204" pitchFamily="34" charset="0"/>
              <a:buChar char="•"/>
              <a:defRPr/>
            </a:pPr>
            <a:r>
              <a:rPr lang="ru-RU" sz="2800" kern="0" dirty="0" smtClean="0">
                <a:latin typeface="Calibri" charset="0"/>
                <a:ea typeface="Calibri" charset="0"/>
                <a:cs typeface="Calibri" charset="0"/>
              </a:rPr>
              <a:t>Освободите угнетенных, стремитесь к справедливости </a:t>
            </a:r>
            <a:r>
              <a:rPr lang="en-US" sz="2800" kern="0" dirty="0">
                <a:latin typeface="Calibri" charset="0"/>
                <a:ea typeface="Calibri" charset="0"/>
                <a:cs typeface="Calibri" charset="0"/>
              </a:rPr>
              <a:t/>
            </a:r>
            <a:br>
              <a:rPr lang="en-US" sz="2800" kern="0" dirty="0">
                <a:latin typeface="Calibri" charset="0"/>
                <a:ea typeface="Calibri" charset="0"/>
                <a:cs typeface="Calibri" charset="0"/>
              </a:rPr>
            </a:br>
            <a:r>
              <a:rPr lang="en-US" sz="2800" kern="0" dirty="0" smtClean="0">
                <a:latin typeface="Calibri" charset="0"/>
                <a:ea typeface="Calibri" charset="0"/>
                <a:cs typeface="Calibri" charset="0"/>
              </a:rPr>
              <a:t>(</a:t>
            </a:r>
            <a:r>
              <a:rPr lang="ru-RU" sz="2800" kern="0" dirty="0" err="1" smtClean="0">
                <a:latin typeface="Calibri" charset="0"/>
                <a:ea typeface="Calibri" charset="0"/>
                <a:cs typeface="Calibri" charset="0"/>
              </a:rPr>
              <a:t>Ис</a:t>
            </a:r>
            <a:r>
              <a:rPr lang="ru-RU" sz="2800" kern="0" dirty="0" smtClean="0">
                <a:latin typeface="Calibri" charset="0"/>
                <a:ea typeface="Calibri" charset="0"/>
                <a:cs typeface="Calibri" charset="0"/>
              </a:rPr>
              <a:t>. </a:t>
            </a:r>
            <a:r>
              <a:rPr lang="en-US" sz="2800" kern="0" dirty="0" smtClean="0">
                <a:latin typeface="Calibri" charset="0"/>
                <a:ea typeface="Calibri" charset="0"/>
                <a:cs typeface="Calibri" charset="0"/>
              </a:rPr>
              <a:t>58:9-12</a:t>
            </a:r>
            <a:r>
              <a:rPr lang="en-US" sz="2800" kern="0" dirty="0">
                <a:latin typeface="Calibri" charset="0"/>
                <a:ea typeface="Calibri" charset="0"/>
                <a:cs typeface="Calibri" charset="0"/>
              </a:rPr>
              <a:t>)</a:t>
            </a:r>
            <a:endParaRPr lang="en-GB" sz="2000" kern="0" dirty="0" smtClean="0">
              <a:latin typeface="Calibri" charset="0"/>
              <a:ea typeface="Calibri" charset="0"/>
              <a:cs typeface="Calibri" charset="0"/>
            </a:endParaRPr>
          </a:p>
        </p:txBody>
      </p:sp>
      <p:pic>
        <p:nvPicPr>
          <p:cNvPr id="4" name="Imagem 3"/>
          <p:cNvPicPr>
            <a:picLocks noChangeAspect="1"/>
          </p:cNvPicPr>
          <p:nvPr/>
        </p:nvPicPr>
        <p:blipFill>
          <a:blip r:embed="rId4" cstate="email">
            <a:extLst>
              <a:ext uri="{28A0092B-C50C-407E-A947-70E740481C1C}">
                <a14:useLocalDpi xmlns="" xmlns:a14="http://schemas.microsoft.com/office/drawing/2010/main"/>
              </a:ext>
            </a:extLst>
          </a:blip>
          <a:stretch>
            <a:fillRect/>
          </a:stretch>
        </p:blipFill>
        <p:spPr>
          <a:xfrm>
            <a:off x="4932040" y="4149080"/>
            <a:ext cx="3779912" cy="2519941"/>
          </a:xfrm>
          <a:prstGeom prst="rect">
            <a:avLst/>
          </a:prstGeom>
          <a:ln w="76200">
            <a:solidFill>
              <a:srgbClr val="FFFFFF"/>
            </a:solidFill>
          </a:ln>
          <a:effectLst>
            <a:outerShdw blurRad="50800" dist="38100" dir="2700000" algn="tl" rotWithShape="0">
              <a:prstClr val="black">
                <a:alpha val="40000"/>
              </a:prstClr>
            </a:outerShdw>
          </a:effectLst>
        </p:spPr>
      </p:pic>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p:cTn id="7" dur="1000" fill="hold"/>
                                        <p:tgtEl>
                                          <p:spTgt spid="10">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0">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0">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10">
                                            <p:txEl>
                                              <p:pRg st="1" end="1"/>
                                            </p:txEl>
                                          </p:spTgt>
                                        </p:tgtEl>
                                        <p:attrNameLst>
                                          <p:attrName>style.visibility</p:attrName>
                                        </p:attrNameLst>
                                      </p:cBhvr>
                                      <p:to>
                                        <p:strVal val="visible"/>
                                      </p:to>
                                    </p:set>
                                    <p:anim calcmode="lin" valueType="num">
                                      <p:cBhvr>
                                        <p:cTn id="14" dur="1000" fill="hold"/>
                                        <p:tgtEl>
                                          <p:spTgt spid="10">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10">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10">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10">
                                            <p:txEl>
                                              <p:pRg st="2" end="2"/>
                                            </p:txEl>
                                          </p:spTgt>
                                        </p:tgtEl>
                                        <p:attrNameLst>
                                          <p:attrName>style.visibility</p:attrName>
                                        </p:attrNameLst>
                                      </p:cBhvr>
                                      <p:to>
                                        <p:strVal val="visible"/>
                                      </p:to>
                                    </p:set>
                                    <p:anim calcmode="lin" valueType="num">
                                      <p:cBhvr>
                                        <p:cTn id="21" dur="1000" fill="hold"/>
                                        <p:tgtEl>
                                          <p:spTgt spid="10">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10">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18058" y="332656"/>
            <a:ext cx="8925942" cy="1143000"/>
          </a:xfrm>
        </p:spPr>
        <p:txBody>
          <a:bodyPr/>
          <a:lstStyle/>
          <a:p>
            <a:pPr eaLnBrk="1" hangingPunct="1">
              <a:defRPr/>
            </a:pPr>
            <a:r>
              <a:rPr lang="ru-RU" sz="3600" b="1" cap="all" dirty="0" smtClean="0"/>
              <a:t>Каким должен быть ответ Церкви</a:t>
            </a:r>
            <a:r>
              <a:rPr lang="en-GB" altLang="en-US" sz="3600" dirty="0" smtClean="0">
                <a:effectLst/>
                <a:latin typeface="Avenir Book" charset="0"/>
                <a:ea typeface="Avenir Book" charset="0"/>
                <a:cs typeface="Avenir Book" charset="0"/>
              </a:rPr>
              <a:t>?</a:t>
            </a:r>
            <a:endParaRPr lang="en-GB" altLang="en-US" sz="3600" dirty="0">
              <a:effectLst/>
              <a:latin typeface="Avenir Book" charset="0"/>
              <a:ea typeface="Avenir Book" charset="0"/>
              <a:cs typeface="Avenir Book" charset="0"/>
            </a:endParaRPr>
          </a:p>
        </p:txBody>
      </p:sp>
      <p:sp>
        <p:nvSpPr>
          <p:cNvPr id="17411" name="Rectangle 3"/>
          <p:cNvSpPr>
            <a:spLocks noGrp="1" noChangeArrowheads="1"/>
          </p:cNvSpPr>
          <p:nvPr>
            <p:ph type="body" idx="1"/>
          </p:nvPr>
        </p:nvSpPr>
        <p:spPr>
          <a:xfrm>
            <a:off x="491134" y="2564904"/>
            <a:ext cx="8418834" cy="2952328"/>
          </a:xfrm>
        </p:spPr>
        <p:txBody>
          <a:bodyPr/>
          <a:lstStyle/>
          <a:p>
            <a:pPr eaLnBrk="1" hangingPunct="1">
              <a:buSzPct val="130000"/>
              <a:buFont typeface="Arial" panose="020B0604020202020204" pitchFamily="34" charset="0"/>
              <a:buChar char="•"/>
              <a:defRPr/>
            </a:pPr>
            <a:r>
              <a:rPr lang="ru-RU" altLang="en-US" sz="2800" dirty="0" smtClean="0"/>
              <a:t>Проповеди о здоровых отношениях</a:t>
            </a:r>
            <a:r>
              <a:rPr lang="en-GB" altLang="en-US" sz="2800" dirty="0" smtClean="0"/>
              <a:t>.</a:t>
            </a:r>
          </a:p>
          <a:p>
            <a:pPr eaLnBrk="1" hangingPunct="1">
              <a:buSzPct val="130000"/>
              <a:buFont typeface="Arial" panose="020B0604020202020204" pitchFamily="34" charset="0"/>
              <a:buChar char="•"/>
              <a:defRPr/>
            </a:pPr>
            <a:r>
              <a:rPr lang="ru-RU" sz="2800" dirty="0" smtClean="0"/>
              <a:t>Выступление против насилия и надругательства над детьми, женщинами и пожилыми людьми</a:t>
            </a:r>
            <a:r>
              <a:rPr lang="en-GB" altLang="en-US" sz="2800" dirty="0" smtClean="0">
                <a:latin typeface="Calibri" charset="0"/>
                <a:ea typeface="Calibri" charset="0"/>
                <a:cs typeface="Calibri" charset="0"/>
              </a:rPr>
              <a:t>.</a:t>
            </a:r>
          </a:p>
          <a:p>
            <a:pPr eaLnBrk="1" hangingPunct="1">
              <a:buSzPct val="130000"/>
              <a:buFont typeface="Arial" panose="020B0604020202020204" pitchFamily="34" charset="0"/>
              <a:buChar char="•"/>
              <a:defRPr/>
            </a:pPr>
            <a:r>
              <a:rPr lang="ru-RU" sz="2800" dirty="0" smtClean="0"/>
              <a:t>Обучение родителей и членов семьи построению здоровых отношений</a:t>
            </a:r>
            <a:r>
              <a:rPr lang="en-GB" altLang="en-US" sz="2800" dirty="0" smtClean="0">
                <a:latin typeface="Calibri" charset="0"/>
                <a:ea typeface="Calibri" charset="0"/>
                <a:cs typeface="Calibri" charset="0"/>
              </a:rPr>
              <a:t>. </a:t>
            </a:r>
            <a:endParaRPr lang="en-GB" altLang="en-US" sz="2800" dirty="0">
              <a:latin typeface="Calibri" charset="0"/>
              <a:ea typeface="Calibri" charset="0"/>
              <a:cs typeface="Calibri"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wipe(up)">
                                      <p:cBhvr>
                                        <p:cTn id="7" dur="500"/>
                                        <p:tgtEl>
                                          <p:spTgt spid="17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wipe(up)">
                                      <p:cBhvr>
                                        <p:cTn id="12" dur="500"/>
                                        <p:tgtEl>
                                          <p:spTgt spid="174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wipe(up)">
                                      <p:cBhvr>
                                        <p:cTn id="17" dur="500"/>
                                        <p:tgtEl>
                                          <p:spTgt spid="174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404664"/>
            <a:ext cx="9144000" cy="1143000"/>
          </a:xfrm>
        </p:spPr>
        <p:txBody>
          <a:bodyPr/>
          <a:lstStyle/>
          <a:p>
            <a:pPr eaLnBrk="1" hangingPunct="1">
              <a:defRPr/>
            </a:pPr>
            <a:r>
              <a:rPr lang="ru-RU" sz="3500" b="1" cap="all" dirty="0" smtClean="0"/>
              <a:t>Каким должен быть ответ Церкви</a:t>
            </a:r>
            <a:r>
              <a:rPr lang="en-GB" altLang="en-US" sz="3500" dirty="0" smtClean="0">
                <a:effectLst/>
                <a:latin typeface="Avenir Book" charset="0"/>
                <a:ea typeface="Avenir Book" charset="0"/>
                <a:cs typeface="Avenir Book" charset="0"/>
              </a:rPr>
              <a:t>?</a:t>
            </a:r>
            <a:endParaRPr lang="en-GB" altLang="en-US" sz="3500" dirty="0">
              <a:effectLst/>
              <a:latin typeface="Avenir Book" charset="0"/>
              <a:ea typeface="Avenir Book" charset="0"/>
              <a:cs typeface="Avenir Book" charset="0"/>
            </a:endParaRPr>
          </a:p>
        </p:txBody>
      </p:sp>
      <p:sp>
        <p:nvSpPr>
          <p:cNvPr id="21507" name="Rectangle 3"/>
          <p:cNvSpPr>
            <a:spLocks noGrp="1" noChangeArrowheads="1"/>
          </p:cNvSpPr>
          <p:nvPr>
            <p:ph type="body" idx="1"/>
          </p:nvPr>
        </p:nvSpPr>
        <p:spPr>
          <a:xfrm>
            <a:off x="683568" y="2492896"/>
            <a:ext cx="7848550" cy="3888432"/>
          </a:xfrm>
        </p:spPr>
        <p:txBody>
          <a:bodyPr/>
          <a:lstStyle/>
          <a:p>
            <a:pPr eaLnBrk="1" hangingPunct="1">
              <a:buSzPct val="140000"/>
              <a:buFont typeface="Arial" panose="020B0604020202020204" pitchFamily="34" charset="0"/>
              <a:buChar char="•"/>
              <a:defRPr/>
            </a:pPr>
            <a:r>
              <a:rPr lang="ru-RU" sz="2800" dirty="0" smtClean="0"/>
              <a:t>Обучение мужчин лучше понимать свою библейскую роль в браке за счет сбалансированного понимания учения из </a:t>
            </a:r>
            <a:r>
              <a:rPr lang="ru-RU" sz="2800" dirty="0" err="1" smtClean="0"/>
              <a:t>Ефесянам</a:t>
            </a:r>
            <a:r>
              <a:rPr lang="ru-RU" sz="2800" dirty="0" smtClean="0"/>
              <a:t> 5:22-28.</a:t>
            </a:r>
          </a:p>
          <a:p>
            <a:pPr eaLnBrk="1" hangingPunct="1">
              <a:buSzPct val="140000"/>
              <a:buFont typeface="Arial" panose="020B0604020202020204" pitchFamily="34" charset="0"/>
              <a:buChar char="•"/>
              <a:defRPr/>
            </a:pPr>
            <a:r>
              <a:rPr lang="ru-RU" sz="2800" dirty="0" smtClean="0"/>
              <a:t>Проведение занятий для пар, на которых происходило бы консультирование и помощь в построении отношений, основанных на любви и заботе. </a:t>
            </a:r>
            <a:endParaRPr lang="en-GB" sz="2800" dirty="0" smtClean="0"/>
          </a:p>
        </p:txBody>
      </p:sp>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animEffect transition="in" filter="wipe(up)">
                                      <p:cBhvr>
                                        <p:cTn id="7" dur="500"/>
                                        <p:tgtEl>
                                          <p:spTgt spid="215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0" y="1844824"/>
            <a:ext cx="5724128" cy="5013176"/>
          </a:xfrm>
        </p:spPr>
        <p:txBody>
          <a:bodyPr/>
          <a:lstStyle/>
          <a:p>
            <a:pPr eaLnBrk="1" hangingPunct="1">
              <a:buSzPct val="140000"/>
              <a:buFont typeface="Arial" panose="020B0604020202020204" pitchFamily="34" charset="0"/>
              <a:buChar char="•"/>
              <a:defRPr/>
            </a:pPr>
            <a:r>
              <a:rPr lang="ru-RU" sz="2700" dirty="0" smtClean="0"/>
              <a:t>Обучение родителей тому, как контролировать свой гнев и слова, воспитывая своих детей</a:t>
            </a:r>
            <a:r>
              <a:rPr lang="en-US" sz="2700" dirty="0" smtClean="0">
                <a:latin typeface="Calibri" charset="0"/>
                <a:ea typeface="Calibri" charset="0"/>
                <a:cs typeface="Calibri" charset="0"/>
              </a:rPr>
              <a:t>.</a:t>
            </a:r>
          </a:p>
          <a:p>
            <a:pPr eaLnBrk="1" hangingPunct="1">
              <a:buSzPct val="140000"/>
              <a:buFont typeface="Arial" panose="020B0604020202020204" pitchFamily="34" charset="0"/>
              <a:buChar char="•"/>
              <a:defRPr/>
            </a:pPr>
            <a:r>
              <a:rPr lang="ru-RU" sz="2700" dirty="0" smtClean="0"/>
              <a:t>Сострадание к жертвам эмоционального насилия и созидание атмосферы сочувствия в церкви</a:t>
            </a:r>
            <a:r>
              <a:rPr lang="en-US" sz="2700" dirty="0" smtClean="0">
                <a:latin typeface="Calibri" charset="0"/>
                <a:ea typeface="Calibri" charset="0"/>
                <a:cs typeface="Calibri" charset="0"/>
              </a:rPr>
              <a:t>.</a:t>
            </a:r>
            <a:endParaRPr lang="ru-RU" sz="2700" dirty="0" smtClean="0">
              <a:latin typeface="Calibri" charset="0"/>
              <a:ea typeface="Calibri" charset="0"/>
              <a:cs typeface="Calibri" charset="0"/>
            </a:endParaRPr>
          </a:p>
          <a:p>
            <a:pPr eaLnBrk="1" hangingPunct="1">
              <a:buSzPct val="140000"/>
              <a:buFont typeface="Arial" panose="020B0604020202020204" pitchFamily="34" charset="0"/>
              <a:buChar char="•"/>
              <a:defRPr/>
            </a:pPr>
            <a:r>
              <a:rPr lang="ru-RU" sz="2700" dirty="0" smtClean="0"/>
              <a:t>Внимательное отношение к рассказу жертвы, чтобы разобраться в ситуации.</a:t>
            </a:r>
          </a:p>
          <a:p>
            <a:pPr eaLnBrk="1" hangingPunct="1">
              <a:buSzPct val="140000"/>
              <a:buFont typeface="Arial" panose="020B0604020202020204" pitchFamily="34" charset="0"/>
              <a:buChar char="•"/>
              <a:defRPr/>
            </a:pPr>
            <a:endParaRPr lang="en-US" sz="2400" dirty="0">
              <a:latin typeface="Calibri" charset="0"/>
              <a:ea typeface="Calibri" charset="0"/>
              <a:cs typeface="Calibri" charset="0"/>
            </a:endParaRPr>
          </a:p>
          <a:p>
            <a:pPr eaLnBrk="1" hangingPunct="1">
              <a:buSzPct val="140000"/>
              <a:buFont typeface="Arial" panose="020B0604020202020204" pitchFamily="34" charset="0"/>
              <a:buChar char="•"/>
              <a:defRPr/>
            </a:pPr>
            <a:endParaRPr lang="en-GB" sz="2400" dirty="0" smtClean="0">
              <a:latin typeface="Calibri" charset="0"/>
              <a:ea typeface="Calibri" charset="0"/>
              <a:cs typeface="Calibri" charset="0"/>
            </a:endParaRPr>
          </a:p>
        </p:txBody>
      </p:sp>
      <p:sp>
        <p:nvSpPr>
          <p:cNvPr id="9" name="Rectangle 2"/>
          <p:cNvSpPr txBox="1">
            <a:spLocks noChangeArrowheads="1"/>
          </p:cNvSpPr>
          <p:nvPr/>
        </p:nvSpPr>
        <p:spPr bwMode="auto">
          <a:xfrm>
            <a:off x="0" y="404664"/>
            <a:ext cx="9144000" cy="1143000"/>
          </a:xfrm>
          <a:prstGeom prst="rect">
            <a:avLst/>
          </a:prstGeom>
          <a:noFill/>
          <a:ln>
            <a:noFill/>
          </a:ln>
          <a:effectLst>
            <a:outerShdw blurRad="63500" dist="46662" dir="2115817" algn="ctr" rotWithShape="0">
              <a:schemeClr val="tx1">
                <a:alpha val="74997"/>
              </a:schemeClr>
            </a:outerShdw>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mj-lt"/>
                <a:ea typeface="+mj-ea"/>
                <a:cs typeface="ＭＳ Ｐゴシック" charset="0"/>
              </a:defRPr>
            </a:lvl1pPr>
            <a:lvl2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cs typeface="ＭＳ Ｐゴシック" charset="0"/>
              </a:defRPr>
            </a:lvl5pPr>
            <a:lvl6pPr marL="4572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6pPr>
            <a:lvl7pPr marL="9144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7pPr>
            <a:lvl8pPr marL="13716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8pPr>
            <a:lvl9pPr marL="1828800" algn="ctr" rtl="0" fontAlgn="base">
              <a:spcBef>
                <a:spcPct val="0"/>
              </a:spcBef>
              <a:spcAft>
                <a:spcPct val="0"/>
              </a:spcAft>
              <a:defRPr sz="4400">
                <a:solidFill>
                  <a:srgbClr val="F7D47D"/>
                </a:solidFill>
                <a:effectLst>
                  <a:outerShdw blurRad="38100" dist="38100" dir="2700000" algn="tl">
                    <a:srgbClr val="000000"/>
                  </a:outerShdw>
                </a:effectLst>
                <a:latin typeface="Arial" charset="0"/>
                <a:ea typeface="ＭＳ Ｐゴシック" charset="0"/>
              </a:defRPr>
            </a:lvl9pPr>
          </a:lstStyle>
          <a:p>
            <a:pPr algn="r" eaLnBrk="1" hangingPunct="1">
              <a:defRPr/>
            </a:pPr>
            <a:r>
              <a:rPr lang="ru-RU" sz="3400" b="1" cap="all" dirty="0" smtClean="0"/>
              <a:t>Каким должен быть ответ Церкви</a:t>
            </a:r>
            <a:r>
              <a:rPr lang="en-GB" altLang="en-US" sz="3400" dirty="0" smtClean="0">
                <a:effectLst/>
                <a:latin typeface="Avenir Book" charset="0"/>
                <a:ea typeface="Avenir Book" charset="0"/>
                <a:cs typeface="Avenir Book" charset="0"/>
              </a:rPr>
              <a:t>?</a:t>
            </a:r>
            <a:endParaRPr lang="en-GB" altLang="en-US" sz="3400" kern="0" dirty="0">
              <a:effectLst/>
              <a:latin typeface="Avenir Book" charset="0"/>
              <a:ea typeface="Avenir Book" charset="0"/>
              <a:cs typeface="Avenir Book" charset="0"/>
            </a:endParaRPr>
          </a:p>
        </p:txBody>
      </p:sp>
      <p:pic>
        <p:nvPicPr>
          <p:cNvPr id="3" name="Picture 2"/>
          <p:cNvPicPr>
            <a:picLocks noChangeAspect="1"/>
          </p:cNvPicPr>
          <p:nvPr/>
        </p:nvPicPr>
        <p:blipFill>
          <a:blip r:embed="rId4" cstate="email">
            <a:extLst>
              <a:ext uri="{28A0092B-C50C-407E-A947-70E740481C1C}">
                <a14:useLocalDpi xmlns="" xmlns:a14="http://schemas.microsoft.com/office/drawing/2010/main"/>
              </a:ext>
            </a:extLst>
          </a:blip>
          <a:stretch>
            <a:fillRect/>
          </a:stretch>
        </p:blipFill>
        <p:spPr>
          <a:xfrm>
            <a:off x="5754352" y="1772816"/>
            <a:ext cx="3389648" cy="5085184"/>
          </a:xfrm>
          <a:prstGeom prst="rect">
            <a:avLst/>
          </a:prstGeom>
          <a:ln>
            <a:noFill/>
          </a:ln>
          <a:effectLst>
            <a:softEdge rad="112500"/>
          </a:effectLst>
        </p:spPr>
      </p:pic>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up)">
                                      <p:cBhvr>
                                        <p:cTn id="7" dur="500"/>
                                        <p:tgtEl>
                                          <p:spTgt spid="215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wipe(up)">
                                      <p:cBhvr>
                                        <p:cTn id="12" dur="500"/>
                                        <p:tgtEl>
                                          <p:spTgt spid="2150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wipe(up)">
                                      <p:cBhvr>
                                        <p:cTn id="17" dur="500"/>
                                        <p:tgtEl>
                                          <p:spTgt spid="215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31575" y="332656"/>
            <a:ext cx="8912425" cy="1143000"/>
          </a:xfrm>
        </p:spPr>
        <p:txBody>
          <a:bodyPr/>
          <a:lstStyle/>
          <a:p>
            <a:pPr eaLnBrk="1" hangingPunct="1">
              <a:defRPr/>
            </a:pPr>
            <a:r>
              <a:rPr lang="ru-RU" sz="3800" b="1" cap="all" dirty="0" smtClean="0"/>
              <a:t>Каким еще должен быть ответ Церкви</a:t>
            </a:r>
            <a:r>
              <a:rPr lang="en-GB" altLang="en-US" sz="3800" dirty="0" smtClean="0">
                <a:effectLst/>
                <a:latin typeface="Avenir Book" charset="0"/>
                <a:ea typeface="Avenir Book" charset="0"/>
                <a:cs typeface="Avenir Book" charset="0"/>
              </a:rPr>
              <a:t>?</a:t>
            </a:r>
            <a:endParaRPr lang="en-GB" altLang="en-US" sz="3800" dirty="0">
              <a:effectLst/>
              <a:latin typeface="Avenir Book" charset="0"/>
              <a:ea typeface="Avenir Book" charset="0"/>
              <a:cs typeface="Avenir Book" charset="0"/>
            </a:endParaRPr>
          </a:p>
        </p:txBody>
      </p:sp>
      <p:sp>
        <p:nvSpPr>
          <p:cNvPr id="21507" name="Rectangle 3"/>
          <p:cNvSpPr>
            <a:spLocks noGrp="1" noChangeArrowheads="1"/>
          </p:cNvSpPr>
          <p:nvPr>
            <p:ph type="body" idx="1"/>
          </p:nvPr>
        </p:nvSpPr>
        <p:spPr>
          <a:xfrm>
            <a:off x="0" y="1844824"/>
            <a:ext cx="5724128" cy="5013175"/>
          </a:xfrm>
        </p:spPr>
        <p:txBody>
          <a:bodyPr/>
          <a:lstStyle/>
          <a:p>
            <a:pPr lvl="0"/>
            <a:r>
              <a:rPr lang="ru-RU" sz="2500" dirty="0" smtClean="0"/>
              <a:t>Помогите жертве и обидчику обратиться к профессиональному консультанту, способному помочь в восстановлении отношений после насилия.</a:t>
            </a:r>
          </a:p>
          <a:p>
            <a:pPr lvl="0"/>
            <a:r>
              <a:rPr lang="ru-RU" sz="2500" dirty="0" smtClean="0"/>
              <a:t>Помогите жертве найти группу поддержки, партнера по молитве и т. д.</a:t>
            </a:r>
          </a:p>
          <a:p>
            <a:pPr lvl="0"/>
            <a:r>
              <a:rPr lang="ru-RU" sz="2500" dirty="0" smtClean="0"/>
              <a:t>Обеспечьте безопасное место женщинам и детям, находящимся в кризисной ситуации.</a:t>
            </a:r>
          </a:p>
          <a:p>
            <a:pPr eaLnBrk="1" hangingPunct="1">
              <a:buSzPct val="140000"/>
              <a:buFont typeface="Arial" panose="020B0604020202020204" pitchFamily="34" charset="0"/>
              <a:buChar char="•"/>
              <a:defRPr/>
            </a:pPr>
            <a:endParaRPr lang="en-US" sz="2500" dirty="0">
              <a:latin typeface="Calibri" charset="0"/>
              <a:ea typeface="Calibri" charset="0"/>
              <a:cs typeface="Calibri" charset="0"/>
            </a:endParaRPr>
          </a:p>
        </p:txBody>
      </p:sp>
      <p:pic>
        <p:nvPicPr>
          <p:cNvPr id="2" name="Picture 1"/>
          <p:cNvPicPr>
            <a:picLocks noChangeAspect="1"/>
          </p:cNvPicPr>
          <p:nvPr/>
        </p:nvPicPr>
        <p:blipFill rotWithShape="1">
          <a:blip r:embed="rId4" cstate="email">
            <a:extLst>
              <a:ext uri="{28A0092B-C50C-407E-A947-70E740481C1C}">
                <a14:useLocalDpi xmlns="" xmlns:a14="http://schemas.microsoft.com/office/drawing/2010/main"/>
              </a:ext>
            </a:extLst>
          </a:blip>
          <a:srcRect/>
          <a:stretch/>
        </p:blipFill>
        <p:spPr>
          <a:xfrm>
            <a:off x="5794628" y="1844824"/>
            <a:ext cx="3313876" cy="5013176"/>
          </a:xfrm>
          <a:prstGeom prst="rect">
            <a:avLst/>
          </a:prstGeom>
          <a:ln>
            <a:noFill/>
          </a:ln>
          <a:effectLst>
            <a:softEdge rad="112500"/>
          </a:effectLst>
        </p:spPr>
      </p:pic>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up)">
                                      <p:cBhvr>
                                        <p:cTn id="7" dur="5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wipe(up)">
                                      <p:cBhvr>
                                        <p:cTn id="12" dur="500"/>
                                        <p:tgtEl>
                                          <p:spTgt spid="2150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wipe(up)">
                                      <p:cBhvr>
                                        <p:cTn id="17" dur="500"/>
                                        <p:tgtEl>
                                          <p:spTgt spid="215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0" y="188640"/>
            <a:ext cx="8964488" cy="1225868"/>
          </a:xfrm>
        </p:spPr>
        <p:txBody>
          <a:bodyPr/>
          <a:lstStyle/>
          <a:p>
            <a:pPr eaLnBrk="1" hangingPunct="1">
              <a:defRPr/>
            </a:pPr>
            <a:r>
              <a:rPr lang="ru-RU" altLang="en-US" sz="3600" dirty="0" smtClean="0">
                <a:effectLst/>
                <a:latin typeface="Avenir Book" charset="0"/>
                <a:ea typeface="Avenir Book" charset="0"/>
                <a:cs typeface="Avenir Book" charset="0"/>
              </a:rPr>
              <a:t>ДЕЙСТВУЙТЕ СЕЙЧАС, ЕСЛИ ПОДОЗРЕВАЕТЕ ИЛИ ЗНАЕТЕ О СЛУЧАЯХ НАСИЛИЯ</a:t>
            </a:r>
            <a:endParaRPr lang="en-GB" altLang="en-US" sz="3600" dirty="0">
              <a:effectLst/>
              <a:latin typeface="Avenir Book" charset="0"/>
              <a:ea typeface="Avenir Book" charset="0"/>
              <a:cs typeface="Avenir Book" charset="0"/>
            </a:endParaRPr>
          </a:p>
        </p:txBody>
      </p:sp>
      <p:sp>
        <p:nvSpPr>
          <p:cNvPr id="38915" name="Rectangle 3"/>
          <p:cNvSpPr>
            <a:spLocks noGrp="1" noChangeArrowheads="1"/>
          </p:cNvSpPr>
          <p:nvPr>
            <p:ph type="body" idx="1"/>
          </p:nvPr>
        </p:nvSpPr>
        <p:spPr>
          <a:xfrm>
            <a:off x="3347864" y="1772816"/>
            <a:ext cx="5400600" cy="4896544"/>
          </a:xfrm>
        </p:spPr>
        <p:txBody>
          <a:bodyPr/>
          <a:lstStyle/>
          <a:p>
            <a:pPr algn="ctr" eaLnBrk="1" hangingPunct="1">
              <a:lnSpc>
                <a:spcPct val="150000"/>
              </a:lnSpc>
              <a:buNone/>
              <a:defRPr/>
            </a:pPr>
            <a:r>
              <a:rPr lang="en-GB" altLang="en-US" sz="2800" dirty="0" smtClean="0">
                <a:latin typeface="Avenir Book" charset="0"/>
                <a:ea typeface="Avenir Book" charset="0"/>
                <a:cs typeface="Avenir Book" charset="0"/>
              </a:rPr>
              <a:t>	</a:t>
            </a:r>
            <a:r>
              <a:rPr lang="ru-RU" sz="2800" dirty="0" smtClean="0"/>
              <a:t>Если вы заметили признаки эмоционального насилия, лучше всего тщательно исследовать ситуацию, чтобы знать и действовать наверняка</a:t>
            </a:r>
            <a:r>
              <a:rPr lang="en-GB" altLang="ja-JP" sz="2800" dirty="0" smtClean="0">
                <a:latin typeface="Avenir Book" charset="0"/>
                <a:ea typeface="Avenir Book" charset="0"/>
                <a:cs typeface="Avenir Book" charset="0"/>
              </a:rPr>
              <a:t>. </a:t>
            </a:r>
            <a:endParaRPr lang="en-GB" altLang="en-US" sz="2800" dirty="0">
              <a:latin typeface="Avenir Book" charset="0"/>
              <a:ea typeface="Avenir Book" charset="0"/>
              <a:cs typeface="Avenir Book"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dissolve">
                                      <p:cBhvr>
                                        <p:cTn id="7" dur="500"/>
                                        <p:tgtEl>
                                          <p:spTgt spid="389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8915">
                                            <p:txEl>
                                              <p:pRg st="0" end="0"/>
                                            </p:txEl>
                                          </p:spTgt>
                                        </p:tgtEl>
                                        <p:attrNameLst>
                                          <p:attrName>style.visibility</p:attrName>
                                        </p:attrNameLst>
                                      </p:cBhvr>
                                      <p:to>
                                        <p:strVal val="visible"/>
                                      </p:to>
                                    </p:set>
                                    <p:animEffect transition="in" filter="strips(downRight)">
                                      <p:cBhvr>
                                        <p:cTn id="12" dur="500"/>
                                        <p:tgtEl>
                                          <p:spTgt spid="389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autoUpdateAnimBg="0"/>
      <p:bldP spid="38915"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59748" name="Rectangle 4"/>
          <p:cNvSpPr>
            <a:spLocks noGrp="1" noChangeArrowheads="1"/>
          </p:cNvSpPr>
          <p:nvPr>
            <p:ph type="title"/>
          </p:nvPr>
        </p:nvSpPr>
        <p:spPr>
          <a:xfrm>
            <a:off x="0" y="0"/>
            <a:ext cx="9143999" cy="1700808"/>
          </a:xfrm>
        </p:spPr>
        <p:txBody>
          <a:bodyPr/>
          <a:lstStyle/>
          <a:p>
            <a:pPr eaLnBrk="1" hangingPunct="1">
              <a:defRPr/>
            </a:pPr>
            <a:r>
              <a:rPr lang="ru-RU" altLang="en-US" sz="3600" dirty="0" smtClean="0">
                <a:effectLst/>
                <a:latin typeface="Avenir Book" charset="0"/>
                <a:ea typeface="Avenir Book" charset="0"/>
                <a:cs typeface="Avenir Book" charset="0"/>
              </a:rPr>
              <a:t>ПОМОЩЬ ЖЕРТВАМ, ПОСТРАДАВШИМ ОТ ЭМОЦИОНАЛЬНОГО НАСИЛИЯ</a:t>
            </a:r>
            <a:endParaRPr lang="en-GB" altLang="en-US" sz="3600" dirty="0">
              <a:effectLst/>
              <a:latin typeface="Avenir Book" charset="0"/>
              <a:ea typeface="Avenir Book" charset="0"/>
              <a:cs typeface="Avenir Book" charset="0"/>
            </a:endParaRPr>
          </a:p>
        </p:txBody>
      </p:sp>
      <p:sp>
        <p:nvSpPr>
          <p:cNvPr id="159749" name="Rectangle 5"/>
          <p:cNvSpPr>
            <a:spLocks noGrp="1" noChangeArrowheads="1"/>
          </p:cNvSpPr>
          <p:nvPr>
            <p:ph type="body" idx="1"/>
          </p:nvPr>
        </p:nvSpPr>
        <p:spPr>
          <a:xfrm>
            <a:off x="1" y="1988840"/>
            <a:ext cx="9252520" cy="4248472"/>
          </a:xfrm>
        </p:spPr>
        <p:txBody>
          <a:bodyPr/>
          <a:lstStyle/>
          <a:p>
            <a:pPr eaLnBrk="1" hangingPunct="1">
              <a:buSzPct val="130000"/>
              <a:buFont typeface="Arial" panose="020B0604020202020204" pitchFamily="34" charset="0"/>
              <a:buChar char="•"/>
              <a:defRPr/>
            </a:pPr>
            <a:r>
              <a:rPr lang="ru-RU" altLang="en-US" sz="2800" dirty="0" smtClean="0">
                <a:latin typeface="Calibri" charset="0"/>
                <a:ea typeface="Calibri" charset="0"/>
                <a:cs typeface="Calibri" charset="0"/>
              </a:rPr>
              <a:t>Рекомендуйте паре обратиться за профессиональной помощью к консультантам/психотерапевтам по супружеским отношениям</a:t>
            </a:r>
            <a:r>
              <a:rPr lang="en-GB" altLang="en-US" sz="2800" dirty="0" smtClean="0">
                <a:latin typeface="Calibri" charset="0"/>
                <a:ea typeface="Calibri" charset="0"/>
                <a:cs typeface="Calibri" charset="0"/>
              </a:rPr>
              <a:t>.</a:t>
            </a:r>
          </a:p>
          <a:p>
            <a:pPr eaLnBrk="1" hangingPunct="1">
              <a:buSzPct val="130000"/>
              <a:buFont typeface="Arial" panose="020B0604020202020204" pitchFamily="34" charset="0"/>
              <a:buChar char="•"/>
              <a:defRPr/>
            </a:pPr>
            <a:r>
              <a:rPr lang="en-GB" altLang="en-US" sz="2800" dirty="0" smtClean="0">
                <a:latin typeface="Calibri" charset="0"/>
                <a:ea typeface="Calibri" charset="0"/>
                <a:cs typeface="Calibri" charset="0"/>
              </a:rPr>
              <a:t> </a:t>
            </a:r>
            <a:r>
              <a:rPr lang="ru-RU" altLang="en-US" sz="2800" dirty="0" smtClean="0">
                <a:latin typeface="Calibri" charset="0"/>
                <a:ea typeface="Calibri" charset="0"/>
                <a:cs typeface="Calibri" charset="0"/>
              </a:rPr>
              <a:t>Проявите пасторскую </a:t>
            </a:r>
          </a:p>
          <a:p>
            <a:pPr eaLnBrk="1" hangingPunct="1">
              <a:buSzPct val="130000"/>
              <a:buNone/>
              <a:defRPr/>
            </a:pPr>
            <a:r>
              <a:rPr lang="ru-RU" altLang="en-US" sz="2800" dirty="0" smtClean="0">
                <a:latin typeface="Calibri" charset="0"/>
                <a:ea typeface="Calibri" charset="0"/>
                <a:cs typeface="Calibri" charset="0"/>
              </a:rPr>
              <a:t>	заботу к паре, родителю</a:t>
            </a:r>
          </a:p>
          <a:p>
            <a:pPr eaLnBrk="1" hangingPunct="1">
              <a:buSzPct val="130000"/>
              <a:buNone/>
              <a:defRPr/>
            </a:pPr>
            <a:r>
              <a:rPr lang="ru-RU" altLang="en-US" sz="2800" dirty="0" smtClean="0">
                <a:latin typeface="Calibri" charset="0"/>
                <a:ea typeface="Calibri" charset="0"/>
                <a:cs typeface="Calibri" charset="0"/>
              </a:rPr>
              <a:t>	 или ребенку. </a:t>
            </a:r>
            <a:endParaRPr lang="en-GB" altLang="en-US" sz="2800" dirty="0" smtClean="0">
              <a:latin typeface="Calibri" charset="0"/>
              <a:ea typeface="Calibri" charset="0"/>
              <a:cs typeface="Calibri" charset="0"/>
            </a:endParaRPr>
          </a:p>
          <a:p>
            <a:pPr eaLnBrk="1" hangingPunct="1">
              <a:buSzPct val="130000"/>
              <a:buFont typeface="Arial" panose="020B0604020202020204" pitchFamily="34" charset="0"/>
              <a:buChar char="•"/>
              <a:defRPr/>
            </a:pPr>
            <a:r>
              <a:rPr lang="ru-RU" altLang="en-US" sz="2800" dirty="0" smtClean="0">
                <a:latin typeface="Calibri" charset="0"/>
                <a:ea typeface="Calibri" charset="0"/>
                <a:cs typeface="Calibri" charset="0"/>
              </a:rPr>
              <a:t>Рекомендуйте жертве</a:t>
            </a:r>
          </a:p>
          <a:p>
            <a:pPr eaLnBrk="1" hangingPunct="1">
              <a:buSzPct val="130000"/>
              <a:buNone/>
              <a:defRPr/>
            </a:pPr>
            <a:r>
              <a:rPr lang="ru-RU" altLang="en-US" sz="2800" dirty="0" smtClean="0">
                <a:latin typeface="Calibri" charset="0"/>
                <a:ea typeface="Calibri" charset="0"/>
                <a:cs typeface="Calibri" charset="0"/>
              </a:rPr>
              <a:t>	найти группу взаимопомощи. </a:t>
            </a:r>
            <a:endParaRPr lang="en-GB" altLang="en-US" sz="2800" dirty="0">
              <a:latin typeface="Calibri" charset="0"/>
              <a:ea typeface="Calibri" charset="0"/>
              <a:cs typeface="Calibri" charset="0"/>
            </a:endParaRPr>
          </a:p>
        </p:txBody>
      </p:sp>
      <p:pic>
        <p:nvPicPr>
          <p:cNvPr id="3" name="Imagem 2"/>
          <p:cNvPicPr>
            <a:picLocks noChangeAspect="1"/>
          </p:cNvPicPr>
          <p:nvPr/>
        </p:nvPicPr>
        <p:blipFill>
          <a:blip r:embed="rId4" cstate="email">
            <a:extLst>
              <a:ext uri="{28A0092B-C50C-407E-A947-70E740481C1C}">
                <a14:useLocalDpi xmlns="" xmlns:a14="http://schemas.microsoft.com/office/drawing/2010/main"/>
              </a:ext>
            </a:extLst>
          </a:blip>
          <a:stretch>
            <a:fillRect/>
          </a:stretch>
        </p:blipFill>
        <p:spPr>
          <a:xfrm>
            <a:off x="5004048" y="3789040"/>
            <a:ext cx="3803963" cy="2520280"/>
          </a:xfrm>
          <a:prstGeom prst="rect">
            <a:avLst/>
          </a:prstGeom>
          <a:ln w="76200">
            <a:solidFill>
              <a:srgbClr val="FFFFFF"/>
            </a:solidFill>
          </a:ln>
          <a:effectLst>
            <a:outerShdw blurRad="50800" dist="38100" dir="2700000" algn="tl" rotWithShape="0">
              <a:prstClr val="black">
                <a:alpha val="40000"/>
              </a:prstClr>
            </a:outerShdw>
          </a:effec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59748"/>
                                        </p:tgtEl>
                                        <p:attrNameLst>
                                          <p:attrName>style.visibility</p:attrName>
                                        </p:attrNameLst>
                                      </p:cBhvr>
                                      <p:to>
                                        <p:strVal val="visible"/>
                                      </p:to>
                                    </p:set>
                                    <p:animEffect transition="in" filter="wipe(up)">
                                      <p:cBhvr>
                                        <p:cTn id="7" dur="500"/>
                                        <p:tgtEl>
                                          <p:spTgt spid="1597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59749">
                                            <p:txEl>
                                              <p:pRg st="0" end="0"/>
                                            </p:txEl>
                                          </p:spTgt>
                                        </p:tgtEl>
                                        <p:attrNameLst>
                                          <p:attrName>style.visibility</p:attrName>
                                        </p:attrNameLst>
                                      </p:cBhvr>
                                      <p:to>
                                        <p:strVal val="visible"/>
                                      </p:to>
                                    </p:set>
                                    <p:animEffect transition="in" filter="wipe(up)">
                                      <p:cBhvr>
                                        <p:cTn id="12" dur="500"/>
                                        <p:tgtEl>
                                          <p:spTgt spid="15974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59749">
                                            <p:txEl>
                                              <p:pRg st="1" end="1"/>
                                            </p:txEl>
                                          </p:spTgt>
                                        </p:tgtEl>
                                        <p:attrNameLst>
                                          <p:attrName>style.visibility</p:attrName>
                                        </p:attrNameLst>
                                      </p:cBhvr>
                                      <p:to>
                                        <p:strVal val="visible"/>
                                      </p:to>
                                    </p:set>
                                    <p:animEffect transition="in" filter="wipe(up)">
                                      <p:cBhvr>
                                        <p:cTn id="17" dur="500"/>
                                        <p:tgtEl>
                                          <p:spTgt spid="15974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59749">
                                            <p:txEl>
                                              <p:pRg st="2" end="2"/>
                                            </p:txEl>
                                          </p:spTgt>
                                        </p:tgtEl>
                                        <p:attrNameLst>
                                          <p:attrName>style.visibility</p:attrName>
                                        </p:attrNameLst>
                                      </p:cBhvr>
                                      <p:to>
                                        <p:strVal val="visible"/>
                                      </p:to>
                                    </p:set>
                                    <p:animEffect transition="in" filter="wipe(up)">
                                      <p:cBhvr>
                                        <p:cTn id="22" dur="500"/>
                                        <p:tgtEl>
                                          <p:spTgt spid="15974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59749">
                                            <p:txEl>
                                              <p:pRg st="3" end="3"/>
                                            </p:txEl>
                                          </p:spTgt>
                                        </p:tgtEl>
                                        <p:attrNameLst>
                                          <p:attrName>style.visibility</p:attrName>
                                        </p:attrNameLst>
                                      </p:cBhvr>
                                      <p:to>
                                        <p:strVal val="visible"/>
                                      </p:to>
                                    </p:set>
                                    <p:animEffect transition="in" filter="wipe(up)">
                                      <p:cBhvr>
                                        <p:cTn id="27" dur="500"/>
                                        <p:tgtEl>
                                          <p:spTgt spid="159749">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59749">
                                            <p:txEl>
                                              <p:pRg st="4" end="4"/>
                                            </p:txEl>
                                          </p:spTgt>
                                        </p:tgtEl>
                                        <p:attrNameLst>
                                          <p:attrName>style.visibility</p:attrName>
                                        </p:attrNameLst>
                                      </p:cBhvr>
                                      <p:to>
                                        <p:strVal val="visible"/>
                                      </p:to>
                                    </p:set>
                                    <p:animEffect transition="in" filter="wipe(up)">
                                      <p:cBhvr>
                                        <p:cTn id="32" dur="500"/>
                                        <p:tgtEl>
                                          <p:spTgt spid="15974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159749">
                                            <p:txEl>
                                              <p:pRg st="5" end="5"/>
                                            </p:txEl>
                                          </p:spTgt>
                                        </p:tgtEl>
                                        <p:attrNameLst>
                                          <p:attrName>style.visibility</p:attrName>
                                        </p:attrNameLst>
                                      </p:cBhvr>
                                      <p:to>
                                        <p:strVal val="visible"/>
                                      </p:to>
                                    </p:set>
                                    <p:animEffect transition="in" filter="wipe(up)">
                                      <p:cBhvr>
                                        <p:cTn id="37" dur="500"/>
                                        <p:tgtEl>
                                          <p:spTgt spid="15974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8" grpId="0" autoUpdateAnimBg="0"/>
      <p:bldP spid="159749"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extBox 5"/>
          <p:cNvSpPr txBox="1"/>
          <p:nvPr/>
        </p:nvSpPr>
        <p:spPr>
          <a:xfrm>
            <a:off x="971600" y="2399397"/>
            <a:ext cx="7488832" cy="3908762"/>
          </a:xfrm>
          <a:prstGeom prst="rect">
            <a:avLst/>
          </a:prstGeom>
          <a:noFill/>
        </p:spPr>
        <p:txBody>
          <a:bodyPr wrap="square">
            <a:spAutoFit/>
          </a:bodyPr>
          <a:lstStyle/>
          <a:p>
            <a:pPr algn="ctr" eaLnBrk="1" hangingPunct="1">
              <a:defRPr/>
            </a:pPr>
            <a:r>
              <a:rPr lang="en-US" sz="2800" dirty="0" smtClean="0">
                <a:latin typeface="Calibri" charset="0"/>
                <a:ea typeface="Calibri" charset="0"/>
                <a:cs typeface="Calibri" charset="0"/>
              </a:rPr>
              <a:t>“</a:t>
            </a:r>
            <a:r>
              <a:rPr lang="ru-RU" sz="2800" dirty="0" smtClean="0"/>
              <a:t>Дом должен быть семейным очагом в полном смысле этого слова</a:t>
            </a:r>
            <a:r>
              <a:rPr lang="ru-RU" sz="2800" dirty="0" smtClean="0"/>
              <a:t>.</a:t>
            </a:r>
          </a:p>
          <a:p>
            <a:pPr algn="ctr" eaLnBrk="1" hangingPunct="1">
              <a:defRPr/>
            </a:pPr>
            <a:r>
              <a:rPr lang="ru-RU" sz="2800" dirty="0" smtClean="0"/>
              <a:t> </a:t>
            </a:r>
            <a:r>
              <a:rPr lang="ru-RU" sz="2800" dirty="0" smtClean="0"/>
              <a:t>Семья должна стать </a:t>
            </a:r>
            <a:r>
              <a:rPr lang="ru-RU" sz="2800" b="1" dirty="0" smtClean="0"/>
              <a:t>частичкой неба </a:t>
            </a:r>
            <a:r>
              <a:rPr lang="ru-RU" sz="2800" dirty="0" smtClean="0"/>
              <a:t>на земле, местом, где любовь не подавляется грубостью, но, наоборот, лелеется. </a:t>
            </a:r>
            <a:endParaRPr lang="ru-RU" sz="2800" dirty="0" smtClean="0"/>
          </a:p>
          <a:p>
            <a:pPr algn="ctr" eaLnBrk="1" hangingPunct="1">
              <a:defRPr/>
            </a:pPr>
            <a:r>
              <a:rPr lang="ru-RU" sz="2800" dirty="0" smtClean="0"/>
              <a:t>Наше </a:t>
            </a:r>
            <a:r>
              <a:rPr lang="ru-RU" sz="2800" dirty="0" smtClean="0"/>
              <a:t>счастье зависит от того, насколько мы будем проявлять любовь, сочувствие и истинную учтивость друг к другу</a:t>
            </a:r>
            <a:r>
              <a:rPr lang="en-US" sz="2800" dirty="0" smtClean="0">
                <a:latin typeface="Calibri" charset="0"/>
                <a:ea typeface="Calibri" charset="0"/>
                <a:cs typeface="Calibri" charset="0"/>
              </a:rPr>
              <a:t>.”</a:t>
            </a:r>
            <a:endParaRPr lang="en-US" sz="2800" i="1" dirty="0" smtClean="0">
              <a:latin typeface="Calibri" charset="0"/>
              <a:ea typeface="Calibri" charset="0"/>
              <a:cs typeface="Calibri" charset="0"/>
            </a:endParaRPr>
          </a:p>
          <a:p>
            <a:pPr algn="ctr" eaLnBrk="1" hangingPunct="1">
              <a:defRPr/>
            </a:pPr>
            <a:r>
              <a:rPr lang="ru-RU" i="1" dirty="0" smtClean="0">
                <a:latin typeface="Calibri" charset="0"/>
                <a:ea typeface="Calibri" charset="0"/>
                <a:cs typeface="Calibri" charset="0"/>
              </a:rPr>
              <a:t>Христианский дом</a:t>
            </a:r>
            <a:r>
              <a:rPr lang="en-US" dirty="0" smtClean="0">
                <a:latin typeface="Calibri" charset="0"/>
                <a:ea typeface="Calibri" charset="0"/>
                <a:cs typeface="Calibri" charset="0"/>
              </a:rPr>
              <a:t>, </a:t>
            </a:r>
            <a:r>
              <a:rPr lang="ru-RU" dirty="0" smtClean="0">
                <a:latin typeface="Calibri" charset="0"/>
                <a:ea typeface="Calibri" charset="0"/>
                <a:cs typeface="Calibri" charset="0"/>
              </a:rPr>
              <a:t>с</a:t>
            </a:r>
            <a:r>
              <a:rPr lang="en-US" dirty="0" smtClean="0">
                <a:latin typeface="Calibri" charset="0"/>
                <a:ea typeface="Calibri" charset="0"/>
                <a:cs typeface="Calibri" charset="0"/>
              </a:rPr>
              <a:t>. </a:t>
            </a:r>
            <a:r>
              <a:rPr lang="en-US" dirty="0">
                <a:latin typeface="Calibri" charset="0"/>
                <a:ea typeface="Calibri" charset="0"/>
                <a:cs typeface="Calibri" charset="0"/>
              </a:rPr>
              <a:t>15</a:t>
            </a:r>
            <a:endParaRPr lang="en-US" sz="2800" b="1" dirty="0">
              <a:latin typeface="Calibri" charset="0"/>
              <a:ea typeface="Calibri" charset="0"/>
              <a:cs typeface="Calibri" charset="0"/>
            </a:endParaRPr>
          </a:p>
        </p:txBody>
      </p:sp>
    </p:spTree>
  </p:cSld>
  <p:clrMapOvr>
    <a:masterClrMapping/>
  </p:clrMapOvr>
  <p:transition spd="slow">
    <p:checke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51520" y="260648"/>
            <a:ext cx="8712968" cy="1143000"/>
          </a:xfrm>
        </p:spPr>
        <p:txBody>
          <a:bodyPr/>
          <a:lstStyle/>
          <a:p>
            <a:pPr eaLnBrk="1" hangingPunct="1">
              <a:defRPr/>
            </a:pPr>
            <a:r>
              <a:rPr lang="ru-RU" altLang="en-US" sz="3600" dirty="0" smtClean="0">
                <a:effectLst/>
                <a:latin typeface="Avenir Book" charset="0"/>
                <a:ea typeface="Avenir Book" charset="0"/>
                <a:cs typeface="Avenir Book" charset="0"/>
              </a:rPr>
              <a:t>ЗАЯВЛЕНИЕ АДВЕНТИСТСКОЙ ЦЕРКВИ</a:t>
            </a:r>
            <a:r>
              <a:rPr lang="en-GB" altLang="en-US" sz="3600" dirty="0" smtClean="0">
                <a:effectLst/>
                <a:latin typeface="Avenir Book" charset="0"/>
                <a:ea typeface="Avenir Book" charset="0"/>
                <a:cs typeface="Avenir Book" charset="0"/>
              </a:rPr>
              <a:t> 1996</a:t>
            </a:r>
            <a:endParaRPr lang="en-GB" altLang="en-US" sz="3600" dirty="0">
              <a:effectLst/>
              <a:latin typeface="Avenir Book" charset="0"/>
              <a:ea typeface="Avenir Book" charset="0"/>
              <a:cs typeface="Avenir Book" charset="0"/>
            </a:endParaRPr>
          </a:p>
        </p:txBody>
      </p:sp>
      <p:sp>
        <p:nvSpPr>
          <p:cNvPr id="21507" name="Rectangle 3"/>
          <p:cNvSpPr>
            <a:spLocks noGrp="1" noChangeArrowheads="1"/>
          </p:cNvSpPr>
          <p:nvPr>
            <p:ph type="body" idx="1"/>
          </p:nvPr>
        </p:nvSpPr>
        <p:spPr>
          <a:xfrm>
            <a:off x="268858" y="2781672"/>
            <a:ext cx="6103342" cy="3095600"/>
          </a:xfrm>
        </p:spPr>
        <p:txBody>
          <a:bodyPr/>
          <a:lstStyle/>
          <a:p>
            <a:pPr eaLnBrk="1" hangingPunct="1">
              <a:buSzPct val="140000"/>
              <a:buFont typeface="Arial" panose="020B0604020202020204" pitchFamily="34" charset="0"/>
              <a:buChar char="•"/>
              <a:defRPr/>
            </a:pPr>
            <a:r>
              <a:rPr lang="ru-RU" sz="2800" dirty="0" smtClean="0">
                <a:latin typeface="Calibri" charset="0"/>
                <a:ea typeface="Calibri" charset="0"/>
                <a:cs typeface="Calibri" charset="0"/>
              </a:rPr>
              <a:t>На Годичном совещании в 1996 г. была сформулирована позиция церкви адвентистов седьмого дня по вопросу насилия в семье. </a:t>
            </a:r>
            <a:endParaRPr lang="en-US" sz="2800" dirty="0" smtClean="0">
              <a:latin typeface="Calibri" charset="0"/>
              <a:ea typeface="Calibri" charset="0"/>
              <a:cs typeface="Calibri" charset="0"/>
            </a:endParaRPr>
          </a:p>
          <a:p>
            <a:pPr eaLnBrk="1" hangingPunct="1">
              <a:buSzPct val="140000"/>
              <a:buFont typeface="Arial" panose="020B0604020202020204" pitchFamily="34" charset="0"/>
              <a:buChar char="•"/>
              <a:defRPr/>
            </a:pPr>
            <a:r>
              <a:rPr lang="ru-RU" sz="2800" dirty="0" smtClean="0">
                <a:latin typeface="Calibri" charset="0"/>
                <a:ea typeface="Calibri" charset="0"/>
                <a:cs typeface="Calibri" charset="0"/>
              </a:rPr>
              <a:t>Она подчеркивает нашу моральную обязанность остановить насилие в наших семьях, церквях и школах.</a:t>
            </a:r>
            <a:endParaRPr lang="en-US" sz="2800" dirty="0">
              <a:latin typeface="Calibri" charset="0"/>
              <a:ea typeface="Calibri" charset="0"/>
              <a:cs typeface="Calibri" charset="0"/>
            </a:endParaRPr>
          </a:p>
        </p:txBody>
      </p:sp>
      <p:pic>
        <p:nvPicPr>
          <p:cNvPr id="77830" name="Picture 7"/>
          <p:cNvPicPr>
            <a:picLocks noChangeAspect="1"/>
          </p:cNvPicPr>
          <p:nvPr/>
        </p:nvPicPr>
        <p:blipFill>
          <a:blip r:embed="rId4" cstate="email">
            <a:extLst>
              <a:ext uri="{28A0092B-C50C-407E-A947-70E740481C1C}">
                <a14:useLocalDpi xmlns="" xmlns:a14="http://schemas.microsoft.com/office/drawing/2010/main"/>
              </a:ext>
            </a:extLst>
          </a:blip>
          <a:srcRect/>
          <a:stretch>
            <a:fillRect/>
          </a:stretch>
        </p:blipFill>
        <p:spPr bwMode="auto">
          <a:xfrm>
            <a:off x="6156176" y="3501008"/>
            <a:ext cx="2430462" cy="1512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up)">
                                      <p:cBhvr>
                                        <p:cTn id="7" dur="500"/>
                                        <p:tgtEl>
                                          <p:spTgt spid="2150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39552" y="2492896"/>
            <a:ext cx="8086476" cy="2603054"/>
          </a:xfrm>
        </p:spPr>
        <p:txBody>
          <a:bodyPr/>
          <a:lstStyle/>
          <a:p>
            <a:pPr eaLnBrk="1" hangingPunct="1">
              <a:defRPr/>
            </a:pPr>
            <a:r>
              <a:rPr lang="ru-RU" altLang="en-US" sz="4800" dirty="0" smtClean="0">
                <a:solidFill>
                  <a:schemeClr val="tx1"/>
                </a:solidFill>
                <a:effectLst/>
                <a:latin typeface="Avenir Book" charset="0"/>
                <a:ea typeface="Avenir Book" charset="0"/>
                <a:cs typeface="Avenir Book" charset="0"/>
              </a:rPr>
              <a:t>КАКИМ ЖЕ БУДЕТ НАШ ОТВЕТ СЕГОДНЯ</a:t>
            </a:r>
            <a:r>
              <a:rPr lang="en-GB" altLang="en-US" sz="4800" dirty="0" smtClean="0">
                <a:solidFill>
                  <a:schemeClr val="tx1"/>
                </a:solidFill>
                <a:effectLst/>
                <a:latin typeface="Avenir Book" charset="0"/>
                <a:ea typeface="Avenir Book" charset="0"/>
                <a:cs typeface="Avenir Book" charset="0"/>
              </a:rPr>
              <a:t>?</a:t>
            </a:r>
            <a:endParaRPr lang="en-GB" altLang="en-US" sz="4800" dirty="0">
              <a:solidFill>
                <a:schemeClr val="tx1"/>
              </a:solidFill>
              <a:effectLst/>
              <a:latin typeface="Avenir Book" charset="0"/>
              <a:ea typeface="Avenir Book" charset="0"/>
              <a:cs typeface="Avenir Book"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dissolve">
                                      <p:cBhvr>
                                        <p:cTn id="7" dur="5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23528" y="404664"/>
            <a:ext cx="8204844" cy="1108367"/>
          </a:xfrm>
        </p:spPr>
        <p:txBody>
          <a:bodyPr/>
          <a:lstStyle/>
          <a:p>
            <a:pPr algn="r" eaLnBrk="1" hangingPunct="1">
              <a:defRPr/>
            </a:pPr>
            <a:r>
              <a:rPr lang="ru-RU" altLang="en-US" sz="3600" dirty="0" smtClean="0">
                <a:effectLst/>
                <a:latin typeface="Avenir Book" charset="0"/>
                <a:ea typeface="Avenir Book" charset="0"/>
                <a:cs typeface="Avenir Book" charset="0"/>
              </a:rPr>
              <a:t>ОТВЕТ ИИСУСА В ИОАННА</a:t>
            </a:r>
            <a:r>
              <a:rPr lang="en-GB" altLang="en-US" sz="3600" dirty="0" smtClean="0">
                <a:effectLst/>
                <a:latin typeface="Avenir Book" charset="0"/>
                <a:ea typeface="Avenir Book" charset="0"/>
                <a:cs typeface="Avenir Book" charset="0"/>
              </a:rPr>
              <a:t>13:35</a:t>
            </a:r>
            <a:endParaRPr lang="en-GB" altLang="en-US" sz="3600" dirty="0">
              <a:effectLst/>
              <a:latin typeface="Avenir Book" charset="0"/>
              <a:ea typeface="Avenir Book" charset="0"/>
              <a:cs typeface="Avenir Book" charset="0"/>
            </a:endParaRPr>
          </a:p>
        </p:txBody>
      </p:sp>
      <p:sp>
        <p:nvSpPr>
          <p:cNvPr id="24579" name="Rectangle 3"/>
          <p:cNvSpPr>
            <a:spLocks noGrp="1" noChangeArrowheads="1"/>
          </p:cNvSpPr>
          <p:nvPr>
            <p:ph type="body" idx="1"/>
          </p:nvPr>
        </p:nvSpPr>
        <p:spPr>
          <a:xfrm>
            <a:off x="3851920" y="2780928"/>
            <a:ext cx="4824536" cy="3240360"/>
          </a:xfrm>
        </p:spPr>
        <p:txBody>
          <a:bodyPr/>
          <a:lstStyle/>
          <a:p>
            <a:pPr marL="0" indent="0" algn="ctr" eaLnBrk="1" hangingPunct="1">
              <a:spcBef>
                <a:spcPct val="0"/>
              </a:spcBef>
              <a:buClrTx/>
              <a:buSzPct val="135000"/>
              <a:buFontTx/>
              <a:buNone/>
              <a:defRPr/>
            </a:pPr>
            <a:r>
              <a:rPr lang="en-GB" altLang="en-US" sz="3600" dirty="0" smtClean="0">
                <a:latin typeface="Calibri" charset="0"/>
                <a:ea typeface="Calibri" charset="0"/>
                <a:cs typeface="Calibri" charset="0"/>
              </a:rPr>
              <a:t>“</a:t>
            </a:r>
            <a:r>
              <a:rPr lang="ru-RU" altLang="en-US" sz="3600" dirty="0" smtClean="0">
                <a:latin typeface="Calibri" charset="0"/>
                <a:ea typeface="Calibri" charset="0"/>
                <a:cs typeface="Calibri" charset="0"/>
              </a:rPr>
              <a:t>По тому узнают все, что вы Мои ученики, если будете иметь </a:t>
            </a:r>
            <a:r>
              <a:rPr lang="ru-RU" altLang="en-US" sz="3600" cap="all" dirty="0" smtClean="0">
                <a:latin typeface="Calibri" charset="0"/>
                <a:ea typeface="Calibri" charset="0"/>
                <a:cs typeface="Calibri" charset="0"/>
              </a:rPr>
              <a:t>любовь</a:t>
            </a:r>
            <a:r>
              <a:rPr lang="ru-RU" altLang="en-US" sz="3600" dirty="0" smtClean="0">
                <a:latin typeface="Calibri" charset="0"/>
                <a:ea typeface="Calibri" charset="0"/>
                <a:cs typeface="Calibri" charset="0"/>
              </a:rPr>
              <a:t> между собою</a:t>
            </a:r>
            <a:r>
              <a:rPr lang="en-GB" altLang="en-US" sz="3600" dirty="0" smtClean="0">
                <a:latin typeface="Calibri" charset="0"/>
                <a:ea typeface="Calibri" charset="0"/>
                <a:cs typeface="Calibri" charset="0"/>
              </a:rPr>
              <a:t>”</a:t>
            </a:r>
            <a:r>
              <a:rPr lang="ru-RU" altLang="en-US" sz="3600" dirty="0" smtClean="0">
                <a:latin typeface="Calibri" charset="0"/>
                <a:ea typeface="Calibri" charset="0"/>
                <a:cs typeface="Calibri" charset="0"/>
              </a:rPr>
              <a:t>.</a:t>
            </a:r>
            <a:endParaRPr lang="en-GB" altLang="en-US" sz="3600" dirty="0">
              <a:latin typeface="Calibri" charset="0"/>
              <a:ea typeface="Calibri" charset="0"/>
              <a:cs typeface="Calibri" charset="0"/>
            </a:endParaRPr>
          </a:p>
        </p:txBody>
      </p:sp>
    </p:spTree>
  </p:cSld>
  <p:clrMapOvr>
    <a:masterClrMapping/>
  </p:clrMapOvr>
  <p:transition spd="med">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wipe(up)">
                                      <p:cBhvr>
                                        <p:cTn id="7" dur="500"/>
                                        <p:tgtEl>
                                          <p:spTgt spid="245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579">
                                            <p:txEl>
                                              <p:pRg st="0" end="0"/>
                                            </p:txEl>
                                          </p:spTgt>
                                        </p:tgtEl>
                                        <p:attrNameLst>
                                          <p:attrName>style.visibility</p:attrName>
                                        </p:attrNameLst>
                                      </p:cBhvr>
                                      <p:to>
                                        <p:strVal val="visible"/>
                                      </p:to>
                                    </p:set>
                                    <p:animEffect transition="in" filter="wipe(up)">
                                      <p:cBhvr>
                                        <p:cTn id="12" dur="500"/>
                                        <p:tgtEl>
                                          <p:spTgt spid="2457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autoUpdateAnimBg="0"/>
      <p:bldP spid="24579"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4" name="Imagem 3"/>
          <p:cNvPicPr>
            <a:picLocks noChangeAspect="1"/>
          </p:cNvPicPr>
          <p:nvPr/>
        </p:nvPicPr>
        <p:blipFill rotWithShape="1">
          <a:blip r:embed="rId4" cstate="email">
            <a:extLst>
              <a:ext uri="{28A0092B-C50C-407E-A947-70E740481C1C}">
                <a14:useLocalDpi xmlns="" xmlns:a14="http://schemas.microsoft.com/office/drawing/2010/main"/>
              </a:ext>
            </a:extLst>
          </a:blip>
          <a:srcRect/>
          <a:stretch/>
        </p:blipFill>
        <p:spPr>
          <a:xfrm flipH="1">
            <a:off x="0" y="1340768"/>
            <a:ext cx="4036808" cy="5517231"/>
          </a:xfrm>
          <a:prstGeom prst="snip2SameRect">
            <a:avLst/>
          </a:prstGeom>
        </p:spPr>
      </p:pic>
      <p:sp>
        <p:nvSpPr>
          <p:cNvPr id="3" name="Retângulo 2"/>
          <p:cNvSpPr/>
          <p:nvPr/>
        </p:nvSpPr>
        <p:spPr>
          <a:xfrm>
            <a:off x="2339752" y="2636912"/>
            <a:ext cx="7272808" cy="2062103"/>
          </a:xfrm>
          <a:prstGeom prst="rect">
            <a:avLst/>
          </a:prstGeom>
        </p:spPr>
        <p:txBody>
          <a:bodyPr wrap="square">
            <a:spAutoFit/>
          </a:bodyPr>
          <a:lstStyle/>
          <a:p>
            <a:pPr algn="ctr"/>
            <a:r>
              <a:rPr lang="ru-RU" sz="3200" dirty="0" smtClean="0">
                <a:latin typeface="Calibri" pitchFamily="34" charset="0"/>
                <a:cs typeface="Calibri" pitchFamily="34" charset="0"/>
              </a:rPr>
              <a:t>Если мы хотим жить, как дети света</a:t>
            </a:r>
            <a:r>
              <a:rPr lang="ru-RU" sz="3200" dirty="0" smtClean="0">
                <a:latin typeface="Calibri" pitchFamily="34" charset="0"/>
                <a:cs typeface="Calibri" pitchFamily="34" charset="0"/>
              </a:rPr>
              <a:t>,</a:t>
            </a:r>
          </a:p>
          <a:p>
            <a:pPr algn="ctr"/>
            <a:r>
              <a:rPr lang="ru-RU" sz="3200" dirty="0" smtClean="0">
                <a:latin typeface="Calibri" pitchFamily="34" charset="0"/>
                <a:cs typeface="Calibri" pitchFamily="34" charset="0"/>
              </a:rPr>
              <a:t> </a:t>
            </a:r>
            <a:r>
              <a:rPr lang="ru-RU" sz="3200" b="1" dirty="0" smtClean="0">
                <a:latin typeface="Calibri" pitchFamily="34" charset="0"/>
                <a:cs typeface="Calibri" pitchFamily="34" charset="0"/>
              </a:rPr>
              <a:t>мы должны осветить </a:t>
            </a:r>
            <a:r>
              <a:rPr lang="ru-RU" sz="3200" b="1" dirty="0" smtClean="0">
                <a:latin typeface="Calibri" pitchFamily="34" charset="0"/>
                <a:cs typeface="Calibri" pitchFamily="34" charset="0"/>
              </a:rPr>
              <a:t>тьму</a:t>
            </a:r>
          </a:p>
          <a:p>
            <a:pPr algn="ctr"/>
            <a:r>
              <a:rPr lang="ru-RU" sz="3200" b="1" dirty="0" smtClean="0">
                <a:latin typeface="Calibri" pitchFamily="34" charset="0"/>
                <a:cs typeface="Calibri" pitchFamily="34" charset="0"/>
              </a:rPr>
              <a:t> </a:t>
            </a:r>
            <a:r>
              <a:rPr lang="ru-RU" sz="3200" dirty="0" smtClean="0">
                <a:latin typeface="Calibri" pitchFamily="34" charset="0"/>
                <a:cs typeface="Calibri" pitchFamily="34" charset="0"/>
              </a:rPr>
              <a:t>в нашей среде</a:t>
            </a:r>
            <a:r>
              <a:rPr lang="ru-RU" sz="3200" dirty="0" smtClean="0">
                <a:latin typeface="Calibri" pitchFamily="34" charset="0"/>
                <a:cs typeface="Calibri" pitchFamily="34" charset="0"/>
              </a:rPr>
              <a:t>,</a:t>
            </a:r>
          </a:p>
          <a:p>
            <a:pPr algn="ctr"/>
            <a:r>
              <a:rPr lang="ru-RU" sz="3200" dirty="0" smtClean="0">
                <a:latin typeface="Calibri" pitchFamily="34" charset="0"/>
                <a:cs typeface="Calibri" pitchFamily="34" charset="0"/>
              </a:rPr>
              <a:t> </a:t>
            </a:r>
            <a:r>
              <a:rPr lang="ru-RU" sz="3200" dirty="0" smtClean="0">
                <a:latin typeface="Calibri" pitchFamily="34" charset="0"/>
                <a:cs typeface="Calibri" pitchFamily="34" charset="0"/>
              </a:rPr>
              <a:t>в которой совершается насилие.</a:t>
            </a:r>
            <a:endParaRPr lang="pt-BR" sz="3200" dirty="0">
              <a:latin typeface="Calibri" pitchFamily="34" charset="0"/>
              <a:ea typeface="Calibri" charset="0"/>
              <a:cs typeface="Calibri" pitchFamily="34" charset="0"/>
            </a:endParaRPr>
          </a:p>
        </p:txBody>
      </p:sp>
    </p:spTree>
  </p:cSld>
  <p:clrMapOvr>
    <a:masterClrMapping/>
  </p:clrMapOvr>
  <p:transition spd="slow">
    <p:circl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Retângulo 1"/>
          <p:cNvSpPr/>
          <p:nvPr/>
        </p:nvSpPr>
        <p:spPr>
          <a:xfrm>
            <a:off x="4788024" y="1844824"/>
            <a:ext cx="3510136" cy="4524315"/>
          </a:xfrm>
          <a:prstGeom prst="rect">
            <a:avLst/>
          </a:prstGeom>
        </p:spPr>
        <p:txBody>
          <a:bodyPr wrap="square">
            <a:spAutoFit/>
          </a:bodyPr>
          <a:lstStyle/>
          <a:p>
            <a:pPr algn="ctr"/>
            <a:r>
              <a:rPr lang="ru-RU" sz="3600" dirty="0" smtClean="0">
                <a:latin typeface="Calibri" charset="0"/>
                <a:ea typeface="Calibri" charset="0"/>
                <a:cs typeface="Calibri" charset="0"/>
              </a:rPr>
              <a:t>Мы должны заботиться друг о друге даже тогда, </a:t>
            </a:r>
            <a:endParaRPr lang="ru-RU" sz="3600" dirty="0" smtClean="0">
              <a:latin typeface="Calibri" charset="0"/>
              <a:ea typeface="Calibri" charset="0"/>
              <a:cs typeface="Calibri" charset="0"/>
            </a:endParaRPr>
          </a:p>
          <a:p>
            <a:pPr algn="ctr"/>
            <a:r>
              <a:rPr lang="ru-RU" sz="3600" dirty="0" smtClean="0">
                <a:latin typeface="Calibri" charset="0"/>
                <a:ea typeface="Calibri" charset="0"/>
                <a:cs typeface="Calibri" charset="0"/>
              </a:rPr>
              <a:t>когда </a:t>
            </a:r>
            <a:r>
              <a:rPr lang="ru-RU" sz="3600" dirty="0" smtClean="0">
                <a:latin typeface="Calibri" charset="0"/>
                <a:ea typeface="Calibri" charset="0"/>
                <a:cs typeface="Calibri" charset="0"/>
              </a:rPr>
              <a:t>легче промолчать и остаться в стороне. </a:t>
            </a:r>
          </a:p>
        </p:txBody>
      </p:sp>
      <p:pic>
        <p:nvPicPr>
          <p:cNvPr id="4" name="Picture 3"/>
          <p:cNvPicPr>
            <a:picLocks noChangeAspect="1"/>
          </p:cNvPicPr>
          <p:nvPr/>
        </p:nvPicPr>
        <p:blipFill rotWithShape="1">
          <a:blip r:embed="rId4" cstate="email">
            <a:extLst>
              <a:ext uri="{28A0092B-C50C-407E-A947-70E740481C1C}">
                <a14:useLocalDpi xmlns="" xmlns:a14="http://schemas.microsoft.com/office/drawing/2010/main"/>
              </a:ext>
            </a:extLst>
          </a:blip>
          <a:srcRect/>
          <a:stretch/>
        </p:blipFill>
        <p:spPr>
          <a:xfrm>
            <a:off x="539552" y="1556792"/>
            <a:ext cx="3589146" cy="5063614"/>
          </a:xfrm>
          <a:prstGeom prst="rect">
            <a:avLst/>
          </a:prstGeom>
          <a:ln>
            <a:noFill/>
          </a:ln>
          <a:effectLst>
            <a:softEdge rad="112500"/>
          </a:effectLst>
        </p:spPr>
      </p:pic>
    </p:spTree>
  </p:cSld>
  <p:clrMapOvr>
    <a:masterClrMapping/>
  </p:clrMapOvr>
  <p:transition>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80231" name="Rectangle 7"/>
          <p:cNvSpPr>
            <a:spLocks noChangeArrowheads="1"/>
          </p:cNvSpPr>
          <p:nvPr/>
        </p:nvSpPr>
        <p:spPr bwMode="auto">
          <a:xfrm rot="14147">
            <a:off x="1406585" y="204031"/>
            <a:ext cx="7482571" cy="1442616"/>
          </a:xfrm>
          <a:prstGeom prst="rect">
            <a:avLst/>
          </a:prstGeom>
          <a:noFill/>
          <a:ln>
            <a:noFill/>
          </a:ln>
          <a:effectLst>
            <a:outerShdw blurRad="63500" dist="35921" dir="2700000" algn="ctr" rotWithShape="0">
              <a:schemeClr val="tx1">
                <a:alpha val="74997"/>
              </a:schemeClr>
            </a:outerShdw>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r" eaLnBrk="1" hangingPunct="1">
              <a:defRPr/>
            </a:pPr>
            <a:r>
              <a:rPr lang="ru-RU" sz="3600" dirty="0" smtClean="0">
                <a:solidFill>
                  <a:srgbClr val="F7D47D"/>
                </a:solidFill>
                <a:latin typeface="Avenir Book" charset="0"/>
                <a:ea typeface="Avenir Book" charset="0"/>
                <a:cs typeface="Avenir Book" charset="0"/>
              </a:rPr>
              <a:t>ВЫ ЗНАЕТЕ КОГО-ТО, КТО СТРАДАЕТ ОТ НАСИЛИЯ</a:t>
            </a:r>
            <a:r>
              <a:rPr lang="en-GB" sz="3600" dirty="0" smtClean="0">
                <a:solidFill>
                  <a:srgbClr val="F7D47D"/>
                </a:solidFill>
                <a:latin typeface="Avenir Book" charset="0"/>
                <a:ea typeface="Avenir Book" charset="0"/>
                <a:cs typeface="Avenir Book" charset="0"/>
              </a:rPr>
              <a:t>?</a:t>
            </a:r>
            <a:endParaRPr lang="en-GB" sz="3600" dirty="0">
              <a:solidFill>
                <a:srgbClr val="F7D47D"/>
              </a:solidFill>
              <a:latin typeface="Avenir Book" charset="0"/>
              <a:ea typeface="Avenir Book" charset="0"/>
              <a:cs typeface="Avenir Book" charset="0"/>
            </a:endParaRPr>
          </a:p>
        </p:txBody>
      </p:sp>
      <p:sp>
        <p:nvSpPr>
          <p:cNvPr id="180232" name="Text Box 8"/>
          <p:cNvSpPr txBox="1">
            <a:spLocks noChangeArrowheads="1"/>
          </p:cNvSpPr>
          <p:nvPr/>
        </p:nvSpPr>
        <p:spPr bwMode="auto">
          <a:xfrm>
            <a:off x="3995936" y="2276872"/>
            <a:ext cx="4680520" cy="3564053"/>
          </a:xfrm>
          <a:prstGeom prst="rect">
            <a:avLst/>
          </a:prstGeom>
          <a:noFill/>
          <a:ln>
            <a:noFill/>
          </a:ln>
          <a:effectLst>
            <a:outerShdw blurRad="63500" dist="38099" dir="2700000" algn="ctr" rotWithShape="0">
              <a:srgbClr val="F7D47D">
                <a:alpha val="74997"/>
              </a:srgbClr>
            </a:outerShdw>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charset="0"/>
                <a:ea typeface="ＭＳ Ｐゴシック" charset="-128"/>
              </a:defRPr>
            </a:lvl1pPr>
            <a:lvl2pPr marL="742950" indent="-285750" eaLnBrk="0" hangingPunct="0">
              <a:defRPr sz="2400">
                <a:solidFill>
                  <a:schemeClr val="tx1"/>
                </a:solidFill>
                <a:latin typeface="Times New Roman" charset="0"/>
                <a:ea typeface="ＭＳ Ｐゴシック" charset="-128"/>
              </a:defRPr>
            </a:lvl2pPr>
            <a:lvl3pPr marL="1143000" indent="-228600" eaLnBrk="0" hangingPunct="0">
              <a:defRPr sz="2400">
                <a:solidFill>
                  <a:schemeClr val="tx1"/>
                </a:solidFill>
                <a:latin typeface="Times New Roman" charset="0"/>
                <a:ea typeface="ＭＳ Ｐゴシック" charset="-128"/>
              </a:defRPr>
            </a:lvl3pPr>
            <a:lvl4pPr marL="1600200" indent="-228600" eaLnBrk="0" hangingPunct="0">
              <a:defRPr sz="2400">
                <a:solidFill>
                  <a:schemeClr val="tx1"/>
                </a:solidFill>
                <a:latin typeface="Times New Roman" charset="0"/>
                <a:ea typeface="ＭＳ Ｐゴシック" charset="-128"/>
              </a:defRPr>
            </a:lvl4pPr>
            <a:lvl5pPr marL="2057400" indent="-228600" eaLnBrk="0" hangingPunct="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eaLnBrk="1" hangingPunct="1">
              <a:spcBef>
                <a:spcPct val="20000"/>
              </a:spcBef>
              <a:defRPr/>
            </a:pPr>
            <a:r>
              <a:rPr lang="ja-JP" altLang="en-GB" sz="3200" dirty="0" smtClean="0">
                <a:latin typeface="Calibri" charset="0"/>
                <a:ea typeface="Calibri" charset="0"/>
                <a:cs typeface="Calibri" charset="0"/>
              </a:rPr>
              <a:t>“</a:t>
            </a:r>
            <a:r>
              <a:rPr lang="ru-RU" altLang="ja-JP" sz="3200" dirty="0" smtClean="0">
                <a:latin typeface="Calibri" charset="0"/>
                <a:ea typeface="Calibri" charset="0"/>
                <a:cs typeface="Calibri" charset="0"/>
              </a:rPr>
              <a:t>Открывай уста твои за безгласного и для защиты всех сирот. Открывай уста твои для правосудия и для дела бедного и нищего</a:t>
            </a:r>
            <a:r>
              <a:rPr lang="ja-JP" altLang="en-GB" sz="3200" dirty="0" smtClean="0">
                <a:latin typeface="Calibri" charset="0"/>
                <a:ea typeface="Calibri" charset="0"/>
                <a:cs typeface="Calibri" charset="0"/>
              </a:rPr>
              <a:t>”</a:t>
            </a:r>
            <a:endParaRPr lang="en-GB" altLang="ja-JP" sz="3200" dirty="0" smtClean="0">
              <a:latin typeface="Calibri" charset="0"/>
              <a:ea typeface="Calibri" charset="0"/>
              <a:cs typeface="Calibri" charset="0"/>
            </a:endParaRPr>
          </a:p>
          <a:p>
            <a:pPr algn="ctr" eaLnBrk="1" hangingPunct="1">
              <a:spcBef>
                <a:spcPct val="20000"/>
              </a:spcBef>
              <a:defRPr/>
            </a:pPr>
            <a:r>
              <a:rPr lang="ru-RU" altLang="ja-JP" sz="2800" i="1" dirty="0" smtClean="0">
                <a:latin typeface="Calibri" charset="0"/>
                <a:ea typeface="Calibri" charset="0"/>
                <a:cs typeface="Calibri" charset="0"/>
              </a:rPr>
              <a:t>Притчи </a:t>
            </a:r>
            <a:r>
              <a:rPr lang="en-GB" altLang="ja-JP" sz="2800" i="1" dirty="0" smtClean="0">
                <a:latin typeface="Calibri" charset="0"/>
                <a:ea typeface="Calibri" charset="0"/>
                <a:cs typeface="Calibri" charset="0"/>
              </a:rPr>
              <a:t>31:8, 9</a:t>
            </a:r>
            <a:endParaRPr lang="en-GB" altLang="en-US" sz="3200" dirty="0" smtClean="0">
              <a:latin typeface="Calibri" charset="0"/>
              <a:ea typeface="Calibri" charset="0"/>
              <a:cs typeface="Calibri"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80231"/>
                                        </p:tgtEl>
                                        <p:attrNameLst>
                                          <p:attrName>style.visibility</p:attrName>
                                        </p:attrNameLst>
                                      </p:cBhvr>
                                      <p:to>
                                        <p:strVal val="visible"/>
                                      </p:to>
                                    </p:set>
                                    <p:anim calcmode="lin" valueType="num">
                                      <p:cBhvr>
                                        <p:cTn id="7" dur="500" fill="hold"/>
                                        <p:tgtEl>
                                          <p:spTgt spid="180231"/>
                                        </p:tgtEl>
                                        <p:attrNameLst>
                                          <p:attrName>ppt_w</p:attrName>
                                        </p:attrNameLst>
                                      </p:cBhvr>
                                      <p:tavLst>
                                        <p:tav tm="0">
                                          <p:val>
                                            <p:fltVal val="0"/>
                                          </p:val>
                                        </p:tav>
                                        <p:tav tm="100000">
                                          <p:val>
                                            <p:strVal val="#ppt_w"/>
                                          </p:val>
                                        </p:tav>
                                      </p:tavLst>
                                    </p:anim>
                                    <p:anim calcmode="lin" valueType="num">
                                      <p:cBhvr>
                                        <p:cTn id="8" dur="500" fill="hold"/>
                                        <p:tgtEl>
                                          <p:spTgt spid="180231"/>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1" fill="hold" grpId="0" nodeType="clickEffect">
                                  <p:stCondLst>
                                    <p:cond delay="0"/>
                                  </p:stCondLst>
                                  <p:childTnLst>
                                    <p:set>
                                      <p:cBhvr>
                                        <p:cTn id="12" dur="1" fill="hold">
                                          <p:stCondLst>
                                            <p:cond delay="0"/>
                                          </p:stCondLst>
                                        </p:cTn>
                                        <p:tgtEl>
                                          <p:spTgt spid="180232"/>
                                        </p:tgtEl>
                                        <p:attrNameLst>
                                          <p:attrName>style.visibility</p:attrName>
                                        </p:attrNameLst>
                                      </p:cBhvr>
                                      <p:to>
                                        <p:strVal val="visible"/>
                                      </p:to>
                                    </p:set>
                                    <p:animEffect transition="in" filter="wipe(up)">
                                      <p:cBhvr>
                                        <p:cTn id="13" dur="500"/>
                                        <p:tgtEl>
                                          <p:spTgt spid="1802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31" grpId="0" autoUpdateAnimBg="0"/>
      <p:bldP spid="180232"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1192088" y="773832"/>
            <a:ext cx="7772400" cy="1143000"/>
          </a:xfrm>
        </p:spPr>
        <p:txBody>
          <a:bodyPr/>
          <a:lstStyle/>
          <a:p>
            <a:pPr algn="r" eaLnBrk="1" hangingPunct="1">
              <a:defRPr/>
            </a:pPr>
            <a:r>
              <a:rPr lang="ru-RU" altLang="en-US" sz="4000" dirty="0" smtClean="0">
                <a:effectLst/>
                <a:latin typeface="Avenir Book" charset="0"/>
                <a:ea typeface="Avenir Book" charset="0"/>
                <a:cs typeface="Avenir Book" charset="0"/>
              </a:rPr>
              <a:t>СТАТИСТИКА</a:t>
            </a:r>
            <a:endParaRPr lang="en-GB" altLang="en-US" sz="4000" dirty="0">
              <a:effectLst/>
              <a:latin typeface="Avenir Book" charset="0"/>
              <a:ea typeface="Avenir Book" charset="0"/>
              <a:cs typeface="Avenir Book" charset="0"/>
            </a:endParaRPr>
          </a:p>
        </p:txBody>
      </p:sp>
      <p:sp>
        <p:nvSpPr>
          <p:cNvPr id="78851" name="Rectangle 3"/>
          <p:cNvSpPr>
            <a:spLocks noGrp="1" noChangeArrowheads="1"/>
          </p:cNvSpPr>
          <p:nvPr>
            <p:ph type="body" idx="1"/>
          </p:nvPr>
        </p:nvSpPr>
        <p:spPr>
          <a:xfrm>
            <a:off x="323528" y="2348880"/>
            <a:ext cx="8561504" cy="4176464"/>
          </a:xfrm>
        </p:spPr>
        <p:txBody>
          <a:bodyPr/>
          <a:lstStyle/>
          <a:p>
            <a:pPr eaLnBrk="1" hangingPunct="1">
              <a:buSzPct val="90000"/>
              <a:buFont typeface="Arial" panose="020B0604020202020204" pitchFamily="34" charset="0"/>
              <a:buChar char="•"/>
              <a:defRPr/>
            </a:pPr>
            <a:r>
              <a:rPr lang="ru-RU" altLang="ja-JP" sz="2800" dirty="0" smtClean="0"/>
              <a:t>В Северной Америке в правоохранительные органы ежегодно поступает 3 миллиона заявлений о жестоком обращении с детьми</a:t>
            </a:r>
            <a:r>
              <a:rPr lang="en-GB" altLang="ja-JP" sz="2800" dirty="0" smtClean="0"/>
              <a:t>.</a:t>
            </a:r>
            <a:endParaRPr lang="en-GB" altLang="en-US" sz="2800" dirty="0"/>
          </a:p>
          <a:p>
            <a:pPr eaLnBrk="1" hangingPunct="1">
              <a:buSzPct val="90000"/>
              <a:buFont typeface="Arial" panose="020B0604020202020204" pitchFamily="34" charset="0"/>
              <a:buChar char="•"/>
              <a:defRPr/>
            </a:pPr>
            <a:r>
              <a:rPr lang="ru-RU" sz="2800" dirty="0" smtClean="0"/>
              <a:t>В каждой пятой церкви сообщается о случаях сексуального насилия над детьми</a:t>
            </a:r>
            <a:r>
              <a:rPr lang="en-GB" altLang="ja-JP" sz="2800" dirty="0" smtClean="0">
                <a:latin typeface="Calibri" charset="0"/>
                <a:ea typeface="Calibri" charset="0"/>
                <a:cs typeface="Calibri" charset="0"/>
              </a:rPr>
              <a:t>.</a:t>
            </a:r>
          </a:p>
          <a:p>
            <a:pPr eaLnBrk="1" hangingPunct="1">
              <a:buSzPct val="90000"/>
              <a:buFont typeface="Arial" panose="020B0604020202020204" pitchFamily="34" charset="0"/>
              <a:buChar char="•"/>
              <a:defRPr/>
            </a:pPr>
            <a:r>
              <a:rPr lang="ru-RU" sz="2800" dirty="0" smtClean="0"/>
              <a:t>Каждые 10 секунд в Северной Америке сообщается о случаях жестокого обращения с детьми</a:t>
            </a:r>
            <a:r>
              <a:rPr lang="en-GB" altLang="en-US" sz="2800" dirty="0" smtClean="0">
                <a:latin typeface="Calibri" charset="0"/>
                <a:ea typeface="Calibri" charset="0"/>
                <a:cs typeface="Calibri" charset="0"/>
              </a:rPr>
              <a:t>.</a:t>
            </a:r>
          </a:p>
          <a:p>
            <a:pPr marL="0" indent="0" algn="r" eaLnBrk="1" hangingPunct="1">
              <a:buSzPct val="90000"/>
              <a:buNone/>
              <a:defRPr/>
            </a:pPr>
            <a:endParaRPr lang="en-GB" altLang="en-US" sz="2000" dirty="0" smtClean="0">
              <a:latin typeface="Calibri" charset="0"/>
              <a:ea typeface="Calibri" charset="0"/>
              <a:cs typeface="Calibri" charset="0"/>
            </a:endParaRPr>
          </a:p>
          <a:p>
            <a:pPr marL="0" indent="0" algn="r" eaLnBrk="1" hangingPunct="1">
              <a:buSzPct val="90000"/>
              <a:buNone/>
              <a:defRPr/>
            </a:pPr>
            <a:r>
              <a:rPr lang="en-GB" altLang="en-US" sz="2000" dirty="0" smtClean="0">
                <a:latin typeface="Calibri" charset="0"/>
                <a:ea typeface="Calibri" charset="0"/>
                <a:cs typeface="Calibri" charset="0"/>
              </a:rPr>
              <a:t>(</a:t>
            </a:r>
            <a:r>
              <a:rPr lang="ru-RU" altLang="en-US" sz="2000" dirty="0" smtClean="0">
                <a:latin typeface="Calibri" charset="0"/>
                <a:ea typeface="Calibri" charset="0"/>
                <a:cs typeface="Calibri" charset="0"/>
              </a:rPr>
              <a:t>Адвентистское Агентство по Управлению Рисками</a:t>
            </a:r>
            <a:r>
              <a:rPr lang="en-GB" altLang="en-US" sz="2000" dirty="0" smtClean="0">
                <a:latin typeface="Calibri" charset="0"/>
                <a:ea typeface="Calibri" charset="0"/>
                <a:cs typeface="Calibri" charset="0"/>
              </a:rPr>
              <a:t>)</a:t>
            </a:r>
            <a:endParaRPr lang="en-GB" altLang="en-US" sz="2000" dirty="0">
              <a:latin typeface="Calibri" charset="0"/>
              <a:ea typeface="Calibri" charset="0"/>
              <a:cs typeface="Calibri"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Effect transition="in" filter="wipe(up)">
                                      <p:cBhvr>
                                        <p:cTn id="7" dur="500"/>
                                        <p:tgtEl>
                                          <p:spTgt spid="788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8851">
                                            <p:txEl>
                                              <p:pRg st="1" end="1"/>
                                            </p:txEl>
                                          </p:spTgt>
                                        </p:tgtEl>
                                        <p:attrNameLst>
                                          <p:attrName>style.visibility</p:attrName>
                                        </p:attrNameLst>
                                      </p:cBhvr>
                                      <p:to>
                                        <p:strVal val="visible"/>
                                      </p:to>
                                    </p:set>
                                    <p:animEffect transition="in" filter="wipe(up)">
                                      <p:cBhvr>
                                        <p:cTn id="12" dur="500"/>
                                        <p:tgtEl>
                                          <p:spTgt spid="788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8851">
                                            <p:txEl>
                                              <p:pRg st="2" end="2"/>
                                            </p:txEl>
                                          </p:spTgt>
                                        </p:tgtEl>
                                        <p:attrNameLst>
                                          <p:attrName>style.visibility</p:attrName>
                                        </p:attrNameLst>
                                      </p:cBhvr>
                                      <p:to>
                                        <p:strVal val="visible"/>
                                      </p:to>
                                    </p:set>
                                    <p:animEffect transition="in" filter="wipe(up)">
                                      <p:cBhvr>
                                        <p:cTn id="17" dur="500"/>
                                        <p:tgtEl>
                                          <p:spTgt spid="788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78851">
                                            <p:txEl>
                                              <p:pRg st="4" end="4"/>
                                            </p:txEl>
                                          </p:spTgt>
                                        </p:tgtEl>
                                        <p:attrNameLst>
                                          <p:attrName>style.visibility</p:attrName>
                                        </p:attrNameLst>
                                      </p:cBhvr>
                                      <p:to>
                                        <p:strVal val="visible"/>
                                      </p:to>
                                    </p:set>
                                    <p:animEffect transition="in" filter="wipe(up)">
                                      <p:cBhvr>
                                        <p:cTn id="22" dur="500"/>
                                        <p:tgtEl>
                                          <p:spTgt spid="788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bldLvl="2"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395476" y="0"/>
            <a:ext cx="8748524" cy="1676400"/>
          </a:xfrm>
        </p:spPr>
        <p:txBody>
          <a:bodyPr/>
          <a:lstStyle/>
          <a:p>
            <a:pPr eaLnBrk="1" hangingPunct="1">
              <a:defRPr/>
            </a:pPr>
            <a:r>
              <a:rPr lang="ru-RU" sz="3600" dirty="0" smtClean="0">
                <a:effectLst/>
                <a:latin typeface="Avenir Book" charset="0"/>
                <a:ea typeface="Avenir Book" charset="0"/>
                <a:cs typeface="Avenir Book" charset="0"/>
              </a:rPr>
              <a:t>НАЦИОНАЛЬНАЯ СТАТИСТИКА США ПО ВОПРОСАМ ЖЕСТОКОГО ОБРАЩЕНИЯ С ДЕТЬМИ В </a:t>
            </a:r>
            <a:r>
              <a:rPr lang="en-US" sz="3600" dirty="0" smtClean="0">
                <a:effectLst/>
                <a:latin typeface="Avenir Book" charset="0"/>
                <a:ea typeface="Avenir Book" charset="0"/>
                <a:cs typeface="Avenir Book" charset="0"/>
              </a:rPr>
              <a:t>2013</a:t>
            </a:r>
            <a:r>
              <a:rPr lang="ru-RU" sz="3600" dirty="0" smtClean="0">
                <a:effectLst/>
                <a:latin typeface="Avenir Book" charset="0"/>
                <a:ea typeface="Avenir Book" charset="0"/>
                <a:cs typeface="Avenir Book" charset="0"/>
              </a:rPr>
              <a:t> Г. </a:t>
            </a:r>
            <a:endParaRPr lang="en-GB" altLang="en-US" sz="3600" dirty="0">
              <a:effectLst/>
              <a:latin typeface="Avenir Book" charset="0"/>
              <a:ea typeface="Avenir Book" charset="0"/>
              <a:cs typeface="Avenir Book" charset="0"/>
            </a:endParaRPr>
          </a:p>
        </p:txBody>
      </p:sp>
      <p:sp>
        <p:nvSpPr>
          <p:cNvPr id="133123" name="Rectangle 3"/>
          <p:cNvSpPr>
            <a:spLocks noGrp="1" noChangeArrowheads="1"/>
          </p:cNvSpPr>
          <p:nvPr>
            <p:ph type="body" idx="1"/>
          </p:nvPr>
        </p:nvSpPr>
        <p:spPr>
          <a:xfrm>
            <a:off x="467544" y="2060848"/>
            <a:ext cx="8280920" cy="3966095"/>
          </a:xfrm>
        </p:spPr>
        <p:txBody>
          <a:bodyPr/>
          <a:lstStyle/>
          <a:p>
            <a:pPr lvl="0">
              <a:buFont typeface="Arial" panose="020B0604020202020204" pitchFamily="34" charset="0"/>
              <a:buChar char="•"/>
              <a:defRPr/>
            </a:pPr>
            <a:r>
              <a:rPr lang="ru-RU" sz="2500" dirty="0" smtClean="0"/>
              <a:t>Поступили обращения о 702 000 детей, ставших жертвами жестокого отношения и пренебрежения, что составляет 9,2 жертвы на 1000 детей в США.</a:t>
            </a:r>
          </a:p>
          <a:p>
            <a:pPr>
              <a:buFont typeface="Arial" panose="020B0604020202020204" pitchFamily="34" charset="0"/>
              <a:buChar char="•"/>
              <a:defRPr/>
            </a:pPr>
            <a:r>
              <a:rPr lang="ru-RU" sz="2500" dirty="0" smtClean="0"/>
              <a:t>Было расследовано 3,2 миллиона случаев жестокого обращения с детьми</a:t>
            </a:r>
            <a:r>
              <a:rPr lang="en-US" altLang="en-US" sz="2500" dirty="0" smtClean="0">
                <a:latin typeface="Calibri" charset="0"/>
                <a:ea typeface="Calibri" charset="0"/>
                <a:cs typeface="Calibri" charset="0"/>
              </a:rPr>
              <a:t>.</a:t>
            </a:r>
            <a:endParaRPr lang="en-US" altLang="en-US" sz="2500" dirty="0">
              <a:latin typeface="Calibri" charset="0"/>
              <a:ea typeface="Calibri" charset="0"/>
              <a:cs typeface="Calibri" charset="0"/>
            </a:endParaRPr>
          </a:p>
          <a:p>
            <a:pPr>
              <a:buFont typeface="Arial" panose="020B0604020202020204" pitchFamily="34" charset="0"/>
              <a:buChar char="•"/>
              <a:defRPr/>
            </a:pPr>
            <a:r>
              <a:rPr lang="ru-RU" sz="2500" dirty="0" smtClean="0"/>
              <a:t>Ежедневно в результате жестокого обращения погибает более четырех детей</a:t>
            </a:r>
            <a:r>
              <a:rPr lang="en-US" altLang="en-US" sz="2500" dirty="0" smtClean="0">
                <a:latin typeface="Calibri" charset="0"/>
                <a:ea typeface="Calibri" charset="0"/>
                <a:cs typeface="Calibri" charset="0"/>
              </a:rPr>
              <a:t>.</a:t>
            </a:r>
            <a:endParaRPr lang="en-US" altLang="en-US" sz="2500" dirty="0">
              <a:latin typeface="Calibri" charset="0"/>
              <a:ea typeface="Calibri" charset="0"/>
              <a:cs typeface="Calibri" charset="0"/>
            </a:endParaRPr>
          </a:p>
          <a:p>
            <a:pPr>
              <a:buFont typeface="Arial" panose="020B0604020202020204" pitchFamily="34" charset="0"/>
              <a:buChar char="•"/>
              <a:defRPr/>
            </a:pPr>
            <a:r>
              <a:rPr lang="ru-RU" sz="2500" dirty="0" smtClean="0"/>
              <a:t>1580 детей умерли от жестокого обращения и пренебрежения в США</a:t>
            </a:r>
            <a:r>
              <a:rPr lang="en-US" altLang="en-US" sz="2500" dirty="0" smtClean="0">
                <a:latin typeface="Calibri" charset="0"/>
                <a:ea typeface="Calibri" charset="0"/>
                <a:cs typeface="Calibri" charset="0"/>
              </a:rPr>
              <a:t>.</a:t>
            </a:r>
            <a:endParaRPr lang="en-GB" altLang="en-US" sz="2500" dirty="0">
              <a:latin typeface="Calibri" charset="0"/>
              <a:ea typeface="Calibri" charset="0"/>
              <a:cs typeface="Calibri" charset="0"/>
            </a:endParaRPr>
          </a:p>
        </p:txBody>
      </p:sp>
      <p:sp>
        <p:nvSpPr>
          <p:cNvPr id="23558" name="Rectangle 1"/>
          <p:cNvSpPr>
            <a:spLocks noChangeArrowheads="1"/>
          </p:cNvSpPr>
          <p:nvPr/>
        </p:nvSpPr>
        <p:spPr bwMode="auto">
          <a:xfrm>
            <a:off x="466528" y="6030913"/>
            <a:ext cx="8316416" cy="584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DBB7A5"/>
              </a:buClr>
              <a:buFont typeface="Wingdings" charset="2"/>
              <a:buChar char="Ø"/>
              <a:defRPr sz="3200">
                <a:solidFill>
                  <a:schemeClr val="tx1"/>
                </a:solidFill>
                <a:latin typeface="Arial" charset="0"/>
                <a:ea typeface="ＭＳ Ｐゴシック" charset="-128"/>
              </a:defRPr>
            </a:lvl1pPr>
            <a:lvl2pPr marL="742950" indent="-285750">
              <a:spcBef>
                <a:spcPct val="20000"/>
              </a:spcBef>
              <a:buClr>
                <a:srgbClr val="DBB7A5"/>
              </a:buClr>
              <a:buFont typeface="Wingdings" charset="2"/>
              <a:buChar char="Ø"/>
              <a:defRPr sz="2800">
                <a:solidFill>
                  <a:schemeClr val="tx1"/>
                </a:solidFill>
                <a:latin typeface="Arial" charset="0"/>
                <a:ea typeface="ＭＳ Ｐゴシック" charset="-128"/>
              </a:defRPr>
            </a:lvl2pPr>
            <a:lvl3pPr marL="1143000" indent="-228600">
              <a:spcBef>
                <a:spcPct val="20000"/>
              </a:spcBef>
              <a:buClr>
                <a:srgbClr val="DBB7A5"/>
              </a:buClr>
              <a:buFont typeface="Wingdings" charset="2"/>
              <a:buChar char="Ø"/>
              <a:defRPr sz="2400">
                <a:solidFill>
                  <a:schemeClr val="tx1"/>
                </a:solidFill>
                <a:latin typeface="Arial" charset="0"/>
                <a:ea typeface="ＭＳ Ｐゴシック" charset="-128"/>
              </a:defRPr>
            </a:lvl3pPr>
            <a:lvl4pPr marL="1600200" indent="-228600">
              <a:spcBef>
                <a:spcPct val="20000"/>
              </a:spcBef>
              <a:buClr>
                <a:srgbClr val="DBB7A5"/>
              </a:buClr>
              <a:buFont typeface="Wingdings" charset="2"/>
              <a:buChar char="Ø"/>
              <a:defRPr sz="2000">
                <a:solidFill>
                  <a:schemeClr val="tx1"/>
                </a:solidFill>
                <a:latin typeface="Arial" charset="0"/>
                <a:ea typeface="ＭＳ Ｐゴシック" charset="-128"/>
              </a:defRPr>
            </a:lvl4pPr>
            <a:lvl5pPr marL="2057400" indent="-228600">
              <a:spcBef>
                <a:spcPct val="20000"/>
              </a:spcBef>
              <a:buClr>
                <a:srgbClr val="DBB7A5"/>
              </a:buClr>
              <a:buFont typeface="Wingdings" charset="2"/>
              <a:buChar char="Ø"/>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lr>
                <a:srgbClr val="DBB7A5"/>
              </a:buClr>
              <a:buFont typeface="Wingdings" charset="2"/>
              <a:buChar char="Ø"/>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lr>
                <a:srgbClr val="DBB7A5"/>
              </a:buClr>
              <a:buFont typeface="Wingdings" charset="2"/>
              <a:buChar char="Ø"/>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lr>
                <a:srgbClr val="DBB7A5"/>
              </a:buClr>
              <a:buFont typeface="Wingdings" charset="2"/>
              <a:buChar char="Ø"/>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lr>
                <a:srgbClr val="DBB7A5"/>
              </a:buClr>
              <a:buFont typeface="Wingdings" charset="2"/>
              <a:buChar char="Ø"/>
              <a:defRPr sz="2000">
                <a:solidFill>
                  <a:schemeClr val="tx1"/>
                </a:solidFill>
                <a:latin typeface="Arial" charset="0"/>
                <a:ea typeface="ＭＳ Ｐゴシック" charset="-128"/>
              </a:defRPr>
            </a:lvl9pPr>
          </a:lstStyle>
          <a:p>
            <a:pPr>
              <a:spcBef>
                <a:spcPct val="0"/>
              </a:spcBef>
              <a:buClrTx/>
              <a:buFontTx/>
              <a:buNone/>
            </a:pPr>
            <a:r>
              <a:rPr lang="en-US" altLang="en-US" sz="1600" dirty="0">
                <a:solidFill>
                  <a:srgbClr val="484848"/>
                </a:solidFill>
                <a:latin typeface="Calibri" charset="0"/>
              </a:rPr>
              <a:t>U.S. Dept. of Health &amp; Human Services, Administration for Children and Families, Administration on Children Youth and Families, Children’s Bureau, </a:t>
            </a:r>
            <a:r>
              <a:rPr lang="en-US" altLang="en-US" sz="1600" dirty="0" err="1">
                <a:solidFill>
                  <a:srgbClr val="484848"/>
                </a:solidFill>
                <a:latin typeface="Calibri" charset="0"/>
              </a:rPr>
              <a:t>Childhelp</a:t>
            </a:r>
            <a:r>
              <a:rPr lang="en-US" altLang="en-US" sz="1600" dirty="0">
                <a:solidFill>
                  <a:srgbClr val="484848"/>
                </a:solidFill>
                <a:latin typeface="Calibri" charset="0"/>
              </a:rPr>
              <a:t> USA, Centers for Disease Control, </a:t>
            </a:r>
            <a:endParaRPr lang="en-US" altLang="en-US" sz="1600" dirty="0">
              <a:latin typeface="Calibri"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animEffect transition="in" filter="dissolve">
                                      <p:cBhvr>
                                        <p:cTn id="7" dur="500"/>
                                        <p:tgtEl>
                                          <p:spTgt spid="133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3123">
                                            <p:txEl>
                                              <p:pRg st="1" end="1"/>
                                            </p:txEl>
                                          </p:spTgt>
                                        </p:tgtEl>
                                        <p:attrNameLst>
                                          <p:attrName>style.visibility</p:attrName>
                                        </p:attrNameLst>
                                      </p:cBhvr>
                                      <p:to>
                                        <p:strVal val="visible"/>
                                      </p:to>
                                    </p:set>
                                    <p:animEffect transition="in" filter="dissolve">
                                      <p:cBhvr>
                                        <p:cTn id="12" dur="500"/>
                                        <p:tgtEl>
                                          <p:spTgt spid="1331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3123">
                                            <p:txEl>
                                              <p:pRg st="2" end="2"/>
                                            </p:txEl>
                                          </p:spTgt>
                                        </p:tgtEl>
                                        <p:attrNameLst>
                                          <p:attrName>style.visibility</p:attrName>
                                        </p:attrNameLst>
                                      </p:cBhvr>
                                      <p:to>
                                        <p:strVal val="visible"/>
                                      </p:to>
                                    </p:set>
                                    <p:animEffect transition="in" filter="dissolve">
                                      <p:cBhvr>
                                        <p:cTn id="17" dur="500"/>
                                        <p:tgtEl>
                                          <p:spTgt spid="1331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3123">
                                            <p:txEl>
                                              <p:pRg st="3" end="3"/>
                                            </p:txEl>
                                          </p:spTgt>
                                        </p:tgtEl>
                                        <p:attrNameLst>
                                          <p:attrName>style.visibility</p:attrName>
                                        </p:attrNameLst>
                                      </p:cBhvr>
                                      <p:to>
                                        <p:strVal val="visible"/>
                                      </p:to>
                                    </p:set>
                                    <p:animEffect transition="in" filter="dissolve">
                                      <p:cBhvr>
                                        <p:cTn id="22" dur="500"/>
                                        <p:tgtEl>
                                          <p:spTgt spid="1331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3" name="Imagem 2"/>
          <p:cNvPicPr>
            <a:picLocks noChangeAspect="1"/>
          </p:cNvPicPr>
          <p:nvPr/>
        </p:nvPicPr>
        <p:blipFill rotWithShape="1">
          <a:blip r:embed="rId4" cstate="email">
            <a:extLst>
              <a:ext uri="{28A0092B-C50C-407E-A947-70E740481C1C}">
                <a14:useLocalDpi xmlns="" xmlns:a14="http://schemas.microsoft.com/office/drawing/2010/main"/>
              </a:ext>
            </a:extLst>
          </a:blip>
          <a:srcRect/>
          <a:stretch/>
        </p:blipFill>
        <p:spPr>
          <a:xfrm>
            <a:off x="5796136" y="2348880"/>
            <a:ext cx="2808312" cy="2571361"/>
          </a:xfrm>
          <a:prstGeom prst="rect">
            <a:avLst/>
          </a:prstGeom>
          <a:ln w="76200">
            <a:solidFill>
              <a:srgbClr val="FFFFFF"/>
            </a:solidFill>
          </a:ln>
          <a:effectLst>
            <a:outerShdw blurRad="50800" dist="38100" dir="2700000" algn="tl" rotWithShape="0">
              <a:prstClr val="black">
                <a:alpha val="40000"/>
              </a:prstClr>
            </a:outerShdw>
          </a:effectLst>
        </p:spPr>
      </p:pic>
      <p:sp>
        <p:nvSpPr>
          <p:cNvPr id="133122" name="Rectangle 2"/>
          <p:cNvSpPr>
            <a:spLocks noGrp="1" noChangeArrowheads="1"/>
          </p:cNvSpPr>
          <p:nvPr>
            <p:ph type="title"/>
          </p:nvPr>
        </p:nvSpPr>
        <p:spPr>
          <a:xfrm>
            <a:off x="539552" y="528464"/>
            <a:ext cx="8431088" cy="1676400"/>
          </a:xfrm>
        </p:spPr>
        <p:txBody>
          <a:bodyPr/>
          <a:lstStyle/>
          <a:p>
            <a:pPr algn="r" eaLnBrk="1" hangingPunct="1">
              <a:defRPr/>
            </a:pPr>
            <a:r>
              <a:rPr lang="ru-RU" altLang="en-US" sz="4000" dirty="0" smtClean="0">
                <a:effectLst/>
                <a:latin typeface="Avenir Book" charset="0"/>
                <a:ea typeface="Avenir Book" charset="0"/>
                <a:cs typeface="Avenir Book" charset="0"/>
              </a:rPr>
              <a:t>СТАТИСТИКА МАЛАВИ </a:t>
            </a:r>
            <a:r>
              <a:rPr lang="en-GB" altLang="en-US" sz="4000" dirty="0" smtClean="0">
                <a:effectLst/>
                <a:latin typeface="Avenir Book" charset="0"/>
                <a:ea typeface="Avenir Book" charset="0"/>
                <a:cs typeface="Avenir Book" charset="0"/>
              </a:rPr>
              <a:t>2015</a:t>
            </a:r>
            <a:r>
              <a:rPr lang="ru-RU" altLang="en-US" sz="4000" dirty="0" smtClean="0">
                <a:effectLst/>
                <a:latin typeface="Avenir Book" charset="0"/>
                <a:ea typeface="Avenir Book" charset="0"/>
                <a:cs typeface="Avenir Book" charset="0"/>
              </a:rPr>
              <a:t> Г.</a:t>
            </a:r>
            <a:endParaRPr lang="en-GB" altLang="en-US" sz="4000" dirty="0">
              <a:effectLst/>
              <a:latin typeface="Avenir Book" charset="0"/>
              <a:ea typeface="Avenir Book" charset="0"/>
              <a:cs typeface="Avenir Book" charset="0"/>
            </a:endParaRPr>
          </a:p>
        </p:txBody>
      </p:sp>
      <p:sp>
        <p:nvSpPr>
          <p:cNvPr id="133123" name="Rectangle 3"/>
          <p:cNvSpPr>
            <a:spLocks noGrp="1" noChangeArrowheads="1"/>
          </p:cNvSpPr>
          <p:nvPr>
            <p:ph type="body" idx="1"/>
          </p:nvPr>
        </p:nvSpPr>
        <p:spPr>
          <a:xfrm>
            <a:off x="0" y="1844824"/>
            <a:ext cx="5796136" cy="4536504"/>
          </a:xfrm>
        </p:spPr>
        <p:txBody>
          <a:bodyPr/>
          <a:lstStyle/>
          <a:p>
            <a:pPr eaLnBrk="1" hangingPunct="1">
              <a:buFont typeface="Arial" panose="020B0604020202020204" pitchFamily="34" charset="0"/>
              <a:buChar char="•"/>
              <a:defRPr/>
            </a:pPr>
            <a:r>
              <a:rPr lang="ru-RU" sz="2800" dirty="0" smtClean="0"/>
              <a:t>Насилию подвергается 2 из каждых 3 </a:t>
            </a:r>
            <a:r>
              <a:rPr lang="ru-RU" sz="2800" dirty="0" err="1" smtClean="0"/>
              <a:t>малавийцев</a:t>
            </a:r>
            <a:r>
              <a:rPr lang="ru-RU" sz="2800" dirty="0" smtClean="0"/>
              <a:t> в детстве</a:t>
            </a:r>
            <a:r>
              <a:rPr lang="en-GB" sz="2800" dirty="0" smtClean="0">
                <a:latin typeface="Calibri" charset="0"/>
                <a:ea typeface="Calibri" charset="0"/>
                <a:cs typeface="Calibri" charset="0"/>
              </a:rPr>
              <a:t>.</a:t>
            </a:r>
          </a:p>
          <a:p>
            <a:pPr eaLnBrk="1" hangingPunct="1">
              <a:buFont typeface="Arial" panose="020B0604020202020204" pitchFamily="34" charset="0"/>
              <a:buChar char="•"/>
              <a:defRPr/>
            </a:pPr>
            <a:r>
              <a:rPr lang="ru-RU" sz="2800" dirty="0" smtClean="0"/>
              <a:t>До достижения </a:t>
            </a:r>
            <a:r>
              <a:rPr lang="ru-RU" sz="2800" dirty="0" err="1" smtClean="0"/>
              <a:t>восемнадцатилетия</a:t>
            </a:r>
            <a:r>
              <a:rPr lang="ru-RU" sz="2800" dirty="0" smtClean="0"/>
              <a:t> 1 из каждых 5 девочек подвергаются сексуальному насилию</a:t>
            </a:r>
            <a:r>
              <a:rPr lang="en-US" sz="2800" dirty="0" smtClean="0">
                <a:latin typeface="Calibri" charset="0"/>
                <a:ea typeface="Calibri" charset="0"/>
                <a:cs typeface="Calibri" charset="0"/>
              </a:rPr>
              <a:t>.</a:t>
            </a:r>
          </a:p>
          <a:p>
            <a:pPr eaLnBrk="1" hangingPunct="1">
              <a:buFont typeface="Arial" panose="020B0604020202020204" pitchFamily="34" charset="0"/>
              <a:buChar char="•"/>
              <a:defRPr/>
            </a:pPr>
            <a:r>
              <a:rPr lang="ru-RU" sz="2800" dirty="0" smtClean="0"/>
              <a:t>Почти 2 из каждых 3 мальчиков страдают от физического насилия до 18 лет</a:t>
            </a:r>
            <a:r>
              <a:rPr lang="en-US" sz="2800" dirty="0" smtClean="0">
                <a:latin typeface="Calibri" charset="0"/>
                <a:ea typeface="Calibri" charset="0"/>
                <a:cs typeface="Calibri" charset="0"/>
              </a:rPr>
              <a:t>.</a:t>
            </a:r>
            <a:endParaRPr lang="en-GB" sz="2800" dirty="0" smtClean="0">
              <a:latin typeface="Calibri" charset="0"/>
              <a:ea typeface="Calibri" charset="0"/>
              <a:cs typeface="Calibri"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animEffect transition="in" filter="dissolve">
                                      <p:cBhvr>
                                        <p:cTn id="7" dur="500"/>
                                        <p:tgtEl>
                                          <p:spTgt spid="133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3123">
                                            <p:txEl>
                                              <p:pRg st="1" end="1"/>
                                            </p:txEl>
                                          </p:spTgt>
                                        </p:tgtEl>
                                        <p:attrNameLst>
                                          <p:attrName>style.visibility</p:attrName>
                                        </p:attrNameLst>
                                      </p:cBhvr>
                                      <p:to>
                                        <p:strVal val="visible"/>
                                      </p:to>
                                    </p:set>
                                    <p:animEffect transition="in" filter="dissolve">
                                      <p:cBhvr>
                                        <p:cTn id="12" dur="500"/>
                                        <p:tgtEl>
                                          <p:spTgt spid="1331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3123">
                                            <p:txEl>
                                              <p:pRg st="2" end="2"/>
                                            </p:txEl>
                                          </p:spTgt>
                                        </p:tgtEl>
                                        <p:attrNameLst>
                                          <p:attrName>style.visibility</p:attrName>
                                        </p:attrNameLst>
                                      </p:cBhvr>
                                      <p:to>
                                        <p:strVal val="visible"/>
                                      </p:to>
                                    </p:set>
                                    <p:animEffect transition="in" filter="dissolve">
                                      <p:cBhvr>
                                        <p:cTn id="17" dur="500"/>
                                        <p:tgtEl>
                                          <p:spTgt spid="1331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336104" y="773832"/>
            <a:ext cx="7772400" cy="1143000"/>
          </a:xfrm>
        </p:spPr>
        <p:txBody>
          <a:bodyPr/>
          <a:lstStyle/>
          <a:p>
            <a:pPr algn="r" eaLnBrk="1" hangingPunct="1">
              <a:defRPr/>
            </a:pPr>
            <a:r>
              <a:rPr lang="ru-RU" altLang="en-US" sz="3600" dirty="0" smtClean="0">
                <a:effectLst/>
                <a:latin typeface="Avenir Book" charset="0"/>
                <a:ea typeface="Avenir Book" charset="0"/>
                <a:cs typeface="Avenir Book" charset="0"/>
              </a:rPr>
              <a:t>НЕМНОГО ПОМЕЧТАЙТЕ</a:t>
            </a:r>
            <a:r>
              <a:rPr lang="en-GB" altLang="en-US" sz="3600" dirty="0" smtClean="0">
                <a:effectLst/>
                <a:latin typeface="Avenir Book" charset="0"/>
                <a:ea typeface="Avenir Book" charset="0"/>
                <a:cs typeface="Avenir Book" charset="0"/>
              </a:rPr>
              <a:t>. . .</a:t>
            </a:r>
            <a:endParaRPr lang="en-GB" altLang="en-US" sz="3600" dirty="0">
              <a:effectLst/>
              <a:latin typeface="Avenir Book" charset="0"/>
              <a:ea typeface="Avenir Book" charset="0"/>
              <a:cs typeface="Avenir Book" charset="0"/>
            </a:endParaRPr>
          </a:p>
        </p:txBody>
      </p:sp>
      <p:sp>
        <p:nvSpPr>
          <p:cNvPr id="4099" name="Rectangle 3"/>
          <p:cNvSpPr>
            <a:spLocks noGrp="1" noChangeArrowheads="1"/>
          </p:cNvSpPr>
          <p:nvPr>
            <p:ph type="body" idx="1"/>
          </p:nvPr>
        </p:nvSpPr>
        <p:spPr>
          <a:xfrm>
            <a:off x="467544" y="2492896"/>
            <a:ext cx="4104456" cy="3934197"/>
          </a:xfrm>
        </p:spPr>
        <p:txBody>
          <a:bodyPr/>
          <a:lstStyle/>
          <a:p>
            <a:pPr eaLnBrk="1" hangingPunct="1">
              <a:buSzPct val="130000"/>
              <a:buFont typeface="Arial" panose="020B0604020202020204" pitchFamily="34" charset="0"/>
              <a:buChar char="•"/>
              <a:defRPr/>
            </a:pPr>
            <a:r>
              <a:rPr lang="ru-RU" sz="2800" dirty="0" smtClean="0"/>
              <a:t>Подумайте об одном или двух детях, которых вы хорошо знаете</a:t>
            </a:r>
            <a:r>
              <a:rPr lang="en-GB" sz="2800" dirty="0" smtClean="0">
                <a:latin typeface="Calibri" charset="0"/>
                <a:ea typeface="Calibri" charset="0"/>
                <a:cs typeface="Calibri" charset="0"/>
              </a:rPr>
              <a:t>.</a:t>
            </a:r>
          </a:p>
          <a:p>
            <a:pPr eaLnBrk="1" hangingPunct="1">
              <a:buSzPct val="130000"/>
              <a:buFont typeface="Arial" panose="020B0604020202020204" pitchFamily="34" charset="0"/>
              <a:buChar char="•"/>
              <a:defRPr/>
            </a:pPr>
            <a:r>
              <a:rPr lang="ru-RU" sz="2800" dirty="0" smtClean="0"/>
              <a:t>Какие надежды, мечты и цели у вас есть в отношении их будущего</a:t>
            </a:r>
            <a:r>
              <a:rPr lang="en-GB" sz="2800" dirty="0" smtClean="0">
                <a:latin typeface="Calibri" charset="0"/>
                <a:ea typeface="Calibri" charset="0"/>
                <a:cs typeface="Calibri" charset="0"/>
              </a:rPr>
              <a:t>?</a:t>
            </a:r>
          </a:p>
        </p:txBody>
      </p:sp>
      <p:pic>
        <p:nvPicPr>
          <p:cNvPr id="2" name="Imagem 1"/>
          <p:cNvPicPr>
            <a:picLocks noChangeAspect="1"/>
          </p:cNvPicPr>
          <p:nvPr/>
        </p:nvPicPr>
        <p:blipFill rotWithShape="1">
          <a:blip r:embed="rId4" cstate="email">
            <a:extLst>
              <a:ext uri="{28A0092B-C50C-407E-A947-70E740481C1C}">
                <a14:useLocalDpi xmlns="" xmlns:a14="http://schemas.microsoft.com/office/drawing/2010/main"/>
              </a:ext>
            </a:extLst>
          </a:blip>
          <a:srcRect/>
          <a:stretch/>
        </p:blipFill>
        <p:spPr>
          <a:xfrm>
            <a:off x="4716016" y="1814282"/>
            <a:ext cx="4427984" cy="5071102"/>
          </a:xfrm>
          <a:prstGeom prst="rect">
            <a:avLst/>
          </a:prstGeom>
        </p:spPr>
      </p:pic>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wipe(up)">
                                      <p:cBhvr>
                                        <p:cTn id="7" dur="500"/>
                                        <p:tgtEl>
                                          <p:spTgt spid="40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wipe(up)">
                                      <p:cBhvr>
                                        <p:cTn id="12" dur="500"/>
                                        <p:tgtEl>
                                          <p:spTgt spid="40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95536" y="404664"/>
            <a:ext cx="8492480" cy="1143000"/>
          </a:xfrm>
        </p:spPr>
        <p:txBody>
          <a:bodyPr/>
          <a:lstStyle/>
          <a:p>
            <a:pPr algn="r" eaLnBrk="1" hangingPunct="1">
              <a:defRPr/>
            </a:pPr>
            <a:r>
              <a:rPr lang="ru-RU" altLang="en-US" sz="4000" dirty="0" smtClean="0">
                <a:effectLst/>
                <a:latin typeface="Avenir Book" charset="0"/>
                <a:ea typeface="Avenir Book" charset="0"/>
                <a:cs typeface="Avenir Book" charset="0"/>
              </a:rPr>
              <a:t>ПОДУМАЙТЕ О СЛЕДУЮЩЕМ</a:t>
            </a:r>
            <a:r>
              <a:rPr lang="en-GB" altLang="en-US" sz="4000" dirty="0" smtClean="0">
                <a:effectLst/>
                <a:latin typeface="Avenir Book" charset="0"/>
                <a:ea typeface="Avenir Book" charset="0"/>
                <a:cs typeface="Avenir Book" charset="0"/>
              </a:rPr>
              <a:t> . . .</a:t>
            </a:r>
            <a:endParaRPr lang="en-GB" altLang="en-US" sz="4000" dirty="0">
              <a:effectLst/>
              <a:latin typeface="Avenir Book" charset="0"/>
              <a:ea typeface="Avenir Book" charset="0"/>
              <a:cs typeface="Avenir Book" charset="0"/>
            </a:endParaRPr>
          </a:p>
        </p:txBody>
      </p:sp>
      <p:sp>
        <p:nvSpPr>
          <p:cNvPr id="7171" name="Rectangle 3"/>
          <p:cNvSpPr>
            <a:spLocks noGrp="1" noChangeArrowheads="1"/>
          </p:cNvSpPr>
          <p:nvPr>
            <p:ph type="body" idx="1"/>
          </p:nvPr>
        </p:nvSpPr>
        <p:spPr>
          <a:xfrm>
            <a:off x="204788" y="1974379"/>
            <a:ext cx="8611220" cy="4883621"/>
          </a:xfrm>
        </p:spPr>
        <p:txBody>
          <a:bodyPr/>
          <a:lstStyle/>
          <a:p>
            <a:r>
              <a:rPr lang="ru-RU" sz="2800" dirty="0" smtClean="0"/>
              <a:t>Как изменятся ваши надежды, мечты и цели в отношении этих детей, если они будут страдать от жестокого обращения и насилия?</a:t>
            </a:r>
          </a:p>
          <a:p>
            <a:r>
              <a:rPr lang="ru-RU" sz="2800" dirty="0" smtClean="0"/>
              <a:t>Как это повлияет на семью?</a:t>
            </a:r>
          </a:p>
          <a:p>
            <a:r>
              <a:rPr lang="ru-RU" sz="2800" dirty="0" smtClean="0"/>
              <a:t>Как это повлияет на церковь? </a:t>
            </a:r>
          </a:p>
          <a:p>
            <a:pPr lvl="1"/>
            <a:r>
              <a:rPr lang="ru-RU" sz="2400" dirty="0" smtClean="0"/>
              <a:t>На других детей и молодежь?</a:t>
            </a:r>
          </a:p>
          <a:p>
            <a:pPr lvl="1"/>
            <a:r>
              <a:rPr lang="ru-RU" sz="2400" dirty="0" smtClean="0"/>
              <a:t>На взрослых и церковное руководство?</a:t>
            </a:r>
          </a:p>
          <a:p>
            <a:r>
              <a:rPr lang="ru-RU" sz="2800" dirty="0" smtClean="0"/>
              <a:t>Как это повлияет на общество?</a:t>
            </a:r>
            <a:endParaRPr lang="ru-RU" sz="2800" dirty="0"/>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wipe(up)">
                                      <p:cBhvr>
                                        <p:cTn id="7" dur="5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wipe(up)">
                                      <p:cBhvr>
                                        <p:cTn id="12" dur="500"/>
                                        <p:tgtEl>
                                          <p:spTgt spid="71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171">
                                            <p:txEl>
                                              <p:pRg st="2" end="2"/>
                                            </p:txEl>
                                          </p:spTgt>
                                        </p:tgtEl>
                                        <p:attrNameLst>
                                          <p:attrName>style.visibility</p:attrName>
                                        </p:attrNameLst>
                                      </p:cBhvr>
                                      <p:to>
                                        <p:strVal val="visible"/>
                                      </p:to>
                                    </p:set>
                                    <p:animEffect transition="in" filter="wipe(up)">
                                      <p:cBhvr>
                                        <p:cTn id="17" dur="500"/>
                                        <p:tgtEl>
                                          <p:spTgt spid="717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7171">
                                            <p:txEl>
                                              <p:pRg st="3" end="3"/>
                                            </p:txEl>
                                          </p:spTgt>
                                        </p:tgtEl>
                                        <p:attrNameLst>
                                          <p:attrName>style.visibility</p:attrName>
                                        </p:attrNameLst>
                                      </p:cBhvr>
                                      <p:to>
                                        <p:strVal val="visible"/>
                                      </p:to>
                                    </p:set>
                                    <p:animEffect transition="in" filter="wipe(up)">
                                      <p:cBhvr>
                                        <p:cTn id="22" dur="500"/>
                                        <p:tgtEl>
                                          <p:spTgt spid="717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7171">
                                            <p:txEl>
                                              <p:pRg st="4" end="4"/>
                                            </p:txEl>
                                          </p:spTgt>
                                        </p:tgtEl>
                                        <p:attrNameLst>
                                          <p:attrName>style.visibility</p:attrName>
                                        </p:attrNameLst>
                                      </p:cBhvr>
                                      <p:to>
                                        <p:strVal val="visible"/>
                                      </p:to>
                                    </p:set>
                                    <p:animEffect transition="in" filter="wipe(up)">
                                      <p:cBhvr>
                                        <p:cTn id="27" dur="500"/>
                                        <p:tgtEl>
                                          <p:spTgt spid="717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7171">
                                            <p:txEl>
                                              <p:pRg st="5" end="5"/>
                                            </p:txEl>
                                          </p:spTgt>
                                        </p:tgtEl>
                                        <p:attrNameLst>
                                          <p:attrName>style.visibility</p:attrName>
                                        </p:attrNameLst>
                                      </p:cBhvr>
                                      <p:to>
                                        <p:strVal val="visible"/>
                                      </p:to>
                                    </p:set>
                                    <p:animEffect transition="in" filter="wipe(up)">
                                      <p:cBhvr>
                                        <p:cTn id="32" dur="500"/>
                                        <p:tgtEl>
                                          <p:spTgt spid="71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blipFill dpi="0" rotWithShape="1">
          <a:blip r:embed="rId3" cstate="screen">
            <a:lum/>
            <a:extLst>
              <a:ext uri="{28A0092B-C50C-407E-A947-70E740481C1C}">
                <a14:useLocalDpi xmlns=""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936288" y="451123"/>
            <a:ext cx="8031163" cy="1609725"/>
          </a:xfrm>
        </p:spPr>
        <p:txBody>
          <a:bodyPr/>
          <a:lstStyle/>
          <a:p>
            <a:pPr algn="r" eaLnBrk="1" hangingPunct="1">
              <a:defRPr/>
            </a:pPr>
            <a:r>
              <a:rPr lang="ru-RU" altLang="en-US" sz="3600" dirty="0" smtClean="0">
                <a:effectLst/>
                <a:latin typeface="Avenir Book" charset="0"/>
                <a:ea typeface="Avenir Book" charset="0"/>
                <a:cs typeface="Avenir Book" charset="0"/>
              </a:rPr>
              <a:t>ПАГУБНОЕ ВЛИЯНИЕ НАСИЛИЯ НА ДЕТЕЙ</a:t>
            </a:r>
            <a:endParaRPr lang="en-GB" altLang="en-US" sz="3600" dirty="0">
              <a:solidFill>
                <a:srgbClr val="00F2EC"/>
              </a:solidFill>
              <a:effectLst/>
              <a:latin typeface="Avenir Book" charset="0"/>
              <a:ea typeface="Avenir Book" charset="0"/>
              <a:cs typeface="Avenir Book" charset="0"/>
            </a:endParaRPr>
          </a:p>
        </p:txBody>
      </p:sp>
      <p:sp>
        <p:nvSpPr>
          <p:cNvPr id="132099" name="Rectangle 3"/>
          <p:cNvSpPr>
            <a:spLocks noGrp="1" noChangeArrowheads="1"/>
          </p:cNvSpPr>
          <p:nvPr>
            <p:ph type="body" idx="1"/>
          </p:nvPr>
        </p:nvSpPr>
        <p:spPr>
          <a:xfrm>
            <a:off x="851953" y="1988840"/>
            <a:ext cx="7824503" cy="4536504"/>
          </a:xfrm>
        </p:spPr>
        <p:txBody>
          <a:bodyPr/>
          <a:lstStyle/>
          <a:p>
            <a:pPr eaLnBrk="1" hangingPunct="1">
              <a:lnSpc>
                <a:spcPct val="150000"/>
              </a:lnSpc>
              <a:buSzPct val="130000"/>
              <a:buFont typeface="Arial" panose="020B0604020202020204" pitchFamily="34" charset="0"/>
              <a:buChar char="•"/>
              <a:defRPr/>
            </a:pPr>
            <a:r>
              <a:rPr lang="ru-RU" dirty="0" smtClean="0">
                <a:latin typeface="Calibri" charset="0"/>
                <a:ea typeface="Calibri" charset="0"/>
                <a:cs typeface="Calibri" charset="0"/>
              </a:rPr>
              <a:t>Страдают от психических расстройств</a:t>
            </a:r>
            <a:r>
              <a:rPr lang="en-GB" dirty="0" smtClean="0">
                <a:latin typeface="Calibri" charset="0"/>
                <a:ea typeface="Calibri" charset="0"/>
                <a:cs typeface="Calibri" charset="0"/>
              </a:rPr>
              <a:t>.</a:t>
            </a:r>
          </a:p>
          <a:p>
            <a:pPr eaLnBrk="1" hangingPunct="1">
              <a:lnSpc>
                <a:spcPct val="150000"/>
              </a:lnSpc>
              <a:buSzPct val="130000"/>
              <a:buFont typeface="Arial" panose="020B0604020202020204" pitchFamily="34" charset="0"/>
              <a:buChar char="•"/>
              <a:defRPr/>
            </a:pPr>
            <a:r>
              <a:rPr lang="ru-RU" dirty="0" smtClean="0">
                <a:latin typeface="Calibri" charset="0"/>
                <a:ea typeface="Calibri" charset="0"/>
                <a:cs typeface="Calibri" charset="0"/>
              </a:rPr>
              <a:t>Подвержены табачной и алкогольной зависимости</a:t>
            </a:r>
            <a:r>
              <a:rPr lang="en-GB" dirty="0" smtClean="0">
                <a:latin typeface="Calibri" charset="0"/>
                <a:ea typeface="Calibri" charset="0"/>
                <a:cs typeface="Calibri" charset="0"/>
              </a:rPr>
              <a:t>.</a:t>
            </a:r>
          </a:p>
          <a:p>
            <a:pPr eaLnBrk="1" hangingPunct="1">
              <a:lnSpc>
                <a:spcPct val="150000"/>
              </a:lnSpc>
              <a:buSzPct val="130000"/>
              <a:buFont typeface="Arial" panose="020B0604020202020204" pitchFamily="34" charset="0"/>
              <a:buChar char="•"/>
              <a:defRPr/>
            </a:pPr>
            <a:r>
              <a:rPr lang="ru-RU" dirty="0" smtClean="0">
                <a:latin typeface="Calibri" charset="0"/>
                <a:ea typeface="Calibri" charset="0"/>
                <a:cs typeface="Calibri" charset="0"/>
              </a:rPr>
              <a:t>Заражаются инфекциями, передающимися половым путем (ИППП)</a:t>
            </a:r>
            <a:endParaRPr lang="en-GB" dirty="0" smtClean="0">
              <a:latin typeface="Calibri" charset="0"/>
              <a:ea typeface="Calibri" charset="0"/>
              <a:cs typeface="Calibri" charset="0"/>
            </a:endParaRPr>
          </a:p>
          <a:p>
            <a:pPr eaLnBrk="1" hangingPunct="1">
              <a:lnSpc>
                <a:spcPct val="150000"/>
              </a:lnSpc>
              <a:buSzPct val="130000"/>
              <a:buFont typeface="Arial" panose="020B0604020202020204" pitchFamily="34" charset="0"/>
              <a:buChar char="•"/>
              <a:defRPr/>
            </a:pPr>
            <a:r>
              <a:rPr lang="ru-RU" dirty="0" smtClean="0">
                <a:latin typeface="Calibri" charset="0"/>
                <a:ea typeface="Calibri" charset="0"/>
                <a:cs typeface="Calibri" charset="0"/>
              </a:rPr>
              <a:t>Практикуют самоповреждение</a:t>
            </a:r>
            <a:r>
              <a:rPr lang="en-GB" dirty="0" smtClean="0">
                <a:latin typeface="Calibri" charset="0"/>
                <a:ea typeface="Calibri" charset="0"/>
                <a:cs typeface="Calibri" charset="0"/>
              </a:rPr>
              <a:t>.</a:t>
            </a:r>
          </a:p>
        </p:txBody>
      </p:sp>
      <p:sp>
        <p:nvSpPr>
          <p:cNvPr id="132101" name="Rectangle 5"/>
          <p:cNvSpPr>
            <a:spLocks noChangeArrowheads="1"/>
          </p:cNvSpPr>
          <p:nvPr/>
        </p:nvSpPr>
        <p:spPr bwMode="auto">
          <a:xfrm>
            <a:off x="2590800" y="152400"/>
            <a:ext cx="6400800" cy="2362200"/>
          </a:xfrm>
          <a:prstGeom prst="rect">
            <a:avLst/>
          </a:prstGeom>
          <a:noFill/>
          <a:ln>
            <a:noFill/>
          </a:ln>
          <a:effectLst/>
          <a:extLst>
            <a:ext uri="{909E8E84-426E-40dd-AFC4-6F175D3DCCD1}"/>
            <a:ext uri="{91240B29-F687-4f45-9708-019B960494DF}"/>
            <a:ext uri="{AF507438-7753-43e0-B8FC-AC1667EBCBE1}"/>
          </a:extLst>
        </p:spPr>
        <p:txBody>
          <a:bodyPr anchor="ctr"/>
          <a:lstStyle/>
          <a:p>
            <a:pPr eaLnBrk="1" hangingPunct="1">
              <a:defRPr/>
            </a:pPr>
            <a:endParaRPr lang="en-US" sz="4400">
              <a:solidFill>
                <a:srgbClr val="00F2EC"/>
              </a:solidFill>
              <a:effectLst>
                <a:outerShdw blurRad="38100" dist="38100" dir="2700000" algn="tl">
                  <a:srgbClr val="000000"/>
                </a:outerShdw>
              </a:effectLst>
              <a:latin typeface="Comic Sans MS" charset="0"/>
              <a:ea typeface="ＭＳ Ｐゴシック" charset="0"/>
            </a:endParaRPr>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2099">
                                            <p:txEl>
                                              <p:pRg st="0" end="0"/>
                                            </p:txEl>
                                          </p:spTgt>
                                        </p:tgtEl>
                                        <p:attrNameLst>
                                          <p:attrName>style.visibility</p:attrName>
                                        </p:attrNameLst>
                                      </p:cBhvr>
                                      <p:to>
                                        <p:strVal val="visible"/>
                                      </p:to>
                                    </p:set>
                                    <p:animEffect transition="in" filter="dissolve">
                                      <p:cBhvr>
                                        <p:cTn id="7" dur="500"/>
                                        <p:tgtEl>
                                          <p:spTgt spid="1320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2099">
                                            <p:txEl>
                                              <p:pRg st="1" end="1"/>
                                            </p:txEl>
                                          </p:spTgt>
                                        </p:tgtEl>
                                        <p:attrNameLst>
                                          <p:attrName>style.visibility</p:attrName>
                                        </p:attrNameLst>
                                      </p:cBhvr>
                                      <p:to>
                                        <p:strVal val="visible"/>
                                      </p:to>
                                    </p:set>
                                    <p:animEffect transition="in" filter="dissolve">
                                      <p:cBhvr>
                                        <p:cTn id="12" dur="500"/>
                                        <p:tgtEl>
                                          <p:spTgt spid="1320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2099">
                                            <p:txEl>
                                              <p:pRg st="2" end="2"/>
                                            </p:txEl>
                                          </p:spTgt>
                                        </p:tgtEl>
                                        <p:attrNameLst>
                                          <p:attrName>style.visibility</p:attrName>
                                        </p:attrNameLst>
                                      </p:cBhvr>
                                      <p:to>
                                        <p:strVal val="visible"/>
                                      </p:to>
                                    </p:set>
                                    <p:animEffect transition="in" filter="dissolve">
                                      <p:cBhvr>
                                        <p:cTn id="17" dur="500"/>
                                        <p:tgtEl>
                                          <p:spTgt spid="1320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2099">
                                            <p:txEl>
                                              <p:pRg st="3" end="3"/>
                                            </p:txEl>
                                          </p:spTgt>
                                        </p:tgtEl>
                                        <p:attrNameLst>
                                          <p:attrName>style.visibility</p:attrName>
                                        </p:attrNameLst>
                                      </p:cBhvr>
                                      <p:to>
                                        <p:strVal val="visible"/>
                                      </p:to>
                                    </p:set>
                                    <p:animEffect transition="in" filter="dissolve">
                                      <p:cBhvr>
                                        <p:cTn id="22" dur="500"/>
                                        <p:tgtEl>
                                          <p:spTgt spid="1320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build="p" autoUpdateAnimBg="0"/>
    </p:bld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6093</TotalTime>
  <Words>2786</Words>
  <Application>Microsoft Office PowerPoint</Application>
  <PresentationFormat>Экран (4:3)</PresentationFormat>
  <Paragraphs>351</Paragraphs>
  <Slides>35</Slides>
  <Notes>34</Notes>
  <HiddenSlides>0</HiddenSlides>
  <MMClips>0</MMClips>
  <ScaleCrop>false</ScaleCrop>
  <HeadingPairs>
    <vt:vector size="4" baseType="variant">
      <vt:variant>
        <vt:lpstr>Тема</vt:lpstr>
      </vt:variant>
      <vt:variant>
        <vt:i4>1</vt:i4>
      </vt:variant>
      <vt:variant>
        <vt:lpstr>Заголовки слайдов</vt:lpstr>
      </vt:variant>
      <vt:variant>
        <vt:i4>35</vt:i4>
      </vt:variant>
    </vt:vector>
  </HeadingPairs>
  <TitlesOfParts>
    <vt:vector size="36" baseType="lpstr">
      <vt:lpstr>Default Design</vt:lpstr>
      <vt:lpstr>Слайд 1</vt:lpstr>
      <vt:lpstr>КАКОВЫ БОЖЬИ НАМЕРЕНИЯ В ОТНОШЕНИИ НАШИХ СЕМЕЙ?</vt:lpstr>
      <vt:lpstr>Слайд 3</vt:lpstr>
      <vt:lpstr>СТАТИСТИКА</vt:lpstr>
      <vt:lpstr>НАЦИОНАЛЬНАЯ СТАТИСТИКА США ПО ВОПРОСАМ ЖЕСТОКОГО ОБРАЩЕНИЯ С ДЕТЬМИ В 2013 Г. </vt:lpstr>
      <vt:lpstr>СТАТИСТИКА МАЛАВИ 2015 Г.</vt:lpstr>
      <vt:lpstr>НЕМНОГО ПОМЕЧТАЙТЕ. . .</vt:lpstr>
      <vt:lpstr>ПОДУМАЙТЕ О СЛЕДУЮЩЕМ . . .</vt:lpstr>
      <vt:lpstr>ПАГУБНОЕ ВЛИЯНИЕ НАСИЛИЯ НА ДЕТЕЙ</vt:lpstr>
      <vt:lpstr>Что такое эмоциональное насилие?</vt:lpstr>
      <vt:lpstr>ЧТО ПРЕДСТАВЛЯЕТ СОБОЙ ЭМОЦИОНАЛЬНОЕ НАСИЛИЕ?</vt:lpstr>
      <vt:lpstr>Слайд 12</vt:lpstr>
      <vt:lpstr>ВОЗМОЖНЫЕ ПРИЗНАКИ ЭМОЦИОНАЛЬНОГО НАСИЛИЯ</vt:lpstr>
      <vt:lpstr>ВОЗМОЖНЫЕ ПРИЗНАКИ НЕНАДЛЕЖАЩЕГО УХОДА ЗА РЕБЕНКОМ</vt:lpstr>
      <vt:lpstr>ПОЧЕМУ ЭТО ПРОИСХОДИТ?</vt:lpstr>
      <vt:lpstr>БИБЛЕЙСКАЯ ПЕРСПЕКТИВА</vt:lpstr>
      <vt:lpstr>ЧТО ПРЕДСТАВЛЯЕТ СОБОЙ ГНЕВ?</vt:lpstr>
      <vt:lpstr>АПОСТОЛ ПАВЕЛ УВЕЩЕВАЕТ НАС</vt:lpstr>
      <vt:lpstr>Слайд 19</vt:lpstr>
      <vt:lpstr>ПОСЛЕДСТВИЯ ЭМОЦИОНАЛЬНОГО НАСИЛИЯ, СОВЕРШЕННОГО В ГНЕВЕ</vt:lpstr>
      <vt:lpstr>СОВЕТЫ ЭЛЛЕН УАЙТ</vt:lpstr>
      <vt:lpstr>КАКУЮ ПОЗИЦИЮ ОТСТАИВАЕТ БИБЛИЯ?</vt:lpstr>
      <vt:lpstr>КАКУЮ ПОЗИЦИЮ ОТСТАИВАЕТ БИБЛИЯ?</vt:lpstr>
      <vt:lpstr>Каким должен быть ответ Церкви?</vt:lpstr>
      <vt:lpstr>Каким должен быть ответ Церкви?</vt:lpstr>
      <vt:lpstr>Слайд 26</vt:lpstr>
      <vt:lpstr>Каким еще должен быть ответ Церкви?</vt:lpstr>
      <vt:lpstr>ДЕЙСТВУЙТЕ СЕЙЧАС, ЕСЛИ ПОДОЗРЕВАЕТЕ ИЛИ ЗНАЕТЕ О СЛУЧАЯХ НАСИЛИЯ</vt:lpstr>
      <vt:lpstr>ПОМОЩЬ ЖЕРТВАМ, ПОСТРАДАВШИМ ОТ ЭМОЦИОНАЛЬНОГО НАСИЛИЯ</vt:lpstr>
      <vt:lpstr>ЗАЯВЛЕНИЕ АДВЕНТИСТСКОЙ ЦЕРКВИ 1996</vt:lpstr>
      <vt:lpstr>КАКИМ ЖЕ БУДЕТ НАШ ОТВЕТ СЕГОДНЯ?</vt:lpstr>
      <vt:lpstr>ОТВЕТ ИИСУСА В ИОАННА13:35</vt:lpstr>
      <vt:lpstr>Слайд 33</vt:lpstr>
      <vt:lpstr>Слайд 34</vt:lpstr>
      <vt:lpstr>Слайд 35</vt:lpstr>
    </vt:vector>
  </TitlesOfParts>
  <Company>TED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Love Protects</dc:title>
  <dc:creator>TRANS-EUROPEAN DIVISION (AMW)</dc:creator>
  <cp:lastModifiedBy>raostrovskaya</cp:lastModifiedBy>
  <cp:revision>173</cp:revision>
  <dcterms:created xsi:type="dcterms:W3CDTF">2002-07-01T15:11:32Z</dcterms:created>
  <dcterms:modified xsi:type="dcterms:W3CDTF">2017-06-27T09:46:18Z</dcterms:modified>
</cp:coreProperties>
</file>