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tiff" ContentType="image/tif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650" r:id="rId2"/>
  </p:sldMasterIdLst>
  <p:notesMasterIdLst>
    <p:notesMasterId r:id="rId48"/>
  </p:notesMasterIdLst>
  <p:handoutMasterIdLst>
    <p:handoutMasterId r:id="rId49"/>
  </p:handoutMasterIdLst>
  <p:sldIdLst>
    <p:sldId id="275" r:id="rId3"/>
    <p:sldId id="335" r:id="rId4"/>
    <p:sldId id="302" r:id="rId5"/>
    <p:sldId id="298" r:id="rId6"/>
    <p:sldId id="294" r:id="rId7"/>
    <p:sldId id="311" r:id="rId8"/>
    <p:sldId id="344" r:id="rId9"/>
    <p:sldId id="312" r:id="rId10"/>
    <p:sldId id="313" r:id="rId11"/>
    <p:sldId id="276" r:id="rId12"/>
    <p:sldId id="310" r:id="rId13"/>
    <p:sldId id="314" r:id="rId14"/>
    <p:sldId id="345" r:id="rId15"/>
    <p:sldId id="315" r:id="rId16"/>
    <p:sldId id="317" r:id="rId17"/>
    <p:sldId id="318" r:id="rId18"/>
    <p:sldId id="319" r:id="rId19"/>
    <p:sldId id="320" r:id="rId20"/>
    <p:sldId id="321" r:id="rId21"/>
    <p:sldId id="322" r:id="rId22"/>
    <p:sldId id="324" r:id="rId23"/>
    <p:sldId id="325" r:id="rId24"/>
    <p:sldId id="336" r:id="rId25"/>
    <p:sldId id="337" r:id="rId26"/>
    <p:sldId id="346" r:id="rId27"/>
    <p:sldId id="350" r:id="rId28"/>
    <p:sldId id="351" r:id="rId29"/>
    <p:sldId id="334" r:id="rId30"/>
    <p:sldId id="326" r:id="rId31"/>
    <p:sldId id="327" r:id="rId32"/>
    <p:sldId id="328" r:id="rId33"/>
    <p:sldId id="349" r:id="rId34"/>
    <p:sldId id="343" r:id="rId35"/>
    <p:sldId id="342" r:id="rId36"/>
    <p:sldId id="353" r:id="rId37"/>
    <p:sldId id="352" r:id="rId38"/>
    <p:sldId id="331" r:id="rId39"/>
    <p:sldId id="329" r:id="rId40"/>
    <p:sldId id="332" r:id="rId41"/>
    <p:sldId id="339" r:id="rId42"/>
    <p:sldId id="340" r:id="rId43"/>
    <p:sldId id="341" r:id="rId44"/>
    <p:sldId id="347" r:id="rId45"/>
    <p:sldId id="333" r:id="rId46"/>
    <p:sldId id="348" r:id="rId47"/>
  </p:sldIdLst>
  <p:sldSz cx="10150475" cy="7589838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MS PGothic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MS PGothic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MS PGothic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MS PGothic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MS P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MS P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MS P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MS P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MS PGothic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439">
          <p15:clr>
            <a:srgbClr val="A4A3A4"/>
          </p15:clr>
        </p15:guide>
        <p15:guide id="2" pos="319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00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0066"/>
    <a:srgbClr val="F7F7F7"/>
    <a:srgbClr val="3F43ED"/>
    <a:srgbClr val="667DC6"/>
    <a:srgbClr val="000099"/>
    <a:srgbClr val="DDFBFF"/>
    <a:srgbClr val="000000"/>
    <a:srgbClr val="8B360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A107856-5554-42FB-B03E-39F5DBC370BA}" styleName="Estilo Médio 4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40" autoAdjust="0"/>
    <p:restoredTop sz="83796" autoAdjust="0"/>
  </p:normalViewPr>
  <p:slideViewPr>
    <p:cSldViewPr>
      <p:cViewPr>
        <p:scale>
          <a:sx n="50" d="100"/>
          <a:sy n="50" d="100"/>
        </p:scale>
        <p:origin x="-1752" y="-210"/>
      </p:cViewPr>
      <p:guideLst>
        <p:guide orient="horz" pos="2439"/>
        <p:guide pos="3197"/>
      </p:guideLst>
    </p:cSldViewPr>
  </p:slideViewPr>
  <p:outlineViewPr>
    <p:cViewPr>
      <p:scale>
        <a:sx n="100" d="100"/>
        <a:sy n="100" d="100"/>
      </p:scale>
      <p:origin x="0" y="-1347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2196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anose="02020603050405020304" pitchFamily="18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E18CFF8E-0F6E-E041-893F-4F736254E127}" type="datetimeFigureOut">
              <a:rPr lang="en-US" altLang="en-US"/>
              <a:pPr>
                <a:defRPr/>
              </a:pPr>
              <a:t>6/27/2017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anose="02020603050405020304" pitchFamily="18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AD6C68B9-C35D-344B-966F-EB1404A684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6650" y="685800"/>
            <a:ext cx="45847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9E3F9515-A36F-3B40-9BD4-4F1AF61307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fld id="{2A99D7E1-80C3-4448-AEEE-F925AAB20584}" type="slidenum">
              <a:rPr lang="en-US" altLang="en-US" sz="1200"/>
              <a:pPr/>
              <a:t>1</a:t>
            </a:fld>
            <a:endParaRPr lang="en-US" altLang="en-US" sz="120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MS PGothic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x-none" dirty="0" smtClean="0">
                <a:latin typeface="Times New Roman" charset="0"/>
                <a:ea typeface="MS PGothic" charset="-128"/>
                <a:cs typeface="ＭＳ Ｐゴシック" charset="-128"/>
              </a:rPr>
              <a:t>Из компиляции</a:t>
            </a:r>
            <a:r>
              <a:rPr lang="ru-RU" altLang="x-none" baseline="0" dirty="0" smtClean="0">
                <a:latin typeface="Times New Roman" charset="0"/>
                <a:ea typeface="MS PGothic" charset="-128"/>
                <a:cs typeface="ＭＳ Ｐゴシック" charset="-128"/>
              </a:rPr>
              <a:t> «Христианский дом», с. 5. Этот отрывок взят из предисловия, написанного попечителями трудов </a:t>
            </a:r>
            <a:r>
              <a:rPr lang="ru-RU" altLang="x-none" baseline="0" dirty="0" err="1" smtClean="0">
                <a:latin typeface="Times New Roman" charset="0"/>
                <a:ea typeface="MS PGothic" charset="-128"/>
                <a:cs typeface="ＭＳ Ｐゴシック" charset="-128"/>
              </a:rPr>
              <a:t>Эллен</a:t>
            </a:r>
            <a:r>
              <a:rPr lang="ru-RU" altLang="x-none" baseline="0" dirty="0" smtClean="0">
                <a:latin typeface="Times New Roman" charset="0"/>
                <a:ea typeface="MS PGothic" charset="-128"/>
                <a:cs typeface="ＭＳ Ｐゴシック" charset="-128"/>
              </a:rPr>
              <a:t> Уайт 8 мая 1952 года.</a:t>
            </a:r>
            <a:endParaRPr lang="en-US" altLang="x-none" dirty="0">
              <a:latin typeface="Times New Roman" charset="0"/>
              <a:ea typeface="MS PGothic" charset="-128"/>
              <a:cs typeface="ＭＳ Ｐゴシック" charset="-128"/>
            </a:endParaRPr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fld id="{255DF3DB-A31E-A046-8417-5C645FE7A52C}" type="slidenum">
              <a:rPr lang="en-US" altLang="en-US" sz="1200"/>
              <a:pPr/>
              <a:t>25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x-none" dirty="0" smtClean="0">
                <a:latin typeface="Times New Roman" charset="0"/>
                <a:ea typeface="MS PGothic" charset="-128"/>
                <a:cs typeface="ＭＳ Ｐゴシック" charset="-128"/>
              </a:rPr>
              <a:t>Из компиляции</a:t>
            </a:r>
            <a:r>
              <a:rPr lang="ru-RU" altLang="x-none" baseline="0" dirty="0" smtClean="0">
                <a:latin typeface="Times New Roman" charset="0"/>
                <a:ea typeface="MS PGothic" charset="-128"/>
                <a:cs typeface="ＭＳ Ｐゴシック" charset="-128"/>
              </a:rPr>
              <a:t> «Христианский дом», с. 5. Этот отрывок взят из предисловия, написанного попечителями трудов </a:t>
            </a:r>
            <a:r>
              <a:rPr lang="ru-RU" altLang="x-none" baseline="0" dirty="0" err="1" smtClean="0">
                <a:latin typeface="Times New Roman" charset="0"/>
                <a:ea typeface="MS PGothic" charset="-128"/>
                <a:cs typeface="ＭＳ Ｐゴシック" charset="-128"/>
              </a:rPr>
              <a:t>Эллен</a:t>
            </a:r>
            <a:r>
              <a:rPr lang="ru-RU" altLang="x-none" baseline="0" dirty="0" smtClean="0">
                <a:latin typeface="Times New Roman" charset="0"/>
                <a:ea typeface="MS PGothic" charset="-128"/>
                <a:cs typeface="ＭＳ Ｐゴシック" charset="-128"/>
              </a:rPr>
              <a:t> Уайт 8 мая 1952 года.</a:t>
            </a:r>
            <a:endParaRPr lang="en-US" altLang="x-none" dirty="0">
              <a:latin typeface="Times New Roman" charset="0"/>
              <a:ea typeface="MS PGothic" charset="-128"/>
              <a:cs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3F9515-A36F-3B40-9BD4-4F1AF6130775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7532840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x-none" dirty="0" smtClean="0">
                <a:latin typeface="Times New Roman" charset="0"/>
                <a:ea typeface="MS PGothic" charset="-128"/>
                <a:cs typeface="ＭＳ Ｐゴシック" charset="-128"/>
              </a:rPr>
              <a:t>Из компиляции</a:t>
            </a:r>
            <a:r>
              <a:rPr lang="ru-RU" altLang="x-none" baseline="0" dirty="0" smtClean="0">
                <a:latin typeface="Times New Roman" charset="0"/>
                <a:ea typeface="MS PGothic" charset="-128"/>
                <a:cs typeface="ＭＳ Ｐゴシック" charset="-128"/>
              </a:rPr>
              <a:t> «Христианский дом», с. 5. Этот отрывок взят из предисловия, написанного попечителями трудов </a:t>
            </a:r>
            <a:r>
              <a:rPr lang="ru-RU" altLang="x-none" baseline="0" dirty="0" err="1" smtClean="0">
                <a:latin typeface="Times New Roman" charset="0"/>
                <a:ea typeface="MS PGothic" charset="-128"/>
                <a:cs typeface="ＭＳ Ｐゴシック" charset="-128"/>
              </a:rPr>
              <a:t>Эллен</a:t>
            </a:r>
            <a:r>
              <a:rPr lang="ru-RU" altLang="x-none" baseline="0" dirty="0" smtClean="0">
                <a:latin typeface="Times New Roman" charset="0"/>
                <a:ea typeface="MS PGothic" charset="-128"/>
                <a:cs typeface="ＭＳ Ｐゴシック" charset="-128"/>
              </a:rPr>
              <a:t> Уайт 8 мая 1952 года.</a:t>
            </a:r>
            <a:endParaRPr lang="en-US" altLang="x-none" dirty="0">
              <a:latin typeface="Times New Roman" charset="0"/>
              <a:ea typeface="MS PGothic" charset="-128"/>
              <a:cs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3F9515-A36F-3B40-9BD4-4F1AF6130775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7086633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x-none" dirty="0" smtClean="0">
                <a:latin typeface="Times New Roman" charset="0"/>
                <a:ea typeface="MS PGothic" charset="-128"/>
                <a:cs typeface="ＭＳ Ｐゴシック" charset="-128"/>
              </a:rPr>
              <a:t>Из компиляции</a:t>
            </a:r>
            <a:r>
              <a:rPr lang="ru-RU" altLang="x-none" baseline="0" dirty="0" smtClean="0">
                <a:latin typeface="Times New Roman" charset="0"/>
                <a:ea typeface="MS PGothic" charset="-128"/>
                <a:cs typeface="ＭＳ Ｐゴシック" charset="-128"/>
              </a:rPr>
              <a:t> «Христианский дом», с. 6. Этот отрывок взят из предисловия, написанного попечителями трудов </a:t>
            </a:r>
            <a:r>
              <a:rPr lang="ru-RU" altLang="x-none" baseline="0" dirty="0" err="1" smtClean="0">
                <a:latin typeface="Times New Roman" charset="0"/>
                <a:ea typeface="MS PGothic" charset="-128"/>
                <a:cs typeface="ＭＳ Ｐゴシック" charset="-128"/>
              </a:rPr>
              <a:t>Эллен</a:t>
            </a:r>
            <a:r>
              <a:rPr lang="ru-RU" altLang="x-none" baseline="0" dirty="0" smtClean="0">
                <a:latin typeface="Times New Roman" charset="0"/>
                <a:ea typeface="MS PGothic" charset="-128"/>
                <a:cs typeface="ＭＳ Ｐゴシック" charset="-128"/>
              </a:rPr>
              <a:t> Уайт 8 мая 1952 года.</a:t>
            </a:r>
            <a:endParaRPr lang="en-US" altLang="x-none" dirty="0">
              <a:latin typeface="Times New Roman" charset="0"/>
              <a:ea typeface="MS PGothic" charset="-128"/>
              <a:cs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3F9515-A36F-3B40-9BD4-4F1AF6130775}" type="slidenum">
              <a:rPr lang="en-US" altLang="en-US" smtClean="0"/>
              <a:pPr>
                <a:defRPr/>
              </a:pPr>
              <a:t>36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598654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MS PGothic" charset="-128"/>
              <a:cs typeface="ＭＳ Ｐゴシック" charset="-128"/>
            </a:endParaRPr>
          </a:p>
        </p:txBody>
      </p:sp>
      <p:sp>
        <p:nvSpPr>
          <p:cNvPr id="624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fld id="{23E37D68-A350-E440-A55B-AC8879C0478E}" type="slidenum">
              <a:rPr lang="en-US" altLang="en-US" sz="1200"/>
              <a:pPr/>
              <a:t>37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fld id="{EF6A45BD-70D2-4F4A-8DD3-004DE3491454}" type="slidenum">
              <a:rPr lang="en-US" altLang="en-US" sz="1200"/>
              <a:pPr/>
              <a:t>3</a:t>
            </a:fld>
            <a:endParaRPr lang="en-US" altLang="en-US" sz="120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MS PGothic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fld id="{85A35E91-FAD6-7849-B233-1009327CC5CA}" type="slidenum">
              <a:rPr lang="en-US" altLang="en-US" sz="1200"/>
              <a:pPr/>
              <a:t>4</a:t>
            </a:fld>
            <a:endParaRPr lang="en-US" altLang="en-US" sz="12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MS PGothic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fld id="{8EF27292-D6FA-8A4A-9E34-B560AECC6956}" type="slidenum">
              <a:rPr lang="en-US" altLang="en-US" sz="1200"/>
              <a:pPr/>
              <a:t>5</a:t>
            </a:fld>
            <a:endParaRPr lang="en-US" altLang="en-US" sz="120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MS PGothic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MS PGothic" charset="-128"/>
              <a:cs typeface="ＭＳ Ｐゴシック" charset="-128"/>
            </a:endParaRP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fld id="{AC96596C-207B-8449-B41C-736508CAA1C5}" type="slidenum">
              <a:rPr lang="en-US" altLang="en-US" sz="1200"/>
              <a:pPr/>
              <a:t>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fld id="{31A91119-8A93-7B47-961F-B9865020B9B4}" type="slidenum">
              <a:rPr lang="en-US" altLang="en-US" sz="1200"/>
              <a:pPr/>
              <a:t>10</a:t>
            </a:fld>
            <a:endParaRPr lang="en-US" altLang="en-US" sz="1200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MS PGothic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fld id="{8F484ABC-BB11-9C4B-896D-B34496324564}" type="slidenum">
              <a:rPr lang="en-US" altLang="en-US" sz="1200"/>
              <a:pPr/>
              <a:t>11</a:t>
            </a:fld>
            <a:endParaRPr lang="en-US" altLang="en-US" sz="1200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MS PGothic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ЛГБТ</a:t>
            </a:r>
            <a:r>
              <a:rPr lang="ru-RU" baseline="0" dirty="0" smtClean="0"/>
              <a:t> - </a:t>
            </a:r>
            <a:r>
              <a:rPr lang="ru-RU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MS PGothic" panose="020B0600070205080204" pitchFamily="34" charset="-128"/>
              </a:rPr>
              <a:t>а</a:t>
            </a:r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MS PGothic" panose="020B0600070205080204" pitchFamily="34" charset="-128"/>
                <a:cs typeface="ＭＳ Ｐゴシック" charset="0"/>
              </a:rPr>
              <a:t>ббревиатура, возникшая в английском языке для обозначения лесбиянок, </a:t>
            </a:r>
            <a:r>
              <a:rPr lang="ru-RU" sz="1200" kern="1200" dirty="0" err="1" smtClean="0">
                <a:solidFill>
                  <a:schemeClr val="tx1"/>
                </a:solidFill>
                <a:latin typeface="Times New Roman" pitchFamily="18" charset="0"/>
                <a:ea typeface="MS PGothic" panose="020B0600070205080204" pitchFamily="34" charset="-128"/>
                <a:cs typeface="ＭＳ Ｐゴシック" charset="0"/>
              </a:rPr>
              <a:t>геев</a:t>
            </a:r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MS PGothic" panose="020B0600070205080204" pitchFamily="34" charset="-128"/>
                <a:cs typeface="ＭＳ Ｐゴシック" charset="0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latin typeface="Times New Roman" pitchFamily="18" charset="0"/>
                <a:ea typeface="MS PGothic" panose="020B0600070205080204" pitchFamily="34" charset="-128"/>
                <a:cs typeface="ＭＳ Ｐゴシック" charset="0"/>
              </a:rPr>
              <a:t>бисексуалов</a:t>
            </a:r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MS PGothic" panose="020B0600070205080204" pitchFamily="34" charset="-128"/>
                <a:cs typeface="ＭＳ Ｐゴシック" charset="0"/>
              </a:rPr>
              <a:t> и </a:t>
            </a:r>
            <a:r>
              <a:rPr lang="ru-RU" sz="1200" kern="1200" dirty="0" err="1" smtClean="0">
                <a:solidFill>
                  <a:schemeClr val="tx1"/>
                </a:solidFill>
                <a:latin typeface="Times New Roman" pitchFamily="18" charset="0"/>
                <a:ea typeface="MS PGothic" panose="020B0600070205080204" pitchFamily="34" charset="-128"/>
                <a:cs typeface="ＭＳ Ｐゴシック" charset="0"/>
              </a:rPr>
              <a:t>трансгендеров</a:t>
            </a:r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MS PGothic" panose="020B0600070205080204" pitchFamily="34" charset="-128"/>
                <a:cs typeface="ＭＳ Ｐゴシック" charset="0"/>
              </a:rPr>
              <a:t>. Термин призван подчеркнуть разнообразие «сексуальности и </a:t>
            </a:r>
            <a:r>
              <a:rPr lang="ru-RU" sz="1200" kern="1200" dirty="0" err="1" smtClean="0">
                <a:solidFill>
                  <a:schemeClr val="tx1"/>
                </a:solidFill>
                <a:latin typeface="Times New Roman" pitchFamily="18" charset="0"/>
                <a:ea typeface="MS PGothic" panose="020B0600070205080204" pitchFamily="34" charset="-128"/>
                <a:cs typeface="ＭＳ Ｐゴシック" charset="0"/>
              </a:rPr>
              <a:t>гендерной</a:t>
            </a:r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MS PGothic" panose="020B0600070205080204" pitchFamily="34" charset="-128"/>
                <a:cs typeface="ＭＳ Ｐゴシック" charset="0"/>
              </a:rPr>
              <a:t> идентичности на основе культуры» и используется для обозначения гомосексуальных, бисексуальных и </a:t>
            </a:r>
            <a:r>
              <a:rPr lang="ru-RU" sz="1200" kern="1200" dirty="0" err="1" smtClean="0">
                <a:solidFill>
                  <a:schemeClr val="tx1"/>
                </a:solidFill>
                <a:latin typeface="Times New Roman" pitchFamily="18" charset="0"/>
                <a:ea typeface="MS PGothic" panose="020B0600070205080204" pitchFamily="34" charset="-128"/>
                <a:cs typeface="ＭＳ Ｐゴシック" charset="0"/>
              </a:rPr>
              <a:t>трансгендерных</a:t>
            </a:r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MS PGothic" panose="020B0600070205080204" pitchFamily="34" charset="-128"/>
                <a:cs typeface="ＭＳ Ｐゴシック" charset="0"/>
              </a:rPr>
              <a:t> людей (</a:t>
            </a:r>
            <a:r>
              <a:rPr lang="ru-RU" sz="1200" i="1" kern="1200" dirty="0" smtClean="0">
                <a:solidFill>
                  <a:schemeClr val="tx1"/>
                </a:solidFill>
                <a:latin typeface="Times New Roman" pitchFamily="18" charset="0"/>
                <a:ea typeface="MS PGothic" panose="020B0600070205080204" pitchFamily="34" charset="-128"/>
                <a:cs typeface="ＭＳ Ｐゴシック" charset="0"/>
              </a:rPr>
              <a:t>прим. перев</a:t>
            </a:r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MS PGothic" panose="020B0600070205080204" pitchFamily="34" charset="-128"/>
                <a:cs typeface="ＭＳ Ｐゴシック" charset="0"/>
              </a:rPr>
              <a:t>.).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3F9515-A36F-3B40-9BD4-4F1AF6130775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Перевод</a:t>
            </a:r>
            <a:r>
              <a:rPr lang="ru-RU" b="1" baseline="0" dirty="0" smtClean="0"/>
              <a:t> слайда:</a:t>
            </a:r>
          </a:p>
          <a:p>
            <a:r>
              <a:rPr lang="ru-RU" baseline="0" dirty="0" smtClean="0"/>
              <a:t>В соответствии с исследованием, проведенным Гарвардской школой здоровья в 2011 г.</a:t>
            </a:r>
            <a:r>
              <a:rPr lang="en-US" baseline="0" dirty="0" smtClean="0"/>
              <a:t> </a:t>
            </a:r>
            <a:r>
              <a:rPr lang="ru-RU" baseline="0" dirty="0" smtClean="0"/>
              <a:t>среди мальчиков, издевающихся над своими сверстниками, вероятность того, что они во взрослом возрасте начнут совершать физическое или сексуальное насилие над своими партнершами в четыре раза выше, чем у тех, кто этого не делает. </a:t>
            </a:r>
          </a:p>
          <a:p>
            <a:r>
              <a:rPr lang="ru-RU" baseline="0" dirty="0" smtClean="0"/>
              <a:t>К 24 годам 60% бывших школьников-агрессоров были признаны виновными в уголовном преступлении, по крайней мере, однажды.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3F9515-A36F-3B40-9BD4-4F1AF6130775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57438"/>
            <a:ext cx="8626475" cy="16271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4300538"/>
            <a:ext cx="7105650" cy="193992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1413645"/>
      </p:ext>
    </p:extLst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60491918"/>
      </p:ext>
    </p:extLst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46938" y="366713"/>
            <a:ext cx="2171700" cy="63388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838" y="366713"/>
            <a:ext cx="6362700" cy="63388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7977460"/>
      </p:ext>
    </p:extLst>
  </p:cSld>
  <p:clrMapOvr>
    <a:masterClrMapping/>
  </p:clrMapOvr>
  <p:transition>
    <p:randomBa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57438"/>
            <a:ext cx="8626475" cy="16271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4300538"/>
            <a:ext cx="7105650" cy="193992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2766C-6D3E-C743-9000-1B8BF1EE6A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013567418"/>
      </p:ext>
    </p:extLst>
  </p:cSld>
  <p:clrMapOvr>
    <a:masterClrMapping/>
  </p:clrMapOvr>
  <p:transition>
    <p:randomBa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95D25F-89CF-574F-9A22-EDDA9A6510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980284900"/>
      </p:ext>
    </p:extLst>
  </p:cSld>
  <p:clrMapOvr>
    <a:masterClrMapping/>
  </p:clrMapOvr>
  <p:transition>
    <p:randomBa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688" y="4876800"/>
            <a:ext cx="8628062" cy="15081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1688" y="3216275"/>
            <a:ext cx="8628062" cy="166052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33E5C9-7B4D-8D4B-B260-D406334871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946753094"/>
      </p:ext>
    </p:extLst>
  </p:cSld>
  <p:clrMapOvr>
    <a:masterClrMapping/>
  </p:clrMapOvr>
  <p:transition>
    <p:randomBar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771650"/>
            <a:ext cx="4491038" cy="5008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1438" y="1771650"/>
            <a:ext cx="4491037" cy="5008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DCCB02-9BB7-E64E-944C-0CA8BE9442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372910235"/>
      </p:ext>
    </p:extLst>
  </p:cSld>
  <p:clrMapOvr>
    <a:masterClrMapping/>
  </p:clrMapOvr>
  <p:transition>
    <p:randomBar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698625"/>
            <a:ext cx="4484688" cy="7080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06650"/>
            <a:ext cx="4484688" cy="4373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6200" y="1698625"/>
            <a:ext cx="4486275" cy="7080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6200" y="2406650"/>
            <a:ext cx="4486275" cy="4373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28E083-EDF0-554A-9B98-AB9C4E4DDB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938016277"/>
      </p:ext>
    </p:extLst>
  </p:cSld>
  <p:clrMapOvr>
    <a:masterClrMapping/>
  </p:clrMapOvr>
  <p:transition>
    <p:randomBar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4959F7-D661-6E44-92A3-A1F53772EF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355093490"/>
      </p:ext>
    </p:extLst>
  </p:cSld>
  <p:clrMapOvr>
    <a:masterClrMapping/>
  </p:clrMapOvr>
  <p:transition>
    <p:randomBar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98D0D1-FD6B-5B4F-BA49-F3EB8CD450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992209995"/>
      </p:ext>
    </p:extLst>
  </p:cSld>
  <p:clrMapOvr>
    <a:masterClrMapping/>
  </p:clrMapOvr>
  <p:transition>
    <p:randomBar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1625"/>
            <a:ext cx="3338513" cy="12858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0" y="301625"/>
            <a:ext cx="5673725" cy="64785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87500"/>
            <a:ext cx="3338513" cy="51927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ABD8AA-CBF3-3E41-A1A3-E3E0523EE0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862867010"/>
      </p:ext>
    </p:extLst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03774643"/>
      </p:ext>
    </p:extLst>
  </p:cSld>
  <p:clrMapOvr>
    <a:masterClrMapping/>
  </p:clrMapOvr>
  <p:transition>
    <p:randomBar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9138" y="5313363"/>
            <a:ext cx="6091237" cy="62706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89138" y="677863"/>
            <a:ext cx="6091237" cy="455453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9138" y="5940425"/>
            <a:ext cx="6091237" cy="890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3604DF-0E74-BB40-AED6-1B86D1F908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48768879"/>
      </p:ext>
    </p:extLst>
  </p:cSld>
  <p:clrMapOvr>
    <a:masterClrMapping/>
  </p:clrMapOvr>
  <p:transition>
    <p:randomBar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FCE28D-6C08-E145-B376-B9D5F56DE6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055372291"/>
      </p:ext>
    </p:extLst>
  </p:cSld>
  <p:clrMapOvr>
    <a:masterClrMapping/>
  </p:clrMapOvr>
  <p:transition>
    <p:randomBar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59650" y="303213"/>
            <a:ext cx="2282825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303213"/>
            <a:ext cx="6699250" cy="647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32B616-F0B3-2045-B668-8136A823CD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20149195"/>
      </p:ext>
    </p:extLst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688" y="4876800"/>
            <a:ext cx="8628062" cy="15081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1688" y="3216275"/>
            <a:ext cx="8628062" cy="166052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956377716"/>
      </p:ext>
    </p:extLst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192338"/>
            <a:ext cx="4237038" cy="4513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1438" y="2192338"/>
            <a:ext cx="4237037" cy="4513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8153595"/>
      </p:ext>
    </p:extLst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9134475" cy="126523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698625"/>
            <a:ext cx="4484688" cy="7080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06650"/>
            <a:ext cx="4484688" cy="4373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6200" y="1698625"/>
            <a:ext cx="4486275" cy="7080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6200" y="2406650"/>
            <a:ext cx="4486275" cy="4373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49375025"/>
      </p:ext>
    </p:extLst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30640410"/>
      </p:ext>
    </p:extLst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149969769"/>
      </p:ext>
    </p:extLst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1625"/>
            <a:ext cx="3338513" cy="12858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0" y="301625"/>
            <a:ext cx="5673725" cy="64785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87500"/>
            <a:ext cx="3338513" cy="51927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89084583"/>
      </p:ext>
    </p:extLst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9138" y="5313363"/>
            <a:ext cx="6091237" cy="62706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89138" y="677863"/>
            <a:ext cx="6091237" cy="455453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9138" y="5940425"/>
            <a:ext cx="6091237" cy="890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816272568"/>
      </p:ext>
    </p:extLst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31838" y="366713"/>
            <a:ext cx="868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366" tIns="50683" rIns="101366" bIns="506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2192338"/>
            <a:ext cx="8626475" cy="451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01366" tIns="50683" rIns="101366" bIns="506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5456238" y="6797675"/>
            <a:ext cx="4570412" cy="25400"/>
          </a:xfrm>
          <a:prstGeom prst="rect">
            <a:avLst/>
          </a:prstGeom>
          <a:gradFill rotWithShape="1">
            <a:gsLst>
              <a:gs pos="0">
                <a:srgbClr val="CC6600">
                  <a:gamma/>
                  <a:shade val="46275"/>
                  <a:invGamma/>
                  <a:alpha val="0"/>
                </a:srgbClr>
              </a:gs>
              <a:gs pos="50000">
                <a:srgbClr val="CC6600"/>
              </a:gs>
              <a:gs pos="100000">
                <a:srgbClr val="CC6600">
                  <a:gamma/>
                  <a:shade val="46275"/>
                  <a:invGamma/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endParaRPr lang="pt-BR" altLang="pt-BR" smtClean="0"/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6810375" y="6894513"/>
            <a:ext cx="3094038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6" tIns="45718" rIns="91436" bIns="4571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en-US" sz="1100" b="1" i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Presented By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en-US" sz="1100" b="1" i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Harry Mills /</a:t>
            </a:r>
            <a:r>
              <a:rPr lang="en-US" altLang="en-US" sz="11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PRESENTATIONPRO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/>
    </p:bldLst>
  </p:timing>
  <p:txStyles>
    <p:titleStyle>
      <a:lvl1pPr algn="l" defTabSz="1014413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00276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MS PGothic" panose="020B0600070205080204" pitchFamily="34" charset="-128"/>
          <a:cs typeface="ＭＳ Ｐゴシック" charset="0"/>
        </a:defRPr>
      </a:lvl1pPr>
      <a:lvl2pPr algn="l" defTabSz="1014413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00276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l" defTabSz="1014413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00276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l" defTabSz="1014413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00276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l" defTabSz="1014413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00276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457200" algn="l" defTabSz="1014413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00276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defTabSz="1014413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00276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defTabSz="1014413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00276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defTabSz="1014413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00276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79413" indent="-379413" algn="l" defTabSz="1014413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823913" indent="-317500" algn="l" defTabSz="1014413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266825" indent="-252413" algn="l" defTabSz="1014413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773238" indent="-252413" algn="l" defTabSz="1014413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281238" indent="-254000" algn="l" defTabSz="1014413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738438" indent="-254000" algn="l" defTabSz="1014413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3195638" indent="-254000" algn="l" defTabSz="1014413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652838" indent="-254000" algn="l" defTabSz="1014413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4110038" indent="-254000" algn="l" defTabSz="1014413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508000" y="303213"/>
            <a:ext cx="9134475" cy="126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00446" tIns="50215" rIns="100446" bIns="502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8000" y="1771650"/>
            <a:ext cx="9134475" cy="500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00446" tIns="50215" rIns="100446" bIns="502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508000" y="7034213"/>
            <a:ext cx="23685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446" tIns="50215" rIns="100446" bIns="50215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solidFill>
                  <a:srgbClr val="89898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468688" y="7034213"/>
            <a:ext cx="321310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446" tIns="50215" rIns="100446" bIns="50215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300">
                <a:solidFill>
                  <a:srgbClr val="89898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7273925" y="7034213"/>
            <a:ext cx="23685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446" tIns="50215" rIns="100446" bIns="50215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solidFill>
                  <a:srgbClr val="89898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AAE10C57-BC42-D241-BB04-344137E52A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>
    <p:randomBar/>
  </p:transition>
  <p:timing>
    <p:tnLst>
      <p:par>
        <p:cTn id="1" dur="indefinite" restart="never" nodeType="tmRoot"/>
      </p:par>
    </p:tnLst>
  </p:timing>
  <p:txStyles>
    <p:titleStyle>
      <a:lvl1pPr algn="ctr" defTabSz="1011238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+mj-lt"/>
          <a:ea typeface="MS PGothic" panose="020B0600070205080204" pitchFamily="34" charset="-128"/>
          <a:cs typeface="+mj-cs"/>
        </a:defRPr>
      </a:lvl1pPr>
      <a:lvl2pPr algn="ctr" defTabSz="1011238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Arial" charset="0"/>
        </a:defRPr>
      </a:lvl2pPr>
      <a:lvl3pPr algn="ctr" defTabSz="1011238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Arial" charset="0"/>
        </a:defRPr>
      </a:lvl3pPr>
      <a:lvl4pPr algn="ctr" defTabSz="1011238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Arial" charset="0"/>
        </a:defRPr>
      </a:lvl4pPr>
      <a:lvl5pPr algn="ctr" defTabSz="1011238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Arial" charset="0"/>
        </a:defRPr>
      </a:lvl5pPr>
      <a:lvl6pPr marL="457200" algn="ctr" defTabSz="1011238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  <a:cs typeface="Arial" charset="0"/>
        </a:defRPr>
      </a:lvl6pPr>
      <a:lvl7pPr marL="914400" algn="ctr" defTabSz="1011238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  <a:cs typeface="Arial" charset="0"/>
        </a:defRPr>
      </a:lvl7pPr>
      <a:lvl8pPr marL="1371600" algn="ctr" defTabSz="1011238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  <a:cs typeface="Arial" charset="0"/>
        </a:defRPr>
      </a:lvl8pPr>
      <a:lvl9pPr marL="1828800" algn="ctr" defTabSz="1011238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  <a:cs typeface="Arial" charset="0"/>
        </a:defRPr>
      </a:lvl9pPr>
    </p:titleStyle>
    <p:bodyStyle>
      <a:lvl1pPr marL="379413" indent="-379413" algn="l" defTabSz="101123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5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822325" indent="-315913" algn="l" defTabSz="101123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100">
          <a:solidFill>
            <a:schemeClr val="tx1"/>
          </a:solidFill>
          <a:latin typeface="+mn-lt"/>
          <a:ea typeface="Arial" charset="0"/>
          <a:cs typeface="+mn-cs"/>
        </a:defRPr>
      </a:lvl2pPr>
      <a:lvl3pPr marL="1266825" indent="-252413" algn="l" defTabSz="101123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700">
          <a:solidFill>
            <a:schemeClr val="tx1"/>
          </a:solidFill>
          <a:latin typeface="+mn-lt"/>
          <a:ea typeface="Arial" charset="0"/>
          <a:cs typeface="+mn-cs"/>
        </a:defRPr>
      </a:lvl3pPr>
      <a:lvl4pPr marL="1773238" indent="-252413" algn="l" defTabSz="101123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200">
          <a:solidFill>
            <a:schemeClr val="tx1"/>
          </a:solidFill>
          <a:latin typeface="+mn-lt"/>
          <a:ea typeface="Arial" charset="0"/>
          <a:cs typeface="+mn-cs"/>
        </a:defRPr>
      </a:lvl4pPr>
      <a:lvl5pPr marL="2279650" indent="-252413" algn="l" defTabSz="101123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200">
          <a:solidFill>
            <a:schemeClr val="tx1"/>
          </a:solidFill>
          <a:latin typeface="+mn-lt"/>
          <a:ea typeface="Arial" charset="0"/>
          <a:cs typeface="+mn-cs"/>
        </a:defRPr>
      </a:lvl5pPr>
      <a:lvl6pPr marL="2736850" indent="-252413" algn="l" defTabSz="1011238" rtl="0" fontAlgn="base">
        <a:spcBef>
          <a:spcPct val="20000"/>
        </a:spcBef>
        <a:spcAft>
          <a:spcPct val="0"/>
        </a:spcAft>
        <a:buFont typeface="Arial" charset="0"/>
        <a:buChar char="»"/>
        <a:defRPr sz="2200">
          <a:solidFill>
            <a:schemeClr val="tx1"/>
          </a:solidFill>
          <a:latin typeface="+mn-lt"/>
          <a:cs typeface="+mn-cs"/>
        </a:defRPr>
      </a:lvl6pPr>
      <a:lvl7pPr marL="3194050" indent="-252413" algn="l" defTabSz="1011238" rtl="0" fontAlgn="base">
        <a:spcBef>
          <a:spcPct val="20000"/>
        </a:spcBef>
        <a:spcAft>
          <a:spcPct val="0"/>
        </a:spcAft>
        <a:buFont typeface="Arial" charset="0"/>
        <a:buChar char="»"/>
        <a:defRPr sz="2200">
          <a:solidFill>
            <a:schemeClr val="tx1"/>
          </a:solidFill>
          <a:latin typeface="+mn-lt"/>
          <a:cs typeface="+mn-cs"/>
        </a:defRPr>
      </a:lvl7pPr>
      <a:lvl8pPr marL="3651250" indent="-252413" algn="l" defTabSz="1011238" rtl="0" fontAlgn="base">
        <a:spcBef>
          <a:spcPct val="20000"/>
        </a:spcBef>
        <a:spcAft>
          <a:spcPct val="0"/>
        </a:spcAft>
        <a:buFont typeface="Arial" charset="0"/>
        <a:buChar char="»"/>
        <a:defRPr sz="2200">
          <a:solidFill>
            <a:schemeClr val="tx1"/>
          </a:solidFill>
          <a:latin typeface="+mn-lt"/>
          <a:cs typeface="+mn-cs"/>
        </a:defRPr>
      </a:lvl8pPr>
      <a:lvl9pPr marL="4108450" indent="-252413" algn="l" defTabSz="1011238" rtl="0" fontAlgn="base">
        <a:spcBef>
          <a:spcPct val="20000"/>
        </a:spcBef>
        <a:spcAft>
          <a:spcPct val="0"/>
        </a:spcAft>
        <a:buFont typeface="Arial" charset="0"/>
        <a:buChar char="»"/>
        <a:defRPr sz="2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tif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6"/>
          <p:cNvSpPr txBox="1">
            <a:spLocks noChangeArrowheads="1"/>
          </p:cNvSpPr>
          <p:nvPr/>
        </p:nvSpPr>
        <p:spPr bwMode="auto">
          <a:xfrm>
            <a:off x="-30163" y="5619750"/>
            <a:ext cx="10210801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x-none" dirty="0" smtClean="0">
                <a:solidFill>
                  <a:srgbClr val="DDFBFF"/>
                </a:solidFill>
                <a:latin typeface="Calibri" charset="0"/>
              </a:rPr>
              <a:t>СОВЕТЫ ДЛЯ РОДИТЕЛЕЙ, УЧИТЕЛЕЙ И ЦЕРКОВНЫХ ЛИДЕРОВ</a:t>
            </a:r>
            <a:endParaRPr lang="en-US" altLang="x-none" sz="3200" dirty="0">
              <a:solidFill>
                <a:srgbClr val="DDFBFF"/>
              </a:solidFill>
              <a:latin typeface="Calibri" charset="0"/>
            </a:endParaRPr>
          </a:p>
        </p:txBody>
      </p:sp>
      <p:sp>
        <p:nvSpPr>
          <p:cNvPr id="16387" name="Subtitle 2"/>
          <p:cNvSpPr txBox="1">
            <a:spLocks/>
          </p:cNvSpPr>
          <p:nvPr/>
        </p:nvSpPr>
        <p:spPr bwMode="auto">
          <a:xfrm>
            <a:off x="2560638" y="6538913"/>
            <a:ext cx="5486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en-US" sz="12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ЛИНДА МЕЙ ЛИН КОХ,</a:t>
            </a:r>
            <a:r>
              <a:rPr lang="en-US" altLang="en-US" sz="12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ru-RU" altLang="en-US" sz="12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доктор педагогических наук</a:t>
            </a:r>
            <a:endParaRPr lang="en-US" altLang="en-US" sz="12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en-US" sz="11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ОТДЕЛ ДЕТСКОГО СЛУЖЕНИЯ ГЕНЕРАЛЬНОЙ КОНФЕРЕНЦИИ</a:t>
            </a:r>
            <a:endParaRPr lang="en-US" altLang="en-US" sz="11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0" y="4556919"/>
            <a:ext cx="1015047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500" b="1" spc="3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ЖЕСТОКОЕ ОТНОШЕНИЕ СВЕРСТНИКОВ</a:t>
            </a:r>
            <a:endParaRPr lang="en-US" sz="3500" b="1" spc="3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16389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61513" y="7162800"/>
            <a:ext cx="390525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25938" y="7083425"/>
            <a:ext cx="166370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594350" y="6843713"/>
            <a:ext cx="3976688" cy="517525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endParaRPr lang="pt-BR" altLang="pt-BR" smtClean="0">
              <a:cs typeface="Arial" panose="020B0604020202020204" pitchFamily="34" charset="0"/>
            </a:endParaRPr>
          </a:p>
        </p:txBody>
      </p:sp>
      <p:sp>
        <p:nvSpPr>
          <p:cNvPr id="30723" name="Text Placeholder 3"/>
          <p:cNvSpPr txBox="1">
            <a:spLocks/>
          </p:cNvSpPr>
          <p:nvPr/>
        </p:nvSpPr>
        <p:spPr bwMode="auto">
          <a:xfrm>
            <a:off x="444500" y="3951288"/>
            <a:ext cx="3008313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144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charset="-128"/>
                <a:cs typeface="ＭＳ Ｐゴシック" charset="-128"/>
              </a:defRPr>
            </a:lvl1pPr>
            <a:lvl2pPr marL="823913" indent="-317500" defTabSz="1014413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266825" indent="-252413" defTabSz="1014413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773238" indent="-252413" defTabSz="1014413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281238" indent="-254000" defTabSz="1014413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738438" indent="-254000" defTabSz="10144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3195638" indent="-254000" defTabSz="10144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652838" indent="-254000" defTabSz="10144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4110038" indent="-254000" defTabSz="10144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>
              <a:buFontTx/>
              <a:buNone/>
            </a:pPr>
            <a:endParaRPr lang="pt-BR" altLang="pt-BR"/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503238" y="3036888"/>
            <a:ext cx="6137276" cy="342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366" tIns="50683" rIns="101366" bIns="50683" anchor="ctr"/>
          <a:lstStyle>
            <a:lvl1pPr marL="457200" indent="-457200" defTabSz="10144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charset="-128"/>
                <a:cs typeface="ＭＳ Ｐゴシック" charset="-128"/>
              </a:defRPr>
            </a:lvl1pPr>
            <a:lvl2pPr marL="742950" indent="-285750" defTabSz="1014413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 defTabSz="1014413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 defTabSz="1014413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defTabSz="1014413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defTabSz="10144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defTabSz="10144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defTabSz="10144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defTabSz="10144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ru-RU" altLang="en-US" sz="3200" dirty="0" smtClean="0">
                <a:solidFill>
                  <a:srgbClr val="000000"/>
                </a:solidFill>
                <a:latin typeface="Calibri" charset="0"/>
              </a:rPr>
              <a:t>Принуждение силой</a:t>
            </a:r>
            <a:endParaRPr lang="en-US" altLang="en-US" sz="3200" dirty="0">
              <a:solidFill>
                <a:srgbClr val="000000"/>
              </a:solidFill>
              <a:latin typeface="Calibri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ru-RU" altLang="en-US" sz="3200" dirty="0" smtClean="0">
                <a:solidFill>
                  <a:srgbClr val="000000"/>
                </a:solidFill>
                <a:latin typeface="Calibri" charset="0"/>
              </a:rPr>
              <a:t>Уничтожение или воровство вещей, принадлежащих жертве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ru-RU" altLang="en-US" sz="3200" dirty="0" smtClean="0">
                <a:solidFill>
                  <a:srgbClr val="000000"/>
                </a:solidFill>
                <a:latin typeface="Calibri" charset="0"/>
              </a:rPr>
              <a:t>Нежелательные сексуальные прикосновения</a:t>
            </a:r>
            <a:endParaRPr lang="en-US" altLang="en-US" sz="4000" dirty="0">
              <a:solidFill>
                <a:srgbClr val="002760"/>
              </a:solidFill>
              <a:latin typeface="Calibri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633795" y="2499519"/>
            <a:ext cx="2897341" cy="43441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762000"/>
            <a:ext cx="10150475" cy="1222375"/>
          </a:xfrm>
        </p:spPr>
        <p:txBody>
          <a:bodyPr/>
          <a:lstStyle/>
          <a:p>
            <a:pPr algn="ctr">
              <a:defRPr/>
            </a:pPr>
            <a:r>
              <a:rPr lang="ru-RU" altLang="en-US" sz="4000" i="0" spc="300" dirty="0" smtClean="0">
                <a:solidFill>
                  <a:srgbClr val="FFFF00"/>
                </a:solidFill>
                <a:effectLst/>
                <a:latin typeface="Avenir Next" charset="0"/>
                <a:ea typeface="Avenir Next" charset="0"/>
                <a:cs typeface="Avenir Next" charset="0"/>
              </a:rPr>
              <a:t>ФИЗИЧЕСКИЕ </a:t>
            </a:r>
            <a:r>
              <a:rPr lang="ru-RU" altLang="en-US" sz="4000" i="0" spc="300" dirty="0" smtClean="0">
                <a:solidFill>
                  <a:schemeClr val="bg1"/>
                </a:solidFill>
                <a:effectLst/>
                <a:latin typeface="Avenir Book" charset="0"/>
                <a:ea typeface="Avenir Book" charset="0"/>
                <a:cs typeface="Avenir Book" charset="0"/>
              </a:rPr>
              <a:t>ИЗДЕВАТЕЛЬСТВА</a:t>
            </a:r>
            <a:endParaRPr lang="en-US" sz="4000" dirty="0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594350" y="6843713"/>
            <a:ext cx="3976688" cy="517525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endParaRPr lang="pt-BR" altLang="pt-BR" smtClean="0">
              <a:cs typeface="Arial" panose="020B0604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960438" y="2717800"/>
            <a:ext cx="8077200" cy="412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366" tIns="50683" rIns="101366" bIns="50683" anchor="ctr"/>
          <a:lstStyle>
            <a:lvl1pPr marL="457200" indent="-457200" defTabSz="10144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charset="-128"/>
                <a:cs typeface="ＭＳ Ｐゴシック" charset="-128"/>
              </a:defRPr>
            </a:lvl1pPr>
            <a:lvl2pPr marL="823913" indent="-317500" defTabSz="1014413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266825" indent="-252413" defTabSz="1014413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773238" indent="-252413" defTabSz="1014413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281238" indent="-254000" defTabSz="1014413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738438" indent="-254000" defTabSz="10144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3195638" indent="-254000" defTabSz="10144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652838" indent="-254000" defTabSz="10144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4110038" indent="-254000" defTabSz="10144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>
              <a:spcBef>
                <a:spcPts val="1200"/>
              </a:spcBef>
            </a:pPr>
            <a:r>
              <a:rPr lang="ru-RU" altLang="pt-BR" sz="3200" dirty="0" smtClean="0">
                <a:latin typeface="Calibri" charset="0"/>
              </a:rPr>
              <a:t>Групповая травля</a:t>
            </a:r>
            <a:endParaRPr lang="en-US" altLang="pt-BR" sz="3200" dirty="0">
              <a:latin typeface="Calibri" charset="0"/>
            </a:endParaRPr>
          </a:p>
          <a:p>
            <a:pPr>
              <a:spcBef>
                <a:spcPts val="1200"/>
              </a:spcBef>
            </a:pPr>
            <a:r>
              <a:rPr lang="ru-RU" altLang="pt-BR" sz="3200" dirty="0" smtClean="0">
                <a:latin typeface="Calibri" charset="0"/>
              </a:rPr>
              <a:t>Перекладывание своей вины на жертву и обвинение жертвы в каких-либо негативных последствиях </a:t>
            </a:r>
          </a:p>
          <a:p>
            <a:pPr>
              <a:spcBef>
                <a:spcPts val="1200"/>
              </a:spcBef>
            </a:pPr>
            <a:r>
              <a:rPr lang="ru-RU" altLang="pt-BR" sz="3200" dirty="0" smtClean="0">
                <a:latin typeface="Calibri" charset="0"/>
              </a:rPr>
              <a:t>Исключение из группы</a:t>
            </a:r>
          </a:p>
          <a:p>
            <a:pPr>
              <a:spcBef>
                <a:spcPts val="1200"/>
              </a:spcBef>
            </a:pPr>
            <a:r>
              <a:rPr lang="ru-RU" altLang="pt-BR" sz="3200" dirty="0" smtClean="0">
                <a:latin typeface="Calibri" charset="0"/>
              </a:rPr>
              <a:t>Публичное унижение жертвы</a:t>
            </a:r>
          </a:p>
        </p:txBody>
      </p:sp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xfrm>
            <a:off x="-12700" y="823913"/>
            <a:ext cx="10150475" cy="1216025"/>
          </a:xfrm>
        </p:spPr>
        <p:txBody>
          <a:bodyPr/>
          <a:lstStyle/>
          <a:p>
            <a:pPr algn="ctr">
              <a:defRPr/>
            </a:pPr>
            <a:r>
              <a:rPr lang="ru-RU" altLang="en-US" sz="4000" i="0" spc="300" dirty="0" smtClean="0">
                <a:solidFill>
                  <a:srgbClr val="FFFF00"/>
                </a:solidFill>
                <a:effectLst/>
                <a:latin typeface="Avenir Book" charset="0"/>
                <a:ea typeface="Avenir Book" charset="0"/>
                <a:cs typeface="Avenir Book" charset="0"/>
              </a:rPr>
              <a:t>СОЦИАЛЬНЫЕ </a:t>
            </a:r>
            <a:r>
              <a:rPr lang="ru-RU" altLang="en-US" sz="4000" i="0" spc="300" dirty="0" smtClean="0">
                <a:solidFill>
                  <a:schemeClr val="bg1"/>
                </a:solidFill>
                <a:effectLst/>
                <a:latin typeface="Avenir Book" charset="0"/>
                <a:ea typeface="Avenir Book" charset="0"/>
                <a:cs typeface="Avenir Book" charset="0"/>
              </a:rPr>
              <a:t>ИЗДЕВАТЕЛЬСТВА</a:t>
            </a:r>
            <a:endParaRPr lang="en-US" sz="4000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594350" y="6843713"/>
            <a:ext cx="3976688" cy="517525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endParaRPr lang="pt-BR" altLang="pt-BR" smtClean="0">
              <a:cs typeface="Arial" panose="020B0604020202020204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731838" y="1966913"/>
            <a:ext cx="8686800" cy="486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366" tIns="50683" rIns="101366" bIns="50683" anchor="ctr"/>
          <a:lstStyle>
            <a:lvl1pPr defTabSz="10144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1014413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1014413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1014413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1014413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10144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10144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10144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10144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200"/>
              </a:spcBef>
              <a:buNone/>
              <a:defRPr/>
            </a:pPr>
            <a:r>
              <a:rPr lang="ru-RU" altLang="en-US" sz="3200" dirty="0" smtClean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Использование Интернета, телефона или компьютера </a:t>
            </a:r>
            <a:r>
              <a:rPr lang="ru-RU" altLang="en-US" sz="3200" dirty="0" smtClean="0">
                <a:latin typeface="Calibri" charset="0"/>
                <a:ea typeface="Calibri" charset="0"/>
                <a:cs typeface="Calibri" charset="0"/>
              </a:rPr>
              <a:t>для обмена текстовыми сообщениями, в том числе в социальных сетях, с целью</a:t>
            </a:r>
            <a:r>
              <a:rPr lang="en-US" altLang="en-US" sz="3200" dirty="0" smtClean="0">
                <a:latin typeface="Calibri" charset="0"/>
                <a:ea typeface="Calibri" charset="0"/>
                <a:cs typeface="Calibri" charset="0"/>
              </a:rPr>
              <a:t>:</a:t>
            </a:r>
          </a:p>
          <a:p>
            <a:pPr marL="457200" indent="-457200">
              <a:spcBef>
                <a:spcPts val="1200"/>
              </a:spcBef>
              <a:defRPr/>
            </a:pPr>
            <a:r>
              <a:rPr lang="ru-RU" altLang="en-US" sz="3200" dirty="0" smtClean="0">
                <a:latin typeface="Calibri" charset="0"/>
                <a:ea typeface="Calibri" charset="0"/>
                <a:cs typeface="Calibri" charset="0"/>
              </a:rPr>
              <a:t>Запугивания</a:t>
            </a:r>
            <a:endParaRPr lang="en-US" altLang="en-US" sz="3200" dirty="0" smtClean="0">
              <a:latin typeface="Calibri" charset="0"/>
              <a:ea typeface="Calibri" charset="0"/>
              <a:cs typeface="Calibri" charset="0"/>
            </a:endParaRPr>
          </a:p>
          <a:p>
            <a:pPr marL="457200" indent="-457200">
              <a:spcBef>
                <a:spcPts val="1200"/>
              </a:spcBef>
              <a:defRPr/>
            </a:pPr>
            <a:r>
              <a:rPr lang="ru-RU" altLang="en-US" sz="3200" dirty="0" smtClean="0">
                <a:latin typeface="Calibri" charset="0"/>
                <a:ea typeface="Calibri" charset="0"/>
                <a:cs typeface="Calibri" charset="0"/>
              </a:rPr>
              <a:t>Унижения</a:t>
            </a:r>
            <a:endParaRPr lang="en-US" altLang="en-US" sz="3200" dirty="0" smtClean="0">
              <a:latin typeface="Calibri" charset="0"/>
              <a:ea typeface="Calibri" charset="0"/>
              <a:cs typeface="Calibri" charset="0"/>
            </a:endParaRPr>
          </a:p>
          <a:p>
            <a:pPr marL="457200" indent="-457200">
              <a:spcBef>
                <a:spcPts val="1200"/>
              </a:spcBef>
              <a:defRPr/>
            </a:pPr>
            <a:r>
              <a:rPr lang="ru-RU" altLang="en-US" sz="3200" dirty="0" smtClean="0">
                <a:latin typeface="Calibri" charset="0"/>
                <a:ea typeface="Calibri" charset="0"/>
                <a:cs typeface="Calibri" charset="0"/>
              </a:rPr>
              <a:t>Распространения слухов</a:t>
            </a:r>
            <a:endParaRPr lang="en-US" altLang="en-US" sz="3200" dirty="0" smtClean="0">
              <a:latin typeface="Calibri" charset="0"/>
              <a:ea typeface="Calibri" charset="0"/>
              <a:cs typeface="Calibri" charset="0"/>
            </a:endParaRPr>
          </a:p>
          <a:p>
            <a:pPr marL="457200" indent="-457200">
              <a:spcBef>
                <a:spcPts val="1200"/>
              </a:spcBef>
              <a:defRPr/>
            </a:pPr>
            <a:r>
              <a:rPr lang="ru-RU" altLang="en-US" sz="3200" dirty="0" smtClean="0">
                <a:latin typeface="Calibri" charset="0"/>
                <a:ea typeface="Calibri" charset="0"/>
                <a:cs typeface="Calibri" charset="0"/>
              </a:rPr>
              <a:t>Насмешек</a:t>
            </a:r>
            <a:endParaRPr lang="en-US" altLang="en-US" sz="3200" dirty="0" smtClean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675437" y="3763962"/>
            <a:ext cx="3128257" cy="33703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itle 1"/>
          <p:cNvSpPr txBox="1">
            <a:spLocks noGrp="1"/>
          </p:cNvSpPr>
          <p:nvPr>
            <p:ph type="title"/>
          </p:nvPr>
        </p:nvSpPr>
        <p:spPr>
          <a:xfrm>
            <a:off x="0" y="825500"/>
            <a:ext cx="10150475" cy="914400"/>
          </a:xfrm>
        </p:spPr>
        <p:txBody>
          <a:bodyPr/>
          <a:lstStyle/>
          <a:p>
            <a:pPr algn="ctr">
              <a:defRPr/>
            </a:pPr>
            <a:r>
              <a:rPr lang="ru-RU" altLang="en-US" sz="4000" i="0" spc="300" dirty="0" smtClean="0">
                <a:solidFill>
                  <a:srgbClr val="FFFF00"/>
                </a:solidFill>
                <a:effectLst/>
                <a:latin typeface="Avenir Book" charset="0"/>
                <a:ea typeface="Avenir Book" charset="0"/>
                <a:cs typeface="Avenir Book" charset="0"/>
              </a:rPr>
              <a:t>СОЦИАЛЬНЫЕ </a:t>
            </a:r>
            <a:r>
              <a:rPr lang="ru-RU" altLang="en-US" sz="4000" i="0" spc="300" dirty="0" smtClean="0">
                <a:solidFill>
                  <a:schemeClr val="bg1"/>
                </a:solidFill>
                <a:effectLst/>
                <a:latin typeface="Avenir Book" charset="0"/>
                <a:ea typeface="Avenir Book" charset="0"/>
                <a:cs typeface="Avenir Book" charset="0"/>
              </a:rPr>
              <a:t>ИЗДЕВАТЕЛЬСТВА</a:t>
            </a:r>
            <a:endParaRPr lang="en-US" sz="4000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63" y="1235075"/>
            <a:ext cx="10150475" cy="1285875"/>
          </a:xfrm>
        </p:spPr>
        <p:txBody>
          <a:bodyPr/>
          <a:lstStyle/>
          <a:p>
            <a:pPr algn="ctr">
              <a:defRPr/>
            </a:pPr>
            <a:r>
              <a:rPr lang="ru-RU" altLang="en-US" sz="4000" b="0" i="0" spc="300" dirty="0" smtClean="0">
                <a:solidFill>
                  <a:schemeClr val="bg1"/>
                </a:solidFill>
                <a:effectLst/>
                <a:latin typeface="Avenir Next" charset="0"/>
                <a:ea typeface="Avenir Next" charset="0"/>
                <a:cs typeface="Avenir Next" charset="0"/>
              </a:rPr>
              <a:t>СУЩЕСТВУЕТ ЛИ ТАКАЯ </a:t>
            </a:r>
            <a:r>
              <a:rPr lang="ru-RU" altLang="en-US" sz="4000" i="0" spc="300" dirty="0" smtClean="0">
                <a:solidFill>
                  <a:schemeClr val="bg1"/>
                </a:solidFill>
                <a:effectLst/>
                <a:latin typeface="Avenir Next" charset="0"/>
                <a:ea typeface="Avenir Next" charset="0"/>
                <a:cs typeface="Avenir Next" charset="0"/>
              </a:rPr>
              <a:t>ПРОБЛЕМА</a:t>
            </a:r>
            <a:r>
              <a:rPr lang="en-US" altLang="en-US" sz="4000" i="0" spc="300" dirty="0" smtClean="0">
                <a:solidFill>
                  <a:schemeClr val="bg1"/>
                </a:solidFill>
                <a:effectLst/>
                <a:latin typeface="Avenir Next" charset="0"/>
                <a:ea typeface="Avenir Next" charset="0"/>
                <a:cs typeface="Avenir Next" charset="0"/>
              </a:rPr>
              <a:t>?</a:t>
            </a:r>
            <a:r>
              <a:rPr lang="en-US" altLang="en-US" i="0" spc="300" dirty="0">
                <a:solidFill>
                  <a:schemeClr val="bg1"/>
                </a:solidFill>
                <a:effectLst/>
                <a:latin typeface="Avenir Next" charset="0"/>
                <a:ea typeface="Avenir Next" charset="0"/>
                <a:cs typeface="Avenir Next" charset="0"/>
              </a:rPr>
              <a:t/>
            </a:r>
            <a:br>
              <a:rPr lang="en-US" altLang="en-US" i="0" spc="300" dirty="0">
                <a:solidFill>
                  <a:schemeClr val="bg1"/>
                </a:solidFill>
                <a:effectLst/>
                <a:latin typeface="Avenir Next" charset="0"/>
                <a:ea typeface="Avenir Next" charset="0"/>
                <a:cs typeface="Avenir Next" charset="0"/>
              </a:rPr>
            </a:br>
            <a:endParaRPr lang="en-US" dirty="0"/>
          </a:p>
        </p:txBody>
      </p:sp>
      <p:sp>
        <p:nvSpPr>
          <p:cNvPr id="35843" name="Content Placeholder 4"/>
          <p:cNvSpPr>
            <a:spLocks noGrp="1"/>
          </p:cNvSpPr>
          <p:nvPr>
            <p:ph idx="1"/>
          </p:nvPr>
        </p:nvSpPr>
        <p:spPr>
          <a:xfrm>
            <a:off x="655638" y="3795713"/>
            <a:ext cx="5257800" cy="3532187"/>
          </a:xfrm>
        </p:spPr>
        <p:txBody>
          <a:bodyPr/>
          <a:lstStyle/>
          <a:p>
            <a:r>
              <a:rPr lang="ru-RU" dirty="0" smtClean="0"/>
              <a:t>Откуда мы знаем масштабы негативного воздействия издевательств</a:t>
            </a:r>
            <a:r>
              <a:rPr lang="en-US" altLang="x-none" dirty="0" smtClean="0">
                <a:ea typeface="MS PGothic" charset="-128"/>
                <a:cs typeface="ＭＳ Ｐゴシック" charset="-128"/>
              </a:rPr>
              <a:t>?</a:t>
            </a:r>
            <a:endParaRPr lang="en-US" altLang="x-none" dirty="0">
              <a:ea typeface="MS PGothic" charset="-128"/>
              <a:cs typeface="ＭＳ Ｐゴシック" charset="-128"/>
            </a:endParaRPr>
          </a:p>
          <a:p>
            <a:r>
              <a:rPr lang="ru-RU" dirty="0" smtClean="0"/>
              <a:t>Каковы негативные последствия такого поведения</a:t>
            </a:r>
            <a:r>
              <a:rPr lang="en-US" altLang="x-none" dirty="0" smtClean="0">
                <a:ea typeface="MS PGothic" charset="-128"/>
                <a:cs typeface="ＭＳ Ｐゴシック" charset="-128"/>
              </a:rPr>
              <a:t>?</a:t>
            </a:r>
            <a:endParaRPr lang="en-US" altLang="x-none" dirty="0">
              <a:ea typeface="MS PGothic" charset="-128"/>
              <a:cs typeface="ＭＳ Ｐゴシック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70637" y="3794919"/>
            <a:ext cx="3124200" cy="35394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i="1" dirty="0" smtClean="0">
                <a:solidFill>
                  <a:srgbClr val="FF0066"/>
                </a:solidFill>
                <a:latin typeface="Avenir Book" charset="0"/>
                <a:ea typeface="Avenir Book" charset="0"/>
                <a:cs typeface="Avenir Book" charset="0"/>
              </a:rPr>
              <a:t>Знание</a:t>
            </a:r>
            <a:r>
              <a:rPr lang="ru-RU" sz="3200" dirty="0" smtClean="0">
                <a:latin typeface="Calibri"/>
                <a:ea typeface="Times New Roman"/>
                <a:cs typeface="Times New Roman"/>
              </a:rPr>
              <a:t> </a:t>
            </a:r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  <a:latin typeface="Avenir Heavy Oblique" charset="0"/>
                <a:ea typeface="Avenir Heavy Oblique" charset="0"/>
                <a:cs typeface="Avenir Heavy Oblique" charset="0"/>
              </a:rPr>
              <a:t>СТАТИСТИКИ откроет нам глаза </a:t>
            </a:r>
            <a:r>
              <a:rPr lang="ru-RU" sz="3200" b="1" i="1" dirty="0" smtClean="0">
                <a:solidFill>
                  <a:srgbClr val="FF0066"/>
                </a:solidFill>
                <a:latin typeface="Avenir Book" charset="0"/>
                <a:ea typeface="Avenir Book" charset="0"/>
                <a:cs typeface="Avenir Book" charset="0"/>
              </a:rPr>
              <a:t>на истинную величину проблемы</a:t>
            </a:r>
            <a:endParaRPr lang="en-US" sz="3200" b="1" i="1" dirty="0">
              <a:solidFill>
                <a:srgbClr val="FF0066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594350" y="6843713"/>
            <a:ext cx="3976688" cy="517525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endParaRPr lang="pt-BR" altLang="pt-BR" smtClean="0">
              <a:cs typeface="Arial" panose="020B0604020202020204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/>
        </p:nvGraphicFramePr>
        <p:xfrm>
          <a:off x="4160837" y="1454150"/>
          <a:ext cx="5867400" cy="6003927"/>
        </p:xfrm>
        <a:graphic>
          <a:graphicData uri="http://schemas.openxmlformats.org/drawingml/2006/table">
            <a:tbl>
              <a:tblPr/>
              <a:tblGrid>
                <a:gridCol w="5150499"/>
                <a:gridCol w="716901"/>
              </a:tblGrid>
              <a:tr h="4000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ЕЖЕГОДНОЕ ИССЛЕДОВАНИЕ ПРОБЛЕМЫ ИЗДЕВАТЕЛЬСТВ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ena Condensed" charset="0"/>
                        <a:ea typeface="MS Mincho" charset="-128"/>
                      </a:endParaRPr>
                    </a:p>
                  </a:txBody>
                  <a:tcPr marL="68146" marR="68146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B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UK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ena Condensed" charset="0"/>
                        <a:ea typeface="MS Mincho" charset="-128"/>
                      </a:endParaRPr>
                    </a:p>
                  </a:txBody>
                  <a:tcPr marL="68146" marR="68146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B9"/>
                    </a:solidFill>
                  </a:tcPr>
                </a:tc>
              </a:tr>
              <a:tr h="4000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Испытали издевательства до 18 лет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ena Condensed" charset="0"/>
                        <a:ea typeface="MS Mincho" charset="-128"/>
                      </a:endParaRPr>
                    </a:p>
                  </a:txBody>
                  <a:tcPr marL="68146" marR="68146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45%</a:t>
                      </a:r>
                      <a:endParaRPr kumimoji="0" lang="en-US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ena Condensed" charset="0"/>
                        <a:ea typeface="MS Mincho" charset="-128"/>
                      </a:endParaRPr>
                    </a:p>
                  </a:txBody>
                  <a:tcPr marL="68146" marR="68146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4000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Испытывали издевательства ежедневно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ena Condensed" charset="0"/>
                        <a:ea typeface="MS Mincho" charset="-128"/>
                      </a:endParaRPr>
                    </a:p>
                  </a:txBody>
                  <a:tcPr marL="68146" marR="68146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26%</a:t>
                      </a:r>
                      <a:endParaRPr kumimoji="0" lang="en-US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ena Condensed" charset="0"/>
                        <a:ea typeface="MS Mincho" charset="-128"/>
                      </a:endParaRPr>
                    </a:p>
                  </a:txBody>
                  <a:tcPr marL="68146" marR="68146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449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Терпели издевательства из-за своего внешнего вида, размера и формы тела, а также веса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ena Condensed" charset="0"/>
                        <a:ea typeface="MS Mincho" charset="-128"/>
                      </a:endParaRPr>
                    </a:p>
                  </a:txBody>
                  <a:tcPr marL="68146" marR="68146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36%</a:t>
                      </a:r>
                      <a:endParaRPr kumimoji="0" lang="en-US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ena Condensed" charset="0"/>
                        <a:ea typeface="MS Mincho" charset="-128"/>
                      </a:endParaRPr>
                    </a:p>
                  </a:txBody>
                  <a:tcPr marL="68146" marR="68146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4000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Никогда никому не рассказывали об издевательствах над собой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ena Condensed" charset="0"/>
                        <a:ea typeface="MS Mincho" charset="-128"/>
                      </a:endParaRPr>
                    </a:p>
                  </a:txBody>
                  <a:tcPr marL="68146" marR="68146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39%</a:t>
                      </a:r>
                      <a:endParaRPr kumimoji="0" lang="en-US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ena Condensed" charset="0"/>
                        <a:ea typeface="MS Mincho" charset="-128"/>
                      </a:endParaRPr>
                    </a:p>
                  </a:txBody>
                  <a:tcPr marL="68146" marR="68146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449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Не были удовлетворены поддержкой учителя, когда терпели над собой издевательства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ena Condensed" charset="0"/>
                        <a:ea typeface="MS Mincho" charset="-128"/>
                      </a:endParaRPr>
                    </a:p>
                  </a:txBody>
                  <a:tcPr marL="68146" marR="68146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51%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ena Condensed" charset="0"/>
                        <a:ea typeface="MS Mincho" charset="-128"/>
                      </a:endParaRPr>
                    </a:p>
                  </a:txBody>
                  <a:tcPr marL="68146" marR="68146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592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Преследовались на почве предрассудков / расы, религиозной или культурной принадлежности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ena Condensed" charset="0"/>
                        <a:ea typeface="MS Mincho" charset="-128"/>
                      </a:endParaRPr>
                    </a:p>
                  </a:txBody>
                  <a:tcPr marL="68146" marR="68146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34%</a:t>
                      </a:r>
                      <a:endParaRPr kumimoji="0" lang="en-US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ena Condensed" charset="0"/>
                        <a:ea typeface="MS Mincho" charset="-128"/>
                      </a:endParaRPr>
                    </a:p>
                  </a:txBody>
                  <a:tcPr marL="68146" marR="68146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449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Терпели издевательства из-за инвалидности</a:t>
                      </a: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, </a:t>
                      </a:r>
                      <a:r>
                        <a:rPr kumimoji="0" lang="ru-R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были изолированы от общения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ena Condensed" charset="0"/>
                        <a:ea typeface="MS Mincho" charset="-128"/>
                      </a:endParaRPr>
                    </a:p>
                  </a:txBody>
                  <a:tcPr marL="68146" marR="68146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63%</a:t>
                      </a:r>
                      <a:endParaRPr kumimoji="0" lang="en-US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ena Condensed" charset="0"/>
                        <a:ea typeface="MS Mincho" charset="-128"/>
                      </a:endParaRPr>
                    </a:p>
                  </a:txBody>
                  <a:tcPr marL="68146" marR="68146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4000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Подвергались физическим нападкам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ena Condensed" charset="0"/>
                        <a:ea typeface="MS Mincho" charset="-128"/>
                      </a:endParaRPr>
                    </a:p>
                  </a:txBody>
                  <a:tcPr marL="68146" marR="68146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61%</a:t>
                      </a:r>
                      <a:endParaRPr kumimoji="0" lang="en-US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ena Condensed" charset="0"/>
                        <a:ea typeface="MS Mincho" charset="-128"/>
                      </a:endParaRPr>
                    </a:p>
                  </a:txBody>
                  <a:tcPr marL="68146" marR="68146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330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Причинили вред себе сами в результате издевательств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ena Condensed" charset="0"/>
                        <a:ea typeface="MS Mincho" charset="-128"/>
                      </a:endParaRPr>
                    </a:p>
                  </a:txBody>
                  <a:tcPr marL="68146" marR="68146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30%</a:t>
                      </a:r>
                      <a:endParaRPr kumimoji="0" lang="en-US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ena Condensed" charset="0"/>
                        <a:ea typeface="MS Mincho" charset="-128"/>
                      </a:endParaRPr>
                    </a:p>
                  </a:txBody>
                  <a:tcPr marL="68146" marR="68146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381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Совершили попытку самоубийства в результате издевательств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ena Condensed" charset="0"/>
                        <a:ea typeface="MS Mincho" charset="-128"/>
                      </a:endParaRPr>
                    </a:p>
                  </a:txBody>
                  <a:tcPr marL="68146" marR="68146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10%</a:t>
                      </a:r>
                      <a:endParaRPr kumimoji="0" lang="en-US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ena Condensed" charset="0"/>
                        <a:ea typeface="MS Mincho" charset="-128"/>
                      </a:endParaRPr>
                    </a:p>
                  </a:txBody>
                  <a:tcPr marL="68146" marR="68146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4000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Подверглись сексуальному насилию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ena Condensed" charset="0"/>
                        <a:ea typeface="MS Mincho" charset="-128"/>
                      </a:endParaRPr>
                    </a:p>
                  </a:txBody>
                  <a:tcPr marL="68146" marR="68146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10%</a:t>
                      </a:r>
                      <a:endParaRPr kumimoji="0" lang="en-US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ena Condensed" charset="0"/>
                        <a:ea typeface="MS Mincho" charset="-128"/>
                      </a:endParaRPr>
                    </a:p>
                  </a:txBody>
                  <a:tcPr marL="68146" marR="68146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4000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Подтвердили, что издевательства повлияли на их самооценку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ena Condensed" charset="0"/>
                        <a:ea typeface="MS Mincho" charset="-128"/>
                      </a:endParaRPr>
                    </a:p>
                  </a:txBody>
                  <a:tcPr marL="68146" marR="68146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83%</a:t>
                      </a:r>
                      <a:endParaRPr kumimoji="0" lang="en-US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ena Condensed" charset="0"/>
                        <a:ea typeface="MS Mincho" charset="-128"/>
                      </a:endParaRPr>
                    </a:p>
                  </a:txBody>
                  <a:tcPr marL="68146" marR="68146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4000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ena Condensed" charset="0"/>
                          <a:ea typeface="MS Mincho" charset="-128"/>
                        </a:rPr>
                        <a:t>Подтвердили, что издевательства повлияли на их успеваемость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ena Condensed" charset="0"/>
                        <a:ea typeface="MS Mincho" charset="-128"/>
                      </a:endParaRPr>
                    </a:p>
                  </a:txBody>
                  <a:tcPr marL="68146" marR="68146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56%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ena Condensed" charset="0"/>
                        <a:ea typeface="MS Mincho" charset="-128"/>
                      </a:endParaRPr>
                    </a:p>
                  </a:txBody>
                  <a:tcPr marL="68146" marR="68146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</a:tbl>
          </a:graphicData>
        </a:graphic>
      </p:graphicFrame>
      <p:sp>
        <p:nvSpPr>
          <p:cNvPr id="36914" name="Rectangle 10"/>
          <p:cNvSpPr>
            <a:spLocks noChangeArrowheads="1"/>
          </p:cNvSpPr>
          <p:nvPr/>
        </p:nvSpPr>
        <p:spPr bwMode="auto">
          <a:xfrm>
            <a:off x="219075" y="2630488"/>
            <a:ext cx="3941763" cy="461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pPr algn="ctr"/>
            <a:r>
              <a:rPr lang="ru-RU" altLang="en-US" sz="2800" dirty="0" smtClean="0">
                <a:latin typeface="Calibri" charset="0"/>
              </a:rPr>
              <a:t>Опрос, проведенный в 2014 г. среди более чем 3600 молодых людей в 36 школах и колледжах Великобритании, освещает ситуацию с издевательствами среди подростков в возрасте 13-18 лет.</a:t>
            </a:r>
          </a:p>
          <a:p>
            <a:pPr algn="ctr"/>
            <a:endParaRPr lang="en-US" altLang="en-US" sz="2800" u="sng" dirty="0">
              <a:latin typeface="Calibri" charset="0"/>
            </a:endParaRPr>
          </a:p>
          <a:p>
            <a:pPr algn="ctr"/>
            <a:r>
              <a:rPr lang="en-US" altLang="en-US" sz="1400" dirty="0">
                <a:latin typeface="Calibri" charset="0"/>
              </a:rPr>
              <a:t>www.ditchthelabel.org/uk-bullying-statistics-2014/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150475" cy="1598612"/>
          </a:xfrm>
        </p:spPr>
        <p:txBody>
          <a:bodyPr/>
          <a:lstStyle/>
          <a:p>
            <a:pPr algn="ctr">
              <a:defRPr/>
            </a:pPr>
            <a:r>
              <a:rPr lang="ru-RU" altLang="en-US" sz="4000" b="0" i="0" dirty="0" smtClean="0">
                <a:solidFill>
                  <a:schemeClr val="bg1"/>
                </a:solidFill>
                <a:effectLst/>
                <a:latin typeface="Avenir Next" charset="0"/>
                <a:ea typeface="Avenir Next" charset="0"/>
                <a:cs typeface="Avenir Next" charset="0"/>
              </a:rPr>
              <a:t>ЧТО СТАТИСТИКА ГОВОРИТ ОБ </a:t>
            </a:r>
            <a:r>
              <a:rPr lang="ru-RU" altLang="en-US" sz="4000" i="0" dirty="0" smtClean="0">
                <a:solidFill>
                  <a:srgbClr val="FF0000"/>
                </a:solidFill>
                <a:effectLst/>
                <a:latin typeface="Avenir Next" charset="0"/>
                <a:ea typeface="Avenir Next" charset="0"/>
                <a:cs typeface="Avenir Next" charset="0"/>
              </a:rPr>
              <a:t>ИЗДЕВАТЕЛЬСТВАХ</a:t>
            </a:r>
            <a:r>
              <a:rPr lang="en-US" altLang="en-US" sz="4000" i="0" dirty="0" smtClean="0">
                <a:solidFill>
                  <a:srgbClr val="FF0000"/>
                </a:solidFill>
                <a:effectLst/>
                <a:latin typeface="Avenir Next" charset="0"/>
                <a:ea typeface="Avenir Next" charset="0"/>
                <a:cs typeface="Avenir Next" charset="0"/>
              </a:rPr>
              <a:t>?</a:t>
            </a:r>
            <a:endParaRPr lang="en-US" sz="4000" dirty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4"/>
          <p:cNvGraphicFramePr>
            <a:graphicFrameLocks noGrp="1"/>
          </p:cNvGraphicFramePr>
          <p:nvPr/>
        </p:nvGraphicFramePr>
        <p:xfrm>
          <a:off x="452437" y="2119313"/>
          <a:ext cx="4470399" cy="5118100"/>
        </p:xfrm>
        <a:graphic>
          <a:graphicData uri="http://schemas.openxmlformats.org/drawingml/2006/table">
            <a:tbl>
              <a:tblPr/>
              <a:tblGrid>
                <a:gridCol w="4470399"/>
              </a:tblGrid>
              <a:tr h="942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Источник</a:t>
                      </a: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: </a:t>
                      </a:r>
                      <a:r>
                        <a:rPr kumimoji="0" lang="ru-RU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Бюро судебной статистики, Министерство здравоохранения и социальных служб США, Исследовательский центр </a:t>
                      </a:r>
                      <a:r>
                        <a:rPr kumimoji="0" lang="ru-RU" alt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киберзапугивания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 charset="0"/>
                        <a:ea typeface="MS Mincho" charset="-128"/>
                      </a:endParaRPr>
                    </a:p>
                  </a:txBody>
                  <a:tcPr marL="68593" marR="68593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B9"/>
                    </a:solidFill>
                  </a:tcPr>
                </a:tc>
              </a:tr>
              <a:tr h="431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Дата исследования</a:t>
                      </a: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: 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7.8.2014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charset="0"/>
                        <a:ea typeface="MS Mincho" charset="-128"/>
                      </a:endParaRPr>
                    </a:p>
                  </a:txBody>
                  <a:tcPr marL="68593" marR="68593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37433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Запугивание – регулярное агрессивное поведение, сопряженное с использованием власти, которая может быть социальной силой и / или физической. Это могут быть вербальные оскорбления, физическое насилие или принуждение. Издевательства могут быть неоднократными и быть направлены на конкретную жертву, возможно, по признаку расы, религии, пола, сексуальности или способности. Под «властью» подразумевается как социальная власть, так и физическая. Жертва издевательств иногда упоминается как «цель».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charset="-128"/>
                      </a:endParaRPr>
                    </a:p>
                  </a:txBody>
                  <a:tcPr marL="91457" marR="91457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</a:tbl>
          </a:graphicData>
        </a:graphic>
      </p:graphicFrame>
      <p:sp>
        <p:nvSpPr>
          <p:cNvPr id="4" name="Text Placeholder 3"/>
          <p:cNvSpPr txBox="1">
            <a:spLocks/>
          </p:cNvSpPr>
          <p:nvPr/>
        </p:nvSpPr>
        <p:spPr>
          <a:xfrm>
            <a:off x="5684837" y="5928519"/>
            <a:ext cx="3538538" cy="860425"/>
          </a:xfrm>
          <a:prstGeom prst="rect">
            <a:avLst/>
          </a:prstGeom>
        </p:spPr>
        <p:txBody>
          <a:bodyPr/>
          <a:lstStyle>
            <a:lvl1pPr marL="379413" indent="-379413" algn="l" defTabSz="101441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3913" indent="-317500" algn="l" defTabSz="101441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2pPr>
            <a:lvl3pPr marL="1266825" indent="-252413" algn="l" defTabSz="101441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773238" indent="-252413" algn="l" defTabSz="101441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281238" indent="-254000" algn="l" defTabSz="1014413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738438" indent="-254000" algn="l" defTabSz="1014413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3195638" indent="-254000" algn="l" defTabSz="1014413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652838" indent="-254000" algn="l" defTabSz="1014413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4110038" indent="-254000" algn="l" defTabSz="1014413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sz="1600" kern="0" dirty="0" smtClean="0"/>
              <a:t>http://</a:t>
            </a:r>
            <a:r>
              <a:rPr lang="en-US" sz="1600" kern="0" dirty="0" err="1" smtClean="0"/>
              <a:t>www.statisticbrain.com</a:t>
            </a:r>
            <a:r>
              <a:rPr lang="en-US" sz="1600" kern="0" dirty="0" smtClean="0"/>
              <a:t>/cyber-bullying-statistics/</a:t>
            </a:r>
            <a:endParaRPr lang="en-US" sz="1600" kern="0" dirty="0"/>
          </a:p>
        </p:txBody>
      </p:sp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5684837" y="2423319"/>
          <a:ext cx="3505200" cy="3213897"/>
        </p:xfrm>
        <a:graphic>
          <a:graphicData uri="http://schemas.openxmlformats.org/drawingml/2006/table">
            <a:tbl>
              <a:tblPr/>
              <a:tblGrid>
                <a:gridCol w="1671637"/>
                <a:gridCol w="1833563"/>
              </a:tblGrid>
              <a:tr h="538029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ШТАТЫ С НАИБОЛЬШИМ ПРОЦЕНТОМ ИЗДЕВАТЕЛЬСТВ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 charset="0"/>
                        <a:ea typeface="MS Mincho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B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597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Место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charset="0"/>
                        <a:ea typeface="MS Mincho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Штат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charset="0"/>
                        <a:ea typeface="MS Mincho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44597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1</a:t>
                      </a:r>
                      <a:endParaRPr kumimoji="0" lang="en-US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charset="0"/>
                        <a:ea typeface="MS Mincho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Калифорния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charset="0"/>
                        <a:ea typeface="MS Mincho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44597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2</a:t>
                      </a:r>
                      <a:endParaRPr kumimoji="0" lang="en-US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charset="0"/>
                        <a:ea typeface="MS Mincho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Нью-Йорк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charset="0"/>
                        <a:ea typeface="MS Mincho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44597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3</a:t>
                      </a:r>
                      <a:endParaRPr kumimoji="0" lang="en-US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charset="0"/>
                        <a:ea typeface="MS Mincho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Иллинойс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charset="0"/>
                        <a:ea typeface="MS Mincho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44597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4</a:t>
                      </a:r>
                      <a:endParaRPr kumimoji="0" lang="en-US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charset="0"/>
                        <a:ea typeface="MS Mincho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Пенсильвания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charset="0"/>
                        <a:ea typeface="MS Mincho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44597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5</a:t>
                      </a:r>
                      <a:endParaRPr kumimoji="0" lang="en-US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charset="0"/>
                        <a:ea typeface="MS Mincho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Вашингтон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charset="0"/>
                        <a:ea typeface="MS Mincho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2119"/>
            <a:ext cx="10150475" cy="1543050"/>
          </a:xfrm>
        </p:spPr>
        <p:txBody>
          <a:bodyPr/>
          <a:lstStyle/>
          <a:p>
            <a:pPr algn="ctr">
              <a:defRPr/>
            </a:pPr>
            <a:r>
              <a:rPr lang="ru-RU" altLang="en-US" sz="3600" b="0" i="0" dirty="0" smtClean="0">
                <a:solidFill>
                  <a:schemeClr val="bg1"/>
                </a:solidFill>
                <a:effectLst/>
                <a:latin typeface="Avenir Next" charset="0"/>
                <a:ea typeface="Avenir Next" charset="0"/>
                <a:cs typeface="Avenir Next" charset="0"/>
              </a:rPr>
              <a:t>ЧТО СТАТИСТИКА ГОВОРИТ О ШТАТАХ С НАИБОЛЬШИМ ПРОЦЕНТОМ </a:t>
            </a:r>
            <a:r>
              <a:rPr lang="ru-RU" altLang="en-US" sz="3600" i="0" dirty="0" smtClean="0">
                <a:solidFill>
                  <a:srgbClr val="FF0000"/>
                </a:solidFill>
                <a:effectLst/>
                <a:latin typeface="Avenir Next" charset="0"/>
                <a:ea typeface="Avenir Next" charset="0"/>
                <a:cs typeface="Avenir Next" charset="0"/>
              </a:rPr>
              <a:t>ИЗДЕВАТЕЛЬСТВ</a:t>
            </a:r>
            <a:r>
              <a:rPr lang="en-US" altLang="en-US" sz="3600" i="0" dirty="0" smtClean="0">
                <a:solidFill>
                  <a:srgbClr val="FF0000"/>
                </a:solidFill>
                <a:effectLst/>
                <a:latin typeface="Avenir Next" charset="0"/>
                <a:ea typeface="Avenir Next" charset="0"/>
                <a:cs typeface="Avenir Next" charset="0"/>
              </a:rPr>
              <a:t>?</a:t>
            </a:r>
            <a:r>
              <a:rPr lang="en-US" altLang="en-US" sz="3600" b="0" i="0" dirty="0" smtClean="0">
                <a:solidFill>
                  <a:srgbClr val="FF0000"/>
                </a:solidFill>
                <a:effectLst/>
                <a:latin typeface="Avenir Next" charset="0"/>
                <a:ea typeface="Avenir Next" charset="0"/>
                <a:cs typeface="Avenir Next" charset="0"/>
              </a:rPr>
              <a:t/>
            </a:r>
            <a:br>
              <a:rPr lang="en-US" altLang="en-US" sz="3600" b="0" i="0" dirty="0" smtClean="0">
                <a:solidFill>
                  <a:srgbClr val="FF0000"/>
                </a:solidFill>
                <a:effectLst/>
                <a:latin typeface="Avenir Next" charset="0"/>
                <a:ea typeface="Avenir Next" charset="0"/>
                <a:cs typeface="Avenir Next" charset="0"/>
              </a:rPr>
            </a:br>
            <a:endParaRPr lang="en-US" sz="3600" b="0" i="0" dirty="0">
              <a:latin typeface="Avenir Next" charset="0"/>
              <a:ea typeface="Avenir Next" charset="0"/>
              <a:cs typeface="Avenir Next" charset="0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 txBox="1">
            <a:spLocks/>
          </p:cNvSpPr>
          <p:nvPr/>
        </p:nvSpPr>
        <p:spPr>
          <a:xfrm>
            <a:off x="579438" y="6997700"/>
            <a:ext cx="6629400" cy="428625"/>
          </a:xfrm>
          <a:prstGeom prst="rect">
            <a:avLst/>
          </a:prstGeom>
        </p:spPr>
        <p:txBody>
          <a:bodyPr/>
          <a:lstStyle>
            <a:lvl1pPr marL="379413" indent="-379413" algn="l" defTabSz="101441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3913" indent="-317500" algn="l" defTabSz="101441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2pPr>
            <a:lvl3pPr marL="1266825" indent="-252413" algn="l" defTabSz="101441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773238" indent="-252413" algn="l" defTabSz="101441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281238" indent="-254000" algn="l" defTabSz="1014413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738438" indent="-254000" algn="l" defTabSz="1014413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3195638" indent="-254000" algn="l" defTabSz="1014413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652838" indent="-254000" algn="l" defTabSz="1014413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4110038" indent="-254000" algn="l" defTabSz="1014413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sz="1600" kern="0" dirty="0" smtClean="0"/>
              <a:t>http://www.statisticbrain.com/cyber-bullying-statistics/</a:t>
            </a:r>
            <a:endParaRPr lang="en-US" sz="1600" kern="0" dirty="0"/>
          </a:p>
        </p:txBody>
      </p:sp>
      <p:graphicFrame>
        <p:nvGraphicFramePr>
          <p:cNvPr id="5" name="Content Placeholder 6"/>
          <p:cNvGraphicFramePr>
            <a:graphicFrameLocks noGrp="1"/>
          </p:cNvGraphicFramePr>
          <p:nvPr/>
        </p:nvGraphicFramePr>
        <p:xfrm>
          <a:off x="731838" y="2390775"/>
          <a:ext cx="8245475" cy="4330703"/>
        </p:xfrm>
        <a:graphic>
          <a:graphicData uri="http://schemas.openxmlformats.org/drawingml/2006/table">
            <a:tbl>
              <a:tblPr/>
              <a:tblGrid>
                <a:gridCol w="7005637"/>
                <a:gridCol w="1239838"/>
              </a:tblGrid>
              <a:tr h="695323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Источник</a:t>
                      </a: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: </a:t>
                      </a:r>
                      <a:r>
                        <a:rPr kumimoji="0" lang="ru-RU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Бюро судебной статистики, Министерство здравоохранения и социальных служб США, Исследовательский центр </a:t>
                      </a:r>
                      <a:r>
                        <a:rPr kumimoji="0" lang="ru-RU" alt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киберзапугивания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 charset="0"/>
                        <a:ea typeface="MS Mincho" charset="-128"/>
                      </a:endParaRPr>
                    </a:p>
                  </a:txBody>
                  <a:tcPr marL="68602" marR="68602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B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3538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Дата исследования</a:t>
                      </a: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: 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7.8.2014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charset="0"/>
                        <a:ea typeface="MS Mincho" charset="-128"/>
                      </a:endParaRPr>
                    </a:p>
                  </a:txBody>
                  <a:tcPr marL="68602" marR="68602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35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Статистика издевательств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charset="0"/>
                        <a:ea typeface="MS Mincho" charset="-128"/>
                      </a:endParaRPr>
                    </a:p>
                  </a:txBody>
                  <a:tcPr marL="68602" marR="68602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Процент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charset="0"/>
                        <a:ea typeface="MS Mincho" charset="-128"/>
                      </a:endParaRPr>
                    </a:p>
                  </a:txBody>
                  <a:tcPr marL="68602" marR="68602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3635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Подростков сообщают, что над ними издеваются в школе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charset="0"/>
                        <a:ea typeface="MS Mincho" charset="-128"/>
                      </a:endParaRPr>
                    </a:p>
                  </a:txBody>
                  <a:tcPr marL="68602" marR="68602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37%</a:t>
                      </a:r>
                      <a:endParaRPr kumimoji="0" lang="en-US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charset="0"/>
                        <a:ea typeface="MS Mincho" charset="-128"/>
                      </a:endParaRPr>
                    </a:p>
                  </a:txBody>
                  <a:tcPr marL="68602" marR="68602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3635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Учащиеся часто сами издеваются над другими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charset="0"/>
                        <a:ea typeface="MS Mincho" charset="-128"/>
                      </a:endParaRPr>
                    </a:p>
                  </a:txBody>
                  <a:tcPr marL="68602" marR="68602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17%</a:t>
                      </a:r>
                      <a:endParaRPr kumimoji="0" lang="en-US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charset="0"/>
                        <a:ea typeface="MS Mincho" charset="-128"/>
                      </a:endParaRPr>
                    </a:p>
                  </a:txBody>
                  <a:tcPr marL="68602" marR="68602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3635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Подвергаются насмешкам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charset="0"/>
                        <a:ea typeface="MS Mincho" charset="-128"/>
                      </a:endParaRPr>
                    </a:p>
                  </a:txBody>
                  <a:tcPr marL="68602" marR="68602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20%</a:t>
                      </a:r>
                      <a:endParaRPr kumimoji="0" lang="en-US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charset="0"/>
                        <a:ea typeface="MS Mincho" charset="-128"/>
                      </a:endParaRPr>
                    </a:p>
                  </a:txBody>
                  <a:tcPr marL="68602" marR="68602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3635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Говорят, что о них распространяют слухи или сплетни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charset="0"/>
                        <a:ea typeface="MS Mincho" charset="-128"/>
                      </a:endParaRPr>
                    </a:p>
                  </a:txBody>
                  <a:tcPr marL="68602" marR="68602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10%</a:t>
                      </a:r>
                      <a:endParaRPr kumimoji="0" lang="en-US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charset="0"/>
                        <a:ea typeface="MS Mincho" charset="-128"/>
                      </a:endParaRPr>
                    </a:p>
                  </a:txBody>
                  <a:tcPr marL="68602" marR="68602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3635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Подвергаются физической расправе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charset="0"/>
                        <a:ea typeface="MS Mincho" charset="-128"/>
                      </a:endParaRPr>
                    </a:p>
                  </a:txBody>
                  <a:tcPr marL="68602" marR="68602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20%</a:t>
                      </a:r>
                      <a:endParaRPr kumimoji="0" lang="en-US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charset="0"/>
                        <a:ea typeface="MS Mincho" charset="-128"/>
                      </a:endParaRPr>
                    </a:p>
                  </a:txBody>
                  <a:tcPr marL="68602" marR="68602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3635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Подвергаются угрозам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charset="0"/>
                        <a:ea typeface="MS Mincho" charset="-128"/>
                      </a:endParaRPr>
                    </a:p>
                  </a:txBody>
                  <a:tcPr marL="68602" marR="68602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6%</a:t>
                      </a:r>
                      <a:endParaRPr kumimoji="0" lang="en-US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charset="0"/>
                        <a:ea typeface="MS Mincho" charset="-128"/>
                      </a:endParaRPr>
                    </a:p>
                  </a:txBody>
                  <a:tcPr marL="68602" marR="68602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3635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Исключили из совместной деятельности, в которой те хотели участвовать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charset="0"/>
                        <a:ea typeface="MS Mincho" charset="-128"/>
                      </a:endParaRPr>
                    </a:p>
                  </a:txBody>
                  <a:tcPr marL="68602" marR="68602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5%</a:t>
                      </a:r>
                      <a:endParaRPr kumimoji="0" lang="en-US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charset="0"/>
                        <a:ea typeface="MS Mincho" charset="-128"/>
                      </a:endParaRPr>
                    </a:p>
                  </a:txBody>
                  <a:tcPr marL="68602" marR="68602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3635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Принуждали к тому, что они не хотели делать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charset="0"/>
                        <a:ea typeface="MS Mincho" charset="-128"/>
                      </a:endParaRPr>
                    </a:p>
                  </a:txBody>
                  <a:tcPr marL="68602" marR="68602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4%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charset="0"/>
                        <a:ea typeface="MS Mincho" charset="-128"/>
                      </a:endParaRPr>
                    </a:p>
                  </a:txBody>
                  <a:tcPr marL="68602" marR="68602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2913"/>
            <a:ext cx="10150475" cy="1446212"/>
          </a:xfrm>
        </p:spPr>
        <p:txBody>
          <a:bodyPr/>
          <a:lstStyle/>
          <a:p>
            <a:pPr algn="ctr">
              <a:defRPr/>
            </a:pPr>
            <a:r>
              <a:rPr lang="ru-RU" altLang="en-US" sz="4000" b="0" i="0" dirty="0" smtClean="0">
                <a:solidFill>
                  <a:schemeClr val="bg1"/>
                </a:solidFill>
                <a:effectLst/>
                <a:latin typeface="Avenir Next" charset="0"/>
                <a:ea typeface="Avenir Next" charset="0"/>
                <a:cs typeface="Avenir Next" charset="0"/>
              </a:rPr>
              <a:t>ЧТО СТАТИСТИКА ГОВОРИТ ОБ </a:t>
            </a:r>
            <a:r>
              <a:rPr lang="ru-RU" altLang="en-US" sz="4000" i="0" dirty="0" smtClean="0">
                <a:solidFill>
                  <a:srgbClr val="FF0000"/>
                </a:solidFill>
                <a:effectLst/>
                <a:latin typeface="Avenir Next" charset="0"/>
                <a:ea typeface="Avenir Next" charset="0"/>
                <a:cs typeface="Avenir Next" charset="0"/>
              </a:rPr>
              <a:t>ИЗДЕВАТЕЛЬСТВАХ</a:t>
            </a:r>
            <a:r>
              <a:rPr lang="en-US" altLang="en-US" sz="4000" i="0" dirty="0" smtClean="0">
                <a:solidFill>
                  <a:srgbClr val="FF0000"/>
                </a:solidFill>
                <a:effectLst/>
                <a:latin typeface="Avenir Next" charset="0"/>
                <a:ea typeface="Avenir Next" charset="0"/>
                <a:cs typeface="Avenir Next" charset="0"/>
              </a:rPr>
              <a:t>?</a:t>
            </a:r>
            <a:endParaRPr lang="en-US" sz="4000" i="0" dirty="0">
              <a:latin typeface="Avenir Next" charset="0"/>
              <a:ea typeface="Avenir Next" charset="0"/>
              <a:cs typeface="Avenir Next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4"/>
          <p:cNvGraphicFramePr>
            <a:graphicFrameLocks noGrp="1"/>
          </p:cNvGraphicFramePr>
          <p:nvPr/>
        </p:nvGraphicFramePr>
        <p:xfrm>
          <a:off x="808038" y="2330450"/>
          <a:ext cx="7848600" cy="4665660"/>
        </p:xfrm>
        <a:graphic>
          <a:graphicData uri="http://schemas.openxmlformats.org/drawingml/2006/table">
            <a:tbl>
              <a:tblPr/>
              <a:tblGrid>
                <a:gridCol w="6184900"/>
                <a:gridCol w="1663700"/>
              </a:tblGrid>
              <a:tr h="649509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Источник</a:t>
                      </a: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: </a:t>
                      </a:r>
                      <a:r>
                        <a:rPr kumimoji="0" lang="ru-RU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Бюро судебной статистики, Министерство здравоохранения и социальных служб США, Исследовательский центр </a:t>
                      </a:r>
                      <a:r>
                        <a:rPr kumimoji="0" lang="ru-RU" alt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киберзапугивания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 charset="0"/>
                        <a:ea typeface="MS Mincho" charset="-128"/>
                      </a:endParaRPr>
                    </a:p>
                  </a:txBody>
                  <a:tcPr marL="68584" marR="68584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B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6239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Дата исследования</a:t>
                      </a: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: 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7.8.2014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charset="0"/>
                        <a:ea typeface="MS Mincho" charset="-128"/>
                      </a:endParaRPr>
                    </a:p>
                  </a:txBody>
                  <a:tcPr marL="68584" marR="68584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623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Процент издевательств, произошедших в здании школы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charset="0"/>
                        <a:ea typeface="MS Mincho" charset="-128"/>
                      </a:endParaRPr>
                    </a:p>
                  </a:txBody>
                  <a:tcPr marL="68584" marR="68584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85%</a:t>
                      </a:r>
                      <a:endParaRPr kumimoji="0" lang="en-US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charset="0"/>
                        <a:ea typeface="MS Mincho" charset="-128"/>
                      </a:endParaRPr>
                    </a:p>
                  </a:txBody>
                  <a:tcPr marL="68584" marR="68584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44623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Процент издевательств, произошедших на территории школы, в школьном автобусе или по дороге в школу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charset="0"/>
                        <a:ea typeface="MS Mincho" charset="-128"/>
                      </a:endParaRPr>
                    </a:p>
                  </a:txBody>
                  <a:tcPr marL="68584" marR="68584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11%</a:t>
                      </a:r>
                      <a:endParaRPr kumimoji="0" lang="en-US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charset="0"/>
                        <a:ea typeface="MS Mincho" charset="-128"/>
                      </a:endParaRPr>
                    </a:p>
                  </a:txBody>
                  <a:tcPr marL="68584" marR="68584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44623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Процент жертв, сообщивших кому-то в школе об издевательствах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charset="0"/>
                        <a:ea typeface="MS Mincho" charset="-128"/>
                      </a:endParaRPr>
                    </a:p>
                  </a:txBody>
                  <a:tcPr marL="68584" marR="68584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29%</a:t>
                      </a:r>
                      <a:endParaRPr kumimoji="0" lang="en-US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charset="0"/>
                        <a:ea typeface="MS Mincho" charset="-128"/>
                      </a:endParaRPr>
                    </a:p>
                  </a:txBody>
                  <a:tcPr marL="68584" marR="68584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44623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Терпели издевательства один или два раза в учебном году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charset="0"/>
                        <a:ea typeface="MS Mincho" charset="-128"/>
                      </a:endParaRPr>
                    </a:p>
                  </a:txBody>
                  <a:tcPr marL="68584" marR="68584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2 </a:t>
                      </a:r>
                      <a:r>
                        <a:rPr kumimoji="0" lang="ru-R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из </a:t>
                      </a: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3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charset="0"/>
                        <a:ea typeface="MS Mincho" charset="-128"/>
                      </a:endParaRPr>
                    </a:p>
                  </a:txBody>
                  <a:tcPr marL="68584" marR="68584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44623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Жертвы, терпевшие издевательства один или два раза в неделю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charset="0"/>
                        <a:ea typeface="MS Mincho" charset="-128"/>
                      </a:endParaRPr>
                    </a:p>
                  </a:txBody>
                  <a:tcPr marL="68584" marR="68584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1 </a:t>
                      </a:r>
                      <a:r>
                        <a:rPr kumimoji="0" lang="ru-R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из </a:t>
                      </a: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5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charset="0"/>
                        <a:ea typeface="MS Mincho" charset="-128"/>
                      </a:endParaRPr>
                    </a:p>
                  </a:txBody>
                  <a:tcPr marL="68584" marR="68584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44623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Жертвы, терпевшие издевательства ежедневно или несколько раз в неделю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charset="0"/>
                        <a:ea typeface="MS Mincho" charset="-128"/>
                      </a:endParaRPr>
                    </a:p>
                  </a:txBody>
                  <a:tcPr marL="68584" marR="68584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1 </a:t>
                      </a:r>
                      <a:r>
                        <a:rPr kumimoji="0" lang="ru-R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из </a:t>
                      </a: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10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charset="0"/>
                        <a:ea typeface="MS Mincho" charset="-128"/>
                      </a:endParaRPr>
                    </a:p>
                  </a:txBody>
                  <a:tcPr marL="68584" marR="68584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44623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Процент средних школ, сообщивших о проблемах, связанных с жестоким поведением учащихся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charset="0"/>
                        <a:ea typeface="MS Mincho" charset="-128"/>
                      </a:endParaRPr>
                    </a:p>
                  </a:txBody>
                  <a:tcPr marL="68584" marR="68584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44%</a:t>
                      </a:r>
                      <a:endParaRPr kumimoji="0" lang="en-US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charset="0"/>
                        <a:ea typeface="MS Mincho" charset="-128"/>
                      </a:endParaRPr>
                    </a:p>
                  </a:txBody>
                  <a:tcPr marL="68584" marR="68584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44623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Хулиганы уничтожали личные вещи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charset="0"/>
                        <a:ea typeface="MS Mincho" charset="-128"/>
                      </a:endParaRPr>
                    </a:p>
                  </a:txBody>
                  <a:tcPr marL="68584" marR="68584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4%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charset="0"/>
                        <a:ea typeface="MS Mincho" charset="-128"/>
                      </a:endParaRPr>
                    </a:p>
                  </a:txBody>
                  <a:tcPr marL="68584" marR="68584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</a:tbl>
          </a:graphicData>
        </a:graphic>
      </p:graphicFrame>
      <p:sp>
        <p:nvSpPr>
          <p:cNvPr id="38950" name="Rectangle 3"/>
          <p:cNvSpPr>
            <a:spLocks noChangeArrowheads="1"/>
          </p:cNvSpPr>
          <p:nvPr/>
        </p:nvSpPr>
        <p:spPr bwMode="auto">
          <a:xfrm>
            <a:off x="1036638" y="7065963"/>
            <a:ext cx="67818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1600" dirty="0" smtClean="0">
                <a:latin typeface="+mn-lt"/>
              </a:rPr>
              <a:t>http://www.statisticbrain.com/cyber-bullying-statistics/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2913"/>
            <a:ext cx="10150475" cy="1811337"/>
          </a:xfrm>
        </p:spPr>
        <p:txBody>
          <a:bodyPr/>
          <a:lstStyle/>
          <a:p>
            <a:pPr algn="ctr">
              <a:defRPr/>
            </a:pPr>
            <a:r>
              <a:rPr lang="ru-RU" altLang="en-US" sz="4000" b="0" i="0" dirty="0" smtClean="0">
                <a:solidFill>
                  <a:schemeClr val="bg1"/>
                </a:solidFill>
                <a:effectLst/>
                <a:latin typeface="Avenir Next" charset="0"/>
                <a:ea typeface="Avenir Next" charset="0"/>
                <a:cs typeface="Avenir Next" charset="0"/>
              </a:rPr>
              <a:t>ЧТО СТАТИСТИКА ГОВОРИТ О ЧАСТОТЕ </a:t>
            </a:r>
            <a:r>
              <a:rPr lang="ru-RU" altLang="en-US" sz="4000" i="0" dirty="0" smtClean="0">
                <a:solidFill>
                  <a:srgbClr val="FF0000"/>
                </a:solidFill>
                <a:effectLst/>
                <a:latin typeface="Avenir Next" charset="0"/>
                <a:ea typeface="Avenir Next" charset="0"/>
                <a:cs typeface="Avenir Next" charset="0"/>
              </a:rPr>
              <a:t>ИЗДЕВАТЕЛЬСТВ</a:t>
            </a:r>
            <a:r>
              <a:rPr lang="en-US" altLang="en-US" sz="4000" i="0" dirty="0" smtClean="0">
                <a:solidFill>
                  <a:srgbClr val="FF0000"/>
                </a:solidFill>
                <a:effectLst/>
                <a:latin typeface="Avenir Next" charset="0"/>
                <a:ea typeface="Avenir Next" charset="0"/>
                <a:cs typeface="Avenir Next" charset="0"/>
              </a:rPr>
              <a:t>?</a:t>
            </a:r>
            <a:r>
              <a:rPr lang="en-US" altLang="en-US" i="0" dirty="0" smtClean="0">
                <a:solidFill>
                  <a:srgbClr val="FF0000"/>
                </a:solidFill>
                <a:effectLst/>
                <a:latin typeface="Avenir Next" charset="0"/>
                <a:ea typeface="Avenir Next" charset="0"/>
                <a:cs typeface="Avenir Next" charset="0"/>
              </a:rPr>
              <a:t/>
            </a:r>
            <a:br>
              <a:rPr lang="en-US" altLang="en-US" i="0" dirty="0" smtClean="0">
                <a:solidFill>
                  <a:srgbClr val="FF0000"/>
                </a:solidFill>
                <a:effectLst/>
                <a:latin typeface="Avenir Next" charset="0"/>
                <a:ea typeface="Avenir Next" charset="0"/>
                <a:cs typeface="Avenir Next" charset="0"/>
              </a:rPr>
            </a:br>
            <a:endParaRPr lang="en-US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4"/>
          <p:cNvGraphicFramePr>
            <a:graphicFrameLocks noGrp="1"/>
          </p:cNvGraphicFramePr>
          <p:nvPr/>
        </p:nvGraphicFramePr>
        <p:xfrm>
          <a:off x="503237" y="2118519"/>
          <a:ext cx="8778875" cy="5060950"/>
        </p:xfrm>
        <a:graphic>
          <a:graphicData uri="http://schemas.openxmlformats.org/drawingml/2006/table">
            <a:tbl>
              <a:tblPr/>
              <a:tblGrid>
                <a:gridCol w="7818438"/>
                <a:gridCol w="960437"/>
              </a:tblGrid>
              <a:tr h="539750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Источник</a:t>
                      </a: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: </a:t>
                      </a:r>
                      <a:r>
                        <a:rPr kumimoji="0" lang="ru-RU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Бюро судебной статистики, Министерство здравоохранения и социальных служб США, Исследовательский центр </a:t>
                      </a:r>
                      <a:r>
                        <a:rPr kumimoji="0" lang="ru-RU" alt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киберзапугивания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 charset="0"/>
                        <a:ea typeface="MS Mincho" charset="-128"/>
                      </a:endParaRP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B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3850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Дата исследования</a:t>
                      </a: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: 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7.8.2014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charset="-128"/>
                      </a:endParaRP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38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Начальных школ сообщили о проблемах, связанных с запугиванием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charset="-128"/>
                      </a:endParaRP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20%</a:t>
                      </a:r>
                      <a:endParaRPr kumimoji="0" lang="en-US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charset="-128"/>
                      </a:endParaRP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3238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Средних школ сообщили о проблемах, связанных с запугиванием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charset="-128"/>
                      </a:endParaRP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20%</a:t>
                      </a:r>
                      <a:endParaRPr kumimoji="0" lang="en-US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charset="-128"/>
                      </a:endParaRP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3238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Учащихся средних и старших классов слышали в свой адрес слова ненависти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charset="-128"/>
                      </a:endParaRP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10%</a:t>
                      </a:r>
                      <a:endParaRPr kumimoji="0" lang="en-US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charset="-128"/>
                      </a:endParaRP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539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Учащихся избегали школы или каких-то конкретных мест, потому что боялись каким-то образом пострадать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charset="-128"/>
                      </a:endParaRP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7%</a:t>
                      </a:r>
                      <a:endParaRPr kumimoji="0" lang="en-US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charset="-128"/>
                      </a:endParaRP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3238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Процент ран, полученных подростками от применения оружия, нанесенных в школе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charset="-128"/>
                      </a:endParaRP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8%</a:t>
                      </a:r>
                      <a:endParaRPr kumimoji="0" lang="en-US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charset="-128"/>
                      </a:endParaRP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3238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Статистика по </a:t>
                      </a:r>
                      <a:r>
                        <a:rPr kumimoji="0" lang="ru-RU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киберзапугиванию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charset="-128"/>
                      </a:endParaRP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Процент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charset="-128"/>
                      </a:endParaRP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3238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Процент учащихся, сообщивших, что подвергаются </a:t>
                      </a:r>
                      <a:r>
                        <a:rPr kumimoji="0" lang="ru-RU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киберзапугиваниям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charset="-128"/>
                      </a:endParaRP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52%</a:t>
                      </a:r>
                      <a:endParaRPr kumimoji="0" lang="en-US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charset="-128"/>
                      </a:endParaRP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3238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Процент подростков, столкнувшихся с </a:t>
                      </a:r>
                      <a:r>
                        <a:rPr kumimoji="0" lang="ru-RU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киберзапугиванием</a:t>
                      </a:r>
                      <a:r>
                        <a:rPr kumimoji="0" lang="ru-R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 </a:t>
                      </a:r>
                      <a:r>
                        <a:rPr kumimoji="0" lang="ru-RU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онлайн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charset="-128"/>
                      </a:endParaRP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33%</a:t>
                      </a:r>
                      <a:endParaRPr kumimoji="0" lang="en-US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charset="-128"/>
                      </a:endParaRP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3238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Процент подростков, неоднократно подвергавшихся издевательствам через свои мобильные телефоны или Интернет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charset="-128"/>
                      </a:endParaRP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25%</a:t>
                      </a:r>
                      <a:endParaRPr kumimoji="0" lang="en-US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charset="-128"/>
                      </a:endParaRP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3238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Процент подростков, не говоривших своим родителям о случаях </a:t>
                      </a:r>
                      <a:r>
                        <a:rPr kumimoji="0" lang="ru-RU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киберзапугивания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charset="-128"/>
                      </a:endParaRP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52%</a:t>
                      </a:r>
                      <a:endParaRPr kumimoji="0" lang="en-US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charset="-128"/>
                      </a:endParaRP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539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Процент подростков, пострадавших в результате компрометирующих фото или видео, снятых без их разрешения часто на камеры сотовых телефонов, что стало источником насмешек со стороны других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charset="-128"/>
                      </a:endParaRP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11%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charset="-128"/>
                      </a:endParaRP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</a:tbl>
          </a:graphicData>
        </a:graphic>
      </p:graphicFrame>
      <p:sp>
        <p:nvSpPr>
          <p:cNvPr id="39983" name="Rectangle 3"/>
          <p:cNvSpPr>
            <a:spLocks noChangeArrowheads="1"/>
          </p:cNvSpPr>
          <p:nvPr/>
        </p:nvSpPr>
        <p:spPr bwMode="auto">
          <a:xfrm>
            <a:off x="579438" y="7189788"/>
            <a:ext cx="72167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1600" dirty="0" smtClean="0">
                <a:latin typeface="+mn-lt"/>
              </a:rPr>
              <a:t>http://www.statisticbrain.com/cyber-bullying-statistics/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919"/>
            <a:ext cx="10150475" cy="1633538"/>
          </a:xfrm>
        </p:spPr>
        <p:txBody>
          <a:bodyPr/>
          <a:lstStyle/>
          <a:p>
            <a:pPr algn="ctr">
              <a:defRPr/>
            </a:pPr>
            <a:r>
              <a:rPr lang="ru-RU" altLang="en-US" sz="4000" b="0" i="0" dirty="0" smtClean="0">
                <a:solidFill>
                  <a:schemeClr val="bg1"/>
                </a:solidFill>
                <a:effectLst/>
                <a:latin typeface="Avenir Next" charset="0"/>
                <a:ea typeface="Avenir Next" charset="0"/>
                <a:cs typeface="Avenir Next" charset="0"/>
              </a:rPr>
              <a:t>ЧТО СТАТИСТИКА ГОВОРИТ О </a:t>
            </a:r>
            <a:r>
              <a:rPr lang="ru-RU" altLang="en-US" sz="4000" i="0" dirty="0" smtClean="0">
                <a:solidFill>
                  <a:srgbClr val="FF0000"/>
                </a:solidFill>
                <a:effectLst/>
                <a:latin typeface="Avenir Next" charset="0"/>
                <a:ea typeface="Avenir Next" charset="0"/>
                <a:cs typeface="Avenir Next" charset="0"/>
              </a:rPr>
              <a:t>КИБЕРЗАПУГИВАНИИ</a:t>
            </a:r>
            <a:r>
              <a:rPr lang="en-US" altLang="en-US" sz="4000" i="0" dirty="0" smtClean="0">
                <a:solidFill>
                  <a:srgbClr val="FF0000"/>
                </a:solidFill>
                <a:effectLst/>
                <a:latin typeface="Avenir Next" charset="0"/>
                <a:ea typeface="Avenir Next" charset="0"/>
                <a:cs typeface="Avenir Next" charset="0"/>
              </a:rPr>
              <a:t>?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4"/>
          <p:cNvGraphicFramePr>
            <a:graphicFrameLocks noGrp="1"/>
          </p:cNvGraphicFramePr>
          <p:nvPr/>
        </p:nvGraphicFramePr>
        <p:xfrm>
          <a:off x="571500" y="2597150"/>
          <a:ext cx="9005888" cy="4051301"/>
        </p:xfrm>
        <a:graphic>
          <a:graphicData uri="http://schemas.openxmlformats.org/drawingml/2006/table">
            <a:tbl>
              <a:tblPr/>
              <a:tblGrid>
                <a:gridCol w="9005888"/>
              </a:tblGrid>
              <a:tr h="6619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Источник</a:t>
                      </a: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: </a:t>
                      </a:r>
                      <a:r>
                        <a:rPr kumimoji="0" lang="ru-RU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Бюро судебной статистики, Министерство здравоохранения и социальных служб США, Исследовательский центр </a:t>
                      </a:r>
                      <a:r>
                        <a:rPr kumimoji="0" lang="ru-RU" alt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киберзапугивания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 charset="0"/>
                        <a:ea typeface="MS Mincho" charset="-128"/>
                      </a:endParaRPr>
                    </a:p>
                  </a:txBody>
                  <a:tcPr marL="68591" marR="68591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B9"/>
                    </a:solidFill>
                  </a:tcPr>
                </a:tc>
              </a:tr>
              <a:tr h="3603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Дата исследования</a:t>
                      </a: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: 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7.8.2014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charset="0"/>
                        <a:ea typeface="MS Mincho" charset="-128"/>
                      </a:endParaRPr>
                    </a:p>
                  </a:txBody>
                  <a:tcPr marL="68591" marR="68591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3619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СТАТИСТИКА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charset="0"/>
                        <a:ea typeface="MS Mincho" charset="-128"/>
                      </a:endParaRPr>
                    </a:p>
                  </a:txBody>
                  <a:tcPr marL="68591" marR="68591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E9"/>
                    </a:solidFill>
                  </a:tcPr>
                </a:tc>
              </a:tr>
              <a:tr h="444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Гомосексуальные и бисексуальные подростки чаще сообщают об издевательствах, чем гетеросексуальные подростки.</a:t>
                      </a:r>
                    </a:p>
                  </a:txBody>
                  <a:tcPr marL="68591" marR="68591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444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Учащиеся с ограниченными возможностями чаще становятся жертвами издевательств.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charset="0"/>
                        <a:ea typeface="MS Mincho" charset="-128"/>
                      </a:endParaRPr>
                    </a:p>
                  </a:txBody>
                  <a:tcPr marL="68591" marR="68591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444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Девочки чаще становятся жертвами издевательств, чем мальчики.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charset="0"/>
                        <a:ea typeface="MS Mincho" charset="-128"/>
                      </a:endParaRPr>
                    </a:p>
                  </a:txBody>
                  <a:tcPr marL="68591" marR="68591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444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Мальчики чаще испытывают физические или вербальные издевательства.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charset="0"/>
                        <a:ea typeface="MS Mincho" charset="-128"/>
                      </a:endParaRPr>
                    </a:p>
                  </a:txBody>
                  <a:tcPr marL="68591" marR="68591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444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Девочки чаще подвергаются социальным или психологическим издевательствам.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charset="0"/>
                        <a:ea typeface="MS Mincho" charset="-128"/>
                      </a:endParaRPr>
                    </a:p>
                  </a:txBody>
                  <a:tcPr marL="68591" marR="68591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444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Девочки и учащиеся, принадлежащие к европейской расе, сообщили о большинстве случаев издевательств.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charset="0"/>
                        <a:ea typeface="MS Mincho" charset="-128"/>
                      </a:endParaRPr>
                    </a:p>
                  </a:txBody>
                  <a:tcPr marL="68591" marR="68591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</a:tbl>
          </a:graphicData>
        </a:graphic>
      </p:graphicFrame>
      <p:sp>
        <p:nvSpPr>
          <p:cNvPr id="40985" name="Rectangle 4"/>
          <p:cNvSpPr>
            <a:spLocks noChangeArrowheads="1"/>
          </p:cNvSpPr>
          <p:nvPr/>
        </p:nvSpPr>
        <p:spPr bwMode="auto">
          <a:xfrm>
            <a:off x="571500" y="6900863"/>
            <a:ext cx="7239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1600" dirty="0" smtClean="0">
                <a:latin typeface="+mj-lt"/>
              </a:rPr>
              <a:t>http://www.statisticbrain.com/cyber-bullying-statistics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700" y="442913"/>
            <a:ext cx="10150475" cy="1901825"/>
          </a:xfrm>
        </p:spPr>
        <p:txBody>
          <a:bodyPr/>
          <a:lstStyle/>
          <a:p>
            <a:pPr algn="ctr">
              <a:defRPr/>
            </a:pPr>
            <a:r>
              <a:rPr lang="ru-RU" altLang="en-US" sz="4000" b="0" i="0" dirty="0" smtClean="0">
                <a:solidFill>
                  <a:schemeClr val="bg1"/>
                </a:solidFill>
                <a:effectLst/>
                <a:latin typeface="Avenir Next" charset="0"/>
                <a:ea typeface="Avenir Next" charset="0"/>
                <a:cs typeface="Avenir Next" charset="0"/>
              </a:rPr>
              <a:t>ЧТО СТАТИСТИКА ГОВОРИТ О </a:t>
            </a:r>
            <a:r>
              <a:rPr lang="en-US" altLang="en-US" sz="4000" b="0" i="0" dirty="0" smtClean="0">
                <a:solidFill>
                  <a:schemeClr val="bg1"/>
                </a:solidFill>
                <a:effectLst/>
                <a:latin typeface="Avenir Next" charset="0"/>
                <a:ea typeface="Avenir Next" charset="0"/>
                <a:cs typeface="Avenir Next" charset="0"/>
              </a:rPr>
              <a:t/>
            </a:r>
            <a:br>
              <a:rPr lang="en-US" altLang="en-US" sz="4000" b="0" i="0" dirty="0" smtClean="0">
                <a:solidFill>
                  <a:schemeClr val="bg1"/>
                </a:solidFill>
                <a:effectLst/>
                <a:latin typeface="Avenir Next" charset="0"/>
                <a:ea typeface="Avenir Next" charset="0"/>
                <a:cs typeface="Avenir Next" charset="0"/>
              </a:rPr>
            </a:br>
            <a:r>
              <a:rPr lang="ru-RU" altLang="en-US" sz="4000" i="0" dirty="0" smtClean="0">
                <a:solidFill>
                  <a:srgbClr val="FF0000"/>
                </a:solidFill>
                <a:effectLst/>
                <a:latin typeface="Avenir Next" charset="0"/>
                <a:ea typeface="Avenir Next" charset="0"/>
                <a:cs typeface="Avenir Next" charset="0"/>
              </a:rPr>
              <a:t>ТИПАХ ЖЕРТВ</a:t>
            </a:r>
            <a:r>
              <a:rPr lang="en-US" altLang="en-US" sz="4000" i="0" dirty="0" smtClean="0">
                <a:solidFill>
                  <a:srgbClr val="FF0000"/>
                </a:solidFill>
                <a:effectLst/>
                <a:latin typeface="Avenir Next" charset="0"/>
                <a:ea typeface="Avenir Next" charset="0"/>
                <a:cs typeface="Avenir Next" charset="0"/>
              </a:rPr>
              <a:t>?</a:t>
            </a:r>
            <a:r>
              <a:rPr lang="en-US" altLang="en-US" i="0" dirty="0" smtClean="0">
                <a:solidFill>
                  <a:srgbClr val="FF0066"/>
                </a:solidFill>
                <a:effectLst/>
                <a:latin typeface="Avenir Next" charset="0"/>
                <a:ea typeface="Avenir Next" charset="0"/>
                <a:cs typeface="Avenir Next" charset="0"/>
              </a:rPr>
              <a:t/>
            </a:r>
            <a:br>
              <a:rPr lang="en-US" altLang="en-US" i="0" dirty="0" smtClean="0">
                <a:solidFill>
                  <a:srgbClr val="FF0066"/>
                </a:solidFill>
                <a:effectLst/>
                <a:latin typeface="Avenir Next" charset="0"/>
                <a:ea typeface="Avenir Next" charset="0"/>
                <a:cs typeface="Avenir Next" charset="0"/>
              </a:rPr>
            </a:br>
            <a:endParaRPr lang="en-US" dirty="0">
              <a:solidFill>
                <a:srgbClr val="FF0066"/>
              </a:solidFill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0" y="442119"/>
            <a:ext cx="10150475" cy="914400"/>
          </a:xfrm>
        </p:spPr>
        <p:txBody>
          <a:bodyPr/>
          <a:lstStyle/>
          <a:p>
            <a:pPr algn="ctr"/>
            <a:r>
              <a:rPr lang="ru-RU" altLang="en-US" sz="4800" i="0" dirty="0" smtClean="0">
                <a:solidFill>
                  <a:schemeClr val="bg1"/>
                </a:solidFill>
                <a:effectLst/>
                <a:latin typeface="Avenir Next" charset="0"/>
                <a:ea typeface="Avenir Next" charset="0"/>
                <a:cs typeface="Avenir Next" charset="0"/>
              </a:rPr>
              <a:t>ЖЕСТОКОЕ ОТНОШЕНИЕ СВЕРСТНИКОВ</a:t>
            </a:r>
          </a:p>
        </p:txBody>
      </p:sp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350837" y="2423319"/>
            <a:ext cx="9525001" cy="4344194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ru-RU" altLang="en-US" sz="3200" dirty="0" smtClean="0">
                <a:latin typeface="Calibri" charset="0"/>
                <a:ea typeface="MS PGothic" charset="-128"/>
                <a:cs typeface="ＭＳ Ｐゴシック" charset="-128"/>
              </a:rPr>
              <a:t>Зачем нужно об этом говорить</a:t>
            </a:r>
            <a:r>
              <a:rPr lang="en-US" altLang="en-US" sz="3200" dirty="0" smtClean="0">
                <a:latin typeface="Calibri" charset="0"/>
                <a:ea typeface="MS PGothic" charset="-128"/>
                <a:cs typeface="ＭＳ Ｐゴシック" charset="-128"/>
              </a:rPr>
              <a:t>? </a:t>
            </a:r>
            <a:endParaRPr lang="en-US" altLang="en-US" sz="3200" dirty="0">
              <a:latin typeface="Calibri" charset="0"/>
              <a:ea typeface="MS PGothic" charset="-128"/>
              <a:cs typeface="ＭＳ Ｐゴシック" charset="-128"/>
            </a:endParaRPr>
          </a:p>
          <a:p>
            <a:pPr>
              <a:spcBef>
                <a:spcPct val="0"/>
              </a:spcBef>
            </a:pPr>
            <a:endParaRPr lang="en-US" altLang="en-US" sz="3200" dirty="0">
              <a:latin typeface="Calibri" charset="0"/>
              <a:ea typeface="MS PGothic" charset="-128"/>
              <a:cs typeface="ＭＳ Ｐゴシック" charset="-128"/>
            </a:endParaRPr>
          </a:p>
          <a:p>
            <a:pPr>
              <a:spcBef>
                <a:spcPct val="0"/>
              </a:spcBef>
            </a:pPr>
            <a:r>
              <a:rPr lang="ru-RU" altLang="en-US" sz="3200" dirty="0" smtClean="0">
                <a:latin typeface="Calibri" charset="0"/>
                <a:ea typeface="MS PGothic" charset="-128"/>
                <a:cs typeface="ＭＳ Ｐゴシック" charset="-128"/>
              </a:rPr>
              <a:t>Действительно ли существует такая проблема</a:t>
            </a:r>
            <a:r>
              <a:rPr lang="en-US" altLang="en-US" sz="3200" dirty="0" smtClean="0">
                <a:latin typeface="Calibri" charset="0"/>
                <a:ea typeface="MS PGothic" charset="-128"/>
                <a:cs typeface="ＭＳ Ｐゴシック" charset="-128"/>
              </a:rPr>
              <a:t>? </a:t>
            </a:r>
            <a:endParaRPr lang="en-US" altLang="en-US" sz="3200" dirty="0">
              <a:latin typeface="Calibri" charset="0"/>
              <a:ea typeface="MS PGothic" charset="-128"/>
              <a:cs typeface="ＭＳ Ｐゴシック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3200" dirty="0">
              <a:latin typeface="Calibri" charset="0"/>
              <a:ea typeface="MS PGothic" charset="-128"/>
              <a:cs typeface="ＭＳ Ｐゴシック" charset="-128"/>
            </a:endParaRPr>
          </a:p>
          <a:p>
            <a:pPr>
              <a:spcBef>
                <a:spcPct val="0"/>
              </a:spcBef>
            </a:pPr>
            <a:r>
              <a:rPr lang="ru-RU" altLang="en-US" sz="3200" dirty="0" smtClean="0">
                <a:latin typeface="Calibri" charset="0"/>
                <a:ea typeface="MS PGothic" charset="-128"/>
                <a:cs typeface="ＭＳ Ｐゴシック" charset="-128"/>
              </a:rPr>
              <a:t>Актуальна ли она в наше время</a:t>
            </a:r>
            <a:r>
              <a:rPr lang="en-US" altLang="en-US" sz="3200" dirty="0" smtClean="0">
                <a:latin typeface="Calibri" charset="0"/>
                <a:ea typeface="MS PGothic" charset="-128"/>
                <a:cs typeface="ＭＳ Ｐゴシック" charset="-128"/>
              </a:rPr>
              <a:t>? </a:t>
            </a:r>
            <a:endParaRPr lang="en-US" altLang="en-US" sz="3200" dirty="0">
              <a:latin typeface="Calibri" charset="0"/>
              <a:ea typeface="MS PGothic" charset="-128"/>
              <a:cs typeface="ＭＳ Ｐゴシック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3200" dirty="0">
              <a:latin typeface="Calibri" charset="0"/>
              <a:ea typeface="MS PGothic" charset="-128"/>
              <a:cs typeface="ＭＳ Ｐゴシック" charset="-128"/>
            </a:endParaRPr>
          </a:p>
          <a:p>
            <a:pPr>
              <a:spcBef>
                <a:spcPct val="0"/>
              </a:spcBef>
            </a:pPr>
            <a:r>
              <a:rPr lang="ru-RU" altLang="en-US" sz="3200" dirty="0" smtClean="0">
                <a:latin typeface="Calibri" charset="0"/>
                <a:ea typeface="MS PGothic" charset="-128"/>
                <a:cs typeface="ＭＳ Ｐゴシック" charset="-128"/>
              </a:rPr>
              <a:t>Что это такое</a:t>
            </a:r>
            <a:r>
              <a:rPr lang="en-US" altLang="en-US" sz="3200" dirty="0" smtClean="0">
                <a:latin typeface="Calibri" charset="0"/>
                <a:ea typeface="MS PGothic" charset="-128"/>
                <a:cs typeface="ＭＳ Ｐゴシック" charset="-128"/>
              </a:rPr>
              <a:t>?</a:t>
            </a:r>
            <a:endParaRPr lang="en-US" altLang="en-US" sz="3200" dirty="0">
              <a:latin typeface="Calibri" charset="0"/>
              <a:ea typeface="MS PGothic" charset="-128"/>
              <a:cs typeface="ＭＳ Ｐゴシック" charset="-128"/>
            </a:endParaRPr>
          </a:p>
          <a:p>
            <a:endParaRPr lang="en-US" altLang="en-US" dirty="0">
              <a:latin typeface="Calibri" charset="0"/>
              <a:ea typeface="MS PGothic" charset="-128"/>
              <a:cs typeface="ＭＳ Ｐゴシック" charset="-128"/>
            </a:endParaRPr>
          </a:p>
        </p:txBody>
      </p:sp>
      <p:pic>
        <p:nvPicPr>
          <p:cNvPr id="18436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99237" y="4023519"/>
            <a:ext cx="2895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594350" y="6843713"/>
            <a:ext cx="3976688" cy="517525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endParaRPr lang="pt-BR" altLang="pt-BR" smtClean="0">
              <a:cs typeface="Arial" panose="020B0604020202020204" pitchFamily="34" charset="0"/>
            </a:endParaRPr>
          </a:p>
        </p:txBody>
      </p:sp>
      <p:graphicFrame>
        <p:nvGraphicFramePr>
          <p:cNvPr id="3" name="Content Placeholder 7"/>
          <p:cNvGraphicFramePr>
            <a:graphicFrameLocks noGrp="1"/>
          </p:cNvGraphicFramePr>
          <p:nvPr/>
        </p:nvGraphicFramePr>
        <p:xfrm>
          <a:off x="5075238" y="2762250"/>
          <a:ext cx="4699000" cy="3243263"/>
        </p:xfrm>
        <a:graphic>
          <a:graphicData uri="http://schemas.openxmlformats.org/drawingml/2006/table">
            <a:tbl>
              <a:tblPr/>
              <a:tblGrid>
                <a:gridCol w="2349500"/>
                <a:gridCol w="2349500"/>
              </a:tblGrid>
              <a:tr h="86402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СЕКСУАЛЬНЫЕ МЕНЬШИНСТВА</a:t>
                      </a: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-</a:t>
                      </a:r>
                      <a:r>
                        <a:rPr kumimoji="0" lang="ru-RU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ЛГБТ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MS Mincho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B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РЕГИОН КАНТО</a:t>
                      </a: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, </a:t>
                      </a:r>
                      <a:r>
                        <a:rPr kumimoji="0" lang="ru-RU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ЯПОНИЯ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MS PGothic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2014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MS Mincho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B9"/>
                    </a:solidFill>
                  </a:tcPr>
                </a:tc>
              </a:tr>
              <a:tr h="4685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Терпели издевательства со стороны учителей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12%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4685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Терпели издевательства более одного года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43%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72107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Думали о самоубийстве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32%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72107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Вскрывали себе вены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22%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</a:tbl>
          </a:graphicData>
        </a:graphic>
      </p:graphicFrame>
      <p:sp>
        <p:nvSpPr>
          <p:cNvPr id="43031" name="Rectangle 3"/>
          <p:cNvSpPr>
            <a:spLocks noChangeArrowheads="1"/>
          </p:cNvSpPr>
          <p:nvPr/>
        </p:nvSpPr>
        <p:spPr bwMode="auto">
          <a:xfrm>
            <a:off x="249238" y="2895600"/>
            <a:ext cx="46228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r>
              <a:rPr lang="ru-RU" sz="2800" dirty="0" smtClean="0"/>
              <a:t>Первое крупномасштабное исследование, проведенное о школьной жизни ЛГБТ в Японии, показало, что 68 процентов из 609 респондентов испытывали издевательства в начальной или средней школе.</a:t>
            </a:r>
            <a:endParaRPr lang="ru-RU" sz="2800" dirty="0"/>
          </a:p>
        </p:txBody>
      </p:sp>
      <p:sp>
        <p:nvSpPr>
          <p:cNvPr id="6" name="Retângulo 5"/>
          <p:cNvSpPr/>
          <p:nvPr/>
        </p:nvSpPr>
        <p:spPr>
          <a:xfrm>
            <a:off x="234950" y="7021513"/>
            <a:ext cx="9680575" cy="3381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1600" dirty="0">
                <a:latin typeface="+mj-lt"/>
                <a:ea typeface="MS PGothic" panose="020B0600070205080204" pitchFamily="34" charset="-128"/>
              </a:rPr>
              <a:t>http://www.japantimes.co.jp/news/2014/05/08/national/lgbt-bullying-rife-in-schools-survey/#.U-aUH</a:t>
            </a:r>
            <a:endParaRPr lang="en-US" altLang="en-US" sz="3200" dirty="0">
              <a:latin typeface="+mj-lt"/>
              <a:ea typeface="MS PGothic" panose="020B0600070205080204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6850"/>
            <a:ext cx="10150475" cy="2057400"/>
          </a:xfrm>
        </p:spPr>
        <p:txBody>
          <a:bodyPr/>
          <a:lstStyle/>
          <a:p>
            <a:pPr algn="ctr">
              <a:defRPr/>
            </a:pPr>
            <a:r>
              <a:rPr lang="ru-RU" altLang="en-US" sz="4000" b="0" i="0" dirty="0" smtClean="0">
                <a:solidFill>
                  <a:schemeClr val="bg1"/>
                </a:solidFill>
                <a:effectLst/>
                <a:latin typeface="Avenir Next" charset="0"/>
                <a:ea typeface="Avenir Next" charset="0"/>
                <a:cs typeface="Avenir Next" charset="0"/>
              </a:rPr>
              <a:t>ЧТО СТАТИСТИКА ГОВОРИТ ОБ </a:t>
            </a:r>
            <a:r>
              <a:rPr lang="ru-RU" altLang="en-US" sz="4000" i="0" dirty="0" smtClean="0">
                <a:solidFill>
                  <a:srgbClr val="FF0000"/>
                </a:solidFill>
                <a:effectLst/>
                <a:latin typeface="Avenir Next" charset="0"/>
                <a:ea typeface="Avenir Next" charset="0"/>
                <a:cs typeface="Avenir Next" charset="0"/>
              </a:rPr>
              <a:t>ИЗДЕВАТЕЛЬСТВАХ</a:t>
            </a:r>
            <a:r>
              <a:rPr lang="en-US" altLang="en-US" sz="4000" i="0" dirty="0" smtClean="0">
                <a:solidFill>
                  <a:srgbClr val="FF0000"/>
                </a:solidFill>
                <a:effectLst/>
                <a:latin typeface="Avenir Next" charset="0"/>
                <a:ea typeface="Avenir Next" charset="0"/>
                <a:cs typeface="Avenir Next" charset="0"/>
              </a:rPr>
              <a:t>?</a:t>
            </a:r>
            <a:endParaRPr lang="en-US" sz="4000" dirty="0">
              <a:latin typeface="Avenir Next" charset="0"/>
              <a:ea typeface="Avenir Next" charset="0"/>
              <a:cs typeface="Avenir Next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594350" y="6843713"/>
            <a:ext cx="3976688" cy="517525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endParaRPr lang="pt-BR" altLang="pt-BR" smtClean="0">
              <a:cs typeface="Arial" panose="020B0604020202020204" pitchFamily="34" charset="0"/>
            </a:endParaRPr>
          </a:p>
        </p:txBody>
      </p:sp>
      <p:graphicFrame>
        <p:nvGraphicFramePr>
          <p:cNvPr id="3" name="Content Placeholder 9"/>
          <p:cNvGraphicFramePr>
            <a:graphicFrameLocks noGrp="1"/>
          </p:cNvGraphicFramePr>
          <p:nvPr/>
        </p:nvGraphicFramePr>
        <p:xfrm>
          <a:off x="4008437" y="1966119"/>
          <a:ext cx="5638799" cy="5403251"/>
        </p:xfrm>
        <a:graphic>
          <a:graphicData uri="http://schemas.openxmlformats.org/drawingml/2006/table">
            <a:tbl>
              <a:tblPr/>
              <a:tblGrid>
                <a:gridCol w="3804252"/>
                <a:gridCol w="1834547"/>
              </a:tblGrid>
              <a:tr h="43001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ЮЖНАЯ АФРИКА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MS Mincho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B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24</a:t>
                      </a:r>
                      <a:r>
                        <a:rPr kumimoji="0" lang="ru-RU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 ЯНВАРЯ</a:t>
                      </a: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 2013</a:t>
                      </a:r>
                      <a:r>
                        <a:rPr kumimoji="0" lang="ru-RU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 Г.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MS Mincho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B9"/>
                    </a:solidFill>
                  </a:tcPr>
                </a:tc>
              </a:tr>
              <a:tr h="4267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учащихся переживали о том, что на них могут напасть с оружием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68%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3549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учащихся переживали о том, что на них могут напасть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78%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354955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ИЗ-ЗА РАСЫ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49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Белые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69%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3549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Черные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54%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354955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ИЗ-ЗА ПОЛА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49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Мужского пола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63% </a:t>
                      </a:r>
                      <a:r>
                        <a:rPr kumimoji="0" lang="ru-R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среди мужчин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4267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Женского пола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71% </a:t>
                      </a:r>
                      <a:r>
                        <a:rPr kumimoji="0" lang="ru-R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среди женщин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354955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ОРУЖИЕ НАПАДАЮЩИХ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49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Поддразнивание и оскорбления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52%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3549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Толчки, удары или избиения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 26%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3549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Действовали через электронную почту, сотовые телефоны, социальные сети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16%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3549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считали, что хулиганы имеют оружие и ножи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45%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</a:tbl>
          </a:graphicData>
        </a:graphic>
      </p:graphicFrame>
      <p:sp>
        <p:nvSpPr>
          <p:cNvPr id="44082" name="Rectangle 3"/>
          <p:cNvSpPr>
            <a:spLocks noChangeArrowheads="1"/>
          </p:cNvSpPr>
          <p:nvPr/>
        </p:nvSpPr>
        <p:spPr bwMode="auto">
          <a:xfrm>
            <a:off x="0" y="2042319"/>
            <a:ext cx="390525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pPr algn="ctr"/>
            <a:r>
              <a:rPr lang="ru-RU" altLang="en-US" sz="3200" dirty="0" smtClean="0">
                <a:latin typeface="Calibri" charset="0"/>
              </a:rPr>
              <a:t>Опрос, проведенный в 2013 году в Южной Африке среди </a:t>
            </a:r>
            <a:r>
              <a:rPr lang="ru-RU" altLang="en-US" sz="3200" dirty="0" smtClean="0">
                <a:solidFill>
                  <a:srgbClr val="FF0000"/>
                </a:solidFill>
                <a:latin typeface="Calibri" charset="0"/>
              </a:rPr>
              <a:t>2064 </a:t>
            </a:r>
            <a:r>
              <a:rPr lang="ru-RU" altLang="en-US" sz="3200" dirty="0" smtClean="0">
                <a:solidFill>
                  <a:srgbClr val="7030A0"/>
                </a:solidFill>
                <a:latin typeface="Calibri" charset="0"/>
              </a:rPr>
              <a:t>учащихся</a:t>
            </a:r>
            <a:r>
              <a:rPr lang="ru-RU" altLang="en-US" sz="3200" dirty="0" smtClean="0">
                <a:latin typeface="Calibri" charset="0"/>
              </a:rPr>
              <a:t> в возрасте от 13 до 21 года и </a:t>
            </a:r>
          </a:p>
          <a:p>
            <a:pPr algn="ctr"/>
            <a:r>
              <a:rPr lang="ru-RU" altLang="en-US" sz="3200" dirty="0" smtClean="0">
                <a:solidFill>
                  <a:srgbClr val="FF0000"/>
                </a:solidFill>
                <a:latin typeface="Calibri" charset="0"/>
              </a:rPr>
              <a:t>1015 </a:t>
            </a:r>
            <a:r>
              <a:rPr lang="ru-RU" altLang="en-US" sz="3200" dirty="0" smtClean="0">
                <a:solidFill>
                  <a:srgbClr val="7030A0"/>
                </a:solidFill>
                <a:latin typeface="Calibri" charset="0"/>
              </a:rPr>
              <a:t>членов семьи </a:t>
            </a:r>
            <a:r>
              <a:rPr lang="ru-RU" altLang="en-US" sz="3200" dirty="0" smtClean="0">
                <a:latin typeface="Calibri" charset="0"/>
              </a:rPr>
              <a:t>в возрасте от 18 до 34 лет. </a:t>
            </a:r>
          </a:p>
          <a:p>
            <a:pPr algn="ctr"/>
            <a:endParaRPr lang="en-US" altLang="en-US" sz="3200" b="1" dirty="0">
              <a:latin typeface="Calibri" charset="0"/>
            </a:endParaRPr>
          </a:p>
          <a:p>
            <a:pPr algn="ctr"/>
            <a:r>
              <a:rPr lang="en-US" altLang="en-US" sz="1600" dirty="0">
                <a:latin typeface="Calibri" charset="0"/>
              </a:rPr>
              <a:t>http://</a:t>
            </a:r>
            <a:r>
              <a:rPr lang="en-US" altLang="en-US" sz="1600" dirty="0" err="1">
                <a:latin typeface="Calibri" charset="0"/>
              </a:rPr>
              <a:t>www.timeslive.co.za</a:t>
            </a:r>
            <a:r>
              <a:rPr lang="en-US" altLang="en-US" sz="1600" dirty="0">
                <a:latin typeface="Calibri" charset="0"/>
              </a:rPr>
              <a:t>/local/2013/01/24/57-of-sa-children-claim-to-have-been-bullied-at-school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3538"/>
            <a:ext cx="10150475" cy="1846262"/>
          </a:xfrm>
        </p:spPr>
        <p:txBody>
          <a:bodyPr/>
          <a:lstStyle/>
          <a:p>
            <a:pPr algn="ctr">
              <a:defRPr/>
            </a:pPr>
            <a:r>
              <a:rPr lang="ru-RU" altLang="en-US" sz="4000" b="0" i="0" dirty="0" smtClean="0">
                <a:solidFill>
                  <a:schemeClr val="bg1"/>
                </a:solidFill>
                <a:effectLst/>
                <a:latin typeface="Avenir Next" charset="0"/>
                <a:ea typeface="Avenir Next" charset="0"/>
                <a:cs typeface="Avenir Next" charset="0"/>
              </a:rPr>
              <a:t>ЧТО СТАТИСТИКА ГОВОРИТ ОБ </a:t>
            </a:r>
            <a:r>
              <a:rPr lang="ru-RU" altLang="en-US" sz="4000" i="0" dirty="0" smtClean="0">
                <a:solidFill>
                  <a:srgbClr val="FF0000"/>
                </a:solidFill>
                <a:effectLst/>
                <a:latin typeface="Avenir Next" charset="0"/>
                <a:ea typeface="Avenir Next" charset="0"/>
                <a:cs typeface="Avenir Next" charset="0"/>
              </a:rPr>
              <a:t>ИЗДЕВАТЕЛЬСТВАХ</a:t>
            </a:r>
            <a:r>
              <a:rPr lang="en-US" altLang="en-US" sz="4000" i="0" dirty="0" smtClean="0">
                <a:solidFill>
                  <a:srgbClr val="FF0000"/>
                </a:solidFill>
                <a:effectLst/>
                <a:latin typeface="Avenir Next" charset="0"/>
                <a:ea typeface="Avenir Next" charset="0"/>
                <a:cs typeface="Avenir Next" charset="0"/>
              </a:rPr>
              <a:t>?</a:t>
            </a:r>
            <a:r>
              <a:rPr lang="en-US" altLang="en-US" i="0" dirty="0">
                <a:solidFill>
                  <a:srgbClr val="FF0000"/>
                </a:solidFill>
                <a:effectLst/>
                <a:latin typeface="Avenir Book" charset="0"/>
                <a:ea typeface="Avenir Book" charset="0"/>
                <a:cs typeface="Avenir Book" charset="0"/>
              </a:rPr>
              <a:t/>
            </a:r>
            <a:br>
              <a:rPr lang="en-US" altLang="en-US" i="0" dirty="0">
                <a:solidFill>
                  <a:srgbClr val="FF0000"/>
                </a:solidFill>
                <a:effectLst/>
                <a:latin typeface="Avenir Book" charset="0"/>
                <a:ea typeface="Avenir Book" charset="0"/>
                <a:cs typeface="Avenir Book" charset="0"/>
              </a:rPr>
            </a:br>
            <a:endParaRPr lang="en-US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594350" y="6843713"/>
            <a:ext cx="3976688" cy="517525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endParaRPr lang="pt-BR" altLang="pt-BR" smtClean="0">
              <a:cs typeface="Arial" panose="020B0604020202020204" pitchFamily="34" charset="0"/>
            </a:endParaRPr>
          </a:p>
        </p:txBody>
      </p:sp>
      <p:graphicFrame>
        <p:nvGraphicFramePr>
          <p:cNvPr id="3" name="Content Placeholder 7"/>
          <p:cNvGraphicFramePr>
            <a:graphicFrameLocks noGrp="1"/>
          </p:cNvGraphicFramePr>
          <p:nvPr/>
        </p:nvGraphicFramePr>
        <p:xfrm>
          <a:off x="274630" y="1889924"/>
          <a:ext cx="9601208" cy="5285230"/>
        </p:xfrm>
        <a:graphic>
          <a:graphicData uri="http://schemas.openxmlformats.org/drawingml/2006/table">
            <a:tbl>
              <a:tblPr/>
              <a:tblGrid>
                <a:gridCol w="4800604"/>
                <a:gridCol w="4800604"/>
              </a:tblGrid>
              <a:tr h="38099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Источник</a:t>
                      </a: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: </a:t>
                      </a:r>
                      <a:r>
                        <a:rPr kumimoji="0" lang="ru-RU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ЖЕНЩИНЫ И ДЕТИ АФРИКИ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MS PGothic" charset="-128"/>
                      </a:endParaRPr>
                    </a:p>
                  </a:txBody>
                  <a:tcPr marL="91473" marR="91473" marT="45710" marB="4571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B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МАЙ </a:t>
                      </a: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2007 </a:t>
                      </a: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| </a:t>
                      </a:r>
                      <a:r>
                        <a:rPr kumimoji="0" lang="ru-RU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КЕНИЯ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MS PGothic" charset="-128"/>
                      </a:endParaRPr>
                    </a:p>
                  </a:txBody>
                  <a:tcPr marL="91473" marR="91473" marT="45710" marB="4571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B9"/>
                    </a:solidFill>
                  </a:tcPr>
                </a:tc>
              </a:tr>
              <a:tr h="381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Учащиеся сообщили, что их избили или ударили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charset="-128"/>
                      </a:endParaRPr>
                    </a:p>
                  </a:txBody>
                  <a:tcPr marL="68605" marR="68605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63%</a:t>
                      </a:r>
                    </a:p>
                  </a:txBody>
                  <a:tcPr marL="68605" marR="68605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44700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Учащиеся сообщили, что их шантажировали или им угрожали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charset="-128"/>
                      </a:endParaRPr>
                    </a:p>
                  </a:txBody>
                  <a:tcPr marL="68605" marR="68605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64%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charset="-128"/>
                      </a:endParaRPr>
                    </a:p>
                  </a:txBody>
                  <a:tcPr marL="68605" marR="68605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31399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Учащиеся сообщили, что их обзывают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charset="-128"/>
                      </a:endParaRPr>
                    </a:p>
                  </a:txBody>
                  <a:tcPr marL="68605" marR="68605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71%</a:t>
                      </a:r>
                      <a:endParaRPr kumimoji="0" lang="en-US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charset="-128"/>
                      </a:endParaRPr>
                    </a:p>
                  </a:txBody>
                  <a:tcPr marL="68605" marR="68605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31399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Учащиеся сообщили, что их разыгрывали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charset="-128"/>
                      </a:endParaRPr>
                    </a:p>
                  </a:txBody>
                  <a:tcPr marL="68605" marR="68605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68%</a:t>
                      </a:r>
                      <a:endParaRPr kumimoji="0" lang="en-US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charset="-128"/>
                      </a:endParaRPr>
                    </a:p>
                  </a:txBody>
                  <a:tcPr marL="68605" marR="68605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37281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Учащиеся сообщили, что о них распространяли ложь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charset="-128"/>
                      </a:endParaRPr>
                    </a:p>
                  </a:txBody>
                  <a:tcPr marL="68605" marR="68605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72%</a:t>
                      </a:r>
                      <a:endParaRPr kumimoji="0" lang="en-US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charset="-128"/>
                      </a:endParaRPr>
                    </a:p>
                  </a:txBody>
                  <a:tcPr marL="68605" marR="68605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164595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ПО ПОЛОВОМУ ПРИЗНАКУ</a:t>
                      </a:r>
                    </a:p>
                  </a:txBody>
                  <a:tcPr marL="68605" marR="68605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399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Девочек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charset="-128"/>
                      </a:endParaRPr>
                    </a:p>
                  </a:txBody>
                  <a:tcPr marL="68605" marR="68605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60%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charset="-128"/>
                      </a:endParaRPr>
                    </a:p>
                  </a:txBody>
                  <a:tcPr marL="68605" marR="68605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31399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Мальчиков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charset="-128"/>
                      </a:endParaRPr>
                    </a:p>
                  </a:txBody>
                  <a:tcPr marL="68605" marR="68605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67%</a:t>
                      </a:r>
                      <a:endParaRPr kumimoji="0" lang="en-US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charset="-128"/>
                      </a:endParaRPr>
                    </a:p>
                  </a:txBody>
                  <a:tcPr marL="68605" marR="68605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237653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ПО ШКОЛАМ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charset="-128"/>
                      </a:endParaRPr>
                    </a:p>
                  </a:txBody>
                  <a:tcPr marL="68605" marR="68605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700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Государственные школы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charset="-128"/>
                      </a:endParaRPr>
                    </a:p>
                  </a:txBody>
                  <a:tcPr marL="68605" marR="68605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70% </a:t>
                      </a:r>
                      <a:r>
                        <a:rPr kumimoji="0" lang="ru-R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испытали одну из форм издевательств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charset="-128"/>
                      </a:endParaRPr>
                    </a:p>
                  </a:txBody>
                  <a:tcPr marL="68605" marR="68605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44700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Деревенские школы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charset="-128"/>
                      </a:endParaRPr>
                    </a:p>
                  </a:txBody>
                  <a:tcPr marL="68605" marR="68605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60% </a:t>
                      </a:r>
                      <a:r>
                        <a:rPr kumimoji="0" lang="ru-R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испытали одну из форм издевательств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charset="-128"/>
                      </a:endParaRPr>
                    </a:p>
                  </a:txBody>
                  <a:tcPr marL="68605" marR="68605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248986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ЖЕРТВЫ И ИХ ОБИДЧИКИ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charset="-128"/>
                      </a:endParaRPr>
                    </a:p>
                  </a:txBody>
                  <a:tcPr marL="68605" marR="68605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399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Терпели издевательства от человека, старшего по возрасту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charset="-128"/>
                      </a:endParaRPr>
                    </a:p>
                  </a:txBody>
                  <a:tcPr marL="68605" marR="68605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30% </a:t>
                      </a:r>
                      <a:endParaRPr kumimoji="0" lang="en-US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charset="-128"/>
                      </a:endParaRPr>
                    </a:p>
                  </a:txBody>
                  <a:tcPr marL="68605" marR="68605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31399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Терпели издевательства от человека, младшего по возрасту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charset="-128"/>
                      </a:endParaRPr>
                    </a:p>
                  </a:txBody>
                  <a:tcPr marL="68605" marR="68605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10% 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charset="-128"/>
                      </a:endParaRPr>
                    </a:p>
                  </a:txBody>
                  <a:tcPr marL="68605" marR="68605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</a:tbl>
          </a:graphicData>
        </a:graphic>
      </p:graphicFrame>
      <p:sp>
        <p:nvSpPr>
          <p:cNvPr id="44085" name="Rectangle 4"/>
          <p:cNvSpPr>
            <a:spLocks noChangeArrowheads="1"/>
          </p:cNvSpPr>
          <p:nvPr/>
        </p:nvSpPr>
        <p:spPr bwMode="auto">
          <a:xfrm>
            <a:off x="1079500" y="6996113"/>
            <a:ext cx="79200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1400" dirty="0" smtClean="0">
                <a:latin typeface="+mj-lt"/>
              </a:rPr>
              <a:t>http://www.awcfs.org/new/index.php/features/education/238-bullying-in-kenyan-schools-higher-than-world-rate#sthash.o4JlnMqQ.dpuf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6713"/>
            <a:ext cx="10150475" cy="1620837"/>
          </a:xfrm>
        </p:spPr>
        <p:txBody>
          <a:bodyPr/>
          <a:lstStyle/>
          <a:p>
            <a:pPr algn="ctr">
              <a:defRPr/>
            </a:pPr>
            <a:r>
              <a:rPr lang="ru-RU" altLang="en-US" sz="4000" b="0" i="0" dirty="0" smtClean="0">
                <a:solidFill>
                  <a:schemeClr val="bg1"/>
                </a:solidFill>
                <a:effectLst/>
                <a:latin typeface="Avenir Next" charset="0"/>
                <a:ea typeface="Avenir Next" charset="0"/>
                <a:cs typeface="Avenir Next" charset="0"/>
              </a:rPr>
              <a:t>ЧТО СТАТИСТИКА ГОВОРИТ ОБ </a:t>
            </a:r>
            <a:r>
              <a:rPr lang="ru-RU" altLang="en-US" sz="4000" i="0" dirty="0" smtClean="0">
                <a:solidFill>
                  <a:srgbClr val="FF0000"/>
                </a:solidFill>
                <a:effectLst/>
                <a:latin typeface="Avenir Next" charset="0"/>
                <a:ea typeface="Avenir Next" charset="0"/>
                <a:cs typeface="Avenir Next" charset="0"/>
              </a:rPr>
              <a:t>ИЗДЕВАТЕЛЬСТВАХ</a:t>
            </a:r>
            <a:r>
              <a:rPr lang="en-US" altLang="en-US" sz="4000" i="0" dirty="0" smtClean="0">
                <a:solidFill>
                  <a:srgbClr val="FF0000"/>
                </a:solidFill>
                <a:effectLst/>
                <a:latin typeface="Avenir Next" charset="0"/>
                <a:ea typeface="Avenir Next" charset="0"/>
                <a:cs typeface="Avenir Next" charset="0"/>
              </a:rPr>
              <a:t>?</a:t>
            </a:r>
            <a:endParaRPr lang="en-US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Placeholder 6" descr="USA-statistics.jpg"/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1606550"/>
            <a:ext cx="10150475" cy="598328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1237" y="1661319"/>
            <a:ext cx="6091237" cy="627062"/>
          </a:xfrm>
        </p:spPr>
        <p:txBody>
          <a:bodyPr/>
          <a:lstStyle/>
          <a:p>
            <a:pPr algn="ctr">
              <a:defRPr/>
            </a:pPr>
            <a:r>
              <a:rPr lang="ru-RU" i="0" dirty="0" smtClean="0"/>
              <a:t>Исследование Гарвардской школы здоровья </a:t>
            </a:r>
            <a:r>
              <a:rPr lang="en-US" i="0" dirty="0" smtClean="0"/>
              <a:t>2011</a:t>
            </a:r>
            <a:endParaRPr lang="en-US" i="0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01625"/>
            <a:ext cx="10150475" cy="1741488"/>
          </a:xfrm>
        </p:spPr>
        <p:txBody>
          <a:bodyPr/>
          <a:lstStyle/>
          <a:p>
            <a:pPr algn="ctr">
              <a:defRPr/>
            </a:pPr>
            <a:r>
              <a:rPr lang="ru-RU" altLang="en-US" sz="4000" b="0" i="0" dirty="0" smtClean="0">
                <a:solidFill>
                  <a:schemeClr val="bg1"/>
                </a:solidFill>
                <a:effectLst/>
                <a:latin typeface="Avenir Next" charset="0"/>
                <a:ea typeface="Avenir Next" charset="0"/>
                <a:cs typeface="Avenir Next" charset="0"/>
              </a:rPr>
              <a:t>КТО БУДЕТ </a:t>
            </a:r>
            <a:r>
              <a:rPr lang="en-US" altLang="en-US" sz="4000" b="0" i="0" dirty="0">
                <a:solidFill>
                  <a:schemeClr val="bg1"/>
                </a:solidFill>
                <a:effectLst/>
                <a:latin typeface="Avenir Next" charset="0"/>
                <a:ea typeface="Avenir Next" charset="0"/>
                <a:cs typeface="Avenir Next" charset="0"/>
              </a:rPr>
              <a:t/>
            </a:r>
            <a:br>
              <a:rPr lang="en-US" altLang="en-US" sz="4000" b="0" i="0" dirty="0">
                <a:solidFill>
                  <a:schemeClr val="bg1"/>
                </a:solidFill>
                <a:effectLst/>
                <a:latin typeface="Avenir Next" charset="0"/>
                <a:ea typeface="Avenir Next" charset="0"/>
                <a:cs typeface="Avenir Next" charset="0"/>
              </a:rPr>
            </a:br>
            <a:r>
              <a:rPr lang="ru-RU" altLang="en-US" sz="4000" i="0" dirty="0" smtClean="0">
                <a:solidFill>
                  <a:srgbClr val="FFFF00"/>
                </a:solidFill>
                <a:effectLst/>
                <a:latin typeface="Avenir Next" charset="0"/>
                <a:ea typeface="Avenir Next" charset="0"/>
                <a:cs typeface="Avenir Next" charset="0"/>
              </a:rPr>
              <a:t>БУДУЩИМ ЦЕРКВИ</a:t>
            </a:r>
            <a:r>
              <a:rPr lang="en-US" altLang="en-US" sz="4000" i="0" dirty="0" smtClean="0">
                <a:solidFill>
                  <a:srgbClr val="FFFF00"/>
                </a:solidFill>
                <a:effectLst/>
                <a:latin typeface="Avenir Next" charset="0"/>
                <a:ea typeface="Avenir Next" charset="0"/>
                <a:cs typeface="Avenir Next" charset="0"/>
              </a:rPr>
              <a:t>?</a:t>
            </a:r>
            <a:r>
              <a:rPr lang="en-US" altLang="en-US" i="0" dirty="0">
                <a:solidFill>
                  <a:srgbClr val="FFFF00"/>
                </a:solidFill>
                <a:effectLst/>
                <a:latin typeface="Avenir Next" charset="0"/>
                <a:ea typeface="Avenir Next" charset="0"/>
                <a:cs typeface="Avenir Next" charset="0"/>
              </a:rPr>
              <a:t/>
            </a:r>
            <a:br>
              <a:rPr lang="en-US" altLang="en-US" i="0" dirty="0">
                <a:solidFill>
                  <a:srgbClr val="FFFF00"/>
                </a:solidFill>
                <a:effectLst/>
                <a:latin typeface="Avenir Next" charset="0"/>
                <a:ea typeface="Avenir Next" charset="0"/>
                <a:cs typeface="Avenir Next" charset="0"/>
              </a:rPr>
            </a:br>
            <a:endParaRPr lang="en-US" dirty="0"/>
          </a:p>
        </p:txBody>
      </p:sp>
      <p:sp>
        <p:nvSpPr>
          <p:cNvPr id="47107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637" y="2118519"/>
            <a:ext cx="4800600" cy="5168900"/>
          </a:xfrm>
        </p:spPr>
        <p:txBody>
          <a:bodyPr/>
          <a:lstStyle/>
          <a:p>
            <a:pPr>
              <a:defRPr/>
            </a:pPr>
            <a:r>
              <a:rPr lang="ru-RU" altLang="pt-BR" sz="3200" dirty="0" smtClean="0">
                <a:latin typeface="Calibri" charset="0"/>
                <a:ea typeface="MS PGothic" charset="-128"/>
                <a:cs typeface="ＭＳ Ｐゴシック" charset="-128"/>
              </a:rPr>
              <a:t>Кто будет составлять церковь завтрашнего дня</a:t>
            </a:r>
            <a:r>
              <a:rPr lang="en-US" altLang="pt-BR" sz="3200" dirty="0" smtClean="0">
                <a:latin typeface="Calibri" charset="0"/>
                <a:ea typeface="MS PGothic" charset="-128"/>
                <a:cs typeface="ＭＳ Ｐゴシック" charset="-128"/>
              </a:rPr>
              <a:t>?</a:t>
            </a:r>
            <a:endParaRPr lang="en-US" altLang="pt-BR" sz="3200" dirty="0">
              <a:latin typeface="Calibri" charset="0"/>
              <a:ea typeface="MS PGothic" charset="-128"/>
              <a:cs typeface="ＭＳ Ｐゴシック" charset="-128"/>
            </a:endParaRPr>
          </a:p>
          <a:p>
            <a:pPr>
              <a:defRPr/>
            </a:pPr>
            <a:endParaRPr lang="en-US" altLang="pt-BR" sz="2000" b="1" dirty="0">
              <a:solidFill>
                <a:srgbClr val="C00000"/>
              </a:solidFill>
              <a:latin typeface="Calibri" charset="0"/>
              <a:ea typeface="MS PGothic" charset="-128"/>
              <a:cs typeface="ＭＳ Ｐゴシック" charset="-128"/>
            </a:endParaRPr>
          </a:p>
          <a:p>
            <a:pPr>
              <a:defRPr/>
            </a:pPr>
            <a:r>
              <a:rPr lang="ru-RU" altLang="pt-BR" sz="3200" b="1" dirty="0" smtClean="0">
                <a:solidFill>
                  <a:schemeClr val="accent2">
                    <a:lumMod val="75000"/>
                  </a:schemeClr>
                </a:solidFill>
                <a:latin typeface="Calibri" charset="0"/>
                <a:ea typeface="MS PGothic" charset="-128"/>
                <a:cs typeface="ＭＳ Ｐゴシック" charset="-128"/>
              </a:rPr>
              <a:t>Перед нами стоят реальные вызовы</a:t>
            </a:r>
            <a:r>
              <a:rPr lang="en-US" altLang="pt-BR" sz="3200" b="1" dirty="0" smtClean="0">
                <a:solidFill>
                  <a:schemeClr val="accent2">
                    <a:lumMod val="75000"/>
                  </a:schemeClr>
                </a:solidFill>
                <a:latin typeface="Calibri" charset="0"/>
                <a:ea typeface="MS PGothic" charset="-128"/>
                <a:cs typeface="ＭＳ Ｐゴシック" charset="-128"/>
              </a:rPr>
              <a:t>.</a:t>
            </a:r>
            <a:endParaRPr lang="en-US" altLang="pt-BR" sz="3200" b="1" dirty="0">
              <a:solidFill>
                <a:schemeClr val="accent2">
                  <a:lumMod val="75000"/>
                </a:schemeClr>
              </a:solidFill>
              <a:latin typeface="Calibri" charset="0"/>
              <a:ea typeface="MS PGothic" charset="-128"/>
              <a:cs typeface="ＭＳ Ｐゴシック" charset="-128"/>
            </a:endParaRPr>
          </a:p>
          <a:p>
            <a:pPr>
              <a:defRPr/>
            </a:pPr>
            <a:endParaRPr lang="en-US" altLang="pt-BR" b="1" dirty="0">
              <a:latin typeface="Calibri" charset="0"/>
              <a:ea typeface="MS PGothic" charset="-128"/>
              <a:cs typeface="ＭＳ Ｐゴシック" charset="-128"/>
            </a:endParaRPr>
          </a:p>
          <a:p>
            <a:pPr>
              <a:defRPr/>
            </a:pPr>
            <a:r>
              <a:rPr lang="ru-RU" altLang="pt-BR" sz="3200" b="1" dirty="0" smtClean="0">
                <a:latin typeface="Calibri" charset="0"/>
                <a:ea typeface="MS PGothic" charset="-128"/>
                <a:cs typeface="ＭＳ Ｐゴシック" charset="-128"/>
              </a:rPr>
              <a:t>КАКОВА НАША РОЛЬ в создании среды, </a:t>
            </a:r>
            <a:r>
              <a:rPr lang="ru-RU" altLang="pt-BR" sz="3200" b="1" dirty="0" smtClean="0">
                <a:solidFill>
                  <a:srgbClr val="FF0066"/>
                </a:solidFill>
                <a:latin typeface="Calibri" charset="0"/>
                <a:ea typeface="MS PGothic" charset="-128"/>
                <a:cs typeface="ＭＳ Ｐゴシック" charset="-128"/>
              </a:rPr>
              <a:t>свободной от издевательств? </a:t>
            </a:r>
            <a:endParaRPr lang="en-US" altLang="pt-BR" sz="3200" b="1" dirty="0">
              <a:solidFill>
                <a:srgbClr val="FF0066"/>
              </a:solidFill>
              <a:latin typeface="Calibri" charset="0"/>
              <a:ea typeface="MS PGothic" charset="-128"/>
              <a:cs typeface="ＭＳ Ｐゴシック" charset="-128"/>
            </a:endParaRPr>
          </a:p>
          <a:p>
            <a:pPr>
              <a:defRPr/>
            </a:pPr>
            <a:endParaRPr lang="en-US" altLang="pt-BR" sz="3200" dirty="0">
              <a:latin typeface="Calibri" charset="0"/>
              <a:ea typeface="MS PGothic" charset="-128"/>
              <a:cs typeface="ＭＳ Ｐゴシック" charset="-128"/>
            </a:endParaRPr>
          </a:p>
          <a:p>
            <a:pPr>
              <a:defRPr/>
            </a:pPr>
            <a:endParaRPr lang="en-US" altLang="pt-BR" sz="3200" dirty="0">
              <a:latin typeface="Calibri" charset="0"/>
              <a:ea typeface="MS PGothic" charset="-128"/>
              <a:cs typeface="ＭＳ Ｐゴシック" charset="-128"/>
            </a:endParaRPr>
          </a:p>
          <a:p>
            <a:pPr>
              <a:defRPr/>
            </a:pPr>
            <a:endParaRPr lang="en-US" altLang="pt-BR" sz="3200" dirty="0">
              <a:latin typeface="Calibri" charset="0"/>
              <a:ea typeface="MS PGothic" charset="-128"/>
              <a:cs typeface="ＭＳ Ｐゴシック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197368" y="2385646"/>
            <a:ext cx="3611669" cy="48382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2"/>
          <p:cNvSpPr>
            <a:spLocks noGrp="1"/>
          </p:cNvSpPr>
          <p:nvPr>
            <p:ph type="title"/>
          </p:nvPr>
        </p:nvSpPr>
        <p:spPr>
          <a:xfrm>
            <a:off x="0" y="1127919"/>
            <a:ext cx="10150475" cy="1004094"/>
          </a:xfrm>
        </p:spPr>
        <p:txBody>
          <a:bodyPr/>
          <a:lstStyle/>
          <a:p>
            <a:pPr algn="ctr"/>
            <a:r>
              <a:rPr lang="ru-RU" altLang="en-US" sz="4000" b="0" dirty="0" smtClean="0">
                <a:solidFill>
                  <a:schemeClr val="bg1"/>
                </a:solidFill>
                <a:latin typeface="Avenir Next" charset="0"/>
                <a:ea typeface="Avenir Next" charset="0"/>
                <a:cs typeface="Avenir Next" charset="0"/>
              </a:rPr>
              <a:t>ЧЕМ </a:t>
            </a:r>
            <a:r>
              <a:rPr lang="ru-RU" altLang="en-US" sz="4000" dirty="0" smtClean="0">
                <a:solidFill>
                  <a:srgbClr val="FFFF00"/>
                </a:solidFill>
                <a:latin typeface="Avenir Next" charset="0"/>
                <a:ea typeface="Avenir Next" charset="0"/>
                <a:cs typeface="Avenir Next" charset="0"/>
              </a:rPr>
              <a:t>МОГУТ ПОМОЧЬ </a:t>
            </a:r>
            <a:r>
              <a:rPr lang="ru-RU" altLang="en-US" sz="4000" b="0" dirty="0" smtClean="0">
                <a:solidFill>
                  <a:schemeClr val="bg1"/>
                </a:solidFill>
                <a:latin typeface="Avenir Next" charset="0"/>
                <a:ea typeface="Avenir Next" charset="0"/>
                <a:cs typeface="Avenir Next" charset="0"/>
              </a:rPr>
              <a:t>РОДИТЕЛИ, УЧИТЕЛЯ И ЛИДЕРЫ ЦЕРКВИ </a:t>
            </a:r>
            <a:r>
              <a:rPr lang="en-US" altLang="en-US" sz="4000" b="0" dirty="0">
                <a:solidFill>
                  <a:schemeClr val="bg1"/>
                </a:solidFill>
                <a:latin typeface="Avenir Next" charset="0"/>
                <a:ea typeface="Avenir Next" charset="0"/>
                <a:cs typeface="Avenir Next" charset="0"/>
              </a:rPr>
              <a:t/>
            </a:r>
            <a:br>
              <a:rPr lang="en-US" altLang="en-US" sz="4000" b="0" dirty="0">
                <a:solidFill>
                  <a:schemeClr val="bg1"/>
                </a:solidFill>
                <a:latin typeface="Avenir Next" charset="0"/>
                <a:ea typeface="Avenir Next" charset="0"/>
                <a:cs typeface="Avenir Next" charset="0"/>
              </a:rPr>
            </a:br>
            <a:endParaRPr lang="en-US" altLang="x-none" sz="4000" b="0" dirty="0">
              <a:solidFill>
                <a:srgbClr val="F7F7F7"/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3968750" y="2500313"/>
            <a:ext cx="5673725" cy="4491037"/>
          </a:xfrm>
        </p:spPr>
        <p:txBody>
          <a:bodyPr/>
          <a:lstStyle/>
          <a:p>
            <a:pPr marL="0" indent="0" algn="ctr">
              <a:spcBef>
                <a:spcPts val="1200"/>
              </a:spcBef>
              <a:buFont typeface="Arial" charset="0"/>
              <a:buNone/>
            </a:pPr>
            <a:r>
              <a:rPr lang="ru-RU" altLang="en-US" sz="2400" b="1" dirty="0" smtClean="0">
                <a:ea typeface="MS PGothic" charset="-128"/>
              </a:rPr>
              <a:t>Христианский дом</a:t>
            </a:r>
            <a:endParaRPr lang="en-US" altLang="en-US" sz="2400" b="1" dirty="0">
              <a:ea typeface="MS PGothic" charset="-128"/>
            </a:endParaRPr>
          </a:p>
          <a:p>
            <a:pPr marL="0" indent="0" algn="ctr">
              <a:spcBef>
                <a:spcPts val="1200"/>
              </a:spcBef>
              <a:buNone/>
            </a:pPr>
            <a:r>
              <a:rPr lang="en-US" altLang="en-US" sz="2400" dirty="0" smtClean="0">
                <a:ea typeface="MS PGothic" charset="-128"/>
              </a:rPr>
              <a:t>“</a:t>
            </a:r>
            <a:r>
              <a:rPr lang="ru-RU" sz="2400" dirty="0" smtClean="0"/>
              <a:t>Христианский дом - это место, где люди учатся воплощать в жизнь правила и нормы Церкви христиан адвентистов седьмого дня, где отцы и матери адвентисты уполномочены Христом приводить в христианство членов своих семей. И для того, чтобы достойно выполнить эту задачу, родители адвентисты должны прибегать ко всякой помощи, какую только могут найти</a:t>
            </a:r>
            <a:r>
              <a:rPr lang="en-US" altLang="en-US" sz="2400" dirty="0" smtClean="0">
                <a:ea typeface="MS PGothic" charset="-128"/>
              </a:rPr>
              <a:t>” </a:t>
            </a:r>
            <a:endParaRPr lang="en-US" altLang="en-US" sz="2400" dirty="0">
              <a:ea typeface="MS PGothic" charset="-128"/>
            </a:endParaRPr>
          </a:p>
          <a:p>
            <a:pPr marL="0" indent="0" algn="ctr">
              <a:spcBef>
                <a:spcPts val="1200"/>
              </a:spcBef>
              <a:buFont typeface="Arial" charset="0"/>
              <a:buNone/>
            </a:pPr>
            <a:r>
              <a:rPr lang="ru-RU" altLang="en-US" sz="2400" i="1" dirty="0" err="1" smtClean="0">
                <a:ea typeface="MS PGothic" charset="-128"/>
              </a:rPr>
              <a:t>Эллен</a:t>
            </a:r>
            <a:r>
              <a:rPr lang="ru-RU" altLang="en-US" sz="2400" i="1" dirty="0" smtClean="0">
                <a:ea typeface="MS PGothic" charset="-128"/>
              </a:rPr>
              <a:t> Уайт</a:t>
            </a:r>
            <a:r>
              <a:rPr lang="en-US" altLang="en-US" sz="2400" i="1" dirty="0" smtClean="0">
                <a:ea typeface="MS PGothic" charset="-128"/>
              </a:rPr>
              <a:t>, </a:t>
            </a:r>
            <a:r>
              <a:rPr lang="ru-RU" altLang="en-US" sz="2400" i="1" dirty="0" smtClean="0">
                <a:ea typeface="MS PGothic" charset="-128"/>
              </a:rPr>
              <a:t>Христианский дом</a:t>
            </a:r>
            <a:r>
              <a:rPr lang="en-US" altLang="en-US" sz="2400" i="1" dirty="0" smtClean="0">
                <a:ea typeface="MS PGothic" charset="-128"/>
              </a:rPr>
              <a:t>,</a:t>
            </a:r>
            <a:r>
              <a:rPr lang="en-US" altLang="en-US" sz="2400" dirty="0" smtClean="0">
                <a:ea typeface="MS PGothic" charset="-128"/>
              </a:rPr>
              <a:t> </a:t>
            </a:r>
            <a:r>
              <a:rPr lang="ru-RU" altLang="en-US" sz="2400" dirty="0" smtClean="0">
                <a:ea typeface="MS PGothic" charset="-128"/>
              </a:rPr>
              <a:t>с</a:t>
            </a:r>
            <a:r>
              <a:rPr lang="en-US" altLang="en-US" sz="2400" dirty="0" smtClean="0">
                <a:ea typeface="MS PGothic" charset="-128"/>
              </a:rPr>
              <a:t>. </a:t>
            </a:r>
            <a:r>
              <a:rPr lang="en-US" altLang="en-US" sz="2400" dirty="0">
                <a:ea typeface="MS PGothic" charset="-128"/>
              </a:rPr>
              <a:t>5.1.</a:t>
            </a:r>
          </a:p>
        </p:txBody>
      </p:sp>
      <p:sp>
        <p:nvSpPr>
          <p:cNvPr id="48132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2608263"/>
            <a:ext cx="3338513" cy="4383087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ru-RU" sz="2800" dirty="0" smtClean="0"/>
              <a:t>Крайне важно </a:t>
            </a:r>
            <a:r>
              <a:rPr lang="ru-RU" altLang="en-US" sz="2800" b="1" dirty="0" smtClean="0">
                <a:solidFill>
                  <a:srgbClr val="000099"/>
                </a:solidFill>
                <a:ea typeface="MS PGothic" charset="-128"/>
              </a:rPr>
              <a:t>ОСОЗНАНИЕ</a:t>
            </a:r>
            <a:endParaRPr lang="en-US" altLang="en-US" sz="2800" b="1" dirty="0">
              <a:solidFill>
                <a:srgbClr val="000099"/>
              </a:solidFill>
              <a:ea typeface="MS PGothic" charset="-128"/>
            </a:endParaRPr>
          </a:p>
          <a:p>
            <a:pPr>
              <a:spcBef>
                <a:spcPct val="0"/>
              </a:spcBef>
            </a:pPr>
            <a:r>
              <a:rPr lang="ru-RU" altLang="en-US" sz="2800" dirty="0" smtClean="0">
                <a:ea typeface="MS PGothic" charset="-128"/>
              </a:rPr>
              <a:t>проблемы</a:t>
            </a:r>
            <a:r>
              <a:rPr lang="en-US" altLang="en-US" sz="2800" dirty="0" smtClean="0">
                <a:ea typeface="MS PGothic" charset="-128"/>
              </a:rPr>
              <a:t>.</a:t>
            </a:r>
            <a:endParaRPr lang="en-US" altLang="en-US" sz="2800" dirty="0">
              <a:ea typeface="MS PGothic" charset="-128"/>
            </a:endParaRPr>
          </a:p>
          <a:p>
            <a:pPr>
              <a:spcBef>
                <a:spcPct val="0"/>
              </a:spcBef>
            </a:pPr>
            <a:endParaRPr lang="en-US" altLang="en-US" sz="2800" dirty="0">
              <a:ea typeface="MS PGothic" charset="-128"/>
            </a:endParaRPr>
          </a:p>
          <a:p>
            <a:pPr>
              <a:spcBef>
                <a:spcPct val="0"/>
              </a:spcBef>
            </a:pPr>
            <a:r>
              <a:rPr lang="ru-RU" sz="2800" dirty="0" smtClean="0"/>
              <a:t>Реакция на издевательства должна быть </a:t>
            </a:r>
            <a:r>
              <a:rPr lang="ru-RU" altLang="en-US" sz="2800" b="1" dirty="0" smtClean="0">
                <a:solidFill>
                  <a:srgbClr val="000099"/>
                </a:solidFill>
                <a:ea typeface="MS PGothic" charset="-128"/>
              </a:rPr>
              <a:t>ПРЕВЕНТИВНОЙ</a:t>
            </a:r>
            <a:r>
              <a:rPr lang="ru-RU" sz="2800" dirty="0" smtClean="0"/>
              <a:t> и </a:t>
            </a:r>
            <a:r>
              <a:rPr lang="ru-RU" altLang="en-US" sz="2800" b="1" dirty="0" smtClean="0">
                <a:solidFill>
                  <a:srgbClr val="000099"/>
                </a:solidFill>
                <a:ea typeface="MS PGothic" charset="-128"/>
              </a:rPr>
              <a:t>ПРОАКТИВНОЙ</a:t>
            </a:r>
            <a:r>
              <a:rPr lang="ru-RU" sz="2800" b="1" cap="all" dirty="0" smtClean="0"/>
              <a:t>. </a:t>
            </a:r>
            <a:endParaRPr lang="en-US" altLang="en-US" sz="2800" b="1" dirty="0">
              <a:solidFill>
                <a:srgbClr val="000099"/>
              </a:solidFill>
              <a:ea typeface="MS PGothic" charset="-128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1587" y="213519"/>
            <a:ext cx="10148888" cy="1512888"/>
          </a:xfrm>
        </p:spPr>
        <p:txBody>
          <a:bodyPr/>
          <a:lstStyle/>
          <a:p>
            <a:pPr algn="ctr"/>
            <a:r>
              <a:rPr lang="ru-RU" altLang="en-US" sz="4000" b="0" dirty="0" smtClean="0">
                <a:solidFill>
                  <a:schemeClr val="bg1"/>
                </a:solidFill>
                <a:latin typeface="Avenir Next" charset="0"/>
                <a:ea typeface="Avenir Next" charset="0"/>
                <a:cs typeface="Avenir Next" charset="0"/>
              </a:rPr>
              <a:t>ЧЕМ </a:t>
            </a:r>
            <a:r>
              <a:rPr lang="ru-RU" altLang="en-US" sz="4000" dirty="0" smtClean="0">
                <a:solidFill>
                  <a:srgbClr val="FFFF00"/>
                </a:solidFill>
                <a:latin typeface="Avenir Next" charset="0"/>
                <a:ea typeface="Avenir Next" charset="0"/>
                <a:cs typeface="Avenir Next" charset="0"/>
              </a:rPr>
              <a:t>МОГУТ ПОМОЧЬ </a:t>
            </a:r>
            <a:r>
              <a:rPr lang="ru-RU" altLang="en-US" sz="4000" b="0" dirty="0" smtClean="0">
                <a:solidFill>
                  <a:schemeClr val="bg1"/>
                </a:solidFill>
                <a:latin typeface="Avenir Next" charset="0"/>
                <a:ea typeface="Avenir Next" charset="0"/>
                <a:cs typeface="Avenir Next" charset="0"/>
              </a:rPr>
              <a:t>РОДИТЕЛИ, УЧИТЕЛЯ И ЛИДЕРЫ ЦЕРКВИ </a:t>
            </a:r>
            <a:endParaRPr lang="en-US" altLang="x-none" sz="4000" dirty="0">
              <a:solidFill>
                <a:srgbClr val="F7F7F7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3856037" y="1966119"/>
            <a:ext cx="5673725" cy="4648200"/>
          </a:xfrm>
        </p:spPr>
        <p:txBody>
          <a:bodyPr/>
          <a:lstStyle/>
          <a:p>
            <a:pPr marL="0" indent="0" algn="ctr">
              <a:spcBef>
                <a:spcPts val="1200"/>
              </a:spcBef>
              <a:buFont typeface="Arial" charset="0"/>
              <a:buNone/>
            </a:pPr>
            <a:r>
              <a:rPr lang="ru-RU" altLang="en-US" sz="2400" b="1" dirty="0" smtClean="0">
                <a:ea typeface="MS PGothic" charset="-128"/>
              </a:rPr>
              <a:t>Христианский дом</a:t>
            </a:r>
            <a:endParaRPr lang="en-US" altLang="en-US" sz="2400" b="1" dirty="0">
              <a:ea typeface="MS PGothic" charset="-128"/>
            </a:endParaRPr>
          </a:p>
          <a:p>
            <a:pPr marL="0" indent="0" algn="ctr">
              <a:spcBef>
                <a:spcPts val="1200"/>
              </a:spcBef>
              <a:buNone/>
            </a:pPr>
            <a:r>
              <a:rPr lang="en-US" altLang="en-US" sz="2400" dirty="0" smtClean="0">
                <a:ea typeface="MS PGothic" charset="-128"/>
              </a:rPr>
              <a:t>“</a:t>
            </a:r>
            <a:r>
              <a:rPr lang="ru-RU" altLang="en-US" sz="2400" dirty="0" err="1" smtClean="0">
                <a:ea typeface="MS PGothic" charset="-128"/>
              </a:rPr>
              <a:t>Эллен</a:t>
            </a:r>
            <a:r>
              <a:rPr lang="ru-RU" altLang="en-US" sz="2400" dirty="0" smtClean="0">
                <a:ea typeface="MS PGothic" charset="-128"/>
              </a:rPr>
              <a:t> Уайт</a:t>
            </a:r>
            <a:r>
              <a:rPr lang="is-IS" altLang="en-US" sz="2400" dirty="0" smtClean="0">
                <a:ea typeface="MS PGothic" charset="-128"/>
              </a:rPr>
              <a:t>…</a:t>
            </a:r>
            <a:r>
              <a:rPr lang="en-US" altLang="en-US" sz="2400" dirty="0" smtClean="0">
                <a:ea typeface="MS PGothic" charset="-128"/>
              </a:rPr>
              <a:t> </a:t>
            </a:r>
            <a:r>
              <a:rPr lang="ru-RU" sz="2400" dirty="0" smtClean="0"/>
              <a:t>затрагивает практически все стороны семейной жизни и те особые проблемы, которые так тревожат сегодня родителей</a:t>
            </a:r>
            <a:r>
              <a:rPr lang="ru-RU" sz="2400" dirty="0" smtClean="0">
                <a:ea typeface="MS PGothic" charset="-128"/>
              </a:rPr>
              <a:t>.</a:t>
            </a:r>
            <a:endParaRPr lang="en-US" altLang="en-US" sz="2400" dirty="0">
              <a:ea typeface="MS PGothic" charset="-128"/>
            </a:endParaRPr>
          </a:p>
          <a:p>
            <a:pPr marL="0" indent="0" algn="ctr">
              <a:spcBef>
                <a:spcPts val="1200"/>
              </a:spcBef>
              <a:buNone/>
            </a:pPr>
            <a:r>
              <a:rPr lang="ru-RU" sz="2400" dirty="0" smtClean="0"/>
              <a:t>За несколько лет до своей смерти она задумала издать "книгу для родителей христиан", которая помогла бы матери понять ее долг по отношению к детям и то, как оказывать на них доброе влияние».</a:t>
            </a:r>
          </a:p>
          <a:p>
            <a:pPr marL="0" indent="0" algn="ctr">
              <a:spcBef>
                <a:spcPts val="1200"/>
              </a:spcBef>
              <a:buNone/>
            </a:pPr>
            <a:r>
              <a:rPr lang="ru-RU" altLang="en-US" sz="2400" i="1" dirty="0" err="1" smtClean="0">
                <a:ea typeface="MS PGothic" charset="-128"/>
              </a:rPr>
              <a:t>Адвентистский</a:t>
            </a:r>
            <a:r>
              <a:rPr lang="ru-RU" altLang="en-US" sz="2400" i="1" dirty="0" smtClean="0">
                <a:ea typeface="MS PGothic" charset="-128"/>
              </a:rPr>
              <a:t> дом</a:t>
            </a:r>
            <a:r>
              <a:rPr lang="en-US" altLang="en-US" sz="2400" i="1" dirty="0" smtClean="0">
                <a:ea typeface="MS PGothic" charset="-128"/>
              </a:rPr>
              <a:t>, </a:t>
            </a:r>
            <a:r>
              <a:rPr lang="ru-RU" altLang="en-US" sz="2400" dirty="0" smtClean="0">
                <a:ea typeface="MS PGothic" charset="-128"/>
              </a:rPr>
              <a:t>с</a:t>
            </a:r>
            <a:r>
              <a:rPr lang="en-US" altLang="en-US" sz="2400" dirty="0" smtClean="0">
                <a:ea typeface="MS PGothic" charset="-128"/>
              </a:rPr>
              <a:t>. </a:t>
            </a:r>
            <a:r>
              <a:rPr lang="en-US" altLang="en-US" sz="2400" dirty="0">
                <a:ea typeface="MS PGothic" charset="-128"/>
              </a:rPr>
              <a:t>5.2.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Text Placeholder 3"/>
          <p:cNvSpPr txBox="1">
            <a:spLocks/>
          </p:cNvSpPr>
          <p:nvPr/>
        </p:nvSpPr>
        <p:spPr bwMode="auto">
          <a:xfrm>
            <a:off x="508000" y="2608263"/>
            <a:ext cx="3338513" cy="438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00446" tIns="50215" rIns="100446" bIns="502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112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34" charset="-128"/>
                <a:cs typeface="+mn-cs"/>
              </a:rPr>
              <a:t>Крайне важно </a:t>
            </a:r>
            <a:r>
              <a:rPr kumimoji="0" lang="ru-RU" altLang="en-US" sz="2800" b="1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MS PGothic" charset="-128"/>
                <a:cs typeface="+mn-cs"/>
              </a:rPr>
              <a:t>ОСОЗНАНИЕ</a:t>
            </a:r>
            <a:endParaRPr kumimoji="0" lang="en-US" altLang="en-US" sz="2800" b="1" i="0" u="none" strike="noStrike" kern="0" cap="none" spc="0" normalizeH="0" baseline="0" noProof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n-lt"/>
              <a:ea typeface="MS PGothic" charset="-128"/>
              <a:cs typeface="+mn-cs"/>
            </a:endParaRPr>
          </a:p>
          <a:p>
            <a:pPr marL="0" marR="0" lvl="0" indent="0" algn="l" defTabSz="10112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alt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charset="-128"/>
                <a:cs typeface="+mn-cs"/>
              </a:rPr>
              <a:t>проблемы</a:t>
            </a:r>
            <a:r>
              <a:rPr kumimoji="0" lang="en-US" alt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charset="-128"/>
                <a:cs typeface="+mn-cs"/>
              </a:rPr>
              <a:t>.</a:t>
            </a:r>
          </a:p>
          <a:p>
            <a:pPr marL="0" marR="0" lvl="0" indent="0" algn="l" defTabSz="10112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altLang="en-US" sz="28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S PGothic" charset="-128"/>
              <a:cs typeface="+mn-cs"/>
            </a:endParaRPr>
          </a:p>
          <a:p>
            <a:pPr marL="0" marR="0" lvl="0" indent="0" algn="l" defTabSz="10112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34" charset="-128"/>
                <a:cs typeface="+mn-cs"/>
              </a:rPr>
              <a:t>Реакция на издевательства должна быть </a:t>
            </a:r>
            <a:r>
              <a:rPr kumimoji="0" lang="ru-RU" altLang="en-US" sz="2800" b="1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MS PGothic" charset="-128"/>
                <a:cs typeface="+mn-cs"/>
              </a:rPr>
              <a:t>ПРЕВЕНТИВНОЙ</a:t>
            </a:r>
            <a:r>
              <a:rPr kumimoji="0" lang="ru-RU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34" charset="-128"/>
                <a:cs typeface="+mn-cs"/>
              </a:rPr>
              <a:t> и </a:t>
            </a:r>
            <a:r>
              <a:rPr kumimoji="0" lang="ru-RU" altLang="en-US" sz="2800" b="1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MS PGothic" charset="-128"/>
                <a:cs typeface="+mn-cs"/>
              </a:rPr>
              <a:t>ПРОАКТИВНОЙ</a:t>
            </a:r>
            <a:r>
              <a:rPr kumimoji="0" lang="ru-RU" sz="2800" b="1" i="0" u="none" strike="noStrike" kern="0" cap="all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34" charset="-128"/>
                <a:cs typeface="+mn-cs"/>
              </a:rPr>
              <a:t>. </a:t>
            </a:r>
            <a:endParaRPr kumimoji="0" lang="en-US" altLang="en-US" sz="2800" b="1" i="0" u="none" strike="noStrike" kern="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n-lt"/>
              <a:ea typeface="MS PGothic" charset="-128"/>
              <a:cs typeface="+mn-cs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150475" cy="1436688"/>
          </a:xfrm>
        </p:spPr>
        <p:txBody>
          <a:bodyPr/>
          <a:lstStyle/>
          <a:p>
            <a:pPr algn="ctr"/>
            <a:r>
              <a:rPr lang="ru-RU" altLang="en-US" sz="4000" b="0" dirty="0" smtClean="0">
                <a:solidFill>
                  <a:schemeClr val="bg1"/>
                </a:solidFill>
                <a:latin typeface="Avenir Next" charset="0"/>
                <a:ea typeface="Avenir Next" charset="0"/>
                <a:cs typeface="Avenir Next" charset="0"/>
              </a:rPr>
              <a:t>ЧЕМ </a:t>
            </a:r>
            <a:r>
              <a:rPr lang="ru-RU" altLang="en-US" sz="4000" dirty="0" smtClean="0">
                <a:solidFill>
                  <a:srgbClr val="FFFF00"/>
                </a:solidFill>
                <a:latin typeface="Avenir Next" charset="0"/>
                <a:ea typeface="Avenir Next" charset="0"/>
                <a:cs typeface="Avenir Next" charset="0"/>
              </a:rPr>
              <a:t>МОГУТ ПОМОЧЬ </a:t>
            </a:r>
            <a:r>
              <a:rPr lang="ru-RU" altLang="en-US" sz="4000" b="0" dirty="0" smtClean="0">
                <a:solidFill>
                  <a:schemeClr val="bg1"/>
                </a:solidFill>
                <a:latin typeface="Avenir Next" charset="0"/>
                <a:ea typeface="Avenir Next" charset="0"/>
                <a:cs typeface="Avenir Next" charset="0"/>
              </a:rPr>
              <a:t>РОДИТЕЛИ, УЧИТЕЛЯ И ЛИДЕРЫ ЦЕРКВИ </a:t>
            </a:r>
            <a:endParaRPr lang="en-US" altLang="x-none" sz="4000" b="0" dirty="0">
              <a:solidFill>
                <a:srgbClr val="F7F7F7"/>
              </a:solidFill>
              <a:ea typeface="MS PGothic" charset="-128"/>
            </a:endParaRP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>
          <a:xfrm>
            <a:off x="3932237" y="2651919"/>
            <a:ext cx="5673725" cy="4051300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ru-RU" altLang="en-US" sz="2400" b="1" dirty="0" smtClean="0">
                <a:ea typeface="MS PGothic" charset="-128"/>
              </a:rPr>
              <a:t>Христианский дом</a:t>
            </a:r>
            <a:r>
              <a:rPr lang="en-US" altLang="en-US" sz="2400" b="1" dirty="0">
                <a:ea typeface="MS PGothic" charset="-128"/>
              </a:rPr>
              <a:t/>
            </a:r>
            <a:br>
              <a:rPr lang="en-US" altLang="en-US" sz="2400" b="1" dirty="0">
                <a:ea typeface="MS PGothic" charset="-128"/>
              </a:rPr>
            </a:br>
            <a:endParaRPr lang="en-US" altLang="en-US" sz="2400" b="1" dirty="0">
              <a:ea typeface="MS PGothic" charset="-128"/>
            </a:endParaRPr>
          </a:p>
          <a:p>
            <a:pPr marL="0" indent="0" algn="ctr">
              <a:buNone/>
            </a:pPr>
            <a:r>
              <a:rPr lang="ru-RU" sz="2400" dirty="0" smtClean="0"/>
              <a:t>«Книга "Христианский дом" вместе с тем является руководством для занятых родителей в отношении того, каким может и должен стать христианский дом».</a:t>
            </a:r>
            <a:r>
              <a:rPr lang="en-US" altLang="en-US" sz="2400" dirty="0" smtClean="0">
                <a:ea typeface="MS PGothic" charset="-128"/>
              </a:rPr>
              <a:t>  </a:t>
            </a:r>
            <a:endParaRPr lang="en-US" altLang="en-US" sz="2400" dirty="0">
              <a:ea typeface="MS PGothic" charset="-128"/>
            </a:endParaRPr>
          </a:p>
          <a:p>
            <a:pPr marL="0" indent="0" algn="ctr">
              <a:buFont typeface="Arial" charset="0"/>
              <a:buNone/>
            </a:pPr>
            <a:r>
              <a:rPr lang="ru-RU" altLang="en-US" sz="2400" i="1" dirty="0" smtClean="0">
                <a:ea typeface="MS PGothic" charset="-128"/>
              </a:rPr>
              <a:t>Христианский дом</a:t>
            </a:r>
            <a:r>
              <a:rPr lang="en-US" altLang="en-US" sz="2400" i="1" dirty="0" smtClean="0">
                <a:ea typeface="MS PGothic" charset="-128"/>
              </a:rPr>
              <a:t>, </a:t>
            </a:r>
            <a:r>
              <a:rPr lang="ru-RU" altLang="en-US" sz="2400" dirty="0" smtClean="0">
                <a:ea typeface="MS PGothic" charset="-128"/>
              </a:rPr>
              <a:t>с</a:t>
            </a:r>
            <a:r>
              <a:rPr lang="en-US" altLang="en-US" sz="2400" dirty="0" smtClean="0">
                <a:ea typeface="MS PGothic" charset="-128"/>
              </a:rPr>
              <a:t>.</a:t>
            </a:r>
            <a:r>
              <a:rPr lang="en-US" altLang="en-US" sz="2400" i="1" dirty="0" smtClean="0">
                <a:ea typeface="MS PGothic" charset="-128"/>
              </a:rPr>
              <a:t> </a:t>
            </a:r>
            <a:r>
              <a:rPr lang="en-US" altLang="en-US" sz="2400" dirty="0">
                <a:ea typeface="MS PGothic" charset="-128"/>
              </a:rPr>
              <a:t>5.3.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Text Placeholder 3"/>
          <p:cNvSpPr txBox="1">
            <a:spLocks/>
          </p:cNvSpPr>
          <p:nvPr/>
        </p:nvSpPr>
        <p:spPr bwMode="auto">
          <a:xfrm>
            <a:off x="508000" y="2608263"/>
            <a:ext cx="3338513" cy="438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00446" tIns="50215" rIns="100446" bIns="502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112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34" charset="-128"/>
                <a:cs typeface="+mn-cs"/>
              </a:rPr>
              <a:t>Крайне важно </a:t>
            </a:r>
            <a:r>
              <a:rPr kumimoji="0" lang="ru-RU" altLang="en-US" sz="2800" b="1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MS PGothic" charset="-128"/>
                <a:cs typeface="+mn-cs"/>
              </a:rPr>
              <a:t>ОСОЗНАНИЕ</a:t>
            </a:r>
            <a:endParaRPr kumimoji="0" lang="en-US" altLang="en-US" sz="2800" b="1" i="0" u="none" strike="noStrike" kern="0" cap="none" spc="0" normalizeH="0" baseline="0" noProof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n-lt"/>
              <a:ea typeface="MS PGothic" charset="-128"/>
              <a:cs typeface="+mn-cs"/>
            </a:endParaRPr>
          </a:p>
          <a:p>
            <a:pPr marL="0" marR="0" lvl="0" indent="0" algn="l" defTabSz="10112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alt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charset="-128"/>
                <a:cs typeface="+mn-cs"/>
              </a:rPr>
              <a:t>проблемы</a:t>
            </a:r>
            <a:r>
              <a:rPr kumimoji="0" lang="en-US" alt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charset="-128"/>
                <a:cs typeface="+mn-cs"/>
              </a:rPr>
              <a:t>.</a:t>
            </a:r>
          </a:p>
          <a:p>
            <a:pPr marL="0" marR="0" lvl="0" indent="0" algn="l" defTabSz="10112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altLang="en-US" sz="28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S PGothic" charset="-128"/>
              <a:cs typeface="+mn-cs"/>
            </a:endParaRPr>
          </a:p>
          <a:p>
            <a:pPr marL="0" marR="0" lvl="0" indent="0" algn="l" defTabSz="10112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34" charset="-128"/>
                <a:cs typeface="+mn-cs"/>
              </a:rPr>
              <a:t>Реакция на издевательства должна быть </a:t>
            </a:r>
            <a:r>
              <a:rPr kumimoji="0" lang="ru-RU" altLang="en-US" sz="2800" b="1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MS PGothic" charset="-128"/>
                <a:cs typeface="+mn-cs"/>
              </a:rPr>
              <a:t>ПРЕВЕНТИВНОЙ</a:t>
            </a:r>
            <a:r>
              <a:rPr kumimoji="0" lang="ru-RU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34" charset="-128"/>
                <a:cs typeface="+mn-cs"/>
              </a:rPr>
              <a:t> и </a:t>
            </a:r>
            <a:r>
              <a:rPr kumimoji="0" lang="ru-RU" altLang="en-US" sz="2800" b="1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MS PGothic" charset="-128"/>
                <a:cs typeface="+mn-cs"/>
              </a:rPr>
              <a:t>ПРОАКТИВНОЙ</a:t>
            </a:r>
            <a:r>
              <a:rPr kumimoji="0" lang="ru-RU" sz="2800" b="1" i="0" u="none" strike="noStrike" kern="0" cap="all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34" charset="-128"/>
                <a:cs typeface="+mn-cs"/>
              </a:rPr>
              <a:t>. </a:t>
            </a:r>
            <a:endParaRPr kumimoji="0" lang="en-US" altLang="en-US" sz="2800" b="1" i="0" u="none" strike="noStrike" kern="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n-lt"/>
              <a:ea typeface="MS PGothic" charset="-128"/>
              <a:cs typeface="+mn-cs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594350" y="6843713"/>
            <a:ext cx="3976688" cy="517525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endParaRPr lang="pt-BR" altLang="pt-BR" smtClean="0">
              <a:cs typeface="Arial" panose="020B0604020202020204" pitchFamily="34" charset="0"/>
            </a:endParaRPr>
          </a:p>
        </p:txBody>
      </p:sp>
      <p:sp>
        <p:nvSpPr>
          <p:cNvPr id="52227" name="Text Placeholder 3"/>
          <p:cNvSpPr txBox="1">
            <a:spLocks/>
          </p:cNvSpPr>
          <p:nvPr/>
        </p:nvSpPr>
        <p:spPr bwMode="auto">
          <a:xfrm>
            <a:off x="503238" y="1966913"/>
            <a:ext cx="39624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144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charset="-128"/>
                <a:cs typeface="ＭＳ Ｐゴシック" charset="-128"/>
              </a:defRPr>
            </a:lvl1pPr>
            <a:lvl2pPr marL="823913" indent="-317500" defTabSz="1014413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266825" indent="-252413" defTabSz="1014413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773238" indent="-252413" defTabSz="1014413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281238" indent="-254000" defTabSz="1014413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738438" indent="-254000" defTabSz="10144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3195638" indent="-254000" defTabSz="10144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652838" indent="-254000" defTabSz="10144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4110038" indent="-254000" defTabSz="10144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>
              <a:buFontTx/>
              <a:buNone/>
            </a:pPr>
            <a:endParaRPr lang="en-US" altLang="pt-BR"/>
          </a:p>
          <a:p>
            <a:endParaRPr lang="en-US" altLang="pt-BR"/>
          </a:p>
          <a:p>
            <a:endParaRPr lang="en-US" altLang="pt-BR"/>
          </a:p>
          <a:p>
            <a:endParaRPr lang="en-US" altLang="pt-BR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71488" y="2575719"/>
            <a:ext cx="9480550" cy="4862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23850" indent="-34290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pPr lvl="0">
              <a:buFont typeface="Arial" pitchFamily="34" charset="0"/>
              <a:buChar char="•"/>
            </a:pPr>
            <a:r>
              <a:rPr lang="ru-RU" sz="3000" dirty="0" smtClean="0">
                <a:latin typeface="Calibri" pitchFamily="34" charset="0"/>
                <a:cs typeface="Calibri" pitchFamily="34" charset="0"/>
              </a:rPr>
              <a:t>Возвращение домой с поврежденной одеждой или без нее, без денег, которые у ребенка должны быть с собой, или с царапинами и синяками.</a:t>
            </a:r>
          </a:p>
          <a:p>
            <a:pPr lvl="0">
              <a:buFont typeface="Arial" pitchFamily="34" charset="0"/>
              <a:buChar char="•"/>
            </a:pPr>
            <a:r>
              <a:rPr lang="ru-RU" sz="3000" dirty="0" smtClean="0">
                <a:latin typeface="Calibri" pitchFamily="34" charset="0"/>
                <a:cs typeface="Calibri" pitchFamily="34" charset="0"/>
              </a:rPr>
              <a:t>Проблемы с домашним заданием без видимых причин.</a:t>
            </a:r>
          </a:p>
          <a:p>
            <a:pPr lvl="0">
              <a:buFont typeface="Arial" pitchFamily="34" charset="0"/>
              <a:buChar char="•"/>
            </a:pPr>
            <a:r>
              <a:rPr lang="ru-RU" sz="3000" dirty="0" smtClean="0">
                <a:latin typeface="Calibri" pitchFamily="34" charset="0"/>
                <a:cs typeface="Calibri" pitchFamily="34" charset="0"/>
              </a:rPr>
              <a:t>Использование другого маршрута между домом и школой.</a:t>
            </a:r>
          </a:p>
          <a:p>
            <a:pPr lvl="0">
              <a:buFont typeface="Arial" pitchFamily="34" charset="0"/>
              <a:buChar char="•"/>
            </a:pPr>
            <a:r>
              <a:rPr lang="ru-RU" sz="3000" dirty="0" smtClean="0">
                <a:latin typeface="Calibri" pitchFamily="34" charset="0"/>
                <a:cs typeface="Calibri" pitchFamily="34" charset="0"/>
              </a:rPr>
              <a:t>Ребенок стал раздражительным, легко расстраивается или слишком эмоционален.</a:t>
            </a:r>
          </a:p>
          <a:p>
            <a:pPr>
              <a:spcBef>
                <a:spcPts val="1200"/>
              </a:spcBef>
              <a:buFont typeface="Arial" charset="0"/>
              <a:buChar char="•"/>
            </a:pPr>
            <a:endParaRPr lang="en-US" altLang="en-US" sz="3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18319"/>
            <a:ext cx="10150475" cy="914400"/>
          </a:xfrm>
        </p:spPr>
        <p:txBody>
          <a:bodyPr/>
          <a:lstStyle/>
          <a:p>
            <a:pPr algn="ctr">
              <a:defRPr/>
            </a:pPr>
            <a:r>
              <a:rPr lang="ru-RU" altLang="en-US" sz="4000" b="0" i="0" dirty="0" smtClean="0">
                <a:solidFill>
                  <a:schemeClr val="bg1"/>
                </a:solidFill>
                <a:effectLst/>
                <a:latin typeface="Avenir Next" charset="0"/>
                <a:ea typeface="Avenir Next" charset="0"/>
                <a:cs typeface="Avenir Next" charset="0"/>
              </a:rPr>
              <a:t>КАКОВЫ </a:t>
            </a:r>
            <a:r>
              <a:rPr lang="ru-RU" altLang="en-US" sz="4000" i="0" dirty="0" smtClean="0">
                <a:solidFill>
                  <a:schemeClr val="bg1"/>
                </a:solidFill>
                <a:effectLst/>
                <a:latin typeface="Avenir Next" charset="0"/>
                <a:ea typeface="Avenir Next" charset="0"/>
                <a:cs typeface="Avenir Next" charset="0"/>
              </a:rPr>
              <a:t>ПРИЗНАКИ</a:t>
            </a:r>
            <a:r>
              <a:rPr lang="ru-RU" altLang="en-US" sz="4000" b="0" i="0" dirty="0" smtClean="0">
                <a:solidFill>
                  <a:schemeClr val="bg1"/>
                </a:solidFill>
                <a:effectLst/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ru-RU" altLang="en-US" sz="4000" i="0" dirty="0" smtClean="0">
                <a:solidFill>
                  <a:srgbClr val="FF0000"/>
                </a:solidFill>
                <a:effectLst/>
                <a:latin typeface="Avenir Next" charset="0"/>
                <a:ea typeface="Avenir Next" charset="0"/>
                <a:cs typeface="Avenir Next" charset="0"/>
              </a:rPr>
              <a:t>ИЗДЕВАТЕЛЬСТВ</a:t>
            </a:r>
            <a:r>
              <a:rPr lang="en-US" altLang="en-US" sz="4000" i="0" dirty="0" smtClean="0">
                <a:solidFill>
                  <a:srgbClr val="FF0000"/>
                </a:solidFill>
                <a:effectLst/>
                <a:latin typeface="Avenir Next" charset="0"/>
                <a:ea typeface="Avenir Next" charset="0"/>
                <a:cs typeface="Avenir Next" charset="0"/>
              </a:rPr>
              <a:t>?</a:t>
            </a:r>
            <a:endParaRPr lang="en-US" sz="4000" dirty="0">
              <a:latin typeface="Avenir Next" charset="0"/>
              <a:ea typeface="Avenir Next" charset="0"/>
              <a:cs typeface="Avenir Next" charset="0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594350" y="6843713"/>
            <a:ext cx="3976688" cy="517525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endParaRPr lang="pt-BR" altLang="pt-BR" smtClean="0">
              <a:cs typeface="Arial" panose="020B0604020202020204" pitchFamily="34" charset="0"/>
            </a:endParaRPr>
          </a:p>
        </p:txBody>
      </p:sp>
      <p:sp>
        <p:nvSpPr>
          <p:cNvPr id="5" name="Text Placeholder 3"/>
          <p:cNvSpPr txBox="1">
            <a:spLocks/>
          </p:cNvSpPr>
          <p:nvPr/>
        </p:nvSpPr>
        <p:spPr bwMode="auto">
          <a:xfrm>
            <a:off x="822325" y="2576513"/>
            <a:ext cx="8672513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defTabSz="10144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charset="-128"/>
                <a:cs typeface="ＭＳ Ｐゴシック" charset="-128"/>
              </a:defRPr>
            </a:lvl1pPr>
            <a:lvl2pPr marL="823913" indent="-317500" defTabSz="1014413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266825" indent="-252413" defTabSz="1014413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773238" indent="-252413" defTabSz="1014413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281238" indent="-254000" defTabSz="1014413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738438" indent="-254000" defTabSz="10144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3195638" indent="-254000" defTabSz="10144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652838" indent="-254000" defTabSz="10144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4110038" indent="-254000" defTabSz="10144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>
              <a:spcBef>
                <a:spcPts val="1200"/>
              </a:spcBef>
            </a:pPr>
            <a:r>
              <a:rPr lang="ru-RU" altLang="pt-BR" sz="3200" dirty="0" smtClean="0">
                <a:latin typeface="Calibri" charset="0"/>
              </a:rPr>
              <a:t>Чувство одиночества, подавленность и страх.</a:t>
            </a:r>
          </a:p>
          <a:p>
            <a:pPr>
              <a:spcBef>
                <a:spcPts val="1200"/>
              </a:spcBef>
            </a:pPr>
            <a:r>
              <a:rPr lang="ru-RU" altLang="pt-BR" sz="3200" dirty="0" smtClean="0">
                <a:latin typeface="Calibri" charset="0"/>
              </a:rPr>
              <a:t>Ребенок не чувствует себя в безопасности.</a:t>
            </a:r>
          </a:p>
          <a:p>
            <a:pPr>
              <a:spcBef>
                <a:spcPts val="1200"/>
              </a:spcBef>
            </a:pPr>
            <a:r>
              <a:rPr lang="ru-RU" altLang="pt-BR" sz="3200" dirty="0" smtClean="0">
                <a:latin typeface="Calibri" charset="0"/>
              </a:rPr>
              <a:t>Ребенок чувствует, что с ним что-то не так.</a:t>
            </a:r>
          </a:p>
          <a:p>
            <a:pPr>
              <a:spcBef>
                <a:spcPts val="1200"/>
              </a:spcBef>
            </a:pPr>
            <a:r>
              <a:rPr lang="ru-RU" altLang="pt-BR" sz="3200" dirty="0" smtClean="0">
                <a:latin typeface="Calibri" charset="0"/>
              </a:rPr>
              <a:t>Потеря уверенности.</a:t>
            </a:r>
          </a:p>
          <a:p>
            <a:pPr>
              <a:spcBef>
                <a:spcPts val="1200"/>
              </a:spcBef>
            </a:pPr>
            <a:r>
              <a:rPr lang="ru-RU" altLang="pt-BR" sz="3200" dirty="0" smtClean="0">
                <a:latin typeface="Calibri" charset="0"/>
              </a:rPr>
              <a:t>Отсутствие желания ходить в школу.</a:t>
            </a:r>
          </a:p>
          <a:p>
            <a:pPr>
              <a:spcBef>
                <a:spcPts val="1200"/>
              </a:spcBef>
            </a:pPr>
            <a:r>
              <a:rPr lang="ru-RU" altLang="pt-BR" sz="3200" dirty="0" smtClean="0">
                <a:latin typeface="Calibri" charset="0"/>
              </a:rPr>
              <a:t>Ребенок может себя плохо чувствовать.</a:t>
            </a:r>
          </a:p>
          <a:p>
            <a:pPr>
              <a:spcBef>
                <a:spcPts val="1200"/>
              </a:spcBef>
            </a:pPr>
            <a:endParaRPr lang="en-US" altLang="pt-BR" sz="3200" dirty="0">
              <a:latin typeface="Calibri" charset="0"/>
            </a:endParaRPr>
          </a:p>
        </p:txBody>
      </p:sp>
      <p:sp>
        <p:nvSpPr>
          <p:cNvPr id="53252" name="Title 1"/>
          <p:cNvSpPr>
            <a:spLocks noGrp="1"/>
          </p:cNvSpPr>
          <p:nvPr>
            <p:ph type="title"/>
          </p:nvPr>
        </p:nvSpPr>
        <p:spPr>
          <a:xfrm>
            <a:off x="0" y="594519"/>
            <a:ext cx="10150475" cy="914400"/>
          </a:xfr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ru-RU" altLang="en-US" sz="4000" b="0" i="0" dirty="0" smtClean="0">
                <a:solidFill>
                  <a:schemeClr val="bg1"/>
                </a:solidFill>
                <a:effectLst/>
                <a:latin typeface="Avenir Book" charset="0"/>
                <a:ea typeface="Avenir Book" charset="0"/>
                <a:cs typeface="Avenir Book" charset="0"/>
              </a:rPr>
              <a:t>КАКОВЫ </a:t>
            </a:r>
            <a:r>
              <a:rPr lang="ru-RU" altLang="en-US" sz="4000" i="0" dirty="0" smtClean="0">
                <a:solidFill>
                  <a:schemeClr val="bg1"/>
                </a:solidFill>
                <a:effectLst/>
                <a:latin typeface="Avenir Book" charset="0"/>
                <a:ea typeface="Avenir Book" charset="0"/>
                <a:cs typeface="Avenir Book" charset="0"/>
              </a:rPr>
              <a:t>ПОСЛЕДСТВИЯ</a:t>
            </a:r>
            <a:r>
              <a:rPr lang="ru-RU" altLang="en-US" sz="4000" b="0" i="0" dirty="0" smtClean="0">
                <a:solidFill>
                  <a:schemeClr val="bg1"/>
                </a:solidFill>
                <a:effectLst/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ru-RU" altLang="en-US" sz="4000" i="0" dirty="0" smtClean="0">
                <a:solidFill>
                  <a:srgbClr val="FF0000"/>
                </a:solidFill>
                <a:effectLst/>
                <a:latin typeface="Avenir Next" charset="0"/>
                <a:ea typeface="Avenir Next" charset="0"/>
                <a:cs typeface="Avenir Next" charset="0"/>
              </a:rPr>
              <a:t>ИЗДЕВАТЕЛЬСТВ</a:t>
            </a:r>
            <a:r>
              <a:rPr lang="en-US" altLang="en-US" sz="4000" i="0" dirty="0" smtClean="0">
                <a:solidFill>
                  <a:srgbClr val="FF0000"/>
                </a:solidFill>
                <a:effectLst/>
                <a:latin typeface="Avenir Next" charset="0"/>
                <a:ea typeface="Avenir Next" charset="0"/>
                <a:cs typeface="Avenir Next" charset="0"/>
              </a:rPr>
              <a:t>?</a:t>
            </a:r>
            <a:endParaRPr lang="en-US" altLang="en-US" sz="4000" i="0" dirty="0">
              <a:solidFill>
                <a:srgbClr val="FF0000"/>
              </a:solidFill>
              <a:effectLst/>
              <a:latin typeface="Avenir Next" charset="0"/>
              <a:ea typeface="Avenir Next" charset="0"/>
              <a:cs typeface="Avenir Next" charset="0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tângulo 33"/>
          <p:cNvSpPr>
            <a:spLocks noChangeArrowheads="1"/>
          </p:cNvSpPr>
          <p:nvPr/>
        </p:nvSpPr>
        <p:spPr bwMode="auto">
          <a:xfrm>
            <a:off x="3741738" y="4568825"/>
            <a:ext cx="6416675" cy="584200"/>
          </a:xfrm>
          <a:prstGeom prst="rect">
            <a:avLst/>
          </a:prstGeom>
          <a:solidFill>
            <a:srgbClr val="D2D2F4"/>
          </a:solidFill>
          <a:ln>
            <a:noFill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pPr>
              <a:defRPr/>
            </a:pPr>
            <a:endParaRPr lang="pt-BR" altLang="x-none" smtClean="0"/>
          </a:p>
        </p:txBody>
      </p:sp>
      <p:sp>
        <p:nvSpPr>
          <p:cNvPr id="35" name="Retângulo 34"/>
          <p:cNvSpPr>
            <a:spLocks noChangeArrowheads="1"/>
          </p:cNvSpPr>
          <p:nvPr/>
        </p:nvSpPr>
        <p:spPr bwMode="auto">
          <a:xfrm>
            <a:off x="3733800" y="5545138"/>
            <a:ext cx="6416675" cy="584200"/>
          </a:xfrm>
          <a:prstGeom prst="rect">
            <a:avLst/>
          </a:prstGeom>
          <a:solidFill>
            <a:srgbClr val="D2D2F4"/>
          </a:solidFill>
          <a:ln>
            <a:noFill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pPr>
              <a:defRPr/>
            </a:pPr>
            <a:endParaRPr lang="pt-BR" altLang="x-none" smtClean="0"/>
          </a:p>
        </p:txBody>
      </p:sp>
      <p:sp>
        <p:nvSpPr>
          <p:cNvPr id="36" name="Retângulo 35"/>
          <p:cNvSpPr>
            <a:spLocks noChangeArrowheads="1"/>
          </p:cNvSpPr>
          <p:nvPr/>
        </p:nvSpPr>
        <p:spPr bwMode="auto">
          <a:xfrm>
            <a:off x="3733800" y="6424613"/>
            <a:ext cx="6416675" cy="584200"/>
          </a:xfrm>
          <a:prstGeom prst="rect">
            <a:avLst/>
          </a:prstGeom>
          <a:solidFill>
            <a:srgbClr val="D2D2F4"/>
          </a:solidFill>
          <a:ln>
            <a:noFill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pPr>
              <a:defRPr/>
            </a:pPr>
            <a:endParaRPr lang="pt-BR" altLang="x-none" smtClean="0"/>
          </a:p>
        </p:txBody>
      </p:sp>
      <p:sp>
        <p:nvSpPr>
          <p:cNvPr id="29" name="Retângulo 28"/>
          <p:cNvSpPr>
            <a:spLocks noChangeArrowheads="1"/>
          </p:cNvSpPr>
          <p:nvPr/>
        </p:nvSpPr>
        <p:spPr bwMode="auto">
          <a:xfrm>
            <a:off x="3733800" y="3590925"/>
            <a:ext cx="6416675" cy="584200"/>
          </a:xfrm>
          <a:prstGeom prst="rect">
            <a:avLst/>
          </a:prstGeom>
          <a:solidFill>
            <a:srgbClr val="D2D2F4"/>
          </a:solidFill>
          <a:ln>
            <a:noFill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pPr>
              <a:defRPr/>
            </a:pPr>
            <a:endParaRPr lang="pt-BR" altLang="x-none" smtClean="0"/>
          </a:p>
        </p:txBody>
      </p:sp>
      <p:sp>
        <p:nvSpPr>
          <p:cNvPr id="6" name="Retângulo 5"/>
          <p:cNvSpPr>
            <a:spLocks noChangeArrowheads="1"/>
          </p:cNvSpPr>
          <p:nvPr/>
        </p:nvSpPr>
        <p:spPr bwMode="auto">
          <a:xfrm>
            <a:off x="0" y="2628900"/>
            <a:ext cx="6065838" cy="584200"/>
          </a:xfrm>
          <a:prstGeom prst="rect">
            <a:avLst/>
          </a:prstGeom>
          <a:solidFill>
            <a:srgbClr val="2D2DB9"/>
          </a:solidFill>
          <a:ln>
            <a:noFill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pPr>
              <a:defRPr/>
            </a:pPr>
            <a:endParaRPr lang="pt-BR" altLang="x-none" smtClean="0"/>
          </a:p>
        </p:txBody>
      </p:sp>
      <p:sp>
        <p:nvSpPr>
          <p:cNvPr id="19463" name="TextBox 21"/>
          <p:cNvSpPr txBox="1">
            <a:spLocks noChangeArrowheads="1"/>
          </p:cNvSpPr>
          <p:nvPr/>
        </p:nvSpPr>
        <p:spPr bwMode="auto">
          <a:xfrm flipH="1">
            <a:off x="3733800" y="3635375"/>
            <a:ext cx="45783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r>
              <a:rPr lang="en-US" altLang="en-US" sz="3200" dirty="0">
                <a:latin typeface="Calibri" charset="0"/>
              </a:rPr>
              <a:t> </a:t>
            </a:r>
            <a:r>
              <a:rPr lang="ru-RU" altLang="en-US" sz="3200" dirty="0" smtClean="0">
                <a:latin typeface="Calibri" charset="0"/>
              </a:rPr>
              <a:t>АКТУАЛЬНА ЛИ ОНА</a:t>
            </a:r>
            <a:r>
              <a:rPr lang="en-US" altLang="en-US" sz="3200" dirty="0" smtClean="0">
                <a:latin typeface="Calibri" charset="0"/>
              </a:rPr>
              <a:t>?</a:t>
            </a:r>
            <a:endParaRPr lang="en-US" altLang="en-US" sz="3200" dirty="0">
              <a:latin typeface="Calibri" charset="0"/>
            </a:endParaRPr>
          </a:p>
        </p:txBody>
      </p:sp>
      <p:sp>
        <p:nvSpPr>
          <p:cNvPr id="19464" name="TextBox 26"/>
          <p:cNvSpPr txBox="1">
            <a:spLocks noChangeArrowheads="1"/>
          </p:cNvSpPr>
          <p:nvPr/>
        </p:nvSpPr>
        <p:spPr bwMode="auto">
          <a:xfrm flipH="1">
            <a:off x="-1" y="2601913"/>
            <a:ext cx="62182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r>
              <a:rPr lang="ru-RU" altLang="pt-BR" sz="3000" b="1" dirty="0" smtClean="0">
                <a:solidFill>
                  <a:schemeClr val="bg1"/>
                </a:solidFill>
                <a:latin typeface="Calibri" charset="0"/>
              </a:rPr>
              <a:t>СУЩЕСТВУЕТ ЛИ ТАКАЯ ПРОБЛЕМА</a:t>
            </a:r>
            <a:r>
              <a:rPr lang="fr-FR" altLang="pt-BR" sz="3600" b="1" dirty="0" smtClean="0">
                <a:solidFill>
                  <a:schemeClr val="bg1"/>
                </a:solidFill>
                <a:latin typeface="Calibri" charset="0"/>
              </a:rPr>
              <a:t>?</a:t>
            </a:r>
            <a:endParaRPr lang="fr-FR" altLang="pt-BR" sz="3600" b="1" dirty="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 flipH="1">
            <a:off x="3741738" y="4629150"/>
            <a:ext cx="19939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2800" b="1" i="1" dirty="0">
                <a:solidFill>
                  <a:srgbClr val="0027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ru-RU" sz="2800" b="1" dirty="0" smtClean="0">
                <a:latin typeface="Calibri" charset="0"/>
                <a:ea typeface="Calibri" charset="0"/>
                <a:cs typeface="Calibri" charset="0"/>
              </a:rPr>
              <a:t>ГДЕ</a:t>
            </a:r>
            <a:r>
              <a:rPr lang="en-US" sz="2800" b="1" dirty="0" smtClean="0">
                <a:latin typeface="Calibri" charset="0"/>
                <a:ea typeface="Calibri" charset="0"/>
                <a:cs typeface="Calibri" charset="0"/>
              </a:rPr>
              <a:t>?</a:t>
            </a:r>
            <a:endParaRPr lang="en-US" sz="2800" b="1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 flipH="1">
            <a:off x="3741738" y="5545138"/>
            <a:ext cx="2651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2800" b="1" i="1" dirty="0">
                <a:solidFill>
                  <a:srgbClr val="0027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ru-RU" sz="2800" b="1" dirty="0" smtClean="0">
                <a:latin typeface="Calibri" charset="0"/>
                <a:ea typeface="Calibri" charset="0"/>
                <a:cs typeface="Calibri" charset="0"/>
              </a:rPr>
              <a:t>КОГДА</a:t>
            </a:r>
            <a:r>
              <a:rPr lang="en-US" sz="2800" b="1" dirty="0" smtClean="0">
                <a:latin typeface="Calibri" charset="0"/>
                <a:ea typeface="Calibri" charset="0"/>
                <a:cs typeface="Calibri" charset="0"/>
              </a:rPr>
              <a:t>?</a:t>
            </a:r>
            <a:endParaRPr lang="en-US" sz="2800" b="1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 flipH="1">
            <a:off x="3741738" y="6499225"/>
            <a:ext cx="2209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pPr>
              <a:defRPr/>
            </a:pPr>
            <a:r>
              <a:rPr lang="en-US" altLang="pt-BR" sz="2800" b="1" dirty="0" smtClean="0">
                <a:latin typeface="Calibri" charset="0"/>
              </a:rPr>
              <a:t> </a:t>
            </a:r>
            <a:r>
              <a:rPr lang="ru-RU" altLang="pt-BR" sz="2800" b="1" dirty="0" smtClean="0">
                <a:latin typeface="Calibri" charset="0"/>
              </a:rPr>
              <a:t>КАК</a:t>
            </a:r>
            <a:r>
              <a:rPr lang="en-US" altLang="pt-BR" sz="2800" b="1" dirty="0" smtClean="0">
                <a:latin typeface="Calibri" charset="0"/>
              </a:rPr>
              <a:t>?</a:t>
            </a:r>
            <a:endParaRPr lang="fr-FR" altLang="pt-BR" sz="2800" b="1" i="1" dirty="0" smtClean="0">
              <a:solidFill>
                <a:srgbClr val="0027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charset="0"/>
            </a:endParaRPr>
          </a:p>
        </p:txBody>
      </p: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-19050" y="846138"/>
            <a:ext cx="10150475" cy="914400"/>
          </a:xfrm>
        </p:spPr>
        <p:txBody>
          <a:bodyPr/>
          <a:lstStyle/>
          <a:p>
            <a:pPr algn="ctr">
              <a:defRPr/>
            </a:pPr>
            <a:r>
              <a:rPr lang="ru-RU" altLang="en-US" sz="3800" b="0" i="0" spc="300" dirty="0" smtClean="0">
                <a:solidFill>
                  <a:schemeClr val="bg1"/>
                </a:solidFill>
                <a:effectLst/>
                <a:latin typeface="Avenir Next" charset="0"/>
                <a:ea typeface="Avenir Next" charset="0"/>
                <a:cs typeface="Avenir Next" charset="0"/>
              </a:rPr>
              <a:t>ИЗДЕВАТЕЛЬСТВА СВЕРСТНИКОВ</a:t>
            </a:r>
            <a:r>
              <a:rPr lang="en-US" altLang="en-US" sz="3800" b="0" i="0" spc="300" dirty="0" smtClean="0">
                <a:solidFill>
                  <a:schemeClr val="bg1"/>
                </a:solidFill>
                <a:effectLst/>
                <a:latin typeface="Avenir Next" charset="0"/>
                <a:ea typeface="Avenir Next" charset="0"/>
                <a:cs typeface="Avenir Next" charset="0"/>
              </a:rPr>
              <a:t>?</a:t>
            </a:r>
            <a:endParaRPr lang="en-US" altLang="en-US" sz="3800" b="0" i="0" spc="300" dirty="0">
              <a:solidFill>
                <a:schemeClr val="bg1"/>
              </a:solidFill>
              <a:effectLst/>
              <a:latin typeface="Avenir Next" charset="0"/>
              <a:ea typeface="Avenir Next" charset="0"/>
              <a:cs typeface="Avenir Next" charset="0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594350" y="6843713"/>
            <a:ext cx="3976688" cy="517525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endParaRPr lang="pt-BR" altLang="pt-BR" smtClean="0">
              <a:cs typeface="Arial" panose="020B0604020202020204" pitchFamily="34" charset="0"/>
            </a:endParaRPr>
          </a:p>
        </p:txBody>
      </p:sp>
      <p:sp>
        <p:nvSpPr>
          <p:cNvPr id="7" name="Text Placeholder 3"/>
          <p:cNvSpPr txBox="1">
            <a:spLocks/>
          </p:cNvSpPr>
          <p:nvPr/>
        </p:nvSpPr>
        <p:spPr bwMode="auto">
          <a:xfrm>
            <a:off x="808037" y="2804319"/>
            <a:ext cx="4194175" cy="261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79413" indent="-379413" defTabSz="10144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charset="-128"/>
                <a:cs typeface="ＭＳ Ｐゴシック" charset="-128"/>
              </a:defRPr>
            </a:lvl1pPr>
            <a:lvl2pPr marL="823913" indent="-317500" defTabSz="1014413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266825" indent="-252413" defTabSz="1014413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773238" indent="-252413" defTabSz="1014413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281238" indent="-254000" defTabSz="1014413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738438" indent="-254000" defTabSz="10144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3195638" indent="-254000" defTabSz="10144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652838" indent="-254000" defTabSz="10144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4110038" indent="-254000" defTabSz="10144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>
              <a:spcBef>
                <a:spcPts val="1200"/>
              </a:spcBef>
            </a:pPr>
            <a:r>
              <a:rPr lang="ru-RU" altLang="pt-BR" sz="3200" dirty="0" smtClean="0">
                <a:latin typeface="Calibri" charset="0"/>
              </a:rPr>
              <a:t>Застенчивость</a:t>
            </a:r>
          </a:p>
          <a:p>
            <a:pPr>
              <a:spcBef>
                <a:spcPts val="1200"/>
              </a:spcBef>
            </a:pPr>
            <a:r>
              <a:rPr lang="ru-RU" altLang="pt-BR" sz="3200" dirty="0" smtClean="0">
                <a:latin typeface="Calibri" charset="0"/>
              </a:rPr>
              <a:t>Боли в животе</a:t>
            </a:r>
          </a:p>
          <a:p>
            <a:pPr>
              <a:spcBef>
                <a:spcPts val="1200"/>
              </a:spcBef>
            </a:pPr>
            <a:r>
              <a:rPr lang="ru-RU" altLang="pt-BR" sz="3200" dirty="0" smtClean="0">
                <a:latin typeface="Calibri" charset="0"/>
              </a:rPr>
              <a:t>Головные боли</a:t>
            </a:r>
          </a:p>
          <a:p>
            <a:pPr>
              <a:spcBef>
                <a:spcPts val="1200"/>
              </a:spcBef>
            </a:pPr>
            <a:r>
              <a:rPr lang="ru-RU" altLang="pt-BR" sz="3200" dirty="0" smtClean="0">
                <a:latin typeface="Calibri" charset="0"/>
              </a:rPr>
              <a:t>Панические атаки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281808" y="2347119"/>
            <a:ext cx="3451029" cy="46414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0225"/>
            <a:ext cx="10150475" cy="1219200"/>
          </a:xfrm>
        </p:spPr>
        <p:txBody>
          <a:bodyPr/>
          <a:lstStyle/>
          <a:p>
            <a:pPr algn="ctr">
              <a:defRPr/>
            </a:pPr>
            <a:r>
              <a:rPr lang="ru-RU" altLang="en-US" sz="3600" i="0" dirty="0" smtClean="0">
                <a:solidFill>
                  <a:srgbClr val="F7F7F7"/>
                </a:solidFill>
                <a:effectLst/>
                <a:latin typeface="Avenir Next" charset="0"/>
                <a:ea typeface="Avenir Next" charset="0"/>
                <a:cs typeface="Avenir Next" charset="0"/>
              </a:rPr>
              <a:t>ДОЛГОСРОЧНЫЕ </a:t>
            </a:r>
            <a:r>
              <a:rPr lang="ru-RU" altLang="en-US" sz="3600" b="0" i="0" dirty="0" smtClean="0">
                <a:solidFill>
                  <a:srgbClr val="F7F7F7"/>
                </a:solidFill>
                <a:effectLst/>
                <a:latin typeface="Avenir Next" charset="0"/>
                <a:ea typeface="Avenir Next" charset="0"/>
                <a:cs typeface="Avenir Next" charset="0"/>
              </a:rPr>
              <a:t>ФИЗИЧЕСКИЕ И ПСИХИЧЕСКИЕ</a:t>
            </a:r>
            <a:r>
              <a:rPr lang="ru-RU" altLang="en-US" sz="3600" i="0" dirty="0" smtClean="0">
                <a:solidFill>
                  <a:srgbClr val="F7F7F7"/>
                </a:solidFill>
                <a:effectLst/>
                <a:latin typeface="Avenir Next" charset="0"/>
                <a:ea typeface="Avenir Next" charset="0"/>
                <a:cs typeface="Avenir Next" charset="0"/>
              </a:rPr>
              <a:t> ПОСЛЕДСТВИЯ </a:t>
            </a:r>
            <a:r>
              <a:rPr lang="ru-RU" altLang="en-US" sz="3600" i="0" dirty="0" smtClean="0">
                <a:solidFill>
                  <a:srgbClr val="FF0000"/>
                </a:solidFill>
                <a:effectLst/>
                <a:latin typeface="Avenir Next" charset="0"/>
                <a:ea typeface="Avenir Next" charset="0"/>
                <a:cs typeface="Avenir Next" charset="0"/>
              </a:rPr>
              <a:t>ИЗДЕВАТЕЛЬСТВ</a:t>
            </a:r>
            <a:r>
              <a:rPr lang="ru-RU" altLang="en-US" sz="3600" i="0" dirty="0" smtClean="0">
                <a:solidFill>
                  <a:srgbClr val="F7F7F7"/>
                </a:solidFill>
                <a:effectLst/>
                <a:latin typeface="Avenir Next" charset="0"/>
                <a:ea typeface="Avenir Next" charset="0"/>
                <a:cs typeface="Avenir Next" charset="0"/>
              </a:rPr>
              <a:t/>
            </a:r>
            <a:br>
              <a:rPr lang="ru-RU" altLang="en-US" sz="3600" i="0" dirty="0" smtClean="0">
                <a:solidFill>
                  <a:srgbClr val="F7F7F7"/>
                </a:solidFill>
                <a:effectLst/>
                <a:latin typeface="Avenir Next" charset="0"/>
                <a:ea typeface="Avenir Next" charset="0"/>
                <a:cs typeface="Avenir Next" charset="0"/>
              </a:rPr>
            </a:br>
            <a:endParaRPr lang="en-US" sz="3600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594350" y="6843713"/>
            <a:ext cx="3976688" cy="517525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endParaRPr lang="pt-BR" altLang="pt-BR" smtClean="0">
              <a:cs typeface="Arial" panose="020B0604020202020204" pitchFamily="34" charset="0"/>
            </a:endParaRPr>
          </a:p>
        </p:txBody>
      </p:sp>
      <p:sp>
        <p:nvSpPr>
          <p:cNvPr id="10" name="Text Placeholder 3"/>
          <p:cNvSpPr txBox="1">
            <a:spLocks/>
          </p:cNvSpPr>
          <p:nvPr/>
        </p:nvSpPr>
        <p:spPr bwMode="auto">
          <a:xfrm>
            <a:off x="503237" y="2956719"/>
            <a:ext cx="5486400" cy="257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defTabSz="10144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charset="-128"/>
                <a:cs typeface="ＭＳ Ｐゴシック" charset="-128"/>
              </a:defRPr>
            </a:lvl1pPr>
            <a:lvl2pPr marL="823913" indent="-317500" defTabSz="1014413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266825" indent="-252413" defTabSz="1014413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773238" indent="-252413" defTabSz="1014413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281238" indent="-254000" defTabSz="1014413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738438" indent="-254000" defTabSz="10144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3195638" indent="-254000" defTabSz="10144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652838" indent="-254000" defTabSz="10144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4110038" indent="-254000" defTabSz="10144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>
              <a:spcBef>
                <a:spcPts val="1200"/>
              </a:spcBef>
            </a:pPr>
            <a:r>
              <a:rPr lang="ru-RU" altLang="pt-BR" sz="3200" dirty="0" smtClean="0">
                <a:latin typeface="Calibri" charset="0"/>
              </a:rPr>
              <a:t>Бессонница</a:t>
            </a:r>
          </a:p>
          <a:p>
            <a:pPr>
              <a:spcBef>
                <a:spcPts val="1200"/>
              </a:spcBef>
            </a:pPr>
            <a:r>
              <a:rPr lang="ru-RU" altLang="pt-BR" sz="3200" dirty="0" smtClean="0">
                <a:latin typeface="Calibri" charset="0"/>
              </a:rPr>
              <a:t>Сонливость</a:t>
            </a:r>
          </a:p>
          <a:p>
            <a:pPr>
              <a:spcBef>
                <a:spcPts val="1200"/>
              </a:spcBef>
            </a:pPr>
            <a:r>
              <a:rPr lang="ru-RU" altLang="pt-BR" sz="3200" dirty="0" smtClean="0">
                <a:latin typeface="Calibri" charset="0"/>
              </a:rPr>
              <a:t>Истощение</a:t>
            </a:r>
          </a:p>
          <a:p>
            <a:pPr>
              <a:spcBef>
                <a:spcPts val="1200"/>
              </a:spcBef>
            </a:pPr>
            <a:r>
              <a:rPr lang="ru-RU" altLang="pt-BR" sz="3200" dirty="0" smtClean="0">
                <a:latin typeface="Calibri" charset="0"/>
              </a:rPr>
              <a:t>Кошмары</a:t>
            </a:r>
          </a:p>
          <a:p>
            <a:pPr>
              <a:spcBef>
                <a:spcPts val="1200"/>
              </a:spcBef>
              <a:buNone/>
            </a:pPr>
            <a:endParaRPr lang="ru-RU" altLang="pt-BR" sz="3200" dirty="0" smtClean="0">
              <a:latin typeface="Calibri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281808" y="2347119"/>
            <a:ext cx="3451029" cy="46414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13519"/>
            <a:ext cx="10150475" cy="1295400"/>
          </a:xfrm>
        </p:spPr>
        <p:txBody>
          <a:bodyPr/>
          <a:lstStyle/>
          <a:p>
            <a:pPr algn="ctr">
              <a:defRPr/>
            </a:pPr>
            <a:r>
              <a:rPr lang="ru-RU" altLang="en-US" sz="3600" i="0" dirty="0" smtClean="0">
                <a:solidFill>
                  <a:srgbClr val="F7F7F7"/>
                </a:solidFill>
                <a:effectLst/>
                <a:latin typeface="Avenir Next" charset="0"/>
                <a:ea typeface="Avenir Next" charset="0"/>
                <a:cs typeface="Avenir Next" charset="0"/>
              </a:rPr>
              <a:t>ДОЛГОСРОЧНЫЕ </a:t>
            </a:r>
            <a:r>
              <a:rPr lang="ru-RU" altLang="en-US" sz="3600" b="0" i="0" dirty="0" smtClean="0">
                <a:solidFill>
                  <a:srgbClr val="F7F7F7"/>
                </a:solidFill>
                <a:effectLst/>
                <a:latin typeface="Avenir Next" charset="0"/>
                <a:ea typeface="Avenir Next" charset="0"/>
                <a:cs typeface="Avenir Next" charset="0"/>
              </a:rPr>
              <a:t>ФИЗИЧЕСКИЕ И ПСИХИЧЕСКИЕ</a:t>
            </a:r>
            <a:r>
              <a:rPr lang="ru-RU" altLang="en-US" sz="3600" i="0" dirty="0" smtClean="0">
                <a:solidFill>
                  <a:srgbClr val="F7F7F7"/>
                </a:solidFill>
                <a:effectLst/>
                <a:latin typeface="Avenir Next" charset="0"/>
                <a:ea typeface="Avenir Next" charset="0"/>
                <a:cs typeface="Avenir Next" charset="0"/>
              </a:rPr>
              <a:t> ПОСЛЕДСТВИЯ </a:t>
            </a:r>
            <a:r>
              <a:rPr lang="ru-RU" altLang="en-US" sz="3600" i="0" dirty="0" smtClean="0">
                <a:solidFill>
                  <a:srgbClr val="FF0000"/>
                </a:solidFill>
                <a:effectLst/>
                <a:latin typeface="Avenir Next" charset="0"/>
                <a:ea typeface="Avenir Next" charset="0"/>
                <a:cs typeface="Avenir Next" charset="0"/>
              </a:rPr>
              <a:t>ИЗДЕВАТЕЛЬСТВ</a:t>
            </a:r>
            <a:endParaRPr lang="en-US" sz="3600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470817" y="2424257"/>
            <a:ext cx="7208837" cy="48040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163" y="895350"/>
            <a:ext cx="10150476" cy="914400"/>
          </a:xfrm>
        </p:spPr>
        <p:txBody>
          <a:bodyPr/>
          <a:lstStyle/>
          <a:p>
            <a:pPr algn="ctr">
              <a:defRPr/>
            </a:pPr>
            <a:r>
              <a:rPr lang="ru-RU" altLang="en-US" sz="4000" i="0" dirty="0" smtClean="0">
                <a:solidFill>
                  <a:srgbClr val="F7F7F7"/>
                </a:solidFill>
                <a:effectLst/>
                <a:latin typeface="Avenir Book" charset="0"/>
                <a:ea typeface="Avenir Book" charset="0"/>
                <a:cs typeface="Avenir Book" charset="0"/>
              </a:rPr>
              <a:t>ИЗДЕВАТЕЛЬСТВА </a:t>
            </a:r>
            <a:r>
              <a:rPr lang="ru-RU" altLang="en-US" sz="4000" i="0" dirty="0" smtClean="0">
                <a:solidFill>
                  <a:srgbClr val="FF0066"/>
                </a:solidFill>
                <a:effectLst/>
                <a:latin typeface="Avenir Next" charset="0"/>
                <a:ea typeface="Avenir Next" charset="0"/>
                <a:cs typeface="Avenir Next" charset="0"/>
              </a:rPr>
              <a:t>ПРИМИТИВНЫ</a:t>
            </a:r>
            <a:endParaRPr lang="en-US" sz="4000" dirty="0">
              <a:solidFill>
                <a:srgbClr val="FF0066"/>
              </a:solidFill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470817" y="2423319"/>
            <a:ext cx="7208837" cy="48058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51719"/>
            <a:ext cx="10150475" cy="914400"/>
          </a:xfrm>
        </p:spPr>
        <p:txBody>
          <a:bodyPr/>
          <a:lstStyle/>
          <a:p>
            <a:pPr algn="ctr">
              <a:defRPr/>
            </a:pPr>
            <a:r>
              <a:rPr lang="ru-RU" altLang="en-US" sz="4000" b="0" i="0" dirty="0" smtClean="0">
                <a:solidFill>
                  <a:schemeClr val="bg1"/>
                </a:solidFill>
                <a:effectLst/>
                <a:latin typeface="Avenir Book" charset="0"/>
                <a:ea typeface="Avenir Book" charset="0"/>
                <a:cs typeface="Avenir Book" charset="0"/>
              </a:rPr>
              <a:t>ЧЕМ МОГУТ ПОМОЧЬ </a:t>
            </a:r>
            <a:r>
              <a:rPr lang="ru-RU" altLang="en-US" sz="4000" i="0" dirty="0" smtClean="0">
                <a:solidFill>
                  <a:srgbClr val="FF0066"/>
                </a:solidFill>
                <a:effectLst/>
                <a:latin typeface="Avenir Next" charset="0"/>
                <a:ea typeface="Avenir Next" charset="0"/>
                <a:cs typeface="Avenir Next" charset="0"/>
              </a:rPr>
              <a:t>РОДИТЕЛИ</a:t>
            </a:r>
            <a:r>
              <a:rPr lang="ru-RU" altLang="en-US" sz="4000" b="0" i="0" dirty="0" smtClean="0">
                <a:solidFill>
                  <a:schemeClr val="bg1"/>
                </a:solidFill>
                <a:effectLst/>
                <a:latin typeface="Avenir Book" charset="0"/>
                <a:ea typeface="Avenir Book" charset="0"/>
                <a:cs typeface="Avenir Book" charset="0"/>
              </a:rPr>
              <a:t/>
            </a:r>
            <a:br>
              <a:rPr lang="ru-RU" altLang="en-US" sz="4000" b="0" i="0" dirty="0" smtClean="0">
                <a:solidFill>
                  <a:schemeClr val="bg1"/>
                </a:solidFill>
                <a:effectLst/>
                <a:latin typeface="Avenir Book" charset="0"/>
                <a:ea typeface="Avenir Book" charset="0"/>
                <a:cs typeface="Avenir Book" charset="0"/>
              </a:rPr>
            </a:br>
            <a:endParaRPr lang="en-US" sz="4000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Content Placeholder 2"/>
          <p:cNvSpPr txBox="1">
            <a:spLocks/>
          </p:cNvSpPr>
          <p:nvPr/>
        </p:nvSpPr>
        <p:spPr bwMode="auto">
          <a:xfrm>
            <a:off x="1074738" y="2500313"/>
            <a:ext cx="80010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144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charset="-128"/>
                <a:cs typeface="ＭＳ Ｐゴシック" charset="-128"/>
              </a:defRPr>
            </a:lvl1pPr>
            <a:lvl2pPr marL="742950" indent="-285750" defTabSz="1014413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 defTabSz="1014413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 defTabSz="1014413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defTabSz="1014413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defTabSz="10144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defTabSz="10144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defTabSz="10144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defTabSz="10144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algn="ctr">
              <a:lnSpc>
                <a:spcPct val="90000"/>
              </a:lnSpc>
              <a:spcBef>
                <a:spcPts val="1200"/>
              </a:spcBef>
              <a:buNone/>
            </a:pPr>
            <a:r>
              <a:rPr lang="ru-RU" sz="3200" dirty="0" smtClean="0"/>
              <a:t>Создайте в своем доме </a:t>
            </a:r>
            <a:r>
              <a:rPr lang="ru-RU" altLang="en-US" sz="3200" b="1" dirty="0" smtClean="0">
                <a:solidFill>
                  <a:srgbClr val="000099"/>
                </a:solidFill>
                <a:latin typeface="Calibri" charset="0"/>
              </a:rPr>
              <a:t>атмосферу, </a:t>
            </a:r>
            <a:r>
              <a:rPr lang="ru-RU" altLang="en-US" sz="3200" b="1" cap="all" dirty="0" smtClean="0">
                <a:solidFill>
                  <a:srgbClr val="000099"/>
                </a:solidFill>
                <a:latin typeface="Calibri" charset="0"/>
              </a:rPr>
              <a:t>свободную от издевательств</a:t>
            </a:r>
            <a:endParaRPr lang="en-US" altLang="en-US" sz="3200" b="1" dirty="0">
              <a:solidFill>
                <a:srgbClr val="000099"/>
              </a:solidFill>
              <a:latin typeface="Calibri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3200" b="1" dirty="0">
              <a:solidFill>
                <a:srgbClr val="000099"/>
              </a:solidFill>
              <a:latin typeface="Calibri" charset="0"/>
            </a:endParaRPr>
          </a:p>
          <a:p>
            <a:pPr algn="ctr">
              <a:lnSpc>
                <a:spcPct val="90000"/>
              </a:lnSpc>
              <a:spcBef>
                <a:spcPts val="1200"/>
              </a:spcBef>
              <a:buFontTx/>
              <a:buNone/>
            </a:pPr>
            <a:r>
              <a:rPr lang="ru-RU" altLang="en-US" sz="2800" dirty="0" smtClean="0">
                <a:latin typeface="Calibri" charset="0"/>
              </a:rPr>
              <a:t>Школа - это просто продолжение нашего дома. Если над детьми издеваются дома, они становятся хулиганами или над ними продолжают издеваться в школе. </a:t>
            </a:r>
          </a:p>
          <a:p>
            <a:pPr algn="ctr">
              <a:lnSpc>
                <a:spcPct val="90000"/>
              </a:lnSpc>
              <a:spcBef>
                <a:spcPts val="1200"/>
              </a:spcBef>
              <a:buFontTx/>
              <a:buNone/>
            </a:pPr>
            <a:r>
              <a:rPr lang="ru-RU" altLang="en-US" sz="2800" dirty="0" smtClean="0">
                <a:latin typeface="Calibri" charset="0"/>
              </a:rPr>
              <a:t>Критически посмотрите на свои стили воспитания.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85813"/>
            <a:ext cx="10150475" cy="914400"/>
          </a:xfrm>
        </p:spPr>
        <p:txBody>
          <a:bodyPr/>
          <a:lstStyle/>
          <a:p>
            <a:pPr algn="ctr">
              <a:defRPr/>
            </a:pPr>
            <a:r>
              <a:rPr lang="ru-RU" altLang="en-US" sz="4000" b="0" i="0" dirty="0" smtClean="0">
                <a:solidFill>
                  <a:schemeClr val="bg1"/>
                </a:solidFill>
                <a:effectLst/>
                <a:latin typeface="Avenir Book" charset="0"/>
                <a:ea typeface="Avenir Book" charset="0"/>
                <a:cs typeface="Avenir Book" charset="0"/>
              </a:rPr>
              <a:t>ЧЕМ МОГУТ ПОМОЧЬ </a:t>
            </a:r>
            <a:r>
              <a:rPr lang="ru-RU" altLang="en-US" sz="4000" i="0" dirty="0" smtClean="0">
                <a:solidFill>
                  <a:schemeClr val="bg1"/>
                </a:solidFill>
                <a:effectLst/>
                <a:latin typeface="Avenir Next" charset="0"/>
                <a:ea typeface="Avenir Next" charset="0"/>
                <a:cs typeface="Avenir Next" charset="0"/>
              </a:rPr>
              <a:t>РОДИТЕЛИ</a:t>
            </a:r>
            <a:endParaRPr lang="en-US" sz="4000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Content Placeholder 2"/>
          <p:cNvSpPr txBox="1">
            <a:spLocks/>
          </p:cNvSpPr>
          <p:nvPr/>
        </p:nvSpPr>
        <p:spPr bwMode="auto">
          <a:xfrm>
            <a:off x="579437" y="2499519"/>
            <a:ext cx="870585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144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charset="-128"/>
                <a:cs typeface="ＭＳ Ｐゴシック" charset="-128"/>
              </a:defRPr>
            </a:lvl1pPr>
            <a:lvl2pPr marL="742950" indent="-285750" defTabSz="1014413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 defTabSz="1014413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 defTabSz="1014413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defTabSz="1014413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defTabSz="10144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defTabSz="10144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defTabSz="10144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defTabSz="10144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algn="ctr">
              <a:lnSpc>
                <a:spcPct val="90000"/>
              </a:lnSpc>
              <a:spcBef>
                <a:spcPts val="1200"/>
              </a:spcBef>
              <a:buNone/>
            </a:pPr>
            <a:r>
              <a:rPr lang="ru-RU" sz="3200" dirty="0" smtClean="0"/>
              <a:t>Создайте в своем доме </a:t>
            </a:r>
            <a:r>
              <a:rPr lang="ru-RU" altLang="en-US" sz="3200" b="1" dirty="0" smtClean="0">
                <a:solidFill>
                  <a:srgbClr val="000099"/>
                </a:solidFill>
                <a:latin typeface="Calibri" charset="0"/>
              </a:rPr>
              <a:t>атмосферу, </a:t>
            </a:r>
            <a:r>
              <a:rPr lang="ru-RU" altLang="en-US" sz="3200" b="1" cap="all" dirty="0" smtClean="0">
                <a:solidFill>
                  <a:srgbClr val="000099"/>
                </a:solidFill>
                <a:latin typeface="Calibri" charset="0"/>
              </a:rPr>
              <a:t>свободную от издевательств</a:t>
            </a:r>
            <a:endParaRPr lang="en-US" altLang="en-US" sz="3200" b="1" dirty="0" smtClean="0">
              <a:solidFill>
                <a:srgbClr val="000099"/>
              </a:solidFill>
              <a:latin typeface="Calibri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en-US" sz="2800" dirty="0">
              <a:latin typeface="Calibri" charset="0"/>
            </a:endParaRPr>
          </a:p>
          <a:p>
            <a:pPr algn="ctr">
              <a:lnSpc>
                <a:spcPct val="90000"/>
              </a:lnSpc>
              <a:buNone/>
            </a:pPr>
            <a:r>
              <a:rPr lang="en-US" altLang="en-US" sz="2800" dirty="0" smtClean="0">
                <a:latin typeface="Calibri" charset="0"/>
              </a:rPr>
              <a:t>“</a:t>
            </a:r>
            <a:r>
              <a:rPr lang="ru-RU" altLang="en-US" sz="2800" dirty="0" smtClean="0">
                <a:latin typeface="Calibri" charset="0"/>
              </a:rPr>
              <a:t>Необходимо постоянно заботиться о чистоте речи и проявлять истинную христианскую вежливость. Учите детей и молодежь уважать себя, быть искренними перед Богом, хранить верность своим принципам; учите их уважать Закон Божий и повиноваться ему </a:t>
            </a:r>
            <a:r>
              <a:rPr lang="en-US" altLang="en-US" sz="2800" dirty="0" smtClean="0">
                <a:latin typeface="Calibri" charset="0"/>
              </a:rPr>
              <a:t>”</a:t>
            </a:r>
            <a:endParaRPr lang="en-US" altLang="en-US" sz="2800" dirty="0">
              <a:latin typeface="Calibri" charset="0"/>
            </a:endParaRPr>
          </a:p>
          <a:p>
            <a:pPr algn="ctr">
              <a:lnSpc>
                <a:spcPct val="90000"/>
              </a:lnSpc>
              <a:spcBef>
                <a:spcPts val="1200"/>
              </a:spcBef>
              <a:buFontTx/>
              <a:buNone/>
            </a:pPr>
            <a:r>
              <a:rPr lang="en-US" altLang="en-US" sz="2800" dirty="0">
                <a:latin typeface="Calibri" charset="0"/>
              </a:rPr>
              <a:t>	</a:t>
            </a:r>
            <a:r>
              <a:rPr lang="ru-RU" altLang="en-US" i="1" dirty="0" smtClean="0">
                <a:latin typeface="Calibri" charset="0"/>
              </a:rPr>
              <a:t>Христианский дом</a:t>
            </a:r>
            <a:r>
              <a:rPr lang="en-US" altLang="en-US" i="1" dirty="0" smtClean="0">
                <a:latin typeface="Calibri" charset="0"/>
              </a:rPr>
              <a:t>, </a:t>
            </a:r>
            <a:r>
              <a:rPr lang="ru-RU" altLang="en-US" i="1" dirty="0" smtClean="0">
                <a:latin typeface="Calibri" charset="0"/>
              </a:rPr>
              <a:t>с</a:t>
            </a:r>
            <a:r>
              <a:rPr lang="en-US" altLang="en-US" i="1" dirty="0" smtClean="0">
                <a:latin typeface="Calibri" charset="0"/>
              </a:rPr>
              <a:t>.16.3</a:t>
            </a:r>
            <a:r>
              <a:rPr lang="en-US" altLang="en-US" i="1" dirty="0">
                <a:latin typeface="Calibri" charset="0"/>
              </a:rPr>
              <a:t>. </a:t>
            </a:r>
            <a:endParaRPr lang="en-US" altLang="en-US" dirty="0">
              <a:latin typeface="Calibri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altLang="en-US" sz="2800" dirty="0" smtClean="0">
                <a:latin typeface="Calibri" charset="0"/>
              </a:rPr>
              <a:t>Начните с </a:t>
            </a:r>
            <a:r>
              <a:rPr lang="ru-RU" altLang="en-US" sz="2800" b="1" dirty="0" smtClean="0">
                <a:solidFill>
                  <a:srgbClr val="000099"/>
                </a:solidFill>
                <a:latin typeface="Calibri" charset="0"/>
              </a:rPr>
              <a:t>СЕБЯ</a:t>
            </a:r>
            <a:r>
              <a:rPr lang="ru-RU" altLang="en-US" sz="2800" dirty="0" smtClean="0">
                <a:latin typeface="Calibri" charset="0"/>
              </a:rPr>
              <a:t>, чтобы создать дома </a:t>
            </a:r>
            <a:r>
              <a:rPr lang="ru-RU" altLang="en-US" sz="2800" dirty="0" smtClean="0">
                <a:solidFill>
                  <a:srgbClr val="FF0066"/>
                </a:solidFill>
                <a:latin typeface="Calibri" charset="0"/>
              </a:rPr>
              <a:t>ЗОНУ, СВОБОДНУЮ ОТ ИЗДЕВАТЕЛЬСТВ</a:t>
            </a:r>
            <a:r>
              <a:rPr lang="ru-RU" altLang="en-US" sz="2800" dirty="0" smtClean="0">
                <a:latin typeface="Calibri" charset="0"/>
              </a:rPr>
              <a:t>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47713"/>
            <a:ext cx="10150475" cy="914400"/>
          </a:xfrm>
        </p:spPr>
        <p:txBody>
          <a:bodyPr/>
          <a:lstStyle/>
          <a:p>
            <a:pPr algn="ctr">
              <a:defRPr/>
            </a:pPr>
            <a:r>
              <a:rPr lang="ru-RU" altLang="en-US" sz="4000" b="0" i="0" dirty="0" smtClean="0">
                <a:solidFill>
                  <a:schemeClr val="bg1"/>
                </a:solidFill>
                <a:effectLst/>
                <a:latin typeface="Avenir Book" charset="0"/>
                <a:ea typeface="Avenir Book" charset="0"/>
                <a:cs typeface="Avenir Book" charset="0"/>
              </a:rPr>
              <a:t>ЧЕМ МОГУТ ПОМОЧЬ </a:t>
            </a:r>
            <a:r>
              <a:rPr lang="ru-RU" altLang="en-US" sz="4000" i="0" dirty="0" smtClean="0">
                <a:solidFill>
                  <a:schemeClr val="bg1"/>
                </a:solidFill>
                <a:effectLst/>
                <a:latin typeface="Avenir Next" charset="0"/>
                <a:ea typeface="Avenir Next" charset="0"/>
                <a:cs typeface="Avenir Next" charset="0"/>
              </a:rPr>
              <a:t>РОДИТЕЛИ</a:t>
            </a:r>
            <a:endParaRPr lang="en-US" sz="4000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Content Placeholder 2"/>
          <p:cNvSpPr txBox="1">
            <a:spLocks/>
          </p:cNvSpPr>
          <p:nvPr/>
        </p:nvSpPr>
        <p:spPr bwMode="auto">
          <a:xfrm>
            <a:off x="788988" y="2500313"/>
            <a:ext cx="85725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144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charset="-128"/>
                <a:cs typeface="ＭＳ Ｐゴシック" charset="-128"/>
              </a:defRPr>
            </a:lvl1pPr>
            <a:lvl2pPr marL="742950" indent="-285750" defTabSz="1014413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 defTabSz="1014413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 defTabSz="1014413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defTabSz="1014413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defTabSz="10144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defTabSz="10144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defTabSz="10144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defTabSz="10144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algn="ctr">
              <a:lnSpc>
                <a:spcPct val="90000"/>
              </a:lnSpc>
              <a:spcBef>
                <a:spcPts val="1200"/>
              </a:spcBef>
              <a:buNone/>
            </a:pPr>
            <a:r>
              <a:rPr lang="ru-RU" sz="3200" dirty="0" smtClean="0">
                <a:latin typeface="Calibri" pitchFamily="34" charset="0"/>
                <a:cs typeface="Calibri" pitchFamily="34" charset="0"/>
              </a:rPr>
              <a:t>Создайте в своем доме </a:t>
            </a:r>
            <a:r>
              <a:rPr lang="ru-RU" altLang="en-US" sz="32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атмосферу, </a:t>
            </a:r>
            <a:r>
              <a:rPr lang="ru-RU" altLang="en-US" sz="3200" b="1" cap="all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свободную от издевательств</a:t>
            </a:r>
            <a:endParaRPr lang="en-US" altLang="en-US" sz="3200" b="1" dirty="0" smtClean="0">
              <a:solidFill>
                <a:srgbClr val="000099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Bef>
                <a:spcPts val="1200"/>
              </a:spcBef>
              <a:buNone/>
            </a:pPr>
            <a:r>
              <a:rPr lang="en-US" altLang="en-US" sz="2800" dirty="0" smtClean="0">
                <a:latin typeface="Calibri" charset="0"/>
              </a:rPr>
              <a:t>“</a:t>
            </a:r>
            <a:r>
              <a:rPr lang="ru-RU" altLang="en-US" sz="2800" dirty="0" smtClean="0">
                <a:latin typeface="Calibri" charset="0"/>
              </a:rPr>
              <a:t>Каждый из нас знает, что состояние общества, нации отражает состояние семей, а также что перемены в семье влекут за собой перемены в обществе</a:t>
            </a:r>
            <a:r>
              <a:rPr lang="en-US" altLang="en-US" sz="2800" dirty="0" smtClean="0">
                <a:latin typeface="Calibri" charset="0"/>
              </a:rPr>
              <a:t>”</a:t>
            </a:r>
            <a:endParaRPr lang="en-US" altLang="en-US" sz="2800" dirty="0">
              <a:latin typeface="Calibri" charset="0"/>
            </a:endParaRPr>
          </a:p>
          <a:p>
            <a:pPr algn="ctr">
              <a:lnSpc>
                <a:spcPct val="90000"/>
              </a:lnSpc>
              <a:spcBef>
                <a:spcPts val="1200"/>
              </a:spcBef>
              <a:buFontTx/>
              <a:buNone/>
            </a:pPr>
            <a:r>
              <a:rPr lang="ru-RU" altLang="en-US" i="1" dirty="0" smtClean="0">
                <a:latin typeface="Calibri" charset="0"/>
              </a:rPr>
              <a:t>Христианский дом</a:t>
            </a:r>
            <a:r>
              <a:rPr lang="en-US" altLang="en-US" dirty="0" smtClean="0">
                <a:latin typeface="Calibri" charset="0"/>
              </a:rPr>
              <a:t>, </a:t>
            </a:r>
            <a:r>
              <a:rPr lang="ru-RU" altLang="en-US" dirty="0" smtClean="0">
                <a:latin typeface="Calibri" charset="0"/>
              </a:rPr>
              <a:t>с</a:t>
            </a:r>
            <a:r>
              <a:rPr lang="en-US" altLang="en-US" dirty="0" smtClean="0">
                <a:latin typeface="Calibri" charset="0"/>
              </a:rPr>
              <a:t>. </a:t>
            </a:r>
            <a:r>
              <a:rPr lang="en-US" altLang="en-US" dirty="0">
                <a:latin typeface="Calibri" charset="0"/>
              </a:rPr>
              <a:t>6.3.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n-US" altLang="en-US" sz="2800" dirty="0">
              <a:latin typeface="Calibri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altLang="en-US" sz="2800" dirty="0" smtClean="0">
                <a:latin typeface="Calibri" charset="0"/>
              </a:rPr>
              <a:t>Начните с </a:t>
            </a:r>
            <a:r>
              <a:rPr lang="ru-RU" altLang="en-US" sz="2800" b="1" dirty="0" smtClean="0">
                <a:solidFill>
                  <a:srgbClr val="000099"/>
                </a:solidFill>
                <a:latin typeface="Calibri" charset="0"/>
              </a:rPr>
              <a:t>СВОЕГО ДОМА </a:t>
            </a:r>
            <a:r>
              <a:rPr lang="ru-RU" altLang="en-US" sz="2800" dirty="0" smtClean="0">
                <a:latin typeface="Calibri" charset="0"/>
              </a:rPr>
              <a:t>создавать </a:t>
            </a:r>
            <a:r>
              <a:rPr lang="ru-RU" altLang="en-US" sz="2800" dirty="0" smtClean="0">
                <a:solidFill>
                  <a:srgbClr val="FF0066"/>
                </a:solidFill>
                <a:latin typeface="Calibri" charset="0"/>
              </a:rPr>
              <a:t>ЗОНУ, СВОБОДНУЮ ОТ ИЗДЕВАТЕЛЬСТВ.</a:t>
            </a:r>
            <a:r>
              <a:rPr lang="ru-RU" altLang="en-US" sz="2800" dirty="0" smtClean="0">
                <a:latin typeface="Calibri" charset="0"/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47713"/>
            <a:ext cx="10150475" cy="914400"/>
          </a:xfrm>
        </p:spPr>
        <p:txBody>
          <a:bodyPr/>
          <a:lstStyle/>
          <a:p>
            <a:pPr algn="ctr">
              <a:defRPr/>
            </a:pPr>
            <a:r>
              <a:rPr lang="ru-RU" altLang="en-US" sz="4000" b="0" i="0" dirty="0" smtClean="0">
                <a:solidFill>
                  <a:schemeClr val="bg1"/>
                </a:solidFill>
                <a:effectLst/>
                <a:latin typeface="Avenir Book" charset="0"/>
                <a:ea typeface="Avenir Book" charset="0"/>
                <a:cs typeface="Avenir Book" charset="0"/>
              </a:rPr>
              <a:t>ЧЕМ МОГУТ ПОМОЧЬ </a:t>
            </a:r>
            <a:r>
              <a:rPr lang="ru-RU" altLang="en-US" sz="4000" i="0" dirty="0" smtClean="0">
                <a:solidFill>
                  <a:schemeClr val="bg1"/>
                </a:solidFill>
                <a:effectLst/>
                <a:latin typeface="Avenir Next" charset="0"/>
                <a:ea typeface="Avenir Next" charset="0"/>
                <a:cs typeface="Avenir Next" charset="0"/>
              </a:rPr>
              <a:t>РОДИТЕЛИ</a:t>
            </a:r>
            <a:endParaRPr lang="en-US" sz="4000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Content Placeholder 2"/>
          <p:cNvSpPr txBox="1">
            <a:spLocks/>
          </p:cNvSpPr>
          <p:nvPr/>
        </p:nvSpPr>
        <p:spPr bwMode="auto">
          <a:xfrm>
            <a:off x="808037" y="2194719"/>
            <a:ext cx="8534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144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charset="-128"/>
                <a:cs typeface="ＭＳ Ｐゴシック" charset="-128"/>
              </a:defRPr>
            </a:lvl1pPr>
            <a:lvl2pPr marL="742950" indent="-285750" defTabSz="1014413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 defTabSz="1014413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 defTabSz="1014413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defTabSz="1014413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defTabSz="10144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defTabSz="10144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defTabSz="10144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defTabSz="10144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>
              <a:spcBef>
                <a:spcPts val="1800"/>
              </a:spcBef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Calibri" charset="0"/>
              </a:rPr>
              <a:t>B </a:t>
            </a:r>
            <a:r>
              <a:rPr lang="en-US" altLang="en-US" sz="2800" dirty="0">
                <a:latin typeface="Calibri" charset="0"/>
              </a:rPr>
              <a:t>– </a:t>
            </a:r>
            <a:r>
              <a:rPr lang="ru-RU" altLang="en-US" sz="2800" dirty="0" smtClean="0">
                <a:latin typeface="Calibri" charset="0"/>
              </a:rPr>
              <a:t>распознать в поведении ребенка признаки и симптомы того, что он подвергается издевательствам</a:t>
            </a:r>
            <a:r>
              <a:rPr lang="en-US" altLang="en-US" sz="2800" dirty="0" smtClean="0">
                <a:latin typeface="Calibri" charset="0"/>
              </a:rPr>
              <a:t>.</a:t>
            </a:r>
            <a:endParaRPr lang="en-US" altLang="en-US" sz="2800" dirty="0">
              <a:latin typeface="Calibri" charset="0"/>
            </a:endParaRPr>
          </a:p>
          <a:p>
            <a:pPr>
              <a:spcBef>
                <a:spcPts val="1800"/>
              </a:spcBef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Calibri" charset="0"/>
              </a:rPr>
              <a:t>U </a:t>
            </a:r>
            <a:r>
              <a:rPr lang="en-US" altLang="en-US" sz="2800" dirty="0">
                <a:latin typeface="Calibri" charset="0"/>
              </a:rPr>
              <a:t>– </a:t>
            </a:r>
            <a:r>
              <a:rPr lang="ru-RU" altLang="en-US" sz="2800" dirty="0" smtClean="0">
                <a:latin typeface="Calibri" charset="0"/>
              </a:rPr>
              <a:t>осознать, что в помощи нуждаются как жертва, так и сам хулиган; они оба являются жертвами.</a:t>
            </a:r>
            <a:endParaRPr lang="en-US" altLang="en-US" sz="2800" dirty="0">
              <a:latin typeface="Calibri" charset="0"/>
            </a:endParaRPr>
          </a:p>
          <a:p>
            <a:pPr>
              <a:spcBef>
                <a:spcPts val="1800"/>
              </a:spcBef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Calibri" charset="0"/>
              </a:rPr>
              <a:t>L </a:t>
            </a:r>
            <a:r>
              <a:rPr lang="en-US" altLang="en-US" sz="2800" dirty="0">
                <a:latin typeface="Calibri" charset="0"/>
              </a:rPr>
              <a:t>– </a:t>
            </a:r>
            <a:r>
              <a:rPr lang="ru-RU" altLang="en-US" sz="2800" dirty="0" smtClean="0">
                <a:latin typeface="Calibri" charset="0"/>
              </a:rPr>
              <a:t>слушайте, слушайте, слушайте! Пусть они выскажут все, что у них на сердце</a:t>
            </a:r>
            <a:r>
              <a:rPr lang="en-US" altLang="en-US" sz="2800" dirty="0" smtClean="0">
                <a:latin typeface="Calibri" charset="0"/>
              </a:rPr>
              <a:t>.</a:t>
            </a:r>
            <a:endParaRPr lang="en-US" altLang="en-US" sz="2800" dirty="0">
              <a:latin typeface="Calibri" charset="0"/>
            </a:endParaRPr>
          </a:p>
          <a:p>
            <a:pPr>
              <a:spcBef>
                <a:spcPts val="1800"/>
              </a:spcBef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Calibri" charset="0"/>
              </a:rPr>
              <a:t>L </a:t>
            </a:r>
            <a:r>
              <a:rPr lang="en-US" altLang="en-US" sz="2800" dirty="0">
                <a:latin typeface="Calibri" charset="0"/>
              </a:rPr>
              <a:t>– </a:t>
            </a:r>
            <a:r>
              <a:rPr lang="ru-RU" altLang="en-US" sz="2800" dirty="0" smtClean="0">
                <a:latin typeface="Calibri" charset="0"/>
              </a:rPr>
              <a:t>регистрировать каждый инцидент, о котором стало известно. Пусть ребенок ведет дневник</a:t>
            </a:r>
            <a:r>
              <a:rPr lang="en-US" altLang="en-US" sz="2800" dirty="0" smtClean="0">
                <a:latin typeface="Calibri" charset="0"/>
              </a:rPr>
              <a:t>.</a:t>
            </a:r>
            <a:endParaRPr lang="en-US" altLang="en-US" sz="2800" dirty="0">
              <a:latin typeface="Calibri" charset="0"/>
            </a:endParaRPr>
          </a:p>
          <a:p>
            <a:pPr>
              <a:spcBef>
                <a:spcPts val="1800"/>
              </a:spcBef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Calibri" charset="0"/>
              </a:rPr>
              <a:t>Y </a:t>
            </a:r>
            <a:r>
              <a:rPr lang="en-US" altLang="en-US" sz="2800" dirty="0">
                <a:latin typeface="Calibri" charset="0"/>
              </a:rPr>
              <a:t>– </a:t>
            </a:r>
            <a:r>
              <a:rPr lang="ru-RU" altLang="en-US" sz="2800" dirty="0" smtClean="0">
                <a:latin typeface="Calibri" charset="0"/>
              </a:rPr>
              <a:t>непрестанно отдавать их в руки Всевышнего через молитву</a:t>
            </a:r>
            <a:r>
              <a:rPr lang="en-US" altLang="en-US" sz="2800" dirty="0" smtClean="0">
                <a:latin typeface="Calibri" charset="0"/>
              </a:rPr>
              <a:t>.</a:t>
            </a:r>
            <a:endParaRPr lang="en-US" altLang="en-US" sz="2800" b="1" dirty="0">
              <a:latin typeface="Calibri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9719"/>
            <a:ext cx="10150475" cy="1371600"/>
          </a:xfrm>
        </p:spPr>
        <p:txBody>
          <a:bodyPr/>
          <a:lstStyle/>
          <a:p>
            <a:pPr algn="ctr">
              <a:defRPr/>
            </a:pPr>
            <a:r>
              <a:rPr lang="ru-RU" altLang="en-US" sz="4000" b="0" i="0" dirty="0" smtClean="0">
                <a:solidFill>
                  <a:schemeClr val="bg1"/>
                </a:solidFill>
                <a:effectLst/>
                <a:latin typeface="Avenir Book" charset="0"/>
                <a:ea typeface="Avenir Book" charset="0"/>
                <a:cs typeface="Avenir Book" charset="0"/>
              </a:rPr>
              <a:t>ЧЕМ МОГУТ ПОМОЧЬ </a:t>
            </a:r>
            <a:r>
              <a:rPr lang="ru-RU" altLang="en-US" sz="4000" i="0" dirty="0" smtClean="0">
                <a:solidFill>
                  <a:schemeClr val="bg1"/>
                </a:solidFill>
                <a:effectLst/>
                <a:latin typeface="Avenir Next" charset="0"/>
                <a:ea typeface="Avenir Next" charset="0"/>
                <a:cs typeface="Avenir Next" charset="0"/>
              </a:rPr>
              <a:t>РОДИТЕЛИ</a:t>
            </a:r>
            <a:r>
              <a:rPr lang="en-US" altLang="en-US" sz="4000" i="0" dirty="0" smtClean="0">
                <a:solidFill>
                  <a:schemeClr val="bg1"/>
                </a:solidFill>
                <a:effectLst/>
                <a:latin typeface="Avenir Next" charset="0"/>
                <a:ea typeface="Avenir Next" charset="0"/>
                <a:cs typeface="Avenir Next" charset="0"/>
              </a:rPr>
              <a:t>, </a:t>
            </a:r>
            <a:r>
              <a:rPr lang="ru-RU" altLang="en-US" sz="4000" i="0" dirty="0" smtClean="0">
                <a:solidFill>
                  <a:schemeClr val="bg1"/>
                </a:solidFill>
                <a:effectLst/>
                <a:latin typeface="Avenir Next" charset="0"/>
                <a:ea typeface="Avenir Next" charset="0"/>
                <a:cs typeface="Avenir Next" charset="0"/>
              </a:rPr>
              <a:t>УЧИТЕЛЯ</a:t>
            </a:r>
            <a:r>
              <a:rPr lang="en-US" altLang="en-US" sz="4000" i="0" dirty="0" smtClean="0">
                <a:solidFill>
                  <a:schemeClr val="bg1"/>
                </a:solidFill>
                <a:effectLst/>
                <a:latin typeface="Avenir Next" charset="0"/>
                <a:ea typeface="Avenir Next" charset="0"/>
                <a:cs typeface="Avenir Next" charset="0"/>
              </a:rPr>
              <a:t>, </a:t>
            </a:r>
            <a:r>
              <a:rPr lang="ru-RU" altLang="en-US" sz="4000" i="0" dirty="0" smtClean="0">
                <a:solidFill>
                  <a:srgbClr val="FFFF00"/>
                </a:solidFill>
                <a:effectLst/>
                <a:latin typeface="Avenir Next" charset="0"/>
                <a:ea typeface="Avenir Next" charset="0"/>
                <a:cs typeface="Avenir Next" charset="0"/>
              </a:rPr>
              <a:t>ЛИДЕРЫ ЦЕРКВИ</a:t>
            </a:r>
            <a:endParaRPr lang="en-US" sz="4000" b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Content Placeholder 2"/>
          <p:cNvSpPr txBox="1">
            <a:spLocks/>
          </p:cNvSpPr>
          <p:nvPr/>
        </p:nvSpPr>
        <p:spPr bwMode="auto">
          <a:xfrm>
            <a:off x="731837" y="2575719"/>
            <a:ext cx="8656638" cy="366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144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charset="-128"/>
                <a:cs typeface="ＭＳ Ｐゴシック" charset="-128"/>
              </a:defRPr>
            </a:lvl1pPr>
            <a:lvl2pPr marL="742950" indent="-285750" defTabSz="1014413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 defTabSz="1014413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 defTabSz="1014413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defTabSz="1014413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defTabSz="10144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defTabSz="10144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defTabSz="10144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defTabSz="10144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altLang="en-US" sz="3200" b="1" dirty="0">
                <a:solidFill>
                  <a:srgbClr val="FF0000"/>
                </a:solidFill>
                <a:latin typeface="Calibri" charset="0"/>
              </a:rPr>
              <a:t>F </a:t>
            </a:r>
            <a:r>
              <a:rPr lang="en-US" altLang="en-US" sz="2800" dirty="0">
                <a:latin typeface="Calibri" charset="0"/>
              </a:rPr>
              <a:t>– </a:t>
            </a:r>
            <a:r>
              <a:rPr lang="ru-RU" altLang="en-US" sz="2800" dirty="0" smtClean="0">
                <a:latin typeface="Calibri" charset="0"/>
              </a:rPr>
              <a:t>найдите для своих детей новых друзей, с которыми они смогут установить близкие взаимоотношения</a:t>
            </a:r>
            <a:r>
              <a:rPr lang="en-US" altLang="en-US" sz="2800" dirty="0" smtClean="0">
                <a:latin typeface="Calibri" charset="0"/>
              </a:rPr>
              <a:t>. </a:t>
            </a:r>
            <a:endParaRPr lang="en-US" altLang="en-US" sz="2800" dirty="0">
              <a:latin typeface="Calibri" charset="0"/>
            </a:endParaRPr>
          </a:p>
          <a:p>
            <a:pPr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altLang="en-US" sz="3200" b="1" dirty="0">
                <a:solidFill>
                  <a:srgbClr val="FF0000"/>
                </a:solidFill>
                <a:latin typeface="Calibri" charset="0"/>
              </a:rPr>
              <a:t>R</a:t>
            </a:r>
            <a:r>
              <a:rPr lang="en-US" altLang="en-US" sz="2800" dirty="0">
                <a:latin typeface="Calibri" charset="0"/>
              </a:rPr>
              <a:t> – </a:t>
            </a:r>
            <a:r>
              <a:rPr lang="ru-RU" altLang="en-US" sz="2800" dirty="0" smtClean="0">
                <a:latin typeface="Calibri" charset="0"/>
              </a:rPr>
              <a:t>сообщите об инциденте родителям, школьным администраторам и организации, которая сможет помочь</a:t>
            </a:r>
            <a:r>
              <a:rPr lang="en-US" altLang="en-US" sz="2800" dirty="0" smtClean="0">
                <a:latin typeface="Calibri" charset="0"/>
              </a:rPr>
              <a:t>.</a:t>
            </a:r>
            <a:endParaRPr lang="en-US" altLang="en-US" sz="2800" dirty="0">
              <a:latin typeface="Calibri" charset="0"/>
            </a:endParaRPr>
          </a:p>
          <a:p>
            <a:pPr>
              <a:spcBef>
                <a:spcPts val="1800"/>
              </a:spcBef>
              <a:buNone/>
            </a:pPr>
            <a:r>
              <a:rPr lang="en-US" altLang="en-US" sz="3200" b="1" dirty="0">
                <a:solidFill>
                  <a:srgbClr val="FF0000"/>
                </a:solidFill>
                <a:latin typeface="Calibri" charset="0"/>
              </a:rPr>
              <a:t>E </a:t>
            </a:r>
            <a:r>
              <a:rPr lang="en-US" altLang="en-US" sz="2800" dirty="0">
                <a:latin typeface="Calibri" charset="0"/>
              </a:rPr>
              <a:t>– </a:t>
            </a:r>
            <a:r>
              <a:rPr lang="ru-RU" altLang="en-US" sz="2800" dirty="0" smtClean="0">
                <a:latin typeface="Calibri" charset="0"/>
              </a:rPr>
              <a:t>выражайте свою любовь и заботу к своим и чужим детям на более высоком уровне</a:t>
            </a:r>
            <a:r>
              <a:rPr lang="en-US" altLang="en-US" sz="2800" dirty="0" smtClean="0">
                <a:latin typeface="Calibri" charset="0"/>
              </a:rPr>
              <a:t>.</a:t>
            </a:r>
            <a:endParaRPr lang="en-US" altLang="en-US" sz="2800" dirty="0">
              <a:latin typeface="Calibri" charset="0"/>
            </a:endParaRPr>
          </a:p>
          <a:p>
            <a:pPr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altLang="en-US" sz="3200" b="1" dirty="0">
                <a:solidFill>
                  <a:srgbClr val="FF0000"/>
                </a:solidFill>
                <a:latin typeface="Calibri" charset="0"/>
              </a:rPr>
              <a:t>E </a:t>
            </a:r>
            <a:r>
              <a:rPr lang="en-US" altLang="en-US" sz="2800" dirty="0">
                <a:latin typeface="Calibri" charset="0"/>
              </a:rPr>
              <a:t>– </a:t>
            </a:r>
            <a:r>
              <a:rPr lang="ru-RU" altLang="en-US" sz="2800" dirty="0" smtClean="0">
                <a:latin typeface="Calibri" charset="0"/>
              </a:rPr>
              <a:t>просвещайте всех вовлеченных и заинтересованных лиц</a:t>
            </a:r>
            <a:r>
              <a:rPr lang="en-US" altLang="en-US" sz="2800" dirty="0" smtClean="0">
                <a:latin typeface="Calibri" charset="0"/>
              </a:rPr>
              <a:t>.</a:t>
            </a:r>
            <a:endParaRPr lang="en-US" altLang="en-US" dirty="0">
              <a:latin typeface="Calibri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213519"/>
            <a:ext cx="10150476" cy="1371600"/>
          </a:xfrm>
        </p:spPr>
        <p:txBody>
          <a:bodyPr/>
          <a:lstStyle/>
          <a:p>
            <a:pPr algn="ctr">
              <a:defRPr/>
            </a:pPr>
            <a:r>
              <a:rPr lang="ru-RU" altLang="en-US" sz="4000" b="0" i="0" dirty="0" smtClean="0">
                <a:solidFill>
                  <a:schemeClr val="bg1"/>
                </a:solidFill>
                <a:effectLst/>
                <a:latin typeface="Avenir Book" charset="0"/>
                <a:ea typeface="Avenir Book" charset="0"/>
                <a:cs typeface="Avenir Book" charset="0"/>
              </a:rPr>
              <a:t>ЧЕМ МОГУТ ПОМОЧЬ </a:t>
            </a:r>
            <a:r>
              <a:rPr lang="ru-RU" altLang="en-US" sz="4000" i="0" dirty="0" smtClean="0">
                <a:solidFill>
                  <a:schemeClr val="bg1"/>
                </a:solidFill>
                <a:effectLst/>
                <a:latin typeface="Avenir Next" charset="0"/>
                <a:ea typeface="Avenir Next" charset="0"/>
                <a:cs typeface="Avenir Next" charset="0"/>
              </a:rPr>
              <a:t>РОДИТЕЛИ</a:t>
            </a:r>
            <a:r>
              <a:rPr lang="en-US" altLang="en-US" sz="4000" i="0" dirty="0" smtClean="0">
                <a:solidFill>
                  <a:schemeClr val="bg1"/>
                </a:solidFill>
                <a:effectLst/>
                <a:latin typeface="Avenir Next" charset="0"/>
                <a:ea typeface="Avenir Next" charset="0"/>
                <a:cs typeface="Avenir Next" charset="0"/>
              </a:rPr>
              <a:t>, </a:t>
            </a:r>
            <a:r>
              <a:rPr lang="ru-RU" altLang="en-US" sz="4000" i="0" dirty="0" smtClean="0">
                <a:solidFill>
                  <a:schemeClr val="bg1"/>
                </a:solidFill>
                <a:effectLst/>
                <a:latin typeface="Avenir Next" charset="0"/>
                <a:ea typeface="Avenir Next" charset="0"/>
                <a:cs typeface="Avenir Next" charset="0"/>
              </a:rPr>
              <a:t>УЧИТЕЛЯ</a:t>
            </a:r>
            <a:r>
              <a:rPr lang="en-US" altLang="en-US" sz="4000" i="0" dirty="0" smtClean="0">
                <a:solidFill>
                  <a:schemeClr val="bg1"/>
                </a:solidFill>
                <a:effectLst/>
                <a:latin typeface="Avenir Next" charset="0"/>
                <a:ea typeface="Avenir Next" charset="0"/>
                <a:cs typeface="Avenir Next" charset="0"/>
              </a:rPr>
              <a:t>, </a:t>
            </a:r>
            <a:r>
              <a:rPr lang="ru-RU" altLang="en-US" sz="4000" i="0" dirty="0" smtClean="0">
                <a:solidFill>
                  <a:srgbClr val="FFFF00"/>
                </a:solidFill>
                <a:effectLst/>
                <a:latin typeface="Avenir Next" charset="0"/>
                <a:ea typeface="Avenir Next" charset="0"/>
                <a:cs typeface="Avenir Next" charset="0"/>
              </a:rPr>
              <a:t>ЛИДЕРЫ ЦЕРКВИ</a:t>
            </a:r>
            <a:endParaRPr lang="en-US" sz="4000" b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94350" y="6843713"/>
            <a:ext cx="3976688" cy="517525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endParaRPr lang="pt-BR" altLang="pt-BR" smtClean="0">
              <a:cs typeface="Arial" panose="020B0604020202020204" pitchFamily="34" charset="0"/>
            </a:endParaRPr>
          </a:p>
        </p:txBody>
      </p:sp>
      <p:sp>
        <p:nvSpPr>
          <p:cNvPr id="64515" name="Content Placeholder 2"/>
          <p:cNvSpPr txBox="1">
            <a:spLocks/>
          </p:cNvSpPr>
          <p:nvPr/>
        </p:nvSpPr>
        <p:spPr bwMode="auto">
          <a:xfrm>
            <a:off x="274638" y="1966119"/>
            <a:ext cx="9525000" cy="5182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144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charset="-128"/>
                <a:cs typeface="ＭＳ Ｐゴシック" charset="-128"/>
              </a:defRPr>
            </a:lvl1pPr>
            <a:lvl2pPr marL="742950" indent="-285750" defTabSz="1014413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 defTabSz="1014413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 defTabSz="1014413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defTabSz="1014413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defTabSz="10144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defTabSz="10144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defTabSz="10144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defTabSz="10144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>
              <a:spcBef>
                <a:spcPts val="1800"/>
              </a:spcBef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Calibri" charset="0"/>
              </a:rPr>
              <a:t>Z</a:t>
            </a:r>
            <a:r>
              <a:rPr lang="en-US" altLang="en-US" sz="2800" dirty="0">
                <a:solidFill>
                  <a:srgbClr val="FF0000"/>
                </a:solidFill>
                <a:latin typeface="Calibri" charset="0"/>
              </a:rPr>
              <a:t> </a:t>
            </a:r>
            <a:r>
              <a:rPr lang="en-US" altLang="en-US" sz="2800" dirty="0">
                <a:latin typeface="Calibri" charset="0"/>
              </a:rPr>
              <a:t>– </a:t>
            </a:r>
            <a:r>
              <a:rPr lang="ru-RU" altLang="en-US" sz="2800" dirty="0" smtClean="0">
                <a:latin typeface="Calibri" charset="0"/>
              </a:rPr>
              <a:t>нулевая толерантность к издевательствам - это цель должна стоять как перед семьей, так и школой, а также другими местами, где бывает ребенок</a:t>
            </a:r>
            <a:r>
              <a:rPr lang="en-US" altLang="en-US" sz="2800" dirty="0" smtClean="0">
                <a:latin typeface="Calibri" charset="0"/>
              </a:rPr>
              <a:t>.</a:t>
            </a:r>
            <a:endParaRPr lang="en-US" altLang="en-US" sz="2800" dirty="0">
              <a:latin typeface="Calibri" charset="0"/>
            </a:endParaRPr>
          </a:p>
          <a:p>
            <a:pPr>
              <a:spcBef>
                <a:spcPts val="1800"/>
              </a:spcBef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Calibri" charset="0"/>
              </a:rPr>
              <a:t>O</a:t>
            </a:r>
            <a:r>
              <a:rPr lang="en-US" altLang="en-US" sz="2800" dirty="0">
                <a:solidFill>
                  <a:srgbClr val="FF0000"/>
                </a:solidFill>
                <a:latin typeface="Calibri" charset="0"/>
              </a:rPr>
              <a:t> </a:t>
            </a:r>
            <a:r>
              <a:rPr lang="en-US" altLang="en-US" sz="2800" dirty="0">
                <a:latin typeface="Calibri" charset="0"/>
              </a:rPr>
              <a:t>– </a:t>
            </a:r>
            <a:r>
              <a:rPr lang="ru-RU" altLang="en-US" sz="2800" dirty="0" smtClean="0">
                <a:latin typeface="Calibri" charset="0"/>
              </a:rPr>
              <a:t>организуйте родительскую коалицию – клуб «Отпор хулиганам!» - объединение в группу / совместная попытка выразить свою озабоченность может быть более эффективной</a:t>
            </a:r>
            <a:r>
              <a:rPr lang="en-US" altLang="en-US" sz="2800" dirty="0" smtClean="0">
                <a:latin typeface="Calibri" charset="0"/>
              </a:rPr>
              <a:t>.</a:t>
            </a:r>
            <a:endParaRPr lang="en-US" altLang="en-US" sz="2800" dirty="0">
              <a:latin typeface="Calibri" charset="0"/>
            </a:endParaRPr>
          </a:p>
          <a:p>
            <a:pPr>
              <a:spcBef>
                <a:spcPts val="1800"/>
              </a:spcBef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Calibri" charset="0"/>
              </a:rPr>
              <a:t>N</a:t>
            </a:r>
            <a:r>
              <a:rPr lang="en-US" altLang="en-US" sz="2800" dirty="0">
                <a:solidFill>
                  <a:srgbClr val="FF0000"/>
                </a:solidFill>
                <a:latin typeface="Calibri" charset="0"/>
              </a:rPr>
              <a:t> </a:t>
            </a:r>
            <a:r>
              <a:rPr lang="en-US" altLang="en-US" sz="2800" dirty="0">
                <a:latin typeface="Calibri" charset="0"/>
              </a:rPr>
              <a:t>– </a:t>
            </a:r>
            <a:r>
              <a:rPr lang="ru-RU" altLang="en-US" sz="2800" dirty="0" smtClean="0">
                <a:latin typeface="Calibri" charset="0"/>
              </a:rPr>
              <a:t>никогда, никогда не сдавайтесь! Продолжайте бороться за права ваших детей должным образом. Никогда не поощряйте ребенка к ответным физическим действиям</a:t>
            </a:r>
            <a:r>
              <a:rPr lang="en-US" altLang="en-US" sz="2800" dirty="0" smtClean="0">
                <a:latin typeface="Calibri" charset="0"/>
              </a:rPr>
              <a:t>.</a:t>
            </a:r>
            <a:endParaRPr lang="en-US" altLang="en-US" sz="2800" dirty="0">
              <a:latin typeface="Calibri" charset="0"/>
            </a:endParaRPr>
          </a:p>
          <a:p>
            <a:pPr>
              <a:spcBef>
                <a:spcPts val="1800"/>
              </a:spcBef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Calibri" charset="0"/>
              </a:rPr>
              <a:t>E</a:t>
            </a:r>
            <a:r>
              <a:rPr lang="en-US" altLang="en-US" sz="2800" dirty="0">
                <a:latin typeface="Calibri" charset="0"/>
              </a:rPr>
              <a:t> – </a:t>
            </a:r>
            <a:r>
              <a:rPr lang="ru-RU" altLang="en-US" sz="2800" dirty="0" smtClean="0">
                <a:latin typeface="Calibri" charset="0"/>
              </a:rPr>
              <a:t>рассказывайте об этой проблеме и помогайте ее решать</a:t>
            </a:r>
            <a:r>
              <a:rPr lang="en-US" altLang="en-US" sz="2800" dirty="0" smtClean="0">
                <a:latin typeface="Calibri" charset="0"/>
              </a:rPr>
              <a:t>.</a:t>
            </a:r>
            <a:endParaRPr lang="en-US" altLang="en-US" sz="2800" dirty="0">
              <a:latin typeface="Calibri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350" y="823913"/>
            <a:ext cx="10150475" cy="914400"/>
          </a:xfrm>
        </p:spPr>
        <p:txBody>
          <a:bodyPr/>
          <a:lstStyle/>
          <a:p>
            <a:pPr algn="ctr">
              <a:defRPr/>
            </a:pPr>
            <a:r>
              <a:rPr lang="ru-RU" altLang="en-US" sz="4000" b="0" i="0" dirty="0" smtClean="0">
                <a:solidFill>
                  <a:schemeClr val="bg1"/>
                </a:solidFill>
                <a:effectLst/>
                <a:latin typeface="Avenir Book" charset="0"/>
                <a:ea typeface="Avenir Book" charset="0"/>
                <a:cs typeface="Avenir Book" charset="0"/>
              </a:rPr>
              <a:t>ЧЕМ МОГУТ ПОМОЧЬ </a:t>
            </a:r>
            <a:r>
              <a:rPr lang="ru-RU" altLang="en-US" sz="4000" i="0" dirty="0" smtClean="0">
                <a:solidFill>
                  <a:schemeClr val="bg1"/>
                </a:solidFill>
                <a:effectLst/>
                <a:latin typeface="Avenir Next" charset="0"/>
                <a:ea typeface="Avenir Next" charset="0"/>
                <a:cs typeface="Avenir Next" charset="0"/>
              </a:rPr>
              <a:t>РОДИТЕЛИ</a:t>
            </a:r>
            <a:endParaRPr lang="en-US" sz="4000" b="0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761038" y="6843713"/>
            <a:ext cx="3976687" cy="517525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endParaRPr lang="pt-BR" altLang="pt-BR" smtClean="0">
              <a:cs typeface="Arial" panose="020B0604020202020204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74637" y="2728119"/>
            <a:ext cx="7239000" cy="4114800"/>
          </a:xfrm>
          <a:prstGeom prst="rect">
            <a:avLst/>
          </a:prstGeom>
        </p:spPr>
        <p:txBody>
          <a:bodyPr>
            <a:normAutofit/>
          </a:bodyPr>
          <a:lstStyle>
            <a:lvl1pPr defTabSz="10144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823913" indent="-317500" defTabSz="1014413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266825" indent="-252413" defTabSz="1014413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773238" indent="-252413" defTabSz="1014413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281238" indent="-254000" defTabSz="1014413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738438" indent="-254000" defTabSz="10144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195638" indent="-254000" defTabSz="10144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652838" indent="-254000" defTabSz="10144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4110038" indent="-254000" defTabSz="10144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50000"/>
              </a:lnSpc>
              <a:buFontTx/>
              <a:buNone/>
              <a:defRPr/>
            </a:pPr>
            <a:r>
              <a:rPr lang="ru-RU" altLang="pt-BR" sz="3200" b="1" dirty="0" smtClean="0">
                <a:solidFill>
                  <a:schemeClr val="accent6"/>
                </a:solidFill>
                <a:latin typeface="Calibri" charset="0"/>
                <a:ea typeface="Calibri" charset="0"/>
                <a:cs typeface="Calibri" charset="0"/>
              </a:rPr>
              <a:t>ПОВТОРЯЮЩИЕСЯ</a:t>
            </a:r>
            <a:r>
              <a:rPr lang="en-US" altLang="pt-BR" sz="3200" b="1" dirty="0" smtClean="0">
                <a:solidFill>
                  <a:schemeClr val="accent6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ru-RU" altLang="pt-BR" sz="3200" b="1" dirty="0" smtClean="0">
                <a:solidFill>
                  <a:schemeClr val="accent6"/>
                </a:solidFill>
                <a:latin typeface="Calibri" charset="0"/>
                <a:ea typeface="Calibri" charset="0"/>
                <a:cs typeface="Calibri" charset="0"/>
              </a:rPr>
              <a:t>ИЗДЕВАТЕЛЬСТВА</a:t>
            </a:r>
            <a:endParaRPr lang="en-US" altLang="pt-BR" sz="3200" b="1" dirty="0" smtClean="0">
              <a:solidFill>
                <a:schemeClr val="accent6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457200" indent="-457200">
              <a:lnSpc>
                <a:spcPct val="150000"/>
              </a:lnSpc>
              <a:defRPr/>
            </a:pPr>
            <a:r>
              <a:rPr lang="ru-RU" altLang="pt-BR" sz="3200" dirty="0" smtClean="0">
                <a:latin typeface="Calibri" charset="0"/>
                <a:ea typeface="Calibri" charset="0"/>
                <a:cs typeface="Calibri" charset="0"/>
              </a:rPr>
              <a:t>Вербальные</a:t>
            </a:r>
            <a:endParaRPr lang="en-US" altLang="pt-BR" sz="3200" dirty="0" smtClean="0">
              <a:latin typeface="Calibri" charset="0"/>
              <a:ea typeface="Calibri" charset="0"/>
              <a:cs typeface="Calibri" charset="0"/>
            </a:endParaRPr>
          </a:p>
          <a:p>
            <a:pPr marL="457200" indent="-457200">
              <a:lnSpc>
                <a:spcPct val="150000"/>
              </a:lnSpc>
              <a:defRPr/>
            </a:pPr>
            <a:r>
              <a:rPr lang="ru-RU" altLang="pt-BR" sz="3200" dirty="0" smtClean="0">
                <a:latin typeface="Calibri" charset="0"/>
                <a:ea typeface="Calibri" charset="0"/>
                <a:cs typeface="Calibri" charset="0"/>
              </a:rPr>
              <a:t>Физические</a:t>
            </a:r>
            <a:endParaRPr lang="en-US" altLang="pt-BR" sz="3200" dirty="0" smtClean="0">
              <a:latin typeface="Calibri" charset="0"/>
              <a:ea typeface="Calibri" charset="0"/>
              <a:cs typeface="Calibri" charset="0"/>
            </a:endParaRPr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defRPr/>
            </a:pPr>
            <a:r>
              <a:rPr lang="ru-RU" altLang="pt-BR" sz="3200" dirty="0" smtClean="0">
                <a:latin typeface="Calibri" charset="0"/>
                <a:ea typeface="Calibri" charset="0"/>
                <a:cs typeface="Calibri" charset="0"/>
              </a:rPr>
              <a:t>Социальные или психологические</a:t>
            </a:r>
            <a:r>
              <a:rPr lang="en-US" altLang="pt-BR" sz="3200" dirty="0" smtClean="0">
                <a:latin typeface="Calibri" charset="0"/>
                <a:ea typeface="Calibri" charset="0"/>
                <a:cs typeface="Calibri" charset="0"/>
              </a:rPr>
              <a:t> </a:t>
            </a:r>
          </a:p>
          <a:p>
            <a:pPr marL="457200" indent="-457200">
              <a:lnSpc>
                <a:spcPct val="150000"/>
              </a:lnSpc>
              <a:defRPr/>
            </a:pPr>
            <a:r>
              <a:rPr lang="ru-RU" altLang="pt-BR" sz="3200" dirty="0" smtClean="0">
                <a:latin typeface="Calibri" charset="0"/>
                <a:ea typeface="Calibri" charset="0"/>
                <a:cs typeface="Calibri" charset="0"/>
              </a:rPr>
              <a:t>Агрессивное поведение обидчика</a:t>
            </a:r>
            <a:endParaRPr lang="en-US" altLang="pt-BR" sz="3200" dirty="0" smtClean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442119"/>
            <a:ext cx="10150475" cy="914400"/>
          </a:xfrm>
        </p:spPr>
        <p:txBody>
          <a:bodyPr/>
          <a:lstStyle/>
          <a:p>
            <a:pPr algn="ctr">
              <a:defRPr/>
            </a:pPr>
            <a:r>
              <a:rPr lang="ru-RU" altLang="en-US" sz="3600" i="0" spc="300" dirty="0" smtClean="0">
                <a:solidFill>
                  <a:schemeClr val="bg1"/>
                </a:solidFill>
                <a:effectLst/>
                <a:latin typeface="Avenir Book" charset="0"/>
                <a:ea typeface="Avenir Book" charset="0"/>
                <a:cs typeface="Avenir Book" charset="0"/>
              </a:rPr>
              <a:t>ЧТО СОБОЙ ПРЕДСТАВЛЯЕТ ЖЕСТОКОЕ ОТНОШЕНИЕ СВЕРСТНИКОВ</a:t>
            </a:r>
            <a:r>
              <a:rPr lang="en-US" altLang="en-US" sz="3600" i="0" spc="300" dirty="0" smtClean="0">
                <a:solidFill>
                  <a:schemeClr val="bg1"/>
                </a:solidFill>
                <a:effectLst/>
                <a:latin typeface="Avenir Next" charset="0"/>
                <a:ea typeface="Avenir Next" charset="0"/>
                <a:cs typeface="Avenir Next" charset="0"/>
              </a:rPr>
              <a:t>?</a:t>
            </a:r>
            <a:endParaRPr lang="en-US" altLang="en-US" sz="3600" i="0" spc="300" dirty="0">
              <a:solidFill>
                <a:schemeClr val="bg1"/>
              </a:solidFill>
              <a:effectLst/>
              <a:latin typeface="Avenir Next" charset="0"/>
              <a:ea typeface="Avenir Next" charset="0"/>
              <a:cs typeface="Avenir Next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7132637" y="2728119"/>
            <a:ext cx="2822085" cy="40695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476137" y="2424257"/>
            <a:ext cx="7198196" cy="48040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5539" name="Title 1"/>
          <p:cNvSpPr>
            <a:spLocks noGrp="1"/>
          </p:cNvSpPr>
          <p:nvPr>
            <p:ph type="title"/>
          </p:nvPr>
        </p:nvSpPr>
        <p:spPr>
          <a:xfrm>
            <a:off x="0" y="670719"/>
            <a:ext cx="10150475" cy="1371600"/>
          </a:xfrm>
        </p:spPr>
        <p:txBody>
          <a:bodyPr/>
          <a:lstStyle/>
          <a:p>
            <a:r>
              <a:rPr lang="ru-RU" altLang="en-US" sz="40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ДАВАЙТЕ СОЗДАДИМ СРЕДУ, </a:t>
            </a:r>
            <a:r>
              <a:rPr lang="ru-RU" altLang="en-US" sz="4000" b="1" dirty="0" smtClean="0">
                <a:solidFill>
                  <a:srgbClr val="FF0066"/>
                </a:solidFill>
                <a:latin typeface="Avenir Next" charset="0"/>
                <a:ea typeface="Avenir Next" charset="0"/>
                <a:cs typeface="Avenir Next" charset="0"/>
              </a:rPr>
              <a:t>СВОБОДНУЮ ОТ ИЗДЕВАТЕЛЬСТВ</a:t>
            </a:r>
            <a:endParaRPr lang="en-US" altLang="x-none" sz="4000" b="1" dirty="0">
              <a:latin typeface="Avenir Book" charset="0"/>
              <a:ea typeface="Avenir Book" charset="0"/>
              <a:cs typeface="Avenir Book" charset="0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313663" y="2042319"/>
            <a:ext cx="5866048" cy="39106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6563" name="Retângulo 5"/>
          <p:cNvSpPr>
            <a:spLocks noChangeArrowheads="1"/>
          </p:cNvSpPr>
          <p:nvPr/>
        </p:nvSpPr>
        <p:spPr bwMode="auto">
          <a:xfrm>
            <a:off x="808037" y="6233319"/>
            <a:ext cx="873760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pPr algn="ctr"/>
            <a:r>
              <a:rPr lang="ru-RU" altLang="en-US" sz="2800" dirty="0" smtClean="0">
                <a:latin typeface="Avenir Book" charset="0"/>
                <a:ea typeface="Avenir Book" charset="0"/>
                <a:cs typeface="Avenir Book" charset="0"/>
              </a:rPr>
              <a:t>Работайте над тем, чтобы прекратить издевательства в наших семьях, школах и </a:t>
            </a:r>
            <a:r>
              <a:rPr lang="ru-RU" altLang="en-US" sz="2800" dirty="0" smtClean="0">
                <a:latin typeface="Avenir Book" charset="0"/>
                <a:ea typeface="Avenir Book" charset="0"/>
                <a:cs typeface="Avenir Book" charset="0"/>
              </a:rPr>
              <a:t>церквах.</a:t>
            </a:r>
            <a:endParaRPr lang="en-US" altLang="en-US" sz="2800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66564" name="Title 1"/>
          <p:cNvSpPr>
            <a:spLocks noGrp="1"/>
          </p:cNvSpPr>
          <p:nvPr>
            <p:ph type="title"/>
          </p:nvPr>
        </p:nvSpPr>
        <p:spPr>
          <a:xfrm>
            <a:off x="-19050" y="777875"/>
            <a:ext cx="10150475" cy="1265238"/>
          </a:xfrm>
        </p:spPr>
        <p:txBody>
          <a:bodyPr/>
          <a:lstStyle/>
          <a:p>
            <a:r>
              <a:rPr lang="ru-RU" altLang="en-US" sz="40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СЕГОДНЯ ЖЕ </a:t>
            </a:r>
            <a:r>
              <a:rPr lang="ru-RU" altLang="en-US" sz="4000" b="1" dirty="0" smtClean="0">
                <a:solidFill>
                  <a:srgbClr val="FF0066"/>
                </a:solidFill>
                <a:latin typeface="Avenir Next" charset="0"/>
                <a:ea typeface="Avenir Next" charset="0"/>
                <a:cs typeface="Avenir Next" charset="0"/>
              </a:rPr>
              <a:t>НАУЧИТЕ</a:t>
            </a:r>
            <a:r>
              <a:rPr lang="ru-RU" altLang="en-US" sz="40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 СВОИХ </a:t>
            </a:r>
            <a:r>
              <a:rPr lang="ru-RU" altLang="en-US" sz="4000" b="1" dirty="0" smtClean="0">
                <a:solidFill>
                  <a:schemeClr val="bg1"/>
                </a:solidFill>
                <a:latin typeface="Avenir Next" charset="0"/>
                <a:ea typeface="Avenir Next" charset="0"/>
                <a:cs typeface="Avenir Next" charset="0"/>
              </a:rPr>
              <a:t>ДЕТЕЙ</a:t>
            </a:r>
            <a:endParaRPr lang="en-US" altLang="x-none" sz="4000" dirty="0">
              <a:latin typeface="Avenir Book" charset="0"/>
              <a:ea typeface="Avenir Book" charset="0"/>
              <a:cs typeface="Avenir Book" charset="0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Subtitle 3"/>
          <p:cNvSpPr>
            <a:spLocks noGrp="1"/>
          </p:cNvSpPr>
          <p:nvPr>
            <p:ph type="subTitle" idx="1"/>
          </p:nvPr>
        </p:nvSpPr>
        <p:spPr>
          <a:xfrm>
            <a:off x="1522413" y="3567113"/>
            <a:ext cx="7105650" cy="3429000"/>
          </a:xfrm>
        </p:spPr>
        <p:txBody>
          <a:bodyPr/>
          <a:lstStyle/>
          <a:p>
            <a:r>
              <a:rPr lang="ru-RU" altLang="x-none" sz="3600" cap="all" dirty="0" smtClean="0">
                <a:ea typeface="MS PGothic" charset="-128"/>
                <a:cs typeface="ＭＳ Ｐゴシック" charset="-128"/>
              </a:rPr>
              <a:t>Создайте заботливую, надежную, </a:t>
            </a:r>
          </a:p>
          <a:p>
            <a:r>
              <a:rPr lang="ru-RU" altLang="x-none" sz="3600" cap="all" dirty="0" smtClean="0">
                <a:ea typeface="MS PGothic" charset="-128"/>
                <a:cs typeface="ＭＳ Ｐゴシック" charset="-128"/>
              </a:rPr>
              <a:t>Безопасную,</a:t>
            </a:r>
          </a:p>
          <a:p>
            <a:r>
              <a:rPr lang="ru-RU" altLang="x-none" sz="3600" cap="all" dirty="0" smtClean="0">
                <a:ea typeface="MS PGothic" charset="-128"/>
                <a:cs typeface="ＭＳ Ｐゴシック" charset="-128"/>
              </a:rPr>
              <a:t>миролюбивую </a:t>
            </a:r>
          </a:p>
          <a:p>
            <a:r>
              <a:rPr lang="ru-RU" altLang="x-none" sz="3600" cap="all" dirty="0" smtClean="0">
                <a:ea typeface="MS PGothic" charset="-128"/>
                <a:cs typeface="ＭＳ Ｐゴシック" charset="-128"/>
              </a:rPr>
              <a:t>церковь будущего</a:t>
            </a:r>
            <a:r>
              <a:rPr lang="ru-RU" altLang="x-none" sz="3600" dirty="0" smtClean="0">
                <a:ea typeface="MS PGothic" charset="-128"/>
                <a:cs typeface="ＭＳ Ｐゴシック" charset="-128"/>
              </a:rPr>
              <a:t>!  </a:t>
            </a:r>
            <a:endParaRPr lang="en-US" altLang="x-none" sz="3600" dirty="0">
              <a:ea typeface="MS PGothic" charset="-128"/>
              <a:cs typeface="ＭＳ Ｐゴシック" charset="-128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0" y="899319"/>
            <a:ext cx="10150475" cy="126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00446" tIns="50215" rIns="100446" bIns="50215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10112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Book" charset="0"/>
                <a:ea typeface="Avenir Book" charset="0"/>
                <a:cs typeface="Avenir Book" charset="0"/>
              </a:rPr>
              <a:t>СЕГОДНЯ ЖЕ </a:t>
            </a:r>
            <a:r>
              <a:rPr kumimoji="0" lang="ru-RU" alt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venir Next" charset="0"/>
                <a:ea typeface="Avenir Next" charset="0"/>
                <a:cs typeface="Avenir Next" charset="0"/>
              </a:rPr>
              <a:t>НАУЧИТЕ</a:t>
            </a:r>
            <a:r>
              <a:rPr kumimoji="0" lang="ru-RU" alt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Book" charset="0"/>
                <a:ea typeface="Avenir Book" charset="0"/>
                <a:cs typeface="Avenir Book" charset="0"/>
              </a:rPr>
              <a:t> СВОИХ </a:t>
            </a:r>
            <a:r>
              <a:rPr kumimoji="0" lang="ru-RU" alt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" charset="0"/>
                <a:ea typeface="Avenir Next" charset="0"/>
                <a:cs typeface="Avenir Next" charset="0"/>
              </a:rPr>
              <a:t>ДЕТЕЙ</a:t>
            </a:r>
            <a:endParaRPr kumimoji="0" lang="en-US" altLang="x-none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Book" charset="0"/>
              <a:ea typeface="Avenir Book" charset="0"/>
              <a:cs typeface="Avenir Book" charset="0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94350" y="6843713"/>
            <a:ext cx="3976688" cy="517525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endParaRPr lang="pt-BR" altLang="pt-BR" smtClean="0"/>
          </a:p>
        </p:txBody>
      </p:sp>
      <p:sp>
        <p:nvSpPr>
          <p:cNvPr id="68611" name="Content Placeholder 2"/>
          <p:cNvSpPr txBox="1">
            <a:spLocks/>
          </p:cNvSpPr>
          <p:nvPr/>
        </p:nvSpPr>
        <p:spPr bwMode="auto">
          <a:xfrm>
            <a:off x="838200" y="3414713"/>
            <a:ext cx="8656638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144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charset="-128"/>
                <a:cs typeface="ＭＳ Ｐゴシック" charset="-128"/>
              </a:defRPr>
            </a:lvl1pPr>
            <a:lvl2pPr marL="742950" indent="-285750" defTabSz="1014413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 defTabSz="1014413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 defTabSz="1014413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defTabSz="1014413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defTabSz="10144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defTabSz="10144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defTabSz="10144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defTabSz="10144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altLang="en-US">
                <a:latin typeface="Calibri" charset="0"/>
              </a:rPr>
              <a:t>Blanco, Jodee.		Bullying; Life Saving tips for 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en-US" altLang="en-US" sz="2400">
                <a:latin typeface="Calibri" charset="0"/>
              </a:rPr>
              <a:t>			Parents of a Bullied or       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>
                <a:latin typeface="Calibri" charset="0"/>
              </a:rPr>
              <a:t>			Excluded Child, Pediatrics Week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>
                <a:latin typeface="Calibri" charset="0"/>
              </a:rPr>
              <a:t>			via NewsRx.com, 2010. 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>
              <a:latin typeface="Calibri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>
                <a:latin typeface="Calibri" charset="0"/>
              </a:rPr>
              <a:t>Sprung,B.,M.Froschl	The anti-Bullying and Teasing Book for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>
                <a:latin typeface="Calibri" charset="0"/>
              </a:rPr>
              <a:t>&amp; B. Hinitz.		Pre-school Classrooms,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>
                <a:latin typeface="Calibri" charset="0"/>
              </a:rPr>
              <a:t>			Beltsville, MD:Gryphon House, 2005.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>
              <a:latin typeface="Calibri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en-US">
              <a:latin typeface="Calibri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en-US">
              <a:latin typeface="Calibri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63" y="785813"/>
            <a:ext cx="10150475" cy="914400"/>
          </a:xfrm>
        </p:spPr>
        <p:txBody>
          <a:bodyPr/>
          <a:lstStyle/>
          <a:p>
            <a:pPr algn="ctr">
              <a:defRPr/>
            </a:pPr>
            <a:r>
              <a:rPr lang="ru-RU" altLang="en-US" sz="4000" b="0" i="0" spc="300" dirty="0" smtClean="0">
                <a:solidFill>
                  <a:schemeClr val="bg1"/>
                </a:solidFill>
                <a:effectLst/>
                <a:latin typeface="Avenir Book" charset="0"/>
                <a:ea typeface="Avenir Book" charset="0"/>
                <a:cs typeface="Avenir Book" charset="0"/>
              </a:rPr>
              <a:t>ССЫЛКИ</a:t>
            </a:r>
            <a:endParaRPr lang="en-US" sz="4000" dirty="0"/>
          </a:p>
        </p:txBody>
      </p:sp>
      <p:sp>
        <p:nvSpPr>
          <p:cNvPr id="68613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defTabSz="914400" eaLnBrk="1" hangingPunct="1">
              <a:spcBef>
                <a:spcPct val="0"/>
              </a:spcBef>
              <a:buFontTx/>
              <a:buNone/>
            </a:pPr>
            <a:endParaRPr lang="x-none" altLang="x-none">
              <a:ea typeface="MS PGothic" charset="-128"/>
              <a:cs typeface="ＭＳ Ｐゴシック" charset="-128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94350" y="6843713"/>
            <a:ext cx="3976688" cy="517525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endParaRPr lang="pt-BR" altLang="pt-BR" smtClean="0">
              <a:cs typeface="Arial" panose="020B0604020202020204" pitchFamily="34" charset="0"/>
            </a:endParaRPr>
          </a:p>
        </p:txBody>
      </p:sp>
      <p:sp>
        <p:nvSpPr>
          <p:cNvPr id="69635" name="Content Placeholder 2"/>
          <p:cNvSpPr txBox="1">
            <a:spLocks/>
          </p:cNvSpPr>
          <p:nvPr/>
        </p:nvSpPr>
        <p:spPr bwMode="auto">
          <a:xfrm>
            <a:off x="960438" y="2693988"/>
            <a:ext cx="8229600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144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charset="-128"/>
                <a:cs typeface="ＭＳ Ｐゴシック" charset="-128"/>
              </a:defRPr>
            </a:lvl1pPr>
            <a:lvl2pPr marL="742950" indent="-285750" defTabSz="1014413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 defTabSz="1014413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 defTabSz="1014413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defTabSz="1014413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defTabSz="10144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defTabSz="10144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defTabSz="10144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defTabSz="10144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>
              <a:spcBef>
                <a:spcPts val="1200"/>
              </a:spcBef>
              <a:buFontTx/>
              <a:buNone/>
            </a:pPr>
            <a:r>
              <a:rPr lang="pt-BR" altLang="pt-BR" sz="2800" dirty="0">
                <a:latin typeface="Calibri" charset="0"/>
              </a:rPr>
              <a:t>http://www.awcfs.org/new/index.php/features/education/238-bullying-in-kenyan-schools-higher-than-world-rate#sthash.o4JlnMqQ.dpuf </a:t>
            </a:r>
          </a:p>
          <a:p>
            <a:pPr>
              <a:spcBef>
                <a:spcPts val="1200"/>
              </a:spcBef>
              <a:buFontTx/>
              <a:buNone/>
            </a:pPr>
            <a:r>
              <a:rPr lang="en-US" altLang="en-US" sz="2800" dirty="0">
                <a:solidFill>
                  <a:srgbClr val="000099"/>
                </a:solidFill>
                <a:latin typeface="Calibri" charset="0"/>
              </a:rPr>
              <a:t>www.bullyingcanada.ca/content/239900</a:t>
            </a:r>
          </a:p>
          <a:p>
            <a:pPr>
              <a:spcBef>
                <a:spcPts val="1200"/>
              </a:spcBef>
              <a:buFontTx/>
              <a:buNone/>
            </a:pPr>
            <a:r>
              <a:rPr lang="ru-RU" altLang="en-US" sz="2800" dirty="0" smtClean="0">
                <a:latin typeface="Calibri" charset="0"/>
              </a:rPr>
              <a:t>Департамент образования и развития раннего детства, Виктория Канада, 23 июля 2014 года</a:t>
            </a:r>
          </a:p>
          <a:p>
            <a:pPr>
              <a:spcBef>
                <a:spcPts val="1200"/>
              </a:spcBef>
              <a:buFontTx/>
              <a:buNone/>
            </a:pPr>
            <a:r>
              <a:rPr lang="en-US" altLang="en-US" sz="2800" dirty="0" smtClean="0">
                <a:solidFill>
                  <a:srgbClr val="000099"/>
                </a:solidFill>
                <a:latin typeface="Calibri" charset="0"/>
              </a:rPr>
              <a:t>www.education.vic.gov.au/aboutprograms/bullystoppers/pages</a:t>
            </a:r>
            <a:r>
              <a:rPr lang="en-US" altLang="en-US" sz="2800" dirty="0">
                <a:solidFill>
                  <a:srgbClr val="000099"/>
                </a:solidFill>
                <a:latin typeface="Calibri" charset="0"/>
              </a:rPr>
              <a:t>//whataspx</a:t>
            </a:r>
          </a:p>
          <a:p>
            <a:pPr>
              <a:spcBef>
                <a:spcPts val="1200"/>
              </a:spcBef>
              <a:buFontTx/>
              <a:buNone/>
            </a:pPr>
            <a:endParaRPr lang="en-US" altLang="en-US" sz="2800" dirty="0">
              <a:latin typeface="Calibri" charset="0"/>
            </a:endParaRPr>
          </a:p>
          <a:p>
            <a:pPr>
              <a:spcBef>
                <a:spcPts val="1200"/>
              </a:spcBef>
              <a:buFontTx/>
              <a:buNone/>
            </a:pPr>
            <a:endParaRPr lang="en-US" altLang="en-US" sz="2800" dirty="0">
              <a:latin typeface="Calibri" charset="0"/>
            </a:endParaRPr>
          </a:p>
          <a:p>
            <a:pPr>
              <a:spcBef>
                <a:spcPts val="1200"/>
              </a:spcBef>
              <a:buFontTx/>
              <a:buNone/>
            </a:pPr>
            <a:endParaRPr lang="en-US" altLang="en-US" sz="2800" dirty="0">
              <a:latin typeface="Calibri" charset="0"/>
            </a:endParaRPr>
          </a:p>
          <a:p>
            <a:pPr>
              <a:spcBef>
                <a:spcPts val="1200"/>
              </a:spcBef>
              <a:buFontTx/>
              <a:buNone/>
            </a:pPr>
            <a:endParaRPr lang="en-US" altLang="en-US" sz="2800" dirty="0">
              <a:latin typeface="Calibri" charset="0"/>
            </a:endParaRPr>
          </a:p>
          <a:p>
            <a:pPr>
              <a:spcBef>
                <a:spcPts val="1200"/>
              </a:spcBef>
              <a:buFontTx/>
              <a:buNone/>
            </a:pPr>
            <a:endParaRPr lang="en-US" altLang="en-US" sz="2800" dirty="0">
              <a:latin typeface="Calibri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22300"/>
            <a:ext cx="10150475" cy="914400"/>
          </a:xfrm>
        </p:spPr>
        <p:txBody>
          <a:bodyPr/>
          <a:lstStyle/>
          <a:p>
            <a:pPr algn="ctr">
              <a:defRPr/>
            </a:pPr>
            <a:r>
              <a:rPr lang="ru-RU" altLang="en-US" sz="4000" b="0" i="0" spc="300" dirty="0" smtClean="0">
                <a:solidFill>
                  <a:schemeClr val="bg1"/>
                </a:solidFill>
                <a:effectLst/>
                <a:latin typeface="Avenir Book" charset="0"/>
                <a:ea typeface="Avenir Book" charset="0"/>
                <a:cs typeface="Avenir Book" charset="0"/>
              </a:rPr>
              <a:t>ССЫЛКИ</a:t>
            </a:r>
            <a:endParaRPr lang="en-US" sz="4000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94350" y="6843713"/>
            <a:ext cx="3976688" cy="517525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endParaRPr lang="pt-BR" altLang="pt-BR" smtClean="0">
              <a:cs typeface="Arial" panose="020B0604020202020204" pitchFamily="34" charset="0"/>
            </a:endParaRPr>
          </a:p>
        </p:txBody>
      </p:sp>
      <p:sp>
        <p:nvSpPr>
          <p:cNvPr id="70659" name="Retângulo 3"/>
          <p:cNvSpPr>
            <a:spLocks noChangeArrowheads="1"/>
          </p:cNvSpPr>
          <p:nvPr/>
        </p:nvSpPr>
        <p:spPr bwMode="auto">
          <a:xfrm>
            <a:off x="782638" y="2327275"/>
            <a:ext cx="854710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endParaRPr lang="pt-BR" altLang="pt-BR" sz="2800" dirty="0">
              <a:latin typeface="Calibri" charset="0"/>
            </a:endParaRPr>
          </a:p>
          <a:p>
            <a:endParaRPr lang="pt-BR" altLang="pt-BR" sz="2800" dirty="0">
              <a:latin typeface="Calibri" charset="0"/>
            </a:endParaRPr>
          </a:p>
          <a:p>
            <a:r>
              <a:rPr lang="ru-RU" altLang="en-US" sz="2800" dirty="0" smtClean="0">
                <a:latin typeface="Calibri" charset="0"/>
              </a:rPr>
              <a:t>Правительство Альберты</a:t>
            </a:r>
          </a:p>
          <a:p>
            <a:endParaRPr lang="pt-BR" altLang="pt-BR" sz="2800" dirty="0">
              <a:latin typeface="Calibri" charset="0"/>
            </a:endParaRPr>
          </a:p>
          <a:p>
            <a:r>
              <a:rPr lang="pt-BR" altLang="pt-BR" sz="2800" dirty="0">
                <a:latin typeface="Calibri" charset="0"/>
              </a:rPr>
              <a:t>http://www.statisticbrain.com/cyber-bullying-statistics</a:t>
            </a:r>
          </a:p>
          <a:p>
            <a:endParaRPr lang="pt-BR" altLang="pt-BR" sz="2800" dirty="0">
              <a:latin typeface="Calibri" charset="0"/>
            </a:endParaRPr>
          </a:p>
          <a:p>
            <a:r>
              <a:rPr lang="pt-BR" altLang="pt-BR" sz="2800" dirty="0">
                <a:latin typeface="Calibri" charset="0"/>
              </a:rPr>
              <a:t>http://www.timeslive.co.za/local/2013/01/24/57-of-sa-children-claim-to-have-been-bullied-at-school</a:t>
            </a:r>
          </a:p>
          <a:p>
            <a:endParaRPr lang="pt-BR" altLang="pt-BR" sz="2800" dirty="0">
              <a:latin typeface="Calibri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9050" y="809625"/>
            <a:ext cx="10150475" cy="914400"/>
          </a:xfrm>
        </p:spPr>
        <p:txBody>
          <a:bodyPr/>
          <a:lstStyle/>
          <a:p>
            <a:pPr algn="ctr">
              <a:defRPr/>
            </a:pPr>
            <a:r>
              <a:rPr lang="ru-RU" altLang="en-US" sz="4000" i="0" spc="300" dirty="0" smtClean="0">
                <a:solidFill>
                  <a:schemeClr val="bg1"/>
                </a:solidFill>
                <a:effectLst/>
                <a:latin typeface="Avenir Book" charset="0"/>
                <a:ea typeface="Avenir Book" charset="0"/>
                <a:cs typeface="Avenir Book" charset="0"/>
              </a:rPr>
              <a:t>ССЫЛКИ</a:t>
            </a:r>
            <a:endParaRPr lang="en-US" sz="4000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594350" y="6843713"/>
            <a:ext cx="3976688" cy="517525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endParaRPr lang="pt-BR" altLang="pt-BR" smtClean="0"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 txBox="1">
            <a:spLocks/>
          </p:cNvSpPr>
          <p:nvPr/>
        </p:nvSpPr>
        <p:spPr bwMode="auto">
          <a:xfrm>
            <a:off x="427037" y="2651919"/>
            <a:ext cx="4584700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144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charset="-128"/>
                <a:cs typeface="ＭＳ Ｐゴシック" charset="-128"/>
              </a:defRPr>
            </a:lvl1pPr>
            <a:lvl2pPr marL="823913" indent="-317500" defTabSz="1014413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266825" indent="-252413" defTabSz="1014413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773238" indent="-252413" defTabSz="1014413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281238" indent="-254000" defTabSz="1014413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738438" indent="-254000" defTabSz="10144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3195638" indent="-254000" defTabSz="10144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652838" indent="-254000" defTabSz="10144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4110038" indent="-254000" defTabSz="10144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pt-BR" sz="3200" dirty="0" smtClean="0">
                <a:latin typeface="Calibri" charset="0"/>
              </a:rPr>
              <a:t>Агрессивное поведение одного человека или группы лиц, направленное на более слабого человека или группу лиц с целью причинения вреда, боли или страха.</a:t>
            </a:r>
            <a:endParaRPr lang="en-US" altLang="pt-BR" sz="3200" dirty="0">
              <a:latin typeface="Calibri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518319"/>
            <a:ext cx="10150475" cy="914400"/>
          </a:xfrm>
        </p:spPr>
        <p:txBody>
          <a:bodyPr/>
          <a:lstStyle/>
          <a:p>
            <a:pPr algn="ctr">
              <a:defRPr/>
            </a:pPr>
            <a:r>
              <a:rPr lang="ru-RU" altLang="en-US" sz="3600" i="0" spc="300" dirty="0" smtClean="0">
                <a:solidFill>
                  <a:schemeClr val="bg1"/>
                </a:solidFill>
                <a:effectLst/>
                <a:latin typeface="Avenir Book" charset="0"/>
                <a:ea typeface="Avenir Book" charset="0"/>
                <a:cs typeface="Avenir Book" charset="0"/>
              </a:rPr>
              <a:t>ЧТО СОБОЙ ПРЕДСТАВЛЯЕТ ЖЕСТОКОЕ ОТНОШЕНИЕ СВЕРСТНИКОВ</a:t>
            </a:r>
            <a:r>
              <a:rPr lang="en-US" altLang="en-US" sz="3600" i="0" spc="300" dirty="0" smtClean="0">
                <a:solidFill>
                  <a:schemeClr val="bg1"/>
                </a:solidFill>
                <a:effectLst/>
                <a:latin typeface="Avenir Next" charset="0"/>
                <a:ea typeface="Avenir Next" charset="0"/>
                <a:cs typeface="Avenir Next" charset="0"/>
              </a:rPr>
              <a:t>?</a:t>
            </a:r>
            <a:endParaRPr lang="en-US" altLang="en-US" sz="3600" i="0" spc="300" dirty="0">
              <a:solidFill>
                <a:schemeClr val="bg1"/>
              </a:solidFill>
              <a:effectLst/>
              <a:latin typeface="Avenir Next" charset="0"/>
              <a:ea typeface="Avenir Next" charset="0"/>
              <a:cs typeface="Avenir Next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575910" y="2730500"/>
            <a:ext cx="2635196" cy="39548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 txBox="1">
            <a:spLocks/>
          </p:cNvSpPr>
          <p:nvPr/>
        </p:nvSpPr>
        <p:spPr>
          <a:xfrm>
            <a:off x="1036637" y="2880519"/>
            <a:ext cx="8305800" cy="3505994"/>
          </a:xfrm>
          <a:prstGeom prst="rect">
            <a:avLst/>
          </a:prstGeom>
        </p:spPr>
        <p:txBody>
          <a:bodyPr/>
          <a:lstStyle>
            <a:lvl1pPr defTabSz="10144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823913" indent="-317500" defTabSz="1014413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266825" indent="-252413" defTabSz="1014413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773238" indent="-252413" defTabSz="1014413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281238" indent="-254000" defTabSz="1014413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738438" indent="-254000" defTabSz="10144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195638" indent="-254000" defTabSz="10144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652838" indent="-254000" defTabSz="10144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4110038" indent="-254000" defTabSz="10144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None/>
              <a:defRPr/>
            </a:pPr>
            <a:r>
              <a:rPr lang="ru-RU" altLang="pt-BR" sz="3200" cap="all" dirty="0" smtClean="0">
                <a:latin typeface="Calibri" charset="0"/>
                <a:ea typeface="Calibri" charset="0"/>
                <a:cs typeface="Calibri" charset="0"/>
              </a:rPr>
              <a:t>Издевательства – это </a:t>
            </a:r>
            <a:r>
              <a:rPr lang="ru-RU" altLang="pt-BR" sz="3200" b="1" cap="all" dirty="0" smtClean="0">
                <a:solidFill>
                  <a:schemeClr val="accent6"/>
                </a:solidFill>
                <a:latin typeface="Calibri" charset="0"/>
                <a:ea typeface="Calibri" charset="0"/>
                <a:cs typeface="Calibri" charset="0"/>
              </a:rPr>
              <a:t>целенаправленное</a:t>
            </a:r>
            <a:r>
              <a:rPr lang="ru-RU" altLang="pt-BR" sz="3200" cap="all" dirty="0" smtClean="0">
                <a:latin typeface="Calibri" charset="0"/>
                <a:ea typeface="Calibri" charset="0"/>
                <a:cs typeface="Calibri" charset="0"/>
              </a:rPr>
              <a:t> запугивание или причинение вреда другому человеку, </a:t>
            </a:r>
            <a:endParaRPr lang="ru-RU" altLang="pt-BR" sz="3200" cap="all" dirty="0" smtClean="0">
              <a:latin typeface="Calibri" charset="0"/>
              <a:ea typeface="Calibri" charset="0"/>
              <a:cs typeface="Calibri" charset="0"/>
            </a:endParaRPr>
          </a:p>
          <a:p>
            <a:pPr algn="ctr">
              <a:lnSpc>
                <a:spcPct val="110000"/>
              </a:lnSpc>
              <a:spcBef>
                <a:spcPct val="0"/>
              </a:spcBef>
              <a:buNone/>
              <a:defRPr/>
            </a:pPr>
            <a:r>
              <a:rPr lang="ru-RU" altLang="pt-BR" sz="3200" cap="all" dirty="0" smtClean="0">
                <a:latin typeface="Calibri" charset="0"/>
                <a:ea typeface="Calibri" charset="0"/>
                <a:cs typeface="Calibri" charset="0"/>
              </a:rPr>
              <a:t>который </a:t>
            </a:r>
            <a:r>
              <a:rPr lang="ru-RU" altLang="pt-BR" sz="3200" cap="all" dirty="0" smtClean="0">
                <a:latin typeface="Calibri" charset="0"/>
                <a:ea typeface="Calibri" charset="0"/>
                <a:cs typeface="Calibri" charset="0"/>
              </a:rPr>
              <a:t>не может сам себя защитить</a:t>
            </a:r>
            <a:r>
              <a:rPr lang="en-US" altLang="pt-BR" sz="3200" cap="all" dirty="0" smtClean="0">
                <a:latin typeface="Calibri" charset="0"/>
                <a:ea typeface="Calibri" charset="0"/>
                <a:cs typeface="Calibri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61038" y="6746875"/>
            <a:ext cx="3976687" cy="517525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endParaRPr lang="pt-BR" altLang="pt-BR" smtClean="0">
              <a:cs typeface="Arial" panose="020B0604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442119"/>
            <a:ext cx="10150475" cy="914400"/>
          </a:xfrm>
        </p:spPr>
        <p:txBody>
          <a:bodyPr/>
          <a:lstStyle/>
          <a:p>
            <a:pPr algn="ctr">
              <a:defRPr/>
            </a:pPr>
            <a:r>
              <a:rPr lang="ru-RU" altLang="en-US" sz="4000" i="0" spc="300" dirty="0" smtClean="0">
                <a:solidFill>
                  <a:schemeClr val="bg1"/>
                </a:solidFill>
                <a:effectLst/>
                <a:latin typeface="Avenir Book" charset="0"/>
                <a:ea typeface="Avenir Book" charset="0"/>
                <a:cs typeface="Avenir Book" charset="0"/>
              </a:rPr>
              <a:t>ЧТО СОБОЙ ПРЕДСТАВЛЯЕТ ЖЕСТОКОЕ ОТНОШЕНИЕ СВЕРСТНИКОВ</a:t>
            </a:r>
            <a:r>
              <a:rPr lang="en-US" altLang="en-US" sz="4000" i="0" spc="300" dirty="0" smtClean="0">
                <a:solidFill>
                  <a:schemeClr val="bg1"/>
                </a:solidFill>
                <a:effectLst/>
                <a:latin typeface="Avenir Next" charset="0"/>
                <a:ea typeface="Avenir Next" charset="0"/>
                <a:cs typeface="Avenir Next" charset="0"/>
              </a:rPr>
              <a:t>?</a:t>
            </a:r>
            <a:endParaRPr lang="en-US" altLang="en-US" sz="4000" i="0" spc="300" dirty="0">
              <a:solidFill>
                <a:schemeClr val="bg1"/>
              </a:solidFill>
              <a:effectLst/>
              <a:latin typeface="Avenir Next" charset="0"/>
              <a:ea typeface="Avenir Next" charset="0"/>
              <a:cs typeface="Avenir Next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 txBox="1">
            <a:spLocks/>
          </p:cNvSpPr>
          <p:nvPr/>
        </p:nvSpPr>
        <p:spPr bwMode="auto">
          <a:xfrm>
            <a:off x="731838" y="2746375"/>
            <a:ext cx="4495800" cy="42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144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charset="-128"/>
                <a:cs typeface="ＭＳ Ｐゴシック" charset="-128"/>
              </a:defRPr>
            </a:lvl1pPr>
            <a:lvl2pPr marL="823913" indent="-317500" defTabSz="1014413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266825" indent="-252413" defTabSz="1014413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773238" indent="-252413" defTabSz="1014413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281238" indent="-254000" defTabSz="1014413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738438" indent="-254000" defTabSz="10144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3195638" indent="-254000" defTabSz="10144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652838" indent="-254000" defTabSz="10144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4110038" indent="-254000" defTabSz="10144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pt-BR" sz="3200" dirty="0">
                <a:latin typeface="Calibri" charset="0"/>
              </a:rPr>
              <a:t> </a:t>
            </a:r>
            <a:r>
              <a:rPr lang="ru-RU" altLang="pt-BR" sz="3200" dirty="0" smtClean="0">
                <a:latin typeface="Calibri" charset="0"/>
              </a:rPr>
              <a:t>Вербальные</a:t>
            </a:r>
            <a:endParaRPr lang="en-US" altLang="pt-BR" sz="3200" dirty="0">
              <a:latin typeface="Calibri" charset="0"/>
            </a:endParaRPr>
          </a:p>
          <a:p>
            <a:pPr>
              <a:lnSpc>
                <a:spcPct val="90000"/>
              </a:lnSpc>
            </a:pPr>
            <a:endParaRPr lang="en-US" altLang="pt-BR" sz="3200" dirty="0">
              <a:latin typeface="Calibri" charset="0"/>
            </a:endParaRPr>
          </a:p>
          <a:p>
            <a:pPr>
              <a:lnSpc>
                <a:spcPct val="90000"/>
              </a:lnSpc>
            </a:pPr>
            <a:r>
              <a:rPr lang="en-US" altLang="pt-BR" sz="3200" dirty="0">
                <a:latin typeface="Calibri" charset="0"/>
              </a:rPr>
              <a:t> </a:t>
            </a:r>
            <a:r>
              <a:rPr lang="ru-RU" altLang="pt-BR" sz="3200" dirty="0" smtClean="0">
                <a:latin typeface="Calibri" charset="0"/>
              </a:rPr>
              <a:t>Физические</a:t>
            </a:r>
            <a:endParaRPr lang="en-US" altLang="pt-BR" sz="3200" dirty="0">
              <a:latin typeface="Calibri" charset="0"/>
            </a:endParaRPr>
          </a:p>
          <a:p>
            <a:pPr>
              <a:lnSpc>
                <a:spcPct val="90000"/>
              </a:lnSpc>
            </a:pPr>
            <a:endParaRPr lang="en-US" altLang="pt-BR" sz="3200" dirty="0">
              <a:latin typeface="Calibri" charset="0"/>
            </a:endParaRPr>
          </a:p>
          <a:p>
            <a:pPr>
              <a:lnSpc>
                <a:spcPct val="90000"/>
              </a:lnSpc>
            </a:pPr>
            <a:r>
              <a:rPr lang="en-US" altLang="pt-BR" sz="3200" dirty="0">
                <a:latin typeface="Calibri" charset="0"/>
              </a:rPr>
              <a:t> </a:t>
            </a:r>
            <a:r>
              <a:rPr lang="ru-RU" altLang="pt-BR" sz="3200" dirty="0" smtClean="0">
                <a:latin typeface="Calibri" charset="0"/>
              </a:rPr>
              <a:t>Социальные</a:t>
            </a:r>
            <a:endParaRPr lang="en-US" altLang="pt-BR" sz="3200" dirty="0">
              <a:latin typeface="Calibri" charset="0"/>
            </a:endParaRPr>
          </a:p>
          <a:p>
            <a:pPr>
              <a:lnSpc>
                <a:spcPct val="90000"/>
              </a:lnSpc>
            </a:pPr>
            <a:endParaRPr lang="en-US" altLang="pt-BR" sz="3200" dirty="0">
              <a:latin typeface="Calibri" charset="0"/>
            </a:endParaRPr>
          </a:p>
          <a:p>
            <a:pPr>
              <a:lnSpc>
                <a:spcPct val="90000"/>
              </a:lnSpc>
            </a:pPr>
            <a:r>
              <a:rPr lang="en-US" altLang="pt-BR" sz="3200" dirty="0">
                <a:latin typeface="Calibri" charset="0"/>
              </a:rPr>
              <a:t> </a:t>
            </a:r>
            <a:r>
              <a:rPr lang="ru-RU" altLang="pt-BR" sz="3200" dirty="0" err="1" smtClean="0">
                <a:latin typeface="Calibri" charset="0"/>
              </a:rPr>
              <a:t>Киберзапугивания</a:t>
            </a:r>
            <a:endParaRPr lang="en-US" altLang="pt-BR" sz="3200" dirty="0">
              <a:latin typeface="Calibri" charset="0"/>
            </a:endParaRPr>
          </a:p>
          <a:p>
            <a:pPr>
              <a:lnSpc>
                <a:spcPct val="90000"/>
              </a:lnSpc>
            </a:pPr>
            <a:endParaRPr lang="en-US" altLang="pt-BR" sz="3200" dirty="0">
              <a:latin typeface="Calibri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61038" y="6746875"/>
            <a:ext cx="3976687" cy="517525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endParaRPr lang="pt-BR" altLang="pt-BR" smtClean="0">
              <a:cs typeface="Arial" panose="020B0604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213519"/>
            <a:ext cx="10150475" cy="1371600"/>
          </a:xfrm>
        </p:spPr>
        <p:txBody>
          <a:bodyPr/>
          <a:lstStyle/>
          <a:p>
            <a:pPr algn="ctr">
              <a:defRPr/>
            </a:pPr>
            <a:r>
              <a:rPr lang="ru-RU" altLang="en-US" sz="4000" i="0" spc="300" dirty="0" smtClean="0">
                <a:solidFill>
                  <a:schemeClr val="bg1"/>
                </a:solidFill>
                <a:effectLst/>
                <a:latin typeface="Avenir Book" charset="0"/>
                <a:ea typeface="Avenir Book" charset="0"/>
                <a:cs typeface="Avenir Book" charset="0"/>
              </a:rPr>
              <a:t>КАКИЕ СУЩЕСТВУЮТ ВИДЫ ИЗДЕВАТЕЛЬСТВ</a:t>
            </a:r>
            <a:r>
              <a:rPr lang="en-US" altLang="en-US" sz="4000" i="0" spc="300" dirty="0" smtClean="0">
                <a:solidFill>
                  <a:schemeClr val="bg1"/>
                </a:solidFill>
                <a:effectLst/>
                <a:latin typeface="Avenir Next" charset="0"/>
                <a:ea typeface="Avenir Next" charset="0"/>
                <a:cs typeface="Avenir Next" charset="0"/>
              </a:rPr>
              <a:t>?</a:t>
            </a:r>
            <a:endParaRPr lang="en-US" altLang="en-US" sz="4000" i="0" spc="300" dirty="0">
              <a:solidFill>
                <a:schemeClr val="bg1"/>
              </a:solidFill>
              <a:effectLst/>
              <a:latin typeface="Avenir Next" charset="0"/>
              <a:ea typeface="Avenir Next" charset="0"/>
              <a:cs typeface="Avenir Next" charset="0"/>
            </a:endParaRPr>
          </a:p>
        </p:txBody>
      </p:sp>
      <p:pic>
        <p:nvPicPr>
          <p:cNvPr id="7" name="Content Placeholder 6" descr="AFRICAN-AMERICAN LG BT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380037" y="2746375"/>
            <a:ext cx="3657600" cy="3949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684838" y="6835775"/>
            <a:ext cx="3976687" cy="517525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endParaRPr lang="pt-BR" altLang="pt-BR" smtClean="0">
              <a:cs typeface="Arial" panose="020B0604020202020204" pitchFamily="34" charset="0"/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 bwMode="auto">
          <a:xfrm>
            <a:off x="198437" y="2118519"/>
            <a:ext cx="7772399" cy="134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144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charset="-128"/>
                <a:cs typeface="ＭＳ Ｐゴシック" charset="-128"/>
              </a:defRPr>
            </a:lvl1pPr>
            <a:lvl2pPr marL="742950" indent="-285750" defTabSz="1014413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 defTabSz="1014413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 defTabSz="1014413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defTabSz="1014413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defTabSz="10144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defTabSz="10144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defTabSz="10144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defTabSz="10144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en-US" sz="3200" b="1" dirty="0" smtClean="0">
                <a:solidFill>
                  <a:srgbClr val="16165D"/>
                </a:solidFill>
                <a:latin typeface="Calibri" charset="0"/>
              </a:rPr>
              <a:t>Делают отсылки на культурную или этническую принадлежность жертвы, его расу, религию, пол или внешность.</a:t>
            </a:r>
            <a:endParaRPr lang="en-US" altLang="en-US" sz="3200" b="1" dirty="0">
              <a:solidFill>
                <a:srgbClr val="16165D"/>
              </a:solidFill>
              <a:latin typeface="Calibri" charset="0"/>
            </a:endParaRPr>
          </a:p>
        </p:txBody>
      </p:sp>
      <p:sp>
        <p:nvSpPr>
          <p:cNvPr id="10" name="Text Placeholder 3"/>
          <p:cNvSpPr txBox="1">
            <a:spLocks/>
          </p:cNvSpPr>
          <p:nvPr/>
        </p:nvSpPr>
        <p:spPr bwMode="auto">
          <a:xfrm>
            <a:off x="274637" y="3718719"/>
            <a:ext cx="66294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defTabSz="10144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charset="-128"/>
                <a:cs typeface="ＭＳ Ｐゴシック" charset="-128"/>
              </a:defRPr>
            </a:lvl1pPr>
            <a:lvl2pPr marL="823913" indent="-317500" defTabSz="1014413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266825" indent="-252413" defTabSz="1014413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773238" indent="-252413" defTabSz="1014413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281238" indent="-254000" defTabSz="1014413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738438" indent="-254000" defTabSz="10144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3195638" indent="-254000" defTabSz="10144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652838" indent="-254000" defTabSz="10144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4110038" indent="-254000" defTabSz="10144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pt-BR" sz="2800" dirty="0" smtClean="0">
                <a:latin typeface="Calibri" charset="0"/>
              </a:rPr>
              <a:t>Обзывания</a:t>
            </a:r>
            <a:endParaRPr lang="en-US" altLang="pt-BR" sz="2800" dirty="0">
              <a:latin typeface="Calibri" charset="0"/>
            </a:endParaRPr>
          </a:p>
          <a:p>
            <a:pPr>
              <a:spcBef>
                <a:spcPct val="0"/>
              </a:spcBef>
            </a:pPr>
            <a:r>
              <a:rPr lang="ru-RU" altLang="pt-BR" sz="2800" dirty="0" smtClean="0">
                <a:latin typeface="Calibri" charset="0"/>
              </a:rPr>
              <a:t>Насмешки</a:t>
            </a:r>
            <a:endParaRPr lang="en-US" altLang="pt-BR" sz="2800" dirty="0">
              <a:latin typeface="Calibri" charset="0"/>
            </a:endParaRPr>
          </a:p>
          <a:p>
            <a:pPr>
              <a:spcBef>
                <a:spcPct val="0"/>
              </a:spcBef>
            </a:pPr>
            <a:r>
              <a:rPr lang="ru-RU" altLang="pt-BR" sz="2800" dirty="0" smtClean="0">
                <a:latin typeface="Calibri" charset="0"/>
              </a:rPr>
              <a:t>Саркастические замечания</a:t>
            </a:r>
          </a:p>
          <a:p>
            <a:pPr>
              <a:spcBef>
                <a:spcPct val="0"/>
              </a:spcBef>
            </a:pPr>
            <a:r>
              <a:rPr lang="ru-RU" altLang="pt-BR" sz="2800" dirty="0" smtClean="0">
                <a:latin typeface="Calibri" charset="0"/>
              </a:rPr>
              <a:t>Поддразнивания</a:t>
            </a:r>
            <a:endParaRPr lang="en-US" altLang="pt-BR" sz="2800" dirty="0">
              <a:latin typeface="Calibri" charset="0"/>
            </a:endParaRPr>
          </a:p>
          <a:p>
            <a:pPr>
              <a:spcBef>
                <a:spcPct val="0"/>
              </a:spcBef>
            </a:pPr>
            <a:r>
              <a:rPr lang="ru-RU" altLang="pt-BR" sz="2800" dirty="0" smtClean="0">
                <a:latin typeface="Calibri" charset="0"/>
              </a:rPr>
              <a:t>Постоянная критика</a:t>
            </a:r>
            <a:endParaRPr lang="en-US" altLang="pt-BR" sz="2800" dirty="0">
              <a:latin typeface="Calibri" charset="0"/>
            </a:endParaRPr>
          </a:p>
          <a:p>
            <a:pPr lvl="0">
              <a:spcBef>
                <a:spcPct val="0"/>
              </a:spcBef>
            </a:pPr>
            <a:r>
              <a:rPr lang="ru-RU" altLang="pt-BR" sz="2800" dirty="0" smtClean="0">
                <a:latin typeface="Calibri" charset="0"/>
              </a:rPr>
              <a:t>Опубликование обидных постов в интернете</a:t>
            </a:r>
          </a:p>
          <a:p>
            <a:pPr>
              <a:spcBef>
                <a:spcPct val="0"/>
              </a:spcBef>
            </a:pPr>
            <a:r>
              <a:rPr lang="ru-RU" altLang="pt-BR" sz="2800" dirty="0" smtClean="0">
                <a:latin typeface="Calibri" charset="0"/>
              </a:rPr>
              <a:t>Распространение слухов и сплетен</a:t>
            </a:r>
            <a:endParaRPr lang="en-US" altLang="pt-BR" dirty="0">
              <a:latin typeface="Calibri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-6350" y="923925"/>
            <a:ext cx="10150475" cy="914400"/>
          </a:xfrm>
        </p:spPr>
        <p:txBody>
          <a:bodyPr/>
          <a:lstStyle/>
          <a:p>
            <a:pPr algn="ctr">
              <a:defRPr/>
            </a:pPr>
            <a:r>
              <a:rPr lang="ru-RU" altLang="en-US" sz="4000" i="0" spc="300" dirty="0" smtClean="0">
                <a:solidFill>
                  <a:srgbClr val="FFFF00"/>
                </a:solidFill>
                <a:effectLst/>
                <a:latin typeface="Avenir Next" charset="0"/>
                <a:ea typeface="Avenir Next" charset="0"/>
                <a:cs typeface="Avenir Next" charset="0"/>
              </a:rPr>
              <a:t>ВЕРБАЛЬНЫЕ </a:t>
            </a:r>
            <a:r>
              <a:rPr lang="ru-RU" altLang="en-US" sz="4000" i="0" spc="300" dirty="0" smtClean="0">
                <a:solidFill>
                  <a:schemeClr val="bg1"/>
                </a:solidFill>
                <a:effectLst/>
                <a:latin typeface="Avenir Book" charset="0"/>
                <a:ea typeface="Avenir Book" charset="0"/>
                <a:cs typeface="Avenir Book" charset="0"/>
              </a:rPr>
              <a:t>ИЗДЕВАТЕЛЬСТВА</a:t>
            </a:r>
            <a:endParaRPr lang="en-US" altLang="en-US" sz="4000" i="0" spc="300" dirty="0">
              <a:solidFill>
                <a:schemeClr val="bg1"/>
              </a:solidFill>
              <a:effectLst/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28678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94635" y="3185319"/>
            <a:ext cx="3381203" cy="4252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594350" y="6843713"/>
            <a:ext cx="3976688" cy="517525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endParaRPr lang="pt-BR" altLang="pt-BR" smtClean="0"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493838" y="3003550"/>
            <a:ext cx="3581400" cy="357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366" tIns="50683" rIns="101366" bIns="50683" anchor="ctr"/>
          <a:lstStyle>
            <a:lvl1pPr marL="457200" indent="-457200" defTabSz="10144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charset="-128"/>
                <a:cs typeface="ＭＳ Ｐゴシック" charset="-128"/>
              </a:defRPr>
            </a:lvl1pPr>
            <a:lvl2pPr marL="742950" indent="-285750" defTabSz="1014413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 defTabSz="1014413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 defTabSz="1014413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defTabSz="1014413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defTabSz="10144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defTabSz="10144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defTabSz="10144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defTabSz="10144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defRPr/>
            </a:pPr>
            <a:r>
              <a:rPr lang="ru-RU" altLang="en-US" sz="3200" dirty="0" smtClean="0">
                <a:latin typeface="Calibri" charset="0"/>
              </a:rPr>
              <a:t>Удары</a:t>
            </a:r>
            <a:endParaRPr lang="en-US" altLang="en-US" sz="3200" dirty="0" smtClean="0">
              <a:latin typeface="Calibri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defRPr/>
            </a:pPr>
            <a:r>
              <a:rPr lang="ru-RU" altLang="en-US" sz="3200" dirty="0" smtClean="0">
                <a:latin typeface="Calibri" charset="0"/>
              </a:rPr>
              <a:t>Толчки</a:t>
            </a:r>
            <a:endParaRPr lang="en-US" altLang="en-US" sz="3200" dirty="0" smtClean="0">
              <a:latin typeface="Calibri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defRPr/>
            </a:pPr>
            <a:r>
              <a:rPr lang="ru-RU" altLang="en-US" sz="3200" dirty="0" smtClean="0">
                <a:latin typeface="Calibri" charset="0"/>
              </a:rPr>
              <a:t>Щипки</a:t>
            </a:r>
            <a:endParaRPr lang="en-US" altLang="en-US" sz="3200" dirty="0" smtClean="0">
              <a:latin typeface="Calibri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defRPr/>
            </a:pPr>
            <a:r>
              <a:rPr lang="ru-RU" altLang="en-US" sz="3200" dirty="0" smtClean="0">
                <a:latin typeface="Calibri" charset="0"/>
              </a:rPr>
              <a:t>Преследование</a:t>
            </a:r>
            <a:endParaRPr lang="en-US" altLang="en-US" sz="3200" dirty="0" smtClean="0">
              <a:effectLst>
                <a:outerShdw blurRad="38100" dist="38100" dir="2700000" algn="tl">
                  <a:srgbClr val="C0C0C0"/>
                </a:outerShdw>
              </a:effectLst>
              <a:latin typeface="Calibri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291328" y="2484437"/>
            <a:ext cx="2582731" cy="46180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976313"/>
            <a:ext cx="10150475" cy="914400"/>
          </a:xfrm>
        </p:spPr>
        <p:txBody>
          <a:bodyPr/>
          <a:lstStyle/>
          <a:p>
            <a:pPr algn="ctr">
              <a:defRPr/>
            </a:pPr>
            <a:r>
              <a:rPr lang="ru-RU" altLang="en-US" sz="4000" i="0" spc="300" dirty="0" smtClean="0">
                <a:solidFill>
                  <a:srgbClr val="FFFF00"/>
                </a:solidFill>
                <a:effectLst/>
                <a:latin typeface="Avenir Next" charset="0"/>
                <a:ea typeface="Avenir Next" charset="0"/>
                <a:cs typeface="Avenir Next" charset="0"/>
              </a:rPr>
              <a:t>ФИЗИЧЕСКИЕ </a:t>
            </a:r>
            <a:r>
              <a:rPr lang="ru-RU" altLang="en-US" sz="4000" i="0" spc="300" dirty="0" smtClean="0">
                <a:solidFill>
                  <a:schemeClr val="bg1"/>
                </a:solidFill>
                <a:effectLst/>
                <a:latin typeface="Avenir Book" charset="0"/>
                <a:ea typeface="Avenir Book" charset="0"/>
                <a:cs typeface="Avenir Book" charset="0"/>
              </a:rPr>
              <a:t>ИЗДЕВАТЕЛЬСТВА</a:t>
            </a:r>
            <a:endParaRPr lang="en-US" i="0" dirty="0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PowerDESIGNS PowerTIP Sample Presentation_02">
  <a:themeElements>
    <a:clrScheme name="PowerDESIGNS PowerTIP Sample Presentation_0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owerDESIGNS PowerTIP Sample Presentation_0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owerDESIGNS PowerTIP Sample Presentation_0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DESIGNS PowerTIP Sample Presentation_0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DESIGNS PowerTIP Sample Presentation_02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DESIGNS PowerTIP Sample Presentation_02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DESIGNS PowerTIP Sample Presentation_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DESIGNS PowerTIP Sample Presentation_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DESIGNS PowerTIP Sample Presentation_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5_Office Theme">
  <a:themeElements>
    <a:clrScheme name="5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FFFFFF"/>
      </a:hlink>
      <a:folHlink>
        <a:srgbClr val="FFFFFF"/>
      </a:folHlink>
    </a:clrScheme>
    <a:fontScheme name="5_Office Theme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5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PowerDESIGNS PowerTIP Sample Presentation_02</Template>
  <TotalTime>6873</TotalTime>
  <Words>2500</Words>
  <Application>Microsoft Office PowerPoint</Application>
  <PresentationFormat>Произвольный</PresentationFormat>
  <Paragraphs>420</Paragraphs>
  <Slides>45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45</vt:i4>
      </vt:variant>
    </vt:vector>
  </HeadingPairs>
  <TitlesOfParts>
    <vt:vector size="47" baseType="lpstr">
      <vt:lpstr>PowerDESIGNS PowerTIP Sample Presentation_02</vt:lpstr>
      <vt:lpstr>5_Office Theme</vt:lpstr>
      <vt:lpstr>Слайд 1</vt:lpstr>
      <vt:lpstr>ЖЕСТОКОЕ ОТНОШЕНИЕ СВЕРСТНИКОВ</vt:lpstr>
      <vt:lpstr>ИЗДЕВАТЕЛЬСТВА СВЕРСТНИКОВ?</vt:lpstr>
      <vt:lpstr>ЧТО СОБОЙ ПРЕДСТАВЛЯЕТ ЖЕСТОКОЕ ОТНОШЕНИЕ СВЕРСТНИКОВ?</vt:lpstr>
      <vt:lpstr>ЧТО СОБОЙ ПРЕДСТАВЛЯЕТ ЖЕСТОКОЕ ОТНОШЕНИЕ СВЕРСТНИКОВ?</vt:lpstr>
      <vt:lpstr>ЧТО СОБОЙ ПРЕДСТАВЛЯЕТ ЖЕСТОКОЕ ОТНОШЕНИЕ СВЕРСТНИКОВ?</vt:lpstr>
      <vt:lpstr>КАКИЕ СУЩЕСТВУЮТ ВИДЫ ИЗДЕВАТЕЛЬСТВ?</vt:lpstr>
      <vt:lpstr>ВЕРБАЛЬНЫЕ ИЗДЕВАТЕЛЬСТВА</vt:lpstr>
      <vt:lpstr>ФИЗИЧЕСКИЕ ИЗДЕВАТЕЛЬСТВА</vt:lpstr>
      <vt:lpstr>ФИЗИЧЕСКИЕ ИЗДЕВАТЕЛЬСТВА</vt:lpstr>
      <vt:lpstr>СОЦИАЛЬНЫЕ ИЗДЕВАТЕЛЬСТВА</vt:lpstr>
      <vt:lpstr>СОЦИАЛЬНЫЕ ИЗДЕВАТЕЛЬСТВА</vt:lpstr>
      <vt:lpstr>СУЩЕСТВУЕТ ЛИ ТАКАЯ ПРОБЛЕМА? </vt:lpstr>
      <vt:lpstr>ЧТО СТАТИСТИКА ГОВОРИТ ОБ ИЗДЕВАТЕЛЬСТВАХ?</vt:lpstr>
      <vt:lpstr>ЧТО СТАТИСТИКА ГОВОРИТ О ШТАТАХ С НАИБОЛЬШИМ ПРОЦЕНТОМ ИЗДЕВАТЕЛЬСТВ? </vt:lpstr>
      <vt:lpstr>ЧТО СТАТИСТИКА ГОВОРИТ ОБ ИЗДЕВАТЕЛЬСТВАХ?</vt:lpstr>
      <vt:lpstr>ЧТО СТАТИСТИКА ГОВОРИТ О ЧАСТОТЕ ИЗДЕВАТЕЛЬСТВ? </vt:lpstr>
      <vt:lpstr>ЧТО СТАТИСТИКА ГОВОРИТ О КИБЕРЗАПУГИВАНИИ?</vt:lpstr>
      <vt:lpstr>ЧТО СТАТИСТИКА ГОВОРИТ О  ТИПАХ ЖЕРТВ? </vt:lpstr>
      <vt:lpstr>ЧТО СТАТИСТИКА ГОВОРИТ ОБ ИЗДЕВАТЕЛЬСТВАХ?</vt:lpstr>
      <vt:lpstr>ЧТО СТАТИСТИКА ГОВОРИТ ОБ ИЗДЕВАТЕЛЬСТВАХ? </vt:lpstr>
      <vt:lpstr>ЧТО СТАТИСТИКА ГОВОРИТ ОБ ИЗДЕВАТЕЛЬСТВАХ?</vt:lpstr>
      <vt:lpstr>Исследование Гарвардской школы здоровья 2011</vt:lpstr>
      <vt:lpstr>КТО БУДЕТ  БУДУЩИМ ЦЕРКВИ? </vt:lpstr>
      <vt:lpstr>ЧЕМ МОГУТ ПОМОЧЬ РОДИТЕЛИ, УЧИТЕЛЯ И ЛИДЕРЫ ЦЕРКВИ  </vt:lpstr>
      <vt:lpstr>ЧЕМ МОГУТ ПОМОЧЬ РОДИТЕЛИ, УЧИТЕЛЯ И ЛИДЕРЫ ЦЕРКВИ </vt:lpstr>
      <vt:lpstr>ЧЕМ МОГУТ ПОМОЧЬ РОДИТЕЛИ, УЧИТЕЛЯ И ЛИДЕРЫ ЦЕРКВИ </vt:lpstr>
      <vt:lpstr>КАКОВЫ ПРИЗНАКИ ИЗДЕВАТЕЛЬСТВ?</vt:lpstr>
      <vt:lpstr>КАКОВЫ ПОСЛЕДСТВИЯ ИЗДЕВАТЕЛЬСТВ?</vt:lpstr>
      <vt:lpstr>ДОЛГОСРОЧНЫЕ ФИЗИЧЕСКИЕ И ПСИХИЧЕСКИЕ ПОСЛЕДСТВИЯ ИЗДЕВАТЕЛЬСТВ </vt:lpstr>
      <vt:lpstr>ДОЛГОСРОЧНЫЕ ФИЗИЧЕСКИЕ И ПСИХИЧЕСКИЕ ПОСЛЕДСТВИЯ ИЗДЕВАТЕЛЬСТВ</vt:lpstr>
      <vt:lpstr>ИЗДЕВАТЕЛЬСТВА ПРИМИТИВНЫ</vt:lpstr>
      <vt:lpstr>ЧЕМ МОГУТ ПОМОЧЬ РОДИТЕЛИ </vt:lpstr>
      <vt:lpstr>ЧЕМ МОГУТ ПОМОЧЬ РОДИТЕЛИ</vt:lpstr>
      <vt:lpstr>ЧЕМ МОГУТ ПОМОЧЬ РОДИТЕЛИ</vt:lpstr>
      <vt:lpstr>ЧЕМ МОГУТ ПОМОЧЬ РОДИТЕЛИ</vt:lpstr>
      <vt:lpstr>ЧЕМ МОГУТ ПОМОЧЬ РОДИТЕЛИ, УЧИТЕЛЯ, ЛИДЕРЫ ЦЕРКВИ</vt:lpstr>
      <vt:lpstr>ЧЕМ МОГУТ ПОМОЧЬ РОДИТЕЛИ, УЧИТЕЛЯ, ЛИДЕРЫ ЦЕРКВИ</vt:lpstr>
      <vt:lpstr>ЧЕМ МОГУТ ПОМОЧЬ РОДИТЕЛИ</vt:lpstr>
      <vt:lpstr>ДАВАЙТЕ СОЗДАДИМ СРЕДУ, СВОБОДНУЮ ОТ ИЗДЕВАТЕЛЬСТВ</vt:lpstr>
      <vt:lpstr>СЕГОДНЯ ЖЕ НАУЧИТЕ СВОИХ ДЕТЕЙ</vt:lpstr>
      <vt:lpstr>Слайд 42</vt:lpstr>
      <vt:lpstr>ССЫЛКИ</vt:lpstr>
      <vt:lpstr>ССЫЛКИ</vt:lpstr>
      <vt:lpstr>ССЫЛКИ</vt:lpstr>
    </vt:vector>
  </TitlesOfParts>
  <Company>PresentationPro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PresentationPro Free Sample</dc:title>
  <dc:subject>PresentationPro Free PowerPoint Download</dc:subject>
  <dc:creator>PresentationPro</dc:creator>
  <cp:lastModifiedBy>raostrovskaya</cp:lastModifiedBy>
  <cp:revision>406</cp:revision>
  <dcterms:created xsi:type="dcterms:W3CDTF">2008-06-26T19:40:15Z</dcterms:created>
  <dcterms:modified xsi:type="dcterms:W3CDTF">2017-06-27T17:37:27Z</dcterms:modified>
</cp:coreProperties>
</file>