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7" r:id="rId30"/>
    <p:sldId id="288" r:id="rId31"/>
    <p:sldId id="289" r:id="rId32"/>
    <p:sldId id="290" r:id="rId33"/>
    <p:sldId id="291" r:id="rId34"/>
    <p:sldId id="292" r:id="rId35"/>
    <p:sldId id="286" r:id="rId36"/>
    <p:sldId id="284" r:id="rId37"/>
    <p:sldId id="285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10" autoAdjust="0"/>
    <p:restoredTop sz="89606" autoAdjust="0"/>
  </p:normalViewPr>
  <p:slideViewPr>
    <p:cSldViewPr snapToGrid="0" snapToObjects="1">
      <p:cViewPr>
        <p:scale>
          <a:sx n="50" d="100"/>
          <a:sy n="50" d="100"/>
        </p:scale>
        <p:origin x="-1824" y="-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509B6-0BE6-464E-90A1-933B5B1A9C39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880A0F-9124-EF43-8A5B-A5A7E0406A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16038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181DD-37D0-D141-9E1E-199F69828533}" type="datetimeFigureOut">
              <a:rPr lang="en-US" smtClean="0"/>
              <a:pPr/>
              <a:t>6/27/2017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87544-CE8F-F04E-B646-050A1A4386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9381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vc.org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utureswithoutviolence.org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4320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6415" y="5667105"/>
            <a:ext cx="7772400" cy="1115877"/>
          </a:xfrm>
        </p:spPr>
        <p:txBody>
          <a:bodyPr>
            <a:normAutofit fontScale="90000"/>
          </a:bodyPr>
          <a:lstStyle/>
          <a:p>
            <a:r>
              <a:rPr lang="ru-RU" sz="4000" b="1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ПРОЯВЛЕНИЕ </a:t>
            </a:r>
            <a:r>
              <a:rPr lang="ru-RU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ЖЕСТОКОСТИ </a:t>
            </a:r>
            <a:br>
              <a:rPr lang="ru-RU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r>
              <a:rPr lang="ru-RU" sz="4000" b="1" dirty="0" smtClean="0">
                <a:latin typeface="Avenir Next" charset="0"/>
                <a:ea typeface="Avenir Next" charset="0"/>
                <a:cs typeface="Avenir Next" charset="0"/>
              </a:rPr>
              <a:t>В</a:t>
            </a:r>
            <a:r>
              <a:rPr lang="ru-RU" sz="4000" b="1" dirty="0" smtClean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> </a:t>
            </a:r>
            <a:r>
              <a:rPr lang="ru-RU" sz="4000" b="1" dirty="0" smtClean="0">
                <a:latin typeface="Avenir Next" charset="0"/>
                <a:ea typeface="Avenir Next" charset="0"/>
                <a:cs typeface="Avenir Next" charset="0"/>
              </a:rPr>
              <a:t>ЛЮБОВНЫХ ВЗАИМООТНОШЕНИЯХ </a:t>
            </a:r>
            <a:r>
              <a:rPr lang="ru-RU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>и</a:t>
            </a:r>
            <a:r>
              <a:rPr lang="en-US" sz="4000" i="1" dirty="0" smtClean="0">
                <a:latin typeface="Palatino Linotype" charset="0"/>
                <a:ea typeface="Palatino Linotype" charset="0"/>
                <a:cs typeface="Palatino Linotype" charset="0"/>
              </a:rPr>
              <a:t/>
            </a:r>
            <a:br>
              <a:rPr lang="en-US" sz="4000" i="1" dirty="0" smtClean="0">
                <a:latin typeface="Palatino Linotype" charset="0"/>
                <a:ea typeface="Palatino Linotype" charset="0"/>
                <a:cs typeface="Palatino Linotype" charset="0"/>
              </a:rPr>
            </a:br>
            <a:r>
              <a:rPr lang="ru-RU" sz="4000" dirty="0" smtClean="0">
                <a:latin typeface="Avenir Next" charset="0"/>
                <a:ea typeface="Avenir Next" charset="0"/>
                <a:cs typeface="Avenir Next" charset="0"/>
              </a:rPr>
              <a:t>НА СВИДАНИЯХ</a:t>
            </a:r>
            <a:r>
              <a:rPr lang="en-US" sz="40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en-US" sz="40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en-US" sz="40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1756" y="6225702"/>
            <a:ext cx="6858000" cy="607978"/>
          </a:xfrm>
        </p:spPr>
        <p:txBody>
          <a:bodyPr>
            <a:noAutofit/>
          </a:bodyPr>
          <a:lstStyle/>
          <a:p>
            <a:r>
              <a:rPr lang="ru-RU" sz="1000" dirty="0" smtClean="0">
                <a:latin typeface="Avenir Book" charset="0"/>
                <a:ea typeface="Avenir Book" charset="0"/>
                <a:cs typeface="Avenir Book" charset="0"/>
              </a:rPr>
              <a:t>ГЕНЕРАЛЬНАЯ КОНФЕРЕНЦИЯ </a:t>
            </a:r>
          </a:p>
          <a:p>
            <a:r>
              <a:rPr lang="ru-RU" sz="1000" dirty="0" smtClean="0">
                <a:latin typeface="Avenir Book" charset="0"/>
                <a:ea typeface="Avenir Book" charset="0"/>
                <a:cs typeface="Avenir Book" charset="0"/>
              </a:rPr>
              <a:t>ОТДЕЛ ЖЕНСКОГО СЛУЖЕНИЯ</a:t>
            </a:r>
            <a:endParaRPr lang="en-US" sz="1000" dirty="0">
              <a:latin typeface="Avenir Book" charset="0"/>
              <a:ea typeface="Avenir Book" charset="0"/>
              <a:cs typeface="Avenir Book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tretch>
            <a:fillRect/>
          </a:stretch>
        </p:blipFill>
        <p:spPr>
          <a:xfrm>
            <a:off x="8695795" y="6493789"/>
            <a:ext cx="390331" cy="28919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00401" y="3894083"/>
            <a:ext cx="4193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Адвентисты говорят насилию: </a:t>
            </a:r>
            <a:r>
              <a:rPr lang="ru-RU" b="1" dirty="0" smtClean="0"/>
              <a:t>«Нет!»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45125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710" y="2222938"/>
            <a:ext cx="7497194" cy="4306196"/>
          </a:xfrm>
        </p:spPr>
        <p:txBody>
          <a:bodyPr>
            <a:noAutofit/>
          </a:bodyPr>
          <a:lstStyle/>
          <a:p>
            <a:pPr lvl="1"/>
            <a:r>
              <a:rPr lang="ru-RU" sz="2600" dirty="0" smtClean="0"/>
              <a:t>Девочки более склонны кричать, угрожать, что нанесут себе вред, щипаться, бить ладонью по лицу, царапаться или лягаться.</a:t>
            </a:r>
          </a:p>
          <a:p>
            <a:pPr lvl="1"/>
            <a:r>
              <a:rPr lang="ru-RU" sz="2600" dirty="0" smtClean="0"/>
              <a:t>Мальчики чаще и сильнее травмируют девочек.</a:t>
            </a:r>
          </a:p>
          <a:p>
            <a:pPr lvl="1"/>
            <a:r>
              <a:rPr lang="ru-RU" sz="2600" dirty="0" smtClean="0"/>
              <a:t>Одни подростки подвергаются насилию время от времени.</a:t>
            </a:r>
          </a:p>
          <a:p>
            <a:pPr lvl="1"/>
            <a:r>
              <a:rPr lang="ru-RU" sz="2600" dirty="0" smtClean="0"/>
              <a:t>Другие</a:t>
            </a:r>
            <a:r>
              <a:rPr lang="en-US" sz="2600" dirty="0" smtClean="0"/>
              <a:t>  - </a:t>
            </a:r>
            <a:r>
              <a:rPr lang="ru-RU" sz="2600" dirty="0" smtClean="0"/>
              <a:t>чаще</a:t>
            </a:r>
            <a:r>
              <a:rPr lang="en-US" sz="2600" dirty="0" smtClean="0"/>
              <a:t>... </a:t>
            </a:r>
            <a:r>
              <a:rPr lang="ru-RU" sz="2600" dirty="0" smtClean="0"/>
              <a:t>иногда ежедневно</a:t>
            </a:r>
            <a:r>
              <a:rPr lang="en-US" sz="2600" dirty="0" smtClean="0"/>
              <a:t>. - </a:t>
            </a:r>
            <a:r>
              <a:rPr lang="en-US" sz="2600" i="1" dirty="0" smtClean="0"/>
              <a:t>“Teen Victim Project</a:t>
            </a:r>
            <a:r>
              <a:rPr lang="en-US" sz="2600" dirty="0" smtClean="0"/>
              <a:t>,” National Center for Victims of Crime, </a:t>
            </a:r>
            <a:r>
              <a:rPr lang="en-US" sz="2600" u="sng" dirty="0" smtClean="0">
                <a:hlinkClick r:id="rId3"/>
              </a:rPr>
              <a:t>http://www.ncvc.org</a:t>
            </a:r>
            <a:r>
              <a:rPr lang="en-US" sz="2600" dirty="0" smtClean="0"/>
              <a:t>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xmlns="" val="3924694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952" y="2322930"/>
            <a:ext cx="7886700" cy="4351338"/>
          </a:xfrm>
        </p:spPr>
        <p:txBody>
          <a:bodyPr>
            <a:normAutofit lnSpcReduction="10000"/>
          </a:bodyPr>
          <a:lstStyle/>
          <a:p>
            <a:pPr lvl="0" algn="ctr">
              <a:lnSpc>
                <a:spcPct val="100000"/>
              </a:lnSpc>
            </a:pPr>
            <a:r>
              <a:rPr lang="ru-RU" dirty="0" smtClean="0"/>
              <a:t>Согласно статистике самый высокий уровень изнасилований и сексуальных преступлений приходится на молодых людей в возрасте от </a:t>
            </a:r>
            <a:r>
              <a:rPr lang="ru-RU" b="1" dirty="0" smtClean="0">
                <a:solidFill>
                  <a:srgbClr val="C00000"/>
                </a:solidFill>
              </a:rPr>
              <a:t>12 до 19 </a:t>
            </a:r>
            <a:r>
              <a:rPr lang="ru-RU" dirty="0" smtClean="0"/>
              <a:t>лет. </a:t>
            </a:r>
            <a:endParaRPr lang="ru-RU" dirty="0" smtClean="0"/>
          </a:p>
          <a:p>
            <a:pPr lvl="0" algn="ctr">
              <a:lnSpc>
                <a:spcPct val="100000"/>
              </a:lnSpc>
            </a:pPr>
            <a:r>
              <a:rPr lang="ru-RU" dirty="0" smtClean="0"/>
              <a:t>Подростки </a:t>
            </a:r>
            <a:r>
              <a:rPr lang="ru-RU" dirty="0" smtClean="0"/>
              <a:t>в возрасте </a:t>
            </a:r>
            <a:r>
              <a:rPr lang="ru-RU" b="1" dirty="0" smtClean="0">
                <a:solidFill>
                  <a:srgbClr val="C00000"/>
                </a:solidFill>
              </a:rPr>
              <a:t>18 и 19 лет </a:t>
            </a:r>
            <a:r>
              <a:rPr lang="ru-RU" dirty="0" smtClean="0"/>
              <a:t>испытывают самые высокие показатели преследования. Примерно </a:t>
            </a:r>
            <a:r>
              <a:rPr lang="ru-RU" b="1" dirty="0" smtClean="0">
                <a:solidFill>
                  <a:srgbClr val="C00000"/>
                </a:solidFill>
              </a:rPr>
              <a:t>1 из 3 девочек-подростков </a:t>
            </a:r>
            <a:r>
              <a:rPr lang="ru-RU" dirty="0" smtClean="0"/>
              <a:t>в США является жертвой физического, эмоционального или словесного насилия со стороны партнера по свиданиям. - </a:t>
            </a:r>
            <a:r>
              <a:rPr lang="en-US" u="sng" dirty="0" smtClean="0">
                <a:hlinkClick r:id="rId3"/>
              </a:rPr>
              <a:t>www</a:t>
            </a:r>
            <a:r>
              <a:rPr lang="ru-RU" u="sng" dirty="0" smtClean="0">
                <a:hlinkClick r:id="rId3"/>
              </a:rPr>
              <a:t>.</a:t>
            </a:r>
            <a:r>
              <a:rPr lang="en-US" u="sng" dirty="0" err="1" smtClean="0">
                <a:hlinkClick r:id="rId3"/>
              </a:rPr>
              <a:t>futureswithoutviolence</a:t>
            </a:r>
            <a:r>
              <a:rPr lang="ru-RU" u="sng" dirty="0" smtClean="0">
                <a:hlinkClick r:id="rId3"/>
              </a:rPr>
              <a:t>.</a:t>
            </a:r>
            <a:r>
              <a:rPr lang="en-US" u="sng" dirty="0" smtClean="0">
                <a:hlinkClick r:id="rId3"/>
              </a:rPr>
              <a:t>org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311682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3263" y="2305050"/>
            <a:ext cx="7886700" cy="3121387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/>
              <a:t>Насилие над сексуальным партнером среди подростков связано с повышенным риском употребления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веществ, нездорового поведения по контролю веса, негативной модели сексуального поведения, беременности и самоубийства</a:t>
            </a:r>
            <a:r>
              <a:rPr lang="en-US" dirty="0" smtClean="0"/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/>
              <a:t>—</a:t>
            </a:r>
            <a:r>
              <a:rPr lang="en-US" sz="2400" dirty="0" err="1"/>
              <a:t>Molidor</a:t>
            </a:r>
            <a:r>
              <a:rPr lang="en-US" sz="2400" dirty="0"/>
              <a:t>, </a:t>
            </a:r>
            <a:r>
              <a:rPr lang="en-US" sz="2400" dirty="0" err="1"/>
              <a:t>Tolman</a:t>
            </a:r>
            <a:r>
              <a:rPr lang="en-US" sz="2400" dirty="0"/>
              <a:t>, &amp; </a:t>
            </a:r>
            <a:r>
              <a:rPr lang="en-US" sz="2400" dirty="0" err="1"/>
              <a:t>Kober</a:t>
            </a:r>
            <a:r>
              <a:rPr lang="en-US" sz="2400" dirty="0"/>
              <a:t> (2000). </a:t>
            </a:r>
          </a:p>
        </p:txBody>
      </p:sp>
    </p:spTree>
    <p:extLst>
      <p:ext uri="{BB962C8B-B14F-4D97-AF65-F5344CB8AC3E}">
        <p14:creationId xmlns:p14="http://schemas.microsoft.com/office/powerpoint/2010/main" xmlns="" val="152272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3400" y="1981200"/>
            <a:ext cx="7886700" cy="4876800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u-RU" dirty="0" smtClean="0"/>
              <a:t>Нездоровые отношения, в которых присутствует насилие, могут иметь как хорошие моменты, так и плохие</a:t>
            </a:r>
            <a:r>
              <a:rPr lang="ru-RU" dirty="0" smtClean="0"/>
              <a:t>.</a:t>
            </a:r>
          </a:p>
          <a:p>
            <a:pPr algn="ctr">
              <a:lnSpc>
                <a:spcPct val="100000"/>
              </a:lnSpc>
            </a:pPr>
            <a:r>
              <a:rPr lang="ru-RU" dirty="0" smtClean="0"/>
              <a:t> </a:t>
            </a:r>
            <a:r>
              <a:rPr lang="ru-RU" dirty="0" smtClean="0"/>
              <a:t>Насилие во время свиданий является такой сложной темой, потому что здесь любовь смешивается со злоупотреблением. Поэтому может быть нелегко распознать, подвергаешься  ли ты насилию</a:t>
            </a:r>
            <a:r>
              <a:rPr lang="ru-RU" dirty="0" smtClean="0"/>
              <a:t>.</a:t>
            </a:r>
          </a:p>
          <a:p>
            <a:pPr algn="ctr">
              <a:lnSpc>
                <a:spcPct val="100000"/>
              </a:lnSpc>
            </a:pPr>
            <a:r>
              <a:rPr lang="ru-RU" dirty="0" smtClean="0"/>
              <a:t> </a:t>
            </a:r>
            <a:r>
              <a:rPr lang="ru-RU" dirty="0" smtClean="0"/>
              <a:t>Если ты не уверен(а), см. контрольный список предупреждающих знаков. </a:t>
            </a:r>
            <a:endParaRPr lang="ru-RU" dirty="0" smtClean="0"/>
          </a:p>
          <a:p>
            <a:pPr algn="ctr">
              <a:lnSpc>
                <a:spcPct val="100000"/>
              </a:lnSpc>
            </a:pPr>
            <a:r>
              <a:rPr lang="ru-RU" dirty="0" smtClean="0"/>
              <a:t>Ты </a:t>
            </a:r>
            <a:r>
              <a:rPr lang="ru-RU" dirty="0" smtClean="0"/>
              <a:t>заслуживаешь того, чтобы твой парень или девушка уважительно и с любовью обращались с тобой все время.</a:t>
            </a:r>
          </a:p>
          <a:p>
            <a:pPr algn="ctr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689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232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48359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МИФЫ </a:t>
            </a:r>
            <a:r>
              <a:rPr lang="ru-RU" sz="5400" i="1" dirty="0" smtClean="0">
                <a:latin typeface="Palatino Linotype" charset="0"/>
                <a:ea typeface="Palatino Linotype" charset="0"/>
                <a:cs typeface="Palatino Linotype" charset="0"/>
              </a:rPr>
              <a:t>и </a:t>
            </a:r>
            <a:r>
              <a:rPr lang="ru-RU" sz="5400" b="1" dirty="0" smtClean="0">
                <a:latin typeface="Avenir Book" charset="0"/>
                <a:ea typeface="Avenir Book" charset="0"/>
                <a:cs typeface="Avenir Book" charset="0"/>
              </a:rPr>
              <a:t>ПОВЕДЕНИЕ</a:t>
            </a:r>
            <a:endParaRPr lang="en-US" sz="5400" b="1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1204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994710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АГРЕССОР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25227"/>
            <a:ext cx="8172450" cy="3899373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“Парень должен держать бразды правления в отношениях”.</a:t>
            </a:r>
          </a:p>
          <a:p>
            <a:pPr lvl="0"/>
            <a:r>
              <a:rPr lang="ru-RU" dirty="0" smtClean="0"/>
              <a:t>“Некоторые девчонки сами напрашиваются, именно поэтому и терпят”.</a:t>
            </a:r>
          </a:p>
          <a:p>
            <a:pPr lvl="0"/>
            <a:r>
              <a:rPr lang="ru-RU" dirty="0" smtClean="0"/>
              <a:t>“Девчонка сама виновата, если парень ее бьет”.</a:t>
            </a:r>
          </a:p>
          <a:p>
            <a:pPr lvl="0"/>
            <a:r>
              <a:rPr lang="ru-RU" dirty="0" smtClean="0"/>
              <a:t>“Когда парень злится, он с этим ничего не может поделать”.</a:t>
            </a:r>
          </a:p>
          <a:p>
            <a:pPr lvl="0"/>
            <a:r>
              <a:rPr lang="ru-RU" dirty="0" smtClean="0"/>
              <a:t>“Меня можно понять, когда я ее бью; может быть, в следующий раз она научится не злить меня”.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93218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8333" y="1039681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ЖЕРТВА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5093"/>
            <a:ext cx="7886700" cy="2671424"/>
          </a:xfrm>
        </p:spPr>
        <p:txBody>
          <a:bodyPr/>
          <a:lstStyle/>
          <a:p>
            <a:pPr lvl="0"/>
            <a:r>
              <a:rPr lang="ru-RU" dirty="0" smtClean="0"/>
              <a:t>“Я люблю его. Я единственная, кто может ему помочь”.</a:t>
            </a:r>
          </a:p>
          <a:p>
            <a:pPr lvl="0"/>
            <a:r>
              <a:rPr lang="ru-RU" dirty="0" smtClean="0"/>
              <a:t>“Мне не следовало его раздражать”. </a:t>
            </a:r>
          </a:p>
          <a:p>
            <a:pPr lvl="0"/>
            <a:r>
              <a:rPr lang="en-US" dirty="0" smtClean="0"/>
              <a:t>“</a:t>
            </a:r>
            <a:r>
              <a:rPr lang="ru-RU" dirty="0" smtClean="0"/>
              <a:t>Я его сама разозлила</a:t>
            </a:r>
            <a:r>
              <a:rPr lang="en-US" dirty="0" smtClean="0"/>
              <a:t>”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“Если я изменюсь, он тоже изменится”.</a:t>
            </a:r>
            <a:r>
              <a:rPr lang="ru-RU" b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16031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973410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>
                <a:latin typeface="Avenir Book" charset="0"/>
                <a:ea typeface="Avenir Book" charset="0"/>
                <a:cs typeface="Avenir Book" charset="0"/>
              </a:rPr>
              <a:t>ОПРОС ПО </a:t>
            </a:r>
            <a:r>
              <a:rPr lang="ru-RU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НАСИЛИЮ </a:t>
            </a:r>
            <a:r>
              <a:rPr lang="ru-RU" sz="4800" dirty="0" smtClean="0">
                <a:latin typeface="Avenir Book" charset="0"/>
                <a:ea typeface="Avenir Book" charset="0"/>
                <a:cs typeface="Avenir Book" charset="0"/>
              </a:rPr>
              <a:t>НА СВИДАНИЯХ</a:t>
            </a:r>
            <a:endParaRPr lang="en-US" sz="4800" dirty="0">
              <a:effectLst/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5779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294" y="1009697"/>
            <a:ext cx="7886700" cy="1325563"/>
          </a:xfrm>
        </p:spPr>
        <p:txBody>
          <a:bodyPr/>
          <a:lstStyle/>
          <a:p>
            <a:r>
              <a:rPr lang="ru-RU" b="1" dirty="0" smtClean="0"/>
              <a:t>СКЛОННЫ ЛИ ВЫ К </a:t>
            </a:r>
            <a:r>
              <a:rPr lang="ru-RU" b="1" dirty="0" smtClean="0">
                <a:solidFill>
                  <a:srgbClr val="C00000"/>
                </a:solidFill>
              </a:rPr>
              <a:t>НАСИЛИЮ</a:t>
            </a:r>
            <a:r>
              <a:rPr lang="en-US" b="1" dirty="0" smtClean="0">
                <a:solidFill>
                  <a:srgbClr val="C00000"/>
                </a:solidFill>
              </a:rPr>
              <a:t>?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480" y="2500179"/>
            <a:ext cx="7886700" cy="3555846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постоянно проверяешь своего партнера и обвиняешь его в измене?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очень ревнив(а) или большой собственник (</a:t>
            </a:r>
            <a:r>
              <a:rPr lang="ru-RU" dirty="0" err="1" smtClean="0"/>
              <a:t>ца</a:t>
            </a:r>
            <a:r>
              <a:rPr lang="ru-RU" dirty="0" smtClean="0"/>
              <a:t>)?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бил(а), пинал(а), толкал(а) своего партнера или бросал(а) в него вещи?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угрожал(а) своему партнеру или крушил(а) вещи в его присутствии?</a:t>
            </a:r>
          </a:p>
        </p:txBody>
      </p:sp>
    </p:spTree>
    <p:extLst>
      <p:ext uri="{BB962C8B-B14F-4D97-AF65-F5344CB8AC3E}">
        <p14:creationId xmlns:p14="http://schemas.microsoft.com/office/powerpoint/2010/main" xmlns="" val="247689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286" y="2904912"/>
            <a:ext cx="7886700" cy="3286021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ru-RU" dirty="0" smtClean="0"/>
              <a:t>Ты заставлял(а) своего партнера заниматься сексом с тобой или запугивал(а) партнера, чтобы он или она боялись сказать «нет»?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ru-RU" dirty="0" smtClean="0"/>
              <a:t>Ты угрожал(а) причинить вред своему партнеру?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ru-RU" dirty="0" smtClean="0"/>
              <a:t>Ты угрожал(а) причинить себе вред, если партнер расстается с тобой?</a:t>
            </a:r>
          </a:p>
        </p:txBody>
      </p:sp>
    </p:spTree>
    <p:extLst>
      <p:ext uri="{BB962C8B-B14F-4D97-AF65-F5344CB8AC3E}">
        <p14:creationId xmlns:p14="http://schemas.microsoft.com/office/powerpoint/2010/main" xmlns="" val="109262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962" y="1011675"/>
            <a:ext cx="7743218" cy="1321038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</a:rPr>
              <a:t>ОПРЕДЕЛЕНИЕ </a:t>
            </a:r>
            <a:r>
              <a:rPr lang="ru-RU" sz="4000" i="1" dirty="0" err="1" smtClean="0">
                <a:latin typeface="Palatino Linotype" charset="0"/>
                <a:ea typeface="Palatino Linotype" charset="0"/>
                <a:cs typeface="Palatino Linotype" charset="0"/>
              </a:rPr>
              <a:t>и</a:t>
            </a:r>
            <a:r>
              <a:rPr lang="ru-RU" sz="4000" b="1" dirty="0" err="1" smtClean="0">
                <a:solidFill>
                  <a:srgbClr val="C00000"/>
                </a:solidFill>
              </a:rPr>
              <a:t>ХАРАКТЕРИСТИКИ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1024" y="2895666"/>
            <a:ext cx="7562040" cy="2182171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900" b="1" cap="all" dirty="0" smtClean="0">
                <a:solidFill>
                  <a:srgbClr val="C00000"/>
                </a:solidFill>
              </a:rPr>
              <a:t>Насилие</a:t>
            </a:r>
            <a:r>
              <a:rPr lang="ru-RU" cap="all" dirty="0" smtClean="0"/>
              <a:t> на свиданиях - это жестокое поведение подростков, используемое для обретения </a:t>
            </a:r>
            <a:r>
              <a:rPr lang="ru-RU" sz="2900" b="1" cap="all" dirty="0" smtClean="0">
                <a:solidFill>
                  <a:srgbClr val="C00000"/>
                </a:solidFill>
              </a:rPr>
              <a:t>власти</a:t>
            </a:r>
            <a:r>
              <a:rPr lang="ru-RU" cap="all" dirty="0" smtClean="0"/>
              <a:t> и </a:t>
            </a:r>
            <a:r>
              <a:rPr lang="ru-RU" sz="2900" b="1" cap="all" dirty="0" smtClean="0">
                <a:solidFill>
                  <a:srgbClr val="C00000"/>
                </a:solidFill>
              </a:rPr>
              <a:t>контроля над другим человеком.</a:t>
            </a:r>
            <a:r>
              <a:rPr lang="ru-RU" cap="all" dirty="0" smtClean="0"/>
              <a:t> </a:t>
            </a:r>
            <a:endParaRPr lang="ru-RU" cap="all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cap="all" dirty="0" smtClean="0"/>
              <a:t>К </a:t>
            </a:r>
            <a:r>
              <a:rPr lang="ru-RU" cap="all" dirty="0" smtClean="0"/>
              <a:t>нему может относиться:</a:t>
            </a:r>
          </a:p>
        </p:txBody>
      </p:sp>
    </p:spTree>
    <p:extLst>
      <p:ext uri="{BB962C8B-B14F-4D97-AF65-F5344CB8AC3E}">
        <p14:creationId xmlns:p14="http://schemas.microsoft.com/office/powerpoint/2010/main" xmlns="" val="120157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048" y="2495549"/>
            <a:ext cx="6866432" cy="4076701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dirty="0" smtClean="0"/>
              <a:t>Если один или несколько из вышеуказанных вопросов относятся к твоему поведению, пойми, что ты совершаешь физическое, эмоциональное, вербальное или сексуальное насилие над своим партнером</a:t>
            </a:r>
            <a:r>
              <a:rPr lang="ru-RU" dirty="0" smtClean="0"/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dirty="0" smtClean="0"/>
              <a:t> Если </a:t>
            </a:r>
            <a:r>
              <a:rPr lang="ru-RU" dirty="0" smtClean="0"/>
              <a:t>ты понимаешь, что то, что ты делаешь, неправильно, тогда:</a:t>
            </a:r>
          </a:p>
        </p:txBody>
      </p:sp>
    </p:spTree>
    <p:extLst>
      <p:ext uri="{BB962C8B-B14F-4D97-AF65-F5344CB8AC3E}">
        <p14:creationId xmlns:p14="http://schemas.microsoft.com/office/powerpoint/2010/main" xmlns="" val="5785828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9112" y="2635091"/>
            <a:ext cx="7794887" cy="3795686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должен нести ответственность за свои действия.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не можешь винить в своем поведении своего партнера или других людей.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можешь изменить свое поведение, если получишь поддержку.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Ты можешь обратиться за помощью в ближайший центр, оказывающий психологическую поддержку.</a:t>
            </a:r>
          </a:p>
        </p:txBody>
      </p:sp>
    </p:spTree>
    <p:extLst>
      <p:ext uri="{BB962C8B-B14F-4D97-AF65-F5344CB8AC3E}">
        <p14:creationId xmlns:p14="http://schemas.microsoft.com/office/powerpoint/2010/main" xmlns="" val="4358382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8978" y="2949883"/>
            <a:ext cx="6866432" cy="2626456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 startAt="5"/>
            </a:pPr>
            <a:r>
              <a:rPr lang="ru-RU" dirty="0" smtClean="0"/>
              <a:t>Тебе нужно как можно скорее начать действовать для решения этой проблемы. Иначе ситуация станет еще хуже, и количество насилия возрастет.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 startAt="5"/>
            </a:pPr>
            <a:r>
              <a:rPr lang="ru-RU" dirty="0" smtClean="0"/>
              <a:t>Возможно, ты еще и нарушаешь закон своим поведением.</a:t>
            </a:r>
          </a:p>
        </p:txBody>
      </p:sp>
    </p:spTree>
    <p:extLst>
      <p:ext uri="{BB962C8B-B14F-4D97-AF65-F5344CB8AC3E}">
        <p14:creationId xmlns:p14="http://schemas.microsoft.com/office/powerpoint/2010/main" xmlns="" val="66983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Dating Violence Quiz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459549"/>
            <a:ext cx="7886700" cy="99252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4800" b="1" dirty="0" smtClean="0">
                <a:latin typeface="Avenir Book" charset="0"/>
                <a:ea typeface="Avenir Book" charset="0"/>
                <a:cs typeface="Avenir Book" charset="0"/>
              </a:rPr>
              <a:t>СОВЕРШАЕТСЯ ЛИ </a:t>
            </a:r>
            <a:r>
              <a:rPr lang="ru-RU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ПРОТИВ</a:t>
            </a:r>
            <a:r>
              <a:rPr lang="ru-RU" sz="4800" b="1" dirty="0" smtClean="0">
                <a:latin typeface="Avenir Book" charset="0"/>
                <a:ea typeface="Avenir Book" charset="0"/>
                <a:cs typeface="Avenir Book" charset="0"/>
              </a:rPr>
              <a:t> ТЕБЯ</a:t>
            </a:r>
            <a:r>
              <a:rPr lang="ru-RU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 НАСИЛИЕ</a:t>
            </a:r>
            <a:r>
              <a:rPr lang="en-US" sz="48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?</a:t>
            </a:r>
            <a:r>
              <a:rPr lang="en-US" sz="4800" b="1" dirty="0" smtClean="0">
                <a:latin typeface="Avenir Book" charset="0"/>
                <a:ea typeface="Avenir Book" charset="0"/>
                <a:cs typeface="Avenir Book" charset="0"/>
              </a:rPr>
              <a:t> </a:t>
            </a:r>
            <a:endParaRPr lang="en-US" sz="4800" dirty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051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700040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519" y="2395249"/>
            <a:ext cx="7825803" cy="418543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 smtClean="0"/>
              <a:t>Ты боишься нрава своего партнера?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Ты боишься возражать партнеру?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Ты постоянно оправдываешь поведение своего партнера, особенно когда он или она плохо обращается с тобой?</a:t>
            </a:r>
          </a:p>
          <a:p>
            <a:pPr>
              <a:lnSpc>
                <a:spcPct val="100000"/>
              </a:lnSpc>
            </a:pPr>
            <a:r>
              <a:rPr lang="ru-RU" dirty="0" smtClean="0"/>
              <a:t>Тебе приходится находить оправдание всему, что вы делаете, и всем местам, куда ходите?</a:t>
            </a:r>
          </a:p>
        </p:txBody>
      </p:sp>
    </p:spTree>
    <p:extLst>
      <p:ext uri="{BB962C8B-B14F-4D97-AF65-F5344CB8AC3E}">
        <p14:creationId xmlns:p14="http://schemas.microsoft.com/office/powerpoint/2010/main" xmlns="" val="1921233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20" y="2323476"/>
            <a:ext cx="7886700" cy="4182256"/>
          </a:xfrm>
        </p:spPr>
        <p:txBody>
          <a:bodyPr>
            <a:normAutofit/>
          </a:bodyPr>
          <a:lstStyle/>
          <a:p>
            <a:pPr lvl="0" hangingPunct="0"/>
            <a:r>
              <a:rPr lang="ru-RU" dirty="0" smtClean="0"/>
              <a:t>Твой партнер постоянно унижает тебя, а затем говорит, что любит?</a:t>
            </a:r>
          </a:p>
          <a:p>
            <a:pPr lvl="0" hangingPunct="0"/>
            <a:r>
              <a:rPr lang="ru-RU" dirty="0" smtClean="0"/>
              <a:t>Тебя когда-нибудь били, пинали, толкали или бросали в тебя вещи?</a:t>
            </a:r>
          </a:p>
          <a:p>
            <a:pPr lvl="0" hangingPunct="0"/>
            <a:r>
              <a:rPr lang="ru-RU" dirty="0" smtClean="0"/>
              <a:t>Приходится ли тебе из-за ревности партнера избегать встреч с членами семьи, друзьями или отказываться от чего-либо?</a:t>
            </a:r>
          </a:p>
          <a:p>
            <a:pPr lvl="0" hangingPunct="0"/>
            <a:r>
              <a:rPr lang="ru-RU" dirty="0" smtClean="0"/>
              <a:t>Принуждали ли тебя заниматься сексом, когда ты этого не хотел(а)?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032004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580" y="2158581"/>
            <a:ext cx="7886700" cy="4422098"/>
          </a:xfrm>
        </p:spPr>
        <p:txBody>
          <a:bodyPr/>
          <a:lstStyle/>
          <a:p>
            <a:pPr lvl="0" hangingPunct="0"/>
            <a:r>
              <a:rPr lang="ru-RU" dirty="0" smtClean="0"/>
              <a:t>Боишься ли ты порвать отношения, потому что партнер угрожал причинить тебе вред?</a:t>
            </a:r>
          </a:p>
          <a:p>
            <a:pPr lvl="0" hangingPunct="0"/>
            <a:r>
              <a:rPr lang="ru-RU" dirty="0" smtClean="0"/>
              <a:t>Чувствуешь ли ты себя менее уверенным(ой), когда находишься с ним или с ней рядом?</a:t>
            </a:r>
          </a:p>
          <a:p>
            <a:pPr lvl="0" hangingPunct="0"/>
            <a:r>
              <a:rPr lang="ru-RU" dirty="0" smtClean="0"/>
              <a:t>Боишься ли ты сделать или сказать что-то «не так»?</a:t>
            </a:r>
          </a:p>
          <a:p>
            <a:pPr lvl="0" hangingPunct="0"/>
            <a:r>
              <a:rPr lang="ru-RU" dirty="0" smtClean="0"/>
              <a:t>Замечаешь ли ты, что изменяешь свое поведение из-за страха или чтобы избежать ссоры?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67872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702337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38269"/>
            <a:ext cx="7886700" cy="335779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cap="all" dirty="0" smtClean="0">
                <a:latin typeface="Avenir Book" charset="0"/>
                <a:ea typeface="Avenir Book" charset="0"/>
                <a:cs typeface="Avenir Book" charset="0"/>
              </a:rPr>
              <a:t>Если к вашим отношениям можно отнести один или несколько вышеуказанных пунктов, </a:t>
            </a:r>
            <a:r>
              <a:rPr lang="ru-RU" cap="all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ты подвергаешься насилию</a:t>
            </a:r>
            <a:r>
              <a:rPr lang="ru-RU" cap="all" dirty="0" smtClean="0">
                <a:latin typeface="Avenir Book" charset="0"/>
                <a:ea typeface="Avenir Book" charset="0"/>
                <a:cs typeface="Avenir Book" charset="0"/>
              </a:rPr>
              <a:t>, но ты можешь сделать выбор:</a:t>
            </a:r>
          </a:p>
          <a:p>
            <a:pPr marL="0" indent="0" algn="ctr">
              <a:lnSpc>
                <a:spcPct val="150000"/>
              </a:lnSpc>
              <a:buNone/>
            </a:pPr>
            <a:endParaRPr lang="ru-RU" dirty="0" smtClean="0"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8937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2235696"/>
            <a:ext cx="8362950" cy="430001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Завершить отношения и больше не видеться с партнером.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Получить помощь от кого-то, кому ты доверяешь, желательно взрослого.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Пойти в свой консультационный центр в школе.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dirty="0" smtClean="0"/>
              <a:t>Позвонить по телефону доверия для жертв домашнего насилия.</a:t>
            </a:r>
          </a:p>
          <a:p>
            <a:pPr marL="514350" indent="-514350">
              <a:lnSpc>
                <a:spcPct val="10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84998819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924"/>
            <a:ext cx="9144000" cy="70252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361909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КОНТРОЛЬНЫЙ СПИСОК ПРЕДУПРЕЖДАЮЩИХ </a:t>
            </a:r>
            <a:r>
              <a:rPr lang="ru-RU" b="1" dirty="0" smtClean="0">
                <a:solidFill>
                  <a:srgbClr val="C00000"/>
                </a:solidFill>
              </a:rPr>
              <a:t>СИГНАЛОВ</a:t>
            </a: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600" y="2530157"/>
            <a:ext cx="7886700" cy="405052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РЕВНОСТЬ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/>
              <a:t> </a:t>
            </a:r>
            <a:r>
              <a:rPr lang="ru-RU" dirty="0" smtClean="0"/>
              <a:t>Сильная ревность и почти паранойя могут привести к изоляции жертвы. Пример: девушка не имеет право обращать внимание на других парней, смотреть или говорить с ними; не может пойти гулять одна или с друзьями.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СЕМЕЙНАЯ ЖИЗНЬ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Партнер пережил(а) насилие или стал(а) свидетелем насилия в семье будучи ребенком. Пример: отец жестоко обращается с матерью; брат – с женой или девушкой; с ребенком жестоко обращались родители или братья-сестры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643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791" y="2681659"/>
            <a:ext cx="6958924" cy="321330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Любое физическое насилие или угроза физического насилия для получения контроля.</a:t>
            </a:r>
          </a:p>
          <a:p>
            <a:r>
              <a:rPr lang="ru-RU" dirty="0" smtClean="0"/>
              <a:t>Эмоциональное или психологическое насилие, например, </a:t>
            </a:r>
            <a:r>
              <a:rPr lang="ru-RU" dirty="0" err="1" smtClean="0"/>
              <a:t>манипулятивные</a:t>
            </a:r>
            <a:r>
              <a:rPr lang="ru-RU" dirty="0" smtClean="0"/>
              <a:t> техники, заставляющие жертву чувствовать себя не в своей тарелке; отправка большого количества сообщений или унижение жертвы или ее критика.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5290257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722312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3303" y="2839273"/>
            <a:ext cx="7886700" cy="4018727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НЕНАВИДИТ МАТЬ</a:t>
            </a:r>
            <a:r>
              <a:rPr lang="en-US" b="1" dirty="0" smtClean="0">
                <a:solidFill>
                  <a:srgbClr val="C00000"/>
                </a:solidFill>
              </a:rPr>
              <a:t>.</a:t>
            </a:r>
            <a:r>
              <a:rPr lang="en-US" b="1" dirty="0" smtClean="0"/>
              <a:t> </a:t>
            </a:r>
            <a:r>
              <a:rPr lang="ru-RU" dirty="0" smtClean="0"/>
              <a:t>Испытывает</a:t>
            </a:r>
            <a:r>
              <a:rPr lang="ru-RU" b="1" dirty="0" smtClean="0"/>
              <a:t> </a:t>
            </a:r>
            <a:r>
              <a:rPr lang="ru-RU" dirty="0" smtClean="0"/>
              <a:t>сильные негативные чувства к матери; грубо говорит или унижает мать или женщин в целом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ЛЕГКО РАЗДРАЖАЕТСЯ</a:t>
            </a:r>
            <a:r>
              <a:rPr lang="en-US" b="1" dirty="0" smtClean="0">
                <a:solidFill>
                  <a:srgbClr val="C00000"/>
                </a:solidFill>
              </a:rPr>
              <a:t>, </a:t>
            </a:r>
            <a:r>
              <a:rPr lang="ru-RU" b="1" dirty="0" smtClean="0">
                <a:solidFill>
                  <a:srgbClr val="C00000"/>
                </a:solidFill>
              </a:rPr>
              <a:t>НЕ МОЖЕТ КОНТРОЛИРОВАТЬ СВОИ ИМПУЛЬСИВНЫЕ ДЕЙСТВИЯ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Раздражаясь, быстро распускает руки; быстро приходит в ярость; часто использует физическую агрессию для решения проблем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813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1977" y="2282831"/>
            <a:ext cx="7886700" cy="443327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НАРКОТИЧЕСКАЯ ЗАВИСИМОСТЬ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Регулярно</a:t>
            </a:r>
            <a:r>
              <a:rPr lang="ru-RU" b="1" dirty="0" smtClean="0"/>
              <a:t> </a:t>
            </a:r>
            <a:r>
              <a:rPr lang="ru-RU" dirty="0" smtClean="0"/>
              <a:t>употребляет алкоголь и/или наркотики. Например, наркозависимый заявляет: «Я бы не сделал этого, если бы не был пьян». Жертва оправдывает такое поведение: «Он бьет меня, только когда выпивает».</a:t>
            </a:r>
            <a:r>
              <a:rPr lang="en-US" dirty="0" smtClean="0"/>
              <a:t>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НЕГИБКИЕ ПРЕДСТАВЛЕНИЯ О РОЛИ ПАРТНЕРА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Надуманный подход к жизни: женщины могут исполнять только одну роль - зависимую, подчиненную; мужчинам подходит только одна роль - босс, ответственный за принятие решений, доминирующий, </a:t>
            </a:r>
            <a:r>
              <a:rPr lang="ru-RU" dirty="0" err="1" smtClean="0"/>
              <a:t>мачо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83424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0426" y="2133600"/>
            <a:ext cx="7425558" cy="4267199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КОНТРОЛИРУЮЩИЙ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Полностью регламентирует отношения; точка зрения другого человека не важна; его мнение, отношение, убеждения должны всегда преобладать</a:t>
            </a:r>
            <a:r>
              <a:rPr lang="en-US" dirty="0" smtClean="0"/>
              <a:t>. </a:t>
            </a:r>
            <a:endParaRPr lang="en-US" dirty="0"/>
          </a:p>
          <a:p>
            <a:r>
              <a:rPr lang="ru-RU" b="1" dirty="0" smtClean="0">
                <a:solidFill>
                  <a:srgbClr val="C00000"/>
                </a:solidFill>
              </a:rPr>
              <a:t>ДИКТАТОРСКИЙ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Жаждет абсолютного контроля. Пример: указывает жертве, какое платье надеть, какой сделать макияж или прическу, вмешивается в выбор друзей и т.п.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817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6212" y="2112918"/>
            <a:ext cx="7886700" cy="483966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СМЕЩЕННАЯ АГРЕССИЯ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Сознательно или бессознательно придирается к чему-то, что не связано с проблемой. Пример: обидчик чувствует себя злым из-за чего-то, что происходит в школе, на работе или дома и из-за этого бьет свою девушку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УДАРЫ ОБ СТЕНУ, БРОСАНИЕ ПРЕДМЕТОВ, ОБЗЫВАНИЕ</a:t>
            </a:r>
            <a:r>
              <a:rPr lang="en-US" b="1" dirty="0" smtClean="0">
                <a:solidFill>
                  <a:srgbClr val="C00000"/>
                </a:solidFill>
              </a:rPr>
              <a:t>. </a:t>
            </a:r>
            <a:r>
              <a:rPr lang="ru-RU" dirty="0" smtClean="0"/>
              <a:t>Поведение, которое обычно приводит к физическому насилию.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0247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397" y="2152650"/>
            <a:ext cx="7427529" cy="41148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1" cap="all" dirty="0" smtClean="0">
                <a:solidFill>
                  <a:srgbClr val="C00000"/>
                </a:solidFill>
              </a:rPr>
              <a:t>Раздвоение личности по типу </a:t>
            </a:r>
            <a:r>
              <a:rPr lang="ru-RU" b="1" cap="all" dirty="0" err="1" smtClean="0">
                <a:solidFill>
                  <a:srgbClr val="C00000"/>
                </a:solidFill>
              </a:rPr>
              <a:t>Джекилла-Хайда</a:t>
            </a:r>
            <a:r>
              <a:rPr lang="ru-RU" b="1" cap="all" dirty="0" smtClean="0">
                <a:solidFill>
                  <a:srgbClr val="C00000"/>
                </a:solidFill>
              </a:rPr>
              <a:t> . </a:t>
            </a:r>
            <a:r>
              <a:rPr lang="ru-RU" dirty="0" smtClean="0"/>
              <a:t>Экстремальные перепады настроения</a:t>
            </a:r>
            <a:r>
              <a:rPr lang="en-US" dirty="0" smtClean="0"/>
              <a:t>. 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rgbClr val="C00000"/>
                </a:solidFill>
              </a:rPr>
              <a:t>НИЗКАЯ САМООЦЕНКА.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Негативный образ себя; унижение других помогает обидчику поднять себе самооценку.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2663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554" y="3342734"/>
            <a:ext cx="7886700" cy="9775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5400" dirty="0" smtClean="0">
                <a:latin typeface="Avenir Book" charset="0"/>
                <a:ea typeface="Avenir Book" charset="0"/>
                <a:cs typeface="Avenir Book" charset="0"/>
              </a:rPr>
              <a:t>ТВОИ </a:t>
            </a:r>
            <a:r>
              <a:rPr lang="ru-RU" sz="5400" b="1" dirty="0" smtClean="0">
                <a:solidFill>
                  <a:srgbClr val="C00000"/>
                </a:solidFill>
                <a:latin typeface="Avenir Book" charset="0"/>
                <a:ea typeface="Avenir Book" charset="0"/>
                <a:cs typeface="Avenir Book" charset="0"/>
              </a:rPr>
              <a:t>ПРАВА</a:t>
            </a:r>
            <a:endParaRPr lang="en-US" sz="5400" b="1" dirty="0">
              <a:solidFill>
                <a:srgbClr val="C00000"/>
              </a:solidFill>
              <a:latin typeface="Avenir Book" charset="0"/>
              <a:ea typeface="Avenir Book" charset="0"/>
              <a:cs typeface="Avenir 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31098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556" y="1326831"/>
            <a:ext cx="5078467" cy="13255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У тебя есть право</a:t>
            </a:r>
            <a:r>
              <a:rPr lang="en-US" sz="4000" b="1" dirty="0" smtClean="0"/>
              <a:t>:</a:t>
            </a:r>
            <a:r>
              <a:rPr lang="en-US" sz="4000" b="1" dirty="0"/>
              <a:t/>
            </a:r>
            <a:br>
              <a:rPr lang="en-US" sz="4000" b="1" dirty="0"/>
            </a:b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274" y="2500178"/>
            <a:ext cx="7886700" cy="3990562"/>
          </a:xfrm>
        </p:spPr>
        <p:txBody>
          <a:bodyPr>
            <a:normAutofit fontScale="92500" lnSpcReduction="10000"/>
          </a:bodyPr>
          <a:lstStyle/>
          <a:p>
            <a:pPr lvl="0" hangingPunct="0"/>
            <a:r>
              <a:rPr lang="ru-RU" sz="2400" dirty="0" smtClean="0"/>
              <a:t>Выражать свое мнение и требовать к нему уважения. </a:t>
            </a:r>
          </a:p>
          <a:p>
            <a:pPr lvl="0" hangingPunct="0"/>
            <a:r>
              <a:rPr lang="ru-RU" sz="2400" dirty="0" smtClean="0"/>
              <a:t>Считать свои потребности столь же важными, как и потребности партнера. </a:t>
            </a:r>
          </a:p>
          <a:p>
            <a:pPr lvl="0" hangingPunct="0"/>
            <a:r>
              <a:rPr lang="ru-RU" sz="2400" dirty="0" smtClean="0"/>
              <a:t>Расти как личность по-своему.</a:t>
            </a:r>
          </a:p>
          <a:p>
            <a:pPr lvl="0" hangingPunct="0"/>
            <a:r>
              <a:rPr lang="ru-RU" sz="2400" dirty="0" smtClean="0"/>
              <a:t>Менять свое мнение.</a:t>
            </a:r>
          </a:p>
          <a:p>
            <a:pPr lvl="0" hangingPunct="0"/>
            <a:r>
              <a:rPr lang="ru-RU" sz="2400" dirty="0" smtClean="0"/>
              <a:t>Не брать на себя ответственность за поведение партнера. </a:t>
            </a:r>
          </a:p>
          <a:p>
            <a:pPr lvl="0" hangingPunct="0"/>
            <a:r>
              <a:rPr lang="ru-RU" sz="2400" dirty="0" smtClean="0"/>
              <a:t>Не подвергаться физическому, сексуальному или эмоциональному насилию. </a:t>
            </a:r>
          </a:p>
          <a:p>
            <a:pPr lvl="0" hangingPunct="0"/>
            <a:r>
              <a:rPr lang="ru-RU" sz="2400" dirty="0" smtClean="0"/>
              <a:t>Расстаться с тем, кого ты боишься. </a:t>
            </a:r>
          </a:p>
          <a:p>
            <a:pPr lvl="0" hangingPunct="0"/>
            <a:r>
              <a:rPr lang="ru-RU" sz="2400" dirty="0" smtClean="0"/>
              <a:t>Быть счастливым(ой) и здоровым(ой).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4833520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460" y="2095500"/>
            <a:ext cx="7376099" cy="39624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dirty="0" smtClean="0">
                <a:solidFill>
                  <a:srgbClr val="002060"/>
                </a:solidFill>
              </a:rPr>
              <a:t>Поговорите со своими родителями или другим взрослым членом семьи, школьным консультантом или преподавателем или позвоните </a:t>
            </a:r>
            <a:r>
              <a:rPr lang="ru-RU" u="sng" dirty="0" smtClean="0">
                <a:solidFill>
                  <a:srgbClr val="002060"/>
                </a:solidFill>
              </a:rPr>
              <a:t>в Национальную телефонную линию по домашнему насилию по телефону 1-800-799-SAFE (1-800-799-7233) или Национальную телефонную линию для подростков по телефону 1-866-331-9474</a:t>
            </a:r>
            <a:endParaRPr lang="en-US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911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2504" y="2506565"/>
            <a:ext cx="7036745" cy="3544043"/>
          </a:xfrm>
        </p:spPr>
        <p:txBody>
          <a:bodyPr/>
          <a:lstStyle/>
          <a:p>
            <a:r>
              <a:rPr lang="ru-RU" dirty="0" smtClean="0"/>
              <a:t>Уничтожение домашней работы.</a:t>
            </a:r>
          </a:p>
          <a:p>
            <a:r>
              <a:rPr lang="ru-RU" dirty="0" smtClean="0"/>
              <a:t>Определение школьной деятельности, в которой вы можете участвовать.</a:t>
            </a:r>
          </a:p>
          <a:p>
            <a:r>
              <a:rPr lang="ru-RU" dirty="0" smtClean="0"/>
              <a:t>Сексуальное насилие, в том числе принуждение силой к тому, что жертва не хочет делать. Жертву заставляют плохо думать о своей сексуальности. Угроза изнасиловать.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8393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0345" y="550299"/>
            <a:ext cx="7159559" cy="1325563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НЕКОТОРЫЕ ПОСЛЕДСТВИЯ НАСИЛИЯ В ОТНОШЕНИЯХ И </a:t>
            </a:r>
            <a:r>
              <a:rPr lang="ru-RU" sz="3600" b="1" dirty="0" smtClean="0">
                <a:solidFill>
                  <a:srgbClr val="C00000"/>
                </a:solidFill>
              </a:rPr>
              <a:t>НА СВИДАНИЯХ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3204" y="2538644"/>
            <a:ext cx="7886700" cy="4166615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Самоповреждение (нанесение ран)</a:t>
            </a:r>
          </a:p>
          <a:p>
            <a:r>
              <a:rPr lang="ru-RU" dirty="0" smtClean="0"/>
              <a:t>Трудности при принятии решений</a:t>
            </a:r>
          </a:p>
          <a:p>
            <a:r>
              <a:rPr lang="ru-RU" dirty="0" smtClean="0"/>
              <a:t>Неспособность сконцентрироваться</a:t>
            </a:r>
          </a:p>
          <a:p>
            <a:r>
              <a:rPr lang="ru-RU" dirty="0" smtClean="0"/>
              <a:t>Слабые коммуникативные навыки</a:t>
            </a:r>
          </a:p>
          <a:p>
            <a:r>
              <a:rPr lang="ru-RU" dirty="0" smtClean="0"/>
              <a:t>Ночные кошмары</a:t>
            </a:r>
          </a:p>
          <a:p>
            <a:r>
              <a:rPr lang="ru-RU" dirty="0" smtClean="0"/>
              <a:t>Страхи</a:t>
            </a:r>
          </a:p>
          <a:p>
            <a:r>
              <a:rPr lang="ru-RU" dirty="0" smtClean="0"/>
              <a:t>Чувство вины</a:t>
            </a:r>
            <a:endParaRPr lang="en-US" dirty="0"/>
          </a:p>
          <a:p>
            <a:r>
              <a:rPr lang="ru-RU" dirty="0" smtClean="0"/>
              <a:t>Бессонница</a:t>
            </a:r>
            <a:endParaRPr lang="en-US" dirty="0"/>
          </a:p>
          <a:p>
            <a:r>
              <a:rPr lang="ru-RU" dirty="0" smtClean="0"/>
              <a:t>Замкнутость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639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9223" y="2062264"/>
            <a:ext cx="7803931" cy="4698358"/>
          </a:xfrm>
        </p:spPr>
        <p:txBody>
          <a:bodyPr>
            <a:normAutofit/>
          </a:bodyPr>
          <a:lstStyle/>
          <a:p>
            <a:r>
              <a:rPr lang="ru-RU" dirty="0" smtClean="0"/>
              <a:t>Гнев</a:t>
            </a:r>
          </a:p>
          <a:p>
            <a:r>
              <a:rPr lang="ru-RU" dirty="0" smtClean="0"/>
              <a:t>Беспорядочные сексуальные связи</a:t>
            </a:r>
          </a:p>
          <a:p>
            <a:r>
              <a:rPr lang="ru-RU" dirty="0" smtClean="0"/>
              <a:t>Паранойя</a:t>
            </a:r>
          </a:p>
          <a:p>
            <a:r>
              <a:rPr lang="ru-RU" dirty="0" smtClean="0"/>
              <a:t>Бессонница</a:t>
            </a:r>
          </a:p>
          <a:p>
            <a:r>
              <a:rPr lang="ru-RU" dirty="0" smtClean="0"/>
              <a:t>Чувство стыда</a:t>
            </a:r>
          </a:p>
          <a:p>
            <a:r>
              <a:rPr lang="ru-RU" dirty="0" smtClean="0"/>
              <a:t>Депрессия</a:t>
            </a:r>
            <a:endParaRPr lang="en-US" dirty="0"/>
          </a:p>
          <a:p>
            <a:r>
              <a:rPr lang="ru-RU" dirty="0" smtClean="0"/>
              <a:t>Беспокойство</a:t>
            </a:r>
            <a:endParaRPr lang="en-US" dirty="0"/>
          </a:p>
          <a:p>
            <a:r>
              <a:rPr lang="ru-RU" dirty="0" smtClean="0"/>
              <a:t>Агрессия</a:t>
            </a:r>
            <a:endParaRPr lang="en-US" dirty="0"/>
          </a:p>
          <a:p>
            <a:r>
              <a:rPr lang="ru-RU" dirty="0" smtClean="0"/>
              <a:t>Расстройства пищевого поведения</a:t>
            </a:r>
            <a:endParaRPr lang="en-US" dirty="0">
              <a:effectLst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3595" y="736701"/>
            <a:ext cx="7159559" cy="1325563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600" b="1" dirty="0" smtClean="0"/>
              <a:t>НЕКОТОРЫЕ ПОСЛЕДСТВИЯ НАСИЛИЯ В ОТНОШЕНИЯХ И </a:t>
            </a:r>
            <a:r>
              <a:rPr lang="ru-RU" sz="3600" b="1" dirty="0" smtClean="0">
                <a:solidFill>
                  <a:srgbClr val="C00000"/>
                </a:solidFill>
              </a:rPr>
              <a:t>НА СВИДАНИЯХ </a:t>
            </a:r>
            <a: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  <a:t/>
            </a:r>
            <a:br>
              <a:rPr lang="en-US" sz="3600" b="1" dirty="0">
                <a:solidFill>
                  <a:srgbClr val="C00000"/>
                </a:solidFill>
                <a:latin typeface="Avenir Next" charset="0"/>
                <a:ea typeface="Avenir Next" charset="0"/>
                <a:cs typeface="Avenir Next" charset="0"/>
              </a:rPr>
            </a:br>
            <a:endParaRPr lang="en-US" sz="3600" b="1" dirty="0">
              <a:solidFill>
                <a:srgbClr val="C00000"/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399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5228" y="948783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СТАТИСТИКА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74346"/>
            <a:ext cx="7886700" cy="4050253"/>
          </a:xfrm>
        </p:spPr>
        <p:txBody>
          <a:bodyPr>
            <a:normAutofit fontScale="92500" lnSpcReduction="20000"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Подростки, которые плохо обращаются со своими подругами или друзьями, делают то же самое, что и взрослые, жестоко обращающиеся со своими партнерами</a:t>
            </a:r>
            <a:r>
              <a:rPr lang="ru-RU" dirty="0" smtClean="0"/>
              <a:t>.</a:t>
            </a:r>
          </a:p>
          <a:p>
            <a:pPr algn="ctr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dirty="0" smtClean="0"/>
              <a:t>Насилие на свиданиях среди подростков столь же серьезно, как и насилие среди взрослых. И встречается очень часто.</a:t>
            </a:r>
          </a:p>
        </p:txBody>
      </p:sp>
    </p:spTree>
    <p:extLst>
      <p:ext uri="{BB962C8B-B14F-4D97-AF65-F5344CB8AC3E}">
        <p14:creationId xmlns:p14="http://schemas.microsoft.com/office/powerpoint/2010/main" xmlns="" val="596953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980" y="2467990"/>
            <a:ext cx="6686550" cy="403042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cap="all" dirty="0" smtClean="0">
                <a:solidFill>
                  <a:srgbClr val="C00000"/>
                </a:solidFill>
              </a:rPr>
              <a:t>Примерно </a:t>
            </a:r>
            <a:r>
              <a:rPr lang="ru-RU" b="1" cap="all" dirty="0" smtClean="0"/>
              <a:t>1 из 5 </a:t>
            </a:r>
            <a:r>
              <a:rPr lang="ru-RU" cap="all" dirty="0" smtClean="0">
                <a:solidFill>
                  <a:srgbClr val="C00000"/>
                </a:solidFill>
              </a:rPr>
              <a:t>старшеклассниц сообщают о том, что они сталкиваются с физическим и/или сексуальным насилием со стороны партнера на свиданиях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400" dirty="0" smtClean="0"/>
              <a:t>—</a:t>
            </a:r>
            <a:r>
              <a:rPr lang="ru-RU" sz="2000" dirty="0" smtClean="0"/>
              <a:t>-</a:t>
            </a:r>
            <a:r>
              <a:rPr lang="ru-RU" sz="2000" dirty="0" err="1" smtClean="0"/>
              <a:t>Джей</a:t>
            </a:r>
            <a:r>
              <a:rPr lang="ru-RU" sz="2000" dirty="0" smtClean="0"/>
              <a:t> Г. </a:t>
            </a:r>
            <a:r>
              <a:rPr lang="ru-RU" sz="2000" dirty="0" err="1" smtClean="0"/>
              <a:t>Сильверман</a:t>
            </a:r>
            <a:r>
              <a:rPr lang="ru-RU" sz="2000" dirty="0" smtClean="0"/>
              <a:t>, доктор философии; </a:t>
            </a:r>
            <a:r>
              <a:rPr lang="ru-RU" sz="2000" dirty="0" err="1" smtClean="0"/>
              <a:t>Анита</a:t>
            </a:r>
            <a:r>
              <a:rPr lang="ru-RU" sz="2000" dirty="0" smtClean="0"/>
              <a:t> </a:t>
            </a:r>
            <a:r>
              <a:rPr lang="ru-RU" sz="2000" dirty="0" err="1" smtClean="0"/>
              <a:t>Радж</a:t>
            </a:r>
            <a:r>
              <a:rPr lang="ru-RU" sz="2000" dirty="0" smtClean="0"/>
              <a:t>, доктор философии; </a:t>
            </a:r>
            <a:r>
              <a:rPr lang="ru-RU" sz="2000" dirty="0" err="1" smtClean="0"/>
              <a:t>Лорелей</a:t>
            </a:r>
            <a:r>
              <a:rPr lang="ru-RU" sz="2000" dirty="0" smtClean="0"/>
              <a:t> </a:t>
            </a:r>
            <a:r>
              <a:rPr lang="en-US" sz="2000" dirty="0" smtClean="0"/>
              <a:t>A</a:t>
            </a:r>
            <a:r>
              <a:rPr lang="ru-RU" sz="2000" dirty="0" smtClean="0"/>
              <a:t>. </a:t>
            </a:r>
            <a:r>
              <a:rPr lang="ru-RU" sz="2000" dirty="0" err="1" smtClean="0"/>
              <a:t>Муччи</a:t>
            </a:r>
            <a:r>
              <a:rPr lang="ru-RU" sz="2000" dirty="0" smtClean="0"/>
              <a:t>, магистр здравоохранения; Джин И. </a:t>
            </a:r>
            <a:r>
              <a:rPr lang="ru-RU" sz="2000" dirty="0" err="1" smtClean="0"/>
              <a:t>Хэтэвэй</a:t>
            </a:r>
            <a:r>
              <a:rPr lang="ru-RU" sz="2000" dirty="0" smtClean="0"/>
              <a:t>, доктор медицины, магистр здравоохранения, «Насилие в отношении девочек-подростков и связанное с ними употребление </a:t>
            </a:r>
            <a:r>
              <a:rPr lang="ru-RU" sz="2000" dirty="0" err="1" smtClean="0"/>
              <a:t>психоактивных</a:t>
            </a:r>
            <a:r>
              <a:rPr lang="ru-RU" sz="2000" dirty="0" smtClean="0"/>
              <a:t> веществ, нездоровый контроль веса, поведение</a:t>
            </a:r>
            <a:r>
              <a:rPr lang="ru-RU" sz="2000" i="1" dirty="0" smtClean="0"/>
              <a:t> </a:t>
            </a:r>
            <a:r>
              <a:rPr lang="ru-RU" sz="2000" dirty="0" smtClean="0"/>
              <a:t>сексуального риска, беременность и самоубийство», </a:t>
            </a:r>
            <a:r>
              <a:rPr lang="ru-RU" sz="2000" i="1" dirty="0" smtClean="0"/>
              <a:t>журнал </a:t>
            </a:r>
            <a:r>
              <a:rPr lang="en-US" sz="2000" i="1" dirty="0" smtClean="0"/>
              <a:t>American Medical Association</a:t>
            </a:r>
            <a:r>
              <a:rPr lang="ru-RU" sz="2000" i="1" dirty="0" smtClean="0"/>
              <a:t>, Т. 286, № 5, (2001)</a:t>
            </a:r>
            <a:r>
              <a:rPr lang="en-US" sz="2000" dirty="0" smtClean="0"/>
              <a:t>, </a:t>
            </a:r>
            <a:r>
              <a:rPr lang="ru-RU" sz="2000" dirty="0" smtClean="0"/>
              <a:t>с. </a:t>
            </a:r>
            <a:r>
              <a:rPr lang="en-US" sz="2000" dirty="0" smtClean="0"/>
              <a:t>572-579</a:t>
            </a:r>
            <a:r>
              <a:rPr lang="en-U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105796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2838" y="2563560"/>
            <a:ext cx="7103645" cy="297096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900" b="1" cap="all" dirty="0" smtClean="0">
                <a:solidFill>
                  <a:srgbClr val="C00000"/>
                </a:solidFill>
              </a:rPr>
              <a:t>Подростковое насилие </a:t>
            </a:r>
            <a:r>
              <a:rPr lang="ru-RU" cap="all" dirty="0" smtClean="0"/>
              <a:t>связано с дискриминацией по расовым, </a:t>
            </a:r>
            <a:r>
              <a:rPr lang="ru-RU" cap="all" dirty="0" err="1" smtClean="0"/>
              <a:t>гендерным</a:t>
            </a:r>
            <a:r>
              <a:rPr lang="ru-RU" cap="all" dirty="0" smtClean="0"/>
              <a:t> и социально-экономическим признакам. Жертвами могут быть как мальчики, так и девочки, но мальчики и девочки проявляют жестокость по-разному:</a:t>
            </a:r>
          </a:p>
        </p:txBody>
      </p:sp>
    </p:spTree>
    <p:extLst>
      <p:ext uri="{BB962C8B-B14F-4D97-AF65-F5344CB8AC3E}">
        <p14:creationId xmlns:p14="http://schemas.microsoft.com/office/powerpoint/2010/main" xmlns="" val="1589777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539</TotalTime>
  <Words>1611</Words>
  <Application>Microsoft Office PowerPoint</Application>
  <PresentationFormat>Экран (4:3)</PresentationFormat>
  <Paragraphs>122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Office Theme</vt:lpstr>
      <vt:lpstr>ПРОЯВЛЕНИЕ ЖЕСТОКОСТИ  В ЛЮБОВНЫХ ВЗАИМООТНОШЕНИЯХ и НА СВИДАНИЯХ </vt:lpstr>
      <vt:lpstr>ОПРЕДЕЛЕНИЕ иХАРАКТЕРИСТИКИ</vt:lpstr>
      <vt:lpstr>Слайд 3</vt:lpstr>
      <vt:lpstr>Слайд 4</vt:lpstr>
      <vt:lpstr>НЕКОТОРЫЕ ПОСЛЕДСТВИЯ НАСИЛИЯ В ОТНОШЕНИЯХ И НА СВИДАНИЯХ </vt:lpstr>
      <vt:lpstr>НЕКОТОРЫЕ ПОСЛЕДСТВИЯ НАСИЛИЯ В ОТНОШЕНИЯХ И НА СВИДАНИЯХ  </vt:lpstr>
      <vt:lpstr>СТАТИСТИКА</vt:lpstr>
      <vt:lpstr>Слайд 8</vt:lpstr>
      <vt:lpstr>Слайд 9</vt:lpstr>
      <vt:lpstr>Слайд 10</vt:lpstr>
      <vt:lpstr>Слайд 11</vt:lpstr>
      <vt:lpstr>Слайд 12</vt:lpstr>
      <vt:lpstr>Слайд 13</vt:lpstr>
      <vt:lpstr>МИФЫ и ПОВЕДЕНИЕ</vt:lpstr>
      <vt:lpstr>АГРЕССОР</vt:lpstr>
      <vt:lpstr>ЖЕРТВА</vt:lpstr>
      <vt:lpstr>ОПРОС ПО НАСИЛИЮ НА СВИДАНИЯХ</vt:lpstr>
      <vt:lpstr>СКЛОННЫ ЛИ ВЫ К НАСИЛИЮ? </vt:lpstr>
      <vt:lpstr>Слайд 19</vt:lpstr>
      <vt:lpstr>Слайд 20</vt:lpstr>
      <vt:lpstr>Слайд 21</vt:lpstr>
      <vt:lpstr>Слайд 22</vt:lpstr>
      <vt:lpstr>Dating Violence Quiz</vt:lpstr>
      <vt:lpstr>Слайд 24</vt:lpstr>
      <vt:lpstr>Слайд 25</vt:lpstr>
      <vt:lpstr>Слайд 26</vt:lpstr>
      <vt:lpstr>Слайд 27</vt:lpstr>
      <vt:lpstr>Слайд 28</vt:lpstr>
      <vt:lpstr>КОНТРОЛЬНЫЙ СПИСОК ПРЕДУПРЕЖДАЮЩИХ СИГНАЛОВ</vt:lpstr>
      <vt:lpstr>Слайд 30</vt:lpstr>
      <vt:lpstr>Слайд 31</vt:lpstr>
      <vt:lpstr>Слайд 32</vt:lpstr>
      <vt:lpstr>Слайд 33</vt:lpstr>
      <vt:lpstr>Слайд 34</vt:lpstr>
      <vt:lpstr>Слайд 35</vt:lpstr>
      <vt:lpstr>У тебя есть право: </vt:lpstr>
      <vt:lpstr>Слайд 37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Arrais, Raquel</dc:creator>
  <cp:lastModifiedBy>raostrovskaya</cp:lastModifiedBy>
  <cp:revision>22</cp:revision>
  <dcterms:created xsi:type="dcterms:W3CDTF">2017-04-10T17:18:30Z</dcterms:created>
  <dcterms:modified xsi:type="dcterms:W3CDTF">2017-06-27T17:44:51Z</dcterms:modified>
</cp:coreProperties>
</file>