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1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90" r:id="rId34"/>
    <p:sldId id="287" r:id="rId35"/>
    <p:sldId id="291" r:id="rId36"/>
    <p:sldId id="288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2" r:id="rId4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523"/>
  </p:normalViewPr>
  <p:slideViewPr>
    <p:cSldViewPr>
      <p:cViewPr>
        <p:scale>
          <a:sx n="70" d="100"/>
          <a:sy n="70" d="100"/>
        </p:scale>
        <p:origin x="-121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DB6318D-3E3A-4ACD-AE09-B802566F7450}" type="datetimeFigureOut">
              <a:rPr lang="es-VE" smtClean="0"/>
              <a:pPr/>
              <a:t>27/06/2017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F44747-C605-401D-AA69-5C4AE91E6E55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2178184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1742EA9-46C6-4CD8-821E-F2F05FFECB36}" type="datetimeFigureOut">
              <a:rPr lang="es-VE" smtClean="0"/>
              <a:pPr/>
              <a:t>27/06/2017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8B60FF-0169-4355-AEED-2D4D76F5B5F7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9442814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7426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85CBEA-6D2C-4D0B-B39C-C9C2748659C0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32B9-2BE7-41B7-8460-2209C1BDBA6D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E8A-8969-47CB-938A-F7EDE266645C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923F-F09C-47A4-BB06-95BB256261D4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73E8-CADB-4144-9C15-AE7C77E88EF9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A74E-DA47-4516-857B-DEED25BCDBDE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7062-AD8C-4AF9-96E9-699423CE061C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CA11-6324-4F71-B326-02F49EC84538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7C2F-BCF2-4076-9C7B-1B6ACEF5A639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EFAFB1-3A7B-481D-8FB7-49491FD0494B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815B77-48B9-4FDA-8E22-C650E8924453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7478DD-D8B5-42AD-8489-186B273F7022}" type="datetime1">
              <a:rPr lang="es-VE" smtClean="0"/>
              <a:pPr/>
              <a:t>27/06/2017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14475"/>
            <a:ext cx="58007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38300" y="63150"/>
            <a:ext cx="5723468" cy="10322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Дети в группе риска</a:t>
            </a:r>
            <a:endParaRPr lang="en-U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6800" y="5334000"/>
            <a:ext cx="6894690" cy="1524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Адвентисты говорят «НЕТ» насилию над детьми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2155" y="6172200"/>
            <a:ext cx="5034845" cy="365125"/>
          </a:xfrm>
        </p:spPr>
        <p:txBody>
          <a:bodyPr/>
          <a:lstStyle/>
          <a:p>
            <a:r>
              <a:rPr lang="es-VE" sz="2800" dirty="0" smtClean="0">
                <a:solidFill>
                  <a:schemeClr val="bg1"/>
                </a:solidFill>
              </a:rPr>
              <a:t>Dra. Antonieta </a:t>
            </a:r>
            <a:r>
              <a:rPr lang="es-VE" sz="2800" dirty="0" err="1" smtClean="0">
                <a:solidFill>
                  <a:schemeClr val="bg1"/>
                </a:solidFill>
              </a:rPr>
              <a:t>A.Silva</a:t>
            </a:r>
            <a:endParaRPr lang="es-V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77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3085" y="457200"/>
            <a:ext cx="6965245" cy="120248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Rounded MT Bold" pitchFamily="34" charset="0"/>
              </a:rPr>
              <a:t>Психологическое насилие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6489" y="1525905"/>
            <a:ext cx="4419599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700" b="1" dirty="0" smtClean="0">
                <a:latin typeface="Arial" charset="0"/>
                <a:ea typeface="Arial" charset="0"/>
                <a:cs typeface="Arial" charset="0"/>
              </a:rPr>
              <a:t>Ребенку не обеспечена безопасная среда для их эмоционального развития со стороны взрослых. Существует очевидное пренебрежение благополучием ребенка.</a:t>
            </a:r>
            <a:endParaRPr lang="en-US" sz="27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3" r="30421"/>
          <a:stretch/>
        </p:blipFill>
        <p:spPr bwMode="auto">
          <a:xfrm>
            <a:off x="5181600" y="2097890"/>
            <a:ext cx="3036730" cy="392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dirty="0" smtClean="0"/>
              <a:t>Dra. Antonieta 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25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Rounded MT Bold" pitchFamily="34" charset="0"/>
              </a:rPr>
              <a:t>Психологическое насилие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542626"/>
            <a:ext cx="41148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/>
              <a:t>С ребенком обращаются с пренебрежением и в отношениях отсутствует привязанность. 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564468" cy="277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721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Rounded MT Bold" pitchFamily="34" charset="0"/>
              </a:rPr>
              <a:t>Признаки психологического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667000"/>
            <a:ext cx="3886200" cy="3048000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dirty="0" smtClean="0"/>
              <a:t>Трудности в школе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Изменения в привычках питания, которые приводят к потере веса или недостаточному увеличению веса.</a:t>
            </a:r>
            <a:endParaRPr lang="en-U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1554" y="2133600"/>
            <a:ext cx="3181350" cy="385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531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Rounded MT Bold" pitchFamily="34" charset="0"/>
              </a:rPr>
              <a:t>Признаки психологического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362200"/>
            <a:ext cx="3733799" cy="33528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Беспокойство</a:t>
            </a:r>
            <a:r>
              <a:rPr lang="en-US" sz="3200" b="1" dirty="0" smtClean="0"/>
              <a:t>, </a:t>
            </a:r>
            <a:r>
              <a:rPr lang="ru-RU" sz="3200" b="1" dirty="0" smtClean="0"/>
              <a:t>депрессия или низкая самооценка</a:t>
            </a:r>
            <a:endParaRPr lang="en-US" sz="3200" b="1" dirty="0" smtClean="0"/>
          </a:p>
          <a:p>
            <a:pPr lvl="0"/>
            <a:r>
              <a:rPr lang="ru-RU" sz="3200" b="1" dirty="0" smtClean="0"/>
              <a:t>Бунтарство</a:t>
            </a:r>
            <a:endParaRPr lang="en-US" sz="3200" b="1" dirty="0" smtClean="0"/>
          </a:p>
          <a:p>
            <a:pPr lvl="0"/>
            <a:r>
              <a:rPr lang="ru-RU" sz="3200" b="1" dirty="0" smtClean="0"/>
              <a:t>Нарушения сна</a:t>
            </a:r>
            <a:endParaRPr lang="en-US" sz="3200" b="1" dirty="0" smtClean="0"/>
          </a:p>
          <a:p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0" r="8750"/>
          <a:stretch/>
        </p:blipFill>
        <p:spPr bwMode="auto">
          <a:xfrm>
            <a:off x="4752305" y="2286000"/>
            <a:ext cx="3348508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5056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545627"/>
            <a:ext cx="6965245" cy="1202485"/>
          </a:xfrm>
        </p:spPr>
        <p:txBody>
          <a:bodyPr>
            <a:norm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Arial Rounded MT Bold" pitchFamily="34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Arial Rounded MT Bold" pitchFamily="34" charset="0"/>
              </a:rPr>
              <a:t>Физическое насилие</a:t>
            </a:r>
            <a:endParaRPr lang="es-VE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752600"/>
            <a:ext cx="4343400" cy="3276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700" b="1" dirty="0" smtClean="0"/>
              <a:t>Оно также известно как неслучайная травма.</a:t>
            </a:r>
            <a:endParaRPr lang="en-US" sz="2700" b="1" dirty="0" smtClean="0"/>
          </a:p>
          <a:p>
            <a:pPr>
              <a:spcBef>
                <a:spcPts val="0"/>
              </a:spcBef>
            </a:pPr>
            <a:r>
              <a:rPr lang="ru-RU" sz="2700" b="1" dirty="0" smtClean="0"/>
              <a:t>Может выражаться в переломах и других признаках телесных повреждений, которые возникают, когда ребенка бьют в гневе.</a:t>
            </a:r>
            <a:endParaRPr lang="en-US" sz="2700" b="1" dirty="0"/>
          </a:p>
        </p:txBody>
      </p:sp>
      <p:pic>
        <p:nvPicPr>
          <p:cNvPr id="1026" name="Picture 2" descr="http://www.metrosexual.es/wp-content/uploads/Imagen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6498" y="2142576"/>
            <a:ext cx="2512594" cy="28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dirty="0" smtClean="0"/>
              <a:t>Dra. Antonieta 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157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Физическое насилие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05000"/>
            <a:ext cx="4191000" cy="3048000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Физическое насилие, как правило, совершается в моменты большого стресса.</a:t>
            </a:r>
          </a:p>
          <a:p>
            <a:r>
              <a:rPr lang="ru-RU" sz="2500" b="1" dirty="0" smtClean="0"/>
              <a:t>Многие из тех, кто применяет физическое насилие, также были жертвами жестокого обращения в детстве.</a:t>
            </a:r>
            <a:endParaRPr lang="en-US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815" y="2209800"/>
            <a:ext cx="3076534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791200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093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4412" y="2438400"/>
            <a:ext cx="3810000" cy="3048000"/>
          </a:xfrm>
        </p:spPr>
        <p:txBody>
          <a:bodyPr>
            <a:noAutofit/>
          </a:bodyPr>
          <a:lstStyle/>
          <a:p>
            <a:pPr lvl="0"/>
            <a:r>
              <a:rPr lang="ru-RU" sz="2700" b="1" dirty="0" smtClean="0"/>
              <a:t>Синяки под глазами или кровь в наружных уголках глаз. Такие травмы приобретаются, когда ребенка трясут или ударяют по голове. </a:t>
            </a:r>
            <a:endParaRPr lang="en-US" sz="2700" b="1" dirty="0"/>
          </a:p>
        </p:txBody>
      </p:sp>
      <p:pic>
        <p:nvPicPr>
          <p:cNvPr id="1026" name="Picture 2" descr="http://1.bp.blogspot.com/_MycY3-dsB_Q/SwXPEprT4jI/AAAAAAAAAAs/fMvSdsL55Ts/s1600/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4"/>
          <a:stretch/>
        </p:blipFill>
        <p:spPr bwMode="auto">
          <a:xfrm>
            <a:off x="4724400" y="2438400"/>
            <a:ext cx="3276600" cy="350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943600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359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4114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/>
              <a:t>Необъяснимые переломы или любые другие типы переломов у ребенка, слишком маленького, чтобы ползать или ходить. Повреждения черепа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2052" name="Picture 4" descr="http://1.bp.blogspot.com/-QAq3J4Nrcxo/TfvQda1sCNI/AAAAAAAAAEA/EC79fUU_sXs/s1600/maltra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256733"/>
            <a:ext cx="2971800" cy="353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37237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117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286000"/>
            <a:ext cx="4343400" cy="3048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Повреждения внутренних органов или внутренние кровотечения, вызванные сильными ударами. </a:t>
            </a:r>
            <a:endParaRPr lang="en-US" sz="2800" dirty="0"/>
          </a:p>
        </p:txBody>
      </p:sp>
      <p:pic>
        <p:nvPicPr>
          <p:cNvPr id="3074" name="Picture 2" descr="http://1.bp.blogspot.com/-YhOZNLgU_es/Tf9sQput8tI/AAAAAAAABlo/cIHOX_HAB2I/s350/maltrato%2Binfantil%255B2%2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126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514433"/>
            <a:ext cx="44196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/>
              <a:t>Синяки по форме напоминающие отпечаток руки, пальцев или других предметов, например, ремня. </a:t>
            </a:r>
            <a:endParaRPr lang="en-US" sz="3200" b="1" dirty="0"/>
          </a:p>
        </p:txBody>
      </p:sp>
      <p:pic>
        <p:nvPicPr>
          <p:cNvPr id="4098" name="Picture 2" descr="http://3.bp.blogspot.com/_1Ct7iDgh5EY/SKmhR5zcj7I/AAAAAAAAEfw/iDcKxUoP9Ws/s400/viol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2939" y="2528721"/>
            <a:ext cx="2932058" cy="234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182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Cambria" pitchFamily="18" charset="0"/>
                <a:ea typeface="Ebrima" pitchFamily="2" charset="0"/>
                <a:cs typeface="Ebrima" pitchFamily="2" charset="0"/>
              </a:rPr>
              <a:t>Насилие над детьми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2000" b="1" dirty="0" smtClean="0"/>
              <a:t> </a:t>
            </a:r>
            <a:r>
              <a:rPr lang="ru-RU" sz="2000" b="1" dirty="0" smtClean="0">
                <a:latin typeface="Arial Rounded MT Bold" pitchFamily="34" charset="0"/>
              </a:rPr>
              <a:t>Определение ВОЗ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05000"/>
            <a:ext cx="373379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Насилие над детьми младше 18 лет или пренебрежение ими, которое может нанести вред их здоровью, развитию или достоинству, а также подвергнуть риску их выживание</a:t>
            </a:r>
            <a:r>
              <a:rPr lang="ru-RU" b="1" dirty="0" smtClean="0">
                <a:latin typeface="Cambria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4"/>
          <a:stretch/>
        </p:blipFill>
        <p:spPr bwMode="auto">
          <a:xfrm>
            <a:off x="4495800" y="2286000"/>
            <a:ext cx="3847817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50500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133600"/>
            <a:ext cx="3352800" cy="3048000"/>
          </a:xfrm>
        </p:spPr>
        <p:txBody>
          <a:bodyPr>
            <a:noAutofit/>
          </a:bodyPr>
          <a:lstStyle/>
          <a:p>
            <a:pPr lvl="0"/>
            <a:r>
              <a:rPr lang="ru-RU" sz="2600" b="1" dirty="0" smtClean="0"/>
              <a:t>Синяки на участках тела, на которых при нормальной активности младенца не могут возникать подобные повреждения.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3" b="4283"/>
          <a:stretch/>
        </p:blipFill>
        <p:spPr bwMode="auto">
          <a:xfrm>
            <a:off x="4343400" y="2362200"/>
            <a:ext cx="3527470" cy="33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1030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Признаки физического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09800"/>
            <a:ext cx="4114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/>
              <a:t>Ожоги</a:t>
            </a:r>
            <a:endParaRPr lang="en-US" sz="3200" b="1" dirty="0" smtClean="0"/>
          </a:p>
          <a:p>
            <a:pPr lvl="0">
              <a:spcBef>
                <a:spcPts val="0"/>
              </a:spcBef>
            </a:pPr>
            <a:r>
              <a:rPr lang="ru-RU" sz="3200" b="1" dirty="0" smtClean="0"/>
              <a:t>Следы удушения на шее</a:t>
            </a:r>
            <a:endParaRPr lang="en-US" sz="3200" b="1" dirty="0" smtClean="0"/>
          </a:p>
          <a:p>
            <a:pPr lvl="0">
              <a:spcBef>
                <a:spcPts val="0"/>
              </a:spcBef>
            </a:pPr>
            <a:r>
              <a:rPr lang="ru-RU" sz="3200" b="1" dirty="0" smtClean="0"/>
              <a:t>Следы от веревки или шнура в результате связывания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418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4. </a:t>
            </a:r>
            <a:r>
              <a:rPr lang="ru-RU" b="1" dirty="0" smtClean="0">
                <a:solidFill>
                  <a:srgbClr val="FF0000"/>
                </a:solidFill>
                <a:latin typeface="Arial Rounded MT Bold" pitchFamily="34" charset="0"/>
              </a:rPr>
              <a:t>Сексуальное насилие</a:t>
            </a:r>
            <a:endParaRPr lang="en-US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1684" y="2309646"/>
            <a:ext cx="3891315" cy="3048000"/>
          </a:xfrm>
        </p:spPr>
        <p:txBody>
          <a:bodyPr>
            <a:noAutofit/>
          </a:bodyPr>
          <a:lstStyle/>
          <a:p>
            <a:pPr lvl="0"/>
            <a:r>
              <a:rPr lang="ru-RU" sz="3000" b="1" dirty="0" smtClean="0"/>
              <a:t>Травматический опыт, который затрагивает как физическое, так и психологическое здоровье ребенка</a:t>
            </a:r>
            <a:endParaRPr lang="en-US" sz="3000" b="1" dirty="0"/>
          </a:p>
        </p:txBody>
      </p:sp>
      <p:pic>
        <p:nvPicPr>
          <p:cNvPr id="7170" name="Picture 2" descr="http://i2.esmas.com/2012/01/12/324158/maltrato-infantil-modifica-genes-30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850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6242" y="728261"/>
            <a:ext cx="6965245" cy="1202485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Arial Rounded MT Bold" pitchFamily="34" charset="0"/>
              </a:rPr>
              <a:t>Фазы сексуального насилия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7645" y="2074564"/>
            <a:ext cx="38100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800" b="1" dirty="0" smtClean="0"/>
              <a:t>   </a:t>
            </a:r>
            <a:r>
              <a:rPr lang="ru-RU" sz="3200" b="1" dirty="0" smtClean="0">
                <a:solidFill>
                  <a:srgbClr val="0432FF"/>
                </a:solidFill>
              </a:rPr>
              <a:t>Совращение</a:t>
            </a:r>
            <a:r>
              <a:rPr lang="en-US" sz="3200" b="1" dirty="0" smtClean="0">
                <a:solidFill>
                  <a:srgbClr val="0432FF"/>
                </a:solidFill>
              </a:rPr>
              <a:t>: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</a:p>
          <a:p>
            <a:pPr lvl="0"/>
            <a:r>
              <a:rPr lang="ru-RU" sz="3000" dirty="0" smtClean="0"/>
              <a:t>Манипулирование доверием ребенка для подготовки места и времени, где насилие будет совершено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2362200"/>
            <a:ext cx="3552825" cy="34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83275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128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700" b="1" dirty="0" smtClean="0">
                <a:latin typeface="Arial Rounded MT Bold" pitchFamily="34" charset="0"/>
              </a:rPr>
              <a:t>Фазы сексуального насилия</a:t>
            </a:r>
            <a:endParaRPr lang="en-US" sz="37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828800"/>
            <a:ext cx="3956755" cy="3290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432FF"/>
                </a:solidFill>
              </a:rPr>
              <a:t>Насильственное сексуальное взаимодействие</a:t>
            </a:r>
            <a:r>
              <a:rPr lang="en-US" sz="2800" b="1" dirty="0" smtClean="0">
                <a:solidFill>
                  <a:srgbClr val="0432FF"/>
                </a:solidFill>
              </a:rPr>
              <a:t>: </a:t>
            </a:r>
          </a:p>
          <a:p>
            <a:r>
              <a:rPr lang="ru-RU" b="1" dirty="0" smtClean="0"/>
              <a:t>Процесс, который может включать </a:t>
            </a:r>
            <a:r>
              <a:rPr lang="ru-RU" b="1" dirty="0" err="1" smtClean="0"/>
              <a:t>эксгибиционистское</a:t>
            </a:r>
            <a:r>
              <a:rPr lang="ru-RU" b="1" dirty="0" smtClean="0"/>
              <a:t> поведение, ласки с эротическими намерениями, мастурбацию и другие похотливые действия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12290" name="Picture 2" descr="http://m1.paperblog.com/i/149/1495714/abuso-sexual-infantil-segunda-parte-L-BlJud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352994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9450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700" b="1" dirty="0" smtClean="0">
                <a:latin typeface="Arial Rounded MT Bold" pitchFamily="34" charset="0"/>
              </a:rPr>
              <a:t>Фазы сексуального насилия</a:t>
            </a:r>
            <a:endParaRPr lang="es-VE" sz="37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981200"/>
            <a:ext cx="3733800" cy="304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b="1" dirty="0" smtClean="0">
                <a:solidFill>
                  <a:srgbClr val="0432FF"/>
                </a:solidFill>
              </a:rPr>
              <a:t>Установление секретности</a:t>
            </a:r>
            <a:r>
              <a:rPr lang="en-US" sz="3200" dirty="0" smtClean="0">
                <a:solidFill>
                  <a:srgbClr val="0432FF"/>
                </a:solidFill>
              </a:rPr>
              <a:t>: </a:t>
            </a:r>
          </a:p>
          <a:p>
            <a:r>
              <a:rPr lang="ru-RU" sz="2800" dirty="0" smtClean="0"/>
              <a:t>Ребенка запугивают, принуждая его хранить молчание о том, что происходит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59373"/>
            <a:ext cx="2743199" cy="34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4244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700" b="1" dirty="0" smtClean="0">
                <a:solidFill>
                  <a:prstClr val="black"/>
                </a:solidFill>
                <a:latin typeface="Arial Rounded MT Bold" pitchFamily="34" charset="0"/>
              </a:rPr>
              <a:t>Фазы сексуального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05000"/>
            <a:ext cx="3581400" cy="3276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b="1" dirty="0" smtClean="0">
                <a:solidFill>
                  <a:srgbClr val="0432FF"/>
                </a:solidFill>
              </a:rPr>
              <a:t>Рассказ другому</a:t>
            </a:r>
            <a:r>
              <a:rPr lang="en-US" sz="3200" b="1" dirty="0" smtClean="0">
                <a:solidFill>
                  <a:srgbClr val="0432FF"/>
                </a:solidFill>
              </a:rPr>
              <a:t>: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</a:p>
          <a:p>
            <a:r>
              <a:rPr lang="ru-RU" sz="2800" dirty="0" smtClean="0"/>
              <a:t>Часто до этой фазы не доходит</a:t>
            </a:r>
            <a:r>
              <a:rPr lang="en-US" sz="2800" dirty="0" smtClean="0"/>
              <a:t>. </a:t>
            </a:r>
          </a:p>
          <a:p>
            <a:pPr lvl="0"/>
            <a:r>
              <a:rPr lang="ru-RU" sz="2800" dirty="0" smtClean="0"/>
              <a:t>Может произойти  случайно в период или до полового созревания.</a:t>
            </a:r>
            <a:endParaRPr lang="en-US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1"/>
            <a:ext cx="347240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2066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tatyanagl/tatyanagl1204/tatyanagl120400126/13085459-muchacho-triste-adolescente-deprimido-en-casa-los-problemas-en-la-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6300" y="2133600"/>
            <a:ext cx="3390900" cy="36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700" b="1" dirty="0" smtClean="0">
                <a:solidFill>
                  <a:prstClr val="black"/>
                </a:solidFill>
                <a:latin typeface="Arial Rounded MT Bold" pitchFamily="34" charset="0"/>
              </a:rPr>
              <a:t>Фазы сексуального насилия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52600"/>
            <a:ext cx="4343400" cy="3810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432FF"/>
                </a:solidFill>
              </a:rPr>
              <a:t>Вытеснение из сознания</a:t>
            </a:r>
            <a:r>
              <a:rPr lang="en-US" sz="3600" b="1" dirty="0" smtClean="0">
                <a:solidFill>
                  <a:srgbClr val="0432FF"/>
                </a:solidFill>
              </a:rPr>
              <a:t>: </a:t>
            </a:r>
          </a:p>
          <a:p>
            <a:pPr marL="0" lvl="0" indent="0">
              <a:buNone/>
            </a:pPr>
            <a:r>
              <a:rPr lang="ru-RU" sz="3000" b="1" dirty="0" smtClean="0"/>
              <a:t>После произошедшего обычно семья пытается установить некоторое равновесие</a:t>
            </a:r>
            <a:r>
              <a:rPr lang="ru-RU" sz="3200" b="1" dirty="0" smtClean="0"/>
              <a:t>.</a:t>
            </a:r>
            <a:endParaRPr lang="en-US" sz="32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336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Последствия насилия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209800"/>
            <a:ext cx="3962400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Могут совершать акты насилия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Могут повторять схему поведения обидчика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Становятся жертвой во взаимоотношениях</a:t>
            </a:r>
            <a:endParaRPr lang="en-US" sz="2800" dirty="0" smtClean="0"/>
          </a:p>
        </p:txBody>
      </p:sp>
      <p:pic>
        <p:nvPicPr>
          <p:cNvPr id="2050" name="Picture 2" descr="http://t1.gstatic.com/images?q=tbn:ANd9GcTfsj9cWCeyTHteU6enGu7KRTB8thFgUhakT6461hOQn-5E9QbQykZH_FDr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0"/>
            <a:ext cx="3509518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4</a:t>
            </a:r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209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ztelotu.com/wp-content/uploads/2010/09/maltrato-mujeres2-300x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643" y="3150227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Rounded MT Bold" pitchFamily="34" charset="0"/>
              </a:rPr>
              <a:t>Последствия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05000"/>
            <a:ext cx="5638800" cy="31773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/>
              <a:t>Депрессия</a:t>
            </a:r>
            <a:r>
              <a:rPr lang="en-US" sz="3200" b="1" dirty="0" smtClean="0"/>
              <a:t>, </a:t>
            </a:r>
            <a:r>
              <a:rPr lang="ru-RU" sz="3200" b="1" dirty="0" smtClean="0"/>
              <a:t>употребление алкоголя или наркотиков</a:t>
            </a:r>
            <a:endParaRPr lang="en-US" sz="3200" b="1" dirty="0" smtClean="0"/>
          </a:p>
          <a:p>
            <a:pPr>
              <a:spcBef>
                <a:spcPts val="0"/>
              </a:spcBef>
            </a:pPr>
            <a:r>
              <a:rPr lang="ru-RU" sz="3200" b="1" dirty="0" smtClean="0"/>
              <a:t>Расстройства пищевого поведения</a:t>
            </a:r>
            <a:r>
              <a:rPr lang="en-US" sz="3200" b="1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3200" b="1" dirty="0" smtClean="0"/>
              <a:t>Сексуальное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/>
              <a:t> поведение высокого риска.</a:t>
            </a:r>
            <a:endParaRPr lang="en-U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189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ytimg.com/vi/95j67Sjc5c0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20067"/>
            <a:ext cx="39624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637540"/>
            <a:ext cx="6965245" cy="1202485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пренебрежения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1" y="2200108"/>
            <a:ext cx="3733799" cy="3248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432FF"/>
                </a:solidFill>
              </a:rPr>
              <a:t>Образовательное</a:t>
            </a:r>
            <a:r>
              <a:rPr lang="en-US" sz="3900" b="1" dirty="0" smtClean="0">
                <a:solidFill>
                  <a:srgbClr val="0432FF"/>
                </a:solidFill>
              </a:rPr>
              <a:t>: </a:t>
            </a:r>
          </a:p>
          <a:p>
            <a:r>
              <a:rPr lang="ru-RU" sz="3000" dirty="0" smtClean="0"/>
              <a:t>Недостаток надлежащего руководства</a:t>
            </a:r>
            <a:r>
              <a:rPr lang="en-US" sz="3000" dirty="0" smtClean="0"/>
              <a:t>. </a:t>
            </a:r>
          </a:p>
          <a:p>
            <a:r>
              <a:rPr lang="ru-RU" sz="3000" dirty="0" smtClean="0"/>
              <a:t>Частое отсутствие в школе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TextBox 5"/>
          <p:cNvSpPr txBox="1"/>
          <p:nvPr/>
        </p:nvSpPr>
        <p:spPr>
          <a:xfrm>
            <a:off x="4648200" y="3810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Impact" pitchFamily="34" charset="0"/>
              </a:rPr>
              <a:t>Это узаконенное пренебрежение</a:t>
            </a:r>
            <a:endParaRPr lang="ru-RU" sz="1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Факторы риска для ребенка</a:t>
            </a: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286000"/>
            <a:ext cx="4648200" cy="3048000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Возраст младше 4 лет и/или период полового созревания.</a:t>
            </a:r>
            <a:endParaRPr lang="en-US" sz="2200" b="1" dirty="0" smtClean="0"/>
          </a:p>
          <a:p>
            <a:pPr lvl="0"/>
            <a:r>
              <a:rPr lang="ru-RU" sz="2200" b="1" dirty="0" smtClean="0"/>
              <a:t>Нежелательная беременность.</a:t>
            </a:r>
            <a:endParaRPr lang="en-US" sz="2200" b="1" dirty="0"/>
          </a:p>
          <a:p>
            <a:pPr lvl="0"/>
            <a:r>
              <a:rPr lang="ru-RU" sz="2200" b="1" dirty="0" smtClean="0"/>
              <a:t>Дети, несоответствующие ожиданиям родителей.</a:t>
            </a:r>
            <a:endParaRPr lang="en-US" sz="2200" b="1" dirty="0"/>
          </a:p>
          <a:p>
            <a:pPr lvl="0"/>
            <a:r>
              <a:rPr lang="ru-RU" sz="2200" b="1" dirty="0" smtClean="0"/>
              <a:t>Дети с нарушениями психического развития, часто плачущие, имеющие отклонения в физическом развитии. </a:t>
            </a:r>
            <a:endParaRPr lang="en-US" sz="2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598" y="2209800"/>
            <a:ext cx="24968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950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4887" y="66096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Rounded MT Bold" pitchFamily="34" charset="0"/>
              </a:rPr>
              <a:t>Факторы риска, связанные с родителями или опекунами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77204"/>
            <a:ext cx="4038600" cy="3048000"/>
          </a:xfrm>
        </p:spPr>
        <p:txBody>
          <a:bodyPr>
            <a:noAutofit/>
          </a:bodyPr>
          <a:lstStyle/>
          <a:p>
            <a:pPr lvl="0"/>
            <a:r>
              <a:rPr lang="ru-RU" sz="2700" b="1" dirty="0" smtClean="0"/>
              <a:t>Трудность в установлении привязанности к новорожденному</a:t>
            </a:r>
          </a:p>
          <a:p>
            <a:pPr lvl="0"/>
            <a:r>
              <a:rPr lang="ru-RU" sz="2700" b="1" dirty="0" smtClean="0"/>
              <a:t>Родители, которые не заботятся о своих детях или проводят с ними слишком мало времени.</a:t>
            </a:r>
            <a:endParaRPr lang="en-US" sz="2700" b="1" dirty="0"/>
          </a:p>
        </p:txBody>
      </p:sp>
      <p:pic>
        <p:nvPicPr>
          <p:cNvPr id="5122" name="Picture 2" descr="http://4.bp.blogspot.com/-JLWLdh7dzfA/TkasbFAH9VI/AAAAAAAAHqc/C4_T7XlkPs8/s1600/article-1388743-0C27BA1B00000578-835_468x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9" y="2514600"/>
            <a:ext cx="324746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6114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9637" y="2521782"/>
            <a:ext cx="3771900" cy="24384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Личный опыт жестокого обращения в детстве.</a:t>
            </a:r>
          </a:p>
          <a:p>
            <a:pPr lvl="0"/>
            <a:r>
              <a:rPr lang="ru-RU" sz="3200" b="1" dirty="0" smtClean="0"/>
              <a:t>Непонимание основ развития ребенка.</a:t>
            </a:r>
            <a:endParaRPr lang="en-US" sz="3200" b="1" dirty="0"/>
          </a:p>
        </p:txBody>
      </p:sp>
      <p:pic>
        <p:nvPicPr>
          <p:cNvPr id="6146" name="Picture 2" descr="http://www.trust.org/contentAsset/resize-image/c3ff4392-171c-437b-bde4-fae1f3d93ea9/photowide/?w=460&amp;h=318&amp;vn=2011070517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048" y="2778005"/>
            <a:ext cx="346635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79877" y="72655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родителями или опекунами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55" y="841708"/>
            <a:ext cx="6965245" cy="1063292"/>
          </a:xfrm>
        </p:spPr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133600"/>
            <a:ext cx="39624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Употребление алкоголя и наркотиков, особенно во время беременности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Участие в незаконных действиях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Финансовые трудности</a:t>
            </a:r>
            <a:endParaRPr lang="en-US" sz="2600" b="1" dirty="0"/>
          </a:p>
        </p:txBody>
      </p:sp>
      <p:sp>
        <p:nvSpPr>
          <p:cNvPr id="4" name="AutoShape 2" descr="http://old.latribuna.hn/wp-content/uploads/2011/01/nino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045" y="2667767"/>
            <a:ext cx="3512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родителями или опекунами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latin typeface="Arial Rounded MT Bold" pitchFamily="34" charset="0"/>
              </a:rPr>
              <a:t>Факторы риска, связанные с динамикой семьи</a:t>
            </a:r>
            <a:endParaRPr lang="en-US" sz="38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0385" y="2429972"/>
            <a:ext cx="4495800" cy="3048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Физические, умственные или проблемы развития члена семьи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Проблемные разводы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Насилие среди других членов семьи</a:t>
            </a:r>
            <a:endParaRPr lang="en-US" sz="2800" b="1" dirty="0"/>
          </a:p>
        </p:txBody>
      </p:sp>
      <p:pic>
        <p:nvPicPr>
          <p:cNvPr id="8194" name="Picture 2" descr="http://www.blogcdn.com/salud.aollatino.com/media/2011/06/trastornos-mentales-getty4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32"/>
          <a:stretch/>
        </p:blipFill>
        <p:spPr bwMode="auto">
          <a:xfrm>
            <a:off x="5357610" y="2600324"/>
            <a:ext cx="2795789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8818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133600"/>
            <a:ext cx="41148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900" b="1" dirty="0" smtClean="0"/>
              <a:t>Изоляция от общества</a:t>
            </a:r>
            <a:r>
              <a:rPr lang="en-US" sz="2900" b="1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ru-RU" sz="2900" b="1" dirty="0" smtClean="0"/>
              <a:t>Нехватка поддержки родственников в уходе за ребенком. </a:t>
            </a:r>
            <a:endParaRPr lang="en-US" sz="2900" b="1" dirty="0" smtClean="0"/>
          </a:p>
          <a:p>
            <a:pPr>
              <a:spcBef>
                <a:spcPts val="0"/>
              </a:spcBef>
            </a:pPr>
            <a:r>
              <a:rPr lang="ru-RU" sz="2900" b="1" dirty="0" smtClean="0"/>
              <a:t>Социальные и общественные факторы</a:t>
            </a:r>
            <a:endParaRPr lang="en-US" sz="2900" b="1" dirty="0"/>
          </a:p>
        </p:txBody>
      </p:sp>
      <p:sp>
        <p:nvSpPr>
          <p:cNvPr id="4" name="AutoShape 2" descr="http://3.bp.blogspot.com/-gno1W7M7hNE/T5sY0sASBSI/AAAAAAAABA4/rmw9RKBxB0M/s1600/snapshot20120427234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9220" name="Picture 4" descr="http://3.bp.blogspot.com/-gno1W7M7hNE/T5sY0sASBSI/AAAAAAAABA4/rmw9RKBxB0M/s1600/snapshot20120427234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26"/>
          <a:stretch/>
        </p:blipFill>
        <p:spPr bwMode="auto">
          <a:xfrm>
            <a:off x="4876800" y="2266619"/>
            <a:ext cx="3372013" cy="318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4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Rounded MT Bold" pitchFamily="34" charset="0"/>
              </a:rPr>
              <a:t>Факторы риска, связанные с родителями или опекунами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endParaRPr lang="en-US" sz="36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68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5577" y="70189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обществом</a:t>
            </a: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81200"/>
            <a:ext cx="4495800" cy="310653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Отсутствие адекватного жилья или вспомогательных услуг для семей и учреждений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Социальное и </a:t>
            </a:r>
            <a:r>
              <a:rPr lang="ru-RU" sz="2600" b="1" dirty="0" err="1" smtClean="0"/>
              <a:t>гендерное</a:t>
            </a:r>
            <a:r>
              <a:rPr lang="ru-RU" sz="2600" b="1" dirty="0" smtClean="0"/>
              <a:t> неравенство</a:t>
            </a:r>
            <a:endParaRPr lang="en-US" sz="2600" b="1" dirty="0" smtClean="0"/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Легкий доступ к алкоголю и наркотикам</a:t>
            </a:r>
            <a:endParaRPr lang="en-US" sz="2600" b="1" dirty="0" smtClean="0"/>
          </a:p>
          <a:p>
            <a:endParaRPr lang="en-US" sz="2800" dirty="0"/>
          </a:p>
        </p:txBody>
      </p:sp>
      <p:pic>
        <p:nvPicPr>
          <p:cNvPr id="10242" name="Picture 2" descr="http://www.ecos1360.com/wp-content/uploads/2012/06/919013b07c01c3881c696dc221fa1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451" y="2667000"/>
            <a:ext cx="2718949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5246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9893" y="2068962"/>
            <a:ext cx="4267200" cy="3048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Безработица и бедность на более высоких уровнях</a:t>
            </a:r>
          </a:p>
          <a:p>
            <a:pPr lvl="0"/>
            <a:r>
              <a:rPr lang="ru-RU" sz="2800" b="1" dirty="0" smtClean="0"/>
              <a:t>Отсутствие адекватных программ по предупреждению жестокого обращения с детьми</a:t>
            </a:r>
            <a:endParaRPr lang="en-US" sz="2800" b="1" dirty="0"/>
          </a:p>
        </p:txBody>
      </p:sp>
      <p:pic>
        <p:nvPicPr>
          <p:cNvPr id="11266" name="Picture 2" descr="http://1.bp.blogspot.com/-EOTwqo-N10A/UD7K3KjAvRI/AAAAAAAAAAs/4TgYddJZkxo/s1600/la%2Bpobrez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9" r="6981" b="10803"/>
          <a:stretch/>
        </p:blipFill>
        <p:spPr bwMode="auto">
          <a:xfrm>
            <a:off x="5256697" y="2438400"/>
            <a:ext cx="298632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64330" y="65372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обществом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5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144407"/>
            <a:ext cx="5029200" cy="3657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Распространение порнографии, проституция и детский труд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Шаткие принципы в домашнем воспитании, игнорирование фактов насилия, физическое насилие и негибкие роли каждого пола. </a:t>
            </a:r>
            <a:endParaRPr lang="en-US" sz="2600" dirty="0"/>
          </a:p>
        </p:txBody>
      </p:sp>
      <p:pic>
        <p:nvPicPr>
          <p:cNvPr id="12290" name="Picture 2" descr="http://3.bp.blogspot.com/-CRkkl6rrZj0/UC2XEAqYisI/AAAAAAAACCI/_HczQ75sfzU/s1600/maltrato-infantil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0322" y="2350293"/>
            <a:ext cx="2495733" cy="2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A.Silva</a:t>
            </a:r>
            <a:endParaRPr lang="es-VE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88155" y="66075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обществом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83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133600"/>
            <a:ext cx="4267200" cy="3810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Социальная, экономическая, образовательная политика</a:t>
            </a:r>
            <a:r>
              <a:rPr lang="en-US" sz="2800" b="1" dirty="0" smtClean="0"/>
              <a:t> </a:t>
            </a:r>
            <a:r>
              <a:rPr lang="ru-RU" sz="2800" b="1" dirty="0" smtClean="0"/>
              <a:t>и политика в области здравоохранения, порождающая ужасные жизненные условия.</a:t>
            </a:r>
          </a:p>
          <a:p>
            <a:pPr lvl="0">
              <a:buNone/>
            </a:pPr>
            <a:endParaRPr lang="en-US" sz="2800" b="1" dirty="0"/>
          </a:p>
        </p:txBody>
      </p:sp>
      <p:sp>
        <p:nvSpPr>
          <p:cNvPr id="4" name="AutoShape 2" descr="http://4.bp.blogspot.com/-gRKNGMph2hk/TyL64WJPCYI/AAAAAAAANr8/YTFUG2cB7Tc/s1600/pobre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4"/>
          <a:stretch/>
        </p:blipFill>
        <p:spPr bwMode="auto">
          <a:xfrm>
            <a:off x="5231552" y="2514600"/>
            <a:ext cx="307424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Rounded MT Bold" pitchFamily="34" charset="0"/>
              </a:rPr>
              <a:t>Факторы риска, связанные с обществом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6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Arial Rounded MT Bold" pitchFamily="34" charset="0"/>
              </a:rPr>
              <a:t>Виды насилия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63588"/>
            <a:ext cx="3733799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Rounded MT Bold" pitchFamily="34" charset="0"/>
              </a:rPr>
              <a:t>Пренебрежение</a:t>
            </a:r>
            <a:endParaRPr lang="en-US" sz="26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Rounded MT Bold" pitchFamily="34" charset="0"/>
              </a:rPr>
              <a:t>Психологическое</a:t>
            </a:r>
            <a:endParaRPr lang="en-US" sz="26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Rounded MT Bold" pitchFamily="34" charset="0"/>
              </a:rPr>
              <a:t>Физическое</a:t>
            </a:r>
            <a:endParaRPr lang="en-US" sz="26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Rounded MT Bold" pitchFamily="34" charset="0"/>
              </a:rPr>
              <a:t>Сексуальное</a:t>
            </a:r>
            <a:endParaRPr lang="en-US" sz="26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2286000"/>
            <a:ext cx="4325648" cy="335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65381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Первичная профилактика</a:t>
            </a: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05000"/>
            <a:ext cx="4724400" cy="4114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Обучайте и просвещайте общество</a:t>
            </a:r>
            <a:endParaRPr lang="en-US" sz="2600" b="1" dirty="0" smtClean="0"/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Вмешательство в психопрофилактические методы облегчения родов</a:t>
            </a:r>
          </a:p>
          <a:p>
            <a:pPr lvl="0">
              <a:spcBef>
                <a:spcPts val="0"/>
              </a:spcBef>
            </a:pPr>
            <a:r>
              <a:rPr lang="en-US" sz="2600" b="1" dirty="0" smtClean="0"/>
              <a:t> </a:t>
            </a:r>
            <a:r>
              <a:rPr lang="ru-RU" sz="2600" b="1" dirty="0" smtClean="0"/>
              <a:t>Создайте школы для родителей</a:t>
            </a:r>
            <a:endParaRPr lang="en-US" sz="2600" b="1" dirty="0" smtClean="0"/>
          </a:p>
          <a:p>
            <a:pPr lvl="0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AutoShape 2" descr="http://i.esmas.com/image/0/000/004/215/curso_psicoprofilactico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27995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66359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618800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Первичная профилактика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752600"/>
            <a:ext cx="5029200" cy="4114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/>
              <a:t>Предотвращение нежелательной беременности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/>
              <a:t>Систематический поиск факторов риска в обществе</a:t>
            </a:r>
            <a:r>
              <a:rPr lang="en-US" sz="3600" b="1" dirty="0" smtClean="0"/>
              <a:t>.</a:t>
            </a:r>
          </a:p>
          <a:p>
            <a:endParaRPr lang="en-US" sz="2800" dirty="0"/>
          </a:p>
        </p:txBody>
      </p:sp>
      <p:pic>
        <p:nvPicPr>
          <p:cNvPr id="15362" name="Picture 2" descr="http://3.bp.blogspot.com/-jBPfNqyWL9Q/TcsIIWOKbHI/AAAAAAAAABg/R8tM9D4wTj4/s1600/ma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56"/>
          <a:stretch/>
        </p:blipFill>
        <p:spPr bwMode="auto">
          <a:xfrm>
            <a:off x="6096000" y="1905000"/>
            <a:ext cx="2209800" cy="3314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136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Первичная профилактика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905000"/>
            <a:ext cx="44196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000" b="1" dirty="0" smtClean="0"/>
              <a:t>Обсудите альтернативные методы </a:t>
            </a:r>
            <a:r>
              <a:rPr lang="ru-RU" sz="3000" b="1" dirty="0" err="1" smtClean="0"/>
              <a:t>дисциплинирования</a:t>
            </a:r>
            <a:endParaRPr lang="en-US" sz="3000" b="1" dirty="0" smtClean="0"/>
          </a:p>
          <a:p>
            <a:pPr lvl="0">
              <a:spcBef>
                <a:spcPts val="0"/>
              </a:spcBef>
            </a:pPr>
            <a:r>
              <a:rPr lang="ru-RU" sz="3000" b="1" dirty="0" smtClean="0"/>
              <a:t>Определите положительные сильные стороны родителей.</a:t>
            </a:r>
            <a:endParaRPr lang="en-US" sz="3000" dirty="0"/>
          </a:p>
        </p:txBody>
      </p:sp>
      <p:sp>
        <p:nvSpPr>
          <p:cNvPr id="4" name="AutoShape 2" descr="http://img.bebesymas.com/2010/10/familia-fel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6388" name="Picture 4" descr="http://img.bebesymas.com/2010/10/familia-fel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3" t="-7437" r="22482" b="7437"/>
          <a:stretch/>
        </p:blipFill>
        <p:spPr bwMode="auto">
          <a:xfrm>
            <a:off x="5004730" y="1905000"/>
            <a:ext cx="321843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40652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055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705" y="617339"/>
            <a:ext cx="6965245" cy="120248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Rounded MT Bold" pitchFamily="34" charset="0"/>
              </a:rPr>
              <a:t>Первичная профилактика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00200"/>
            <a:ext cx="4913843" cy="3733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000" b="1" dirty="0" smtClean="0"/>
              <a:t>Научите детей заботиться о своих телах</a:t>
            </a:r>
          </a:p>
          <a:p>
            <a:pPr lvl="0">
              <a:spcBef>
                <a:spcPts val="0"/>
              </a:spcBef>
            </a:pPr>
            <a:r>
              <a:rPr lang="ru-RU" sz="3000" b="1" dirty="0" smtClean="0"/>
              <a:t>Проинформируйте родителей об опасных последствиях тряски или толчков детей.</a:t>
            </a:r>
            <a:endParaRPr lang="en-US" sz="3000" b="1" dirty="0" smtClean="0"/>
          </a:p>
          <a:p>
            <a:pPr lvl="0">
              <a:spcBef>
                <a:spcPts val="0"/>
              </a:spcBef>
            </a:pPr>
            <a:r>
              <a:rPr lang="ru-RU" sz="3000" b="1" dirty="0" smtClean="0"/>
              <a:t>Научите детей говорить «НЕТ».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7546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Вторичная профилактика</a:t>
            </a: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00200"/>
            <a:ext cx="4572000" cy="2895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000" b="1" dirty="0" smtClean="0"/>
              <a:t>Признание того, что пренебрежение также является насилием</a:t>
            </a:r>
            <a:endParaRPr lang="en-US" sz="3000" b="1" dirty="0" smtClean="0"/>
          </a:p>
          <a:p>
            <a:pPr lvl="0">
              <a:spcBef>
                <a:spcPts val="0"/>
              </a:spcBef>
            </a:pPr>
            <a:r>
              <a:rPr lang="ru-RU" sz="3000" b="1" dirty="0" smtClean="0"/>
              <a:t>Разработка стратегий против пренебрежения</a:t>
            </a:r>
          </a:p>
          <a:p>
            <a:pPr lvl="0">
              <a:spcBef>
                <a:spcPts val="0"/>
              </a:spcBef>
            </a:pPr>
            <a:r>
              <a:rPr lang="ru-RU" sz="3000" b="1" dirty="0" smtClean="0"/>
              <a:t>Оценка причин, по которым детьми пренебрегают и бросают.</a:t>
            </a:r>
            <a:endParaRPr lang="en-US" sz="30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9471" y="2133601"/>
            <a:ext cx="260513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293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025" y="533400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Вторичная профилактика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447800"/>
            <a:ext cx="5181600" cy="3733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/>
              <a:t>Признать ситуации, которые приводят к насилию в семье</a:t>
            </a:r>
          </a:p>
          <a:p>
            <a:pPr lvl="0">
              <a:spcBef>
                <a:spcPts val="0"/>
              </a:spcBef>
            </a:pPr>
            <a:r>
              <a:rPr lang="ru-RU" sz="3200" b="1" dirty="0" smtClean="0"/>
              <a:t>Признать неприемлемыми такие дисциплинарные меры, используемые родителями, как угрозы, битье, тряску и т.п.</a:t>
            </a:r>
            <a:endParaRPr lang="en-US" sz="3200" b="1" dirty="0"/>
          </a:p>
        </p:txBody>
      </p:sp>
      <p:pic>
        <p:nvPicPr>
          <p:cNvPr id="19458" name="Picture 2" descr="http://3.bp.blogspot.com/-eTpMTSh4gWs/UA_jkHF3rdI/AAAAAAAANy8/lRTFas9LJs8/s320/stop-child-abus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842" y="1752600"/>
            <a:ext cx="2727158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669805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5577" y="455963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Вторичная профилактика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47800"/>
            <a:ext cx="48006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Обучать родителей альтернативным дисциплинарным мерам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Порекомендуйте родителям записаться в группу по контролю гнева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Порекомендуйте родителям, страдающим от алкогольной зависимости, обратится в центр психического здоровья</a:t>
            </a:r>
            <a:endParaRPr lang="en-US" sz="2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209800"/>
            <a:ext cx="28448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76636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Rounded MT Bold" pitchFamily="34" charset="0"/>
              </a:rPr>
              <a:t>Вторичная профилактика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00200"/>
            <a:ext cx="5181600" cy="457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По мере необходимости обеспечьте психологическую и социально-экономическую поддержку, а также поддержку в поиске работы.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Координируйте посещения на дому</a:t>
            </a:r>
            <a:r>
              <a:rPr lang="en-US" sz="2600" b="1" dirty="0" smtClean="0"/>
              <a:t>. </a:t>
            </a:r>
            <a:endParaRPr lang="ru-RU" sz="2600" b="1" dirty="0" smtClean="0"/>
          </a:p>
          <a:p>
            <a:pPr lvl="0">
              <a:spcBef>
                <a:spcPts val="0"/>
              </a:spcBef>
            </a:pPr>
            <a:r>
              <a:rPr lang="ru-RU" sz="2600" b="1" dirty="0" smtClean="0"/>
              <a:t>Учите родителей  </a:t>
            </a:r>
            <a:r>
              <a:rPr lang="ru-RU" sz="2600" b="1" smtClean="0"/>
              <a:t>изменению поведения.</a:t>
            </a:r>
            <a:endParaRPr lang="en-US" sz="26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459" y="2371725"/>
            <a:ext cx="245636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es-VE" dirty="0" smtClean="0"/>
              <a:t>Dra. Antonieta </a:t>
            </a:r>
            <a:r>
              <a:rPr lang="es-VE" dirty="0" err="1" smtClean="0"/>
              <a:t>A.Silva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803650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1. </a:t>
            </a:r>
            <a:r>
              <a:rPr lang="ru-RU" dirty="0" smtClean="0">
                <a:solidFill>
                  <a:srgbClr val="FF0000"/>
                </a:solidFill>
                <a:latin typeface="Arial Rounded MT Bold" pitchFamily="34" charset="0"/>
              </a:rPr>
              <a:t>Насилие в виде пренебрежения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8027" y="2372751"/>
            <a:ext cx="4087373" cy="243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Неспособность родителей или людей, отвечающих за уход ребенка, обеспечить его основные потребности</a:t>
            </a:r>
            <a:endParaRPr lang="en-US" sz="2800" dirty="0"/>
          </a:p>
        </p:txBody>
      </p:sp>
      <p:pic>
        <p:nvPicPr>
          <p:cNvPr id="4098" name="Picture 2" descr="http://i.telegraph.co.uk/multimedia/archive/01998/shy-child_199881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0" r="10030"/>
          <a:stretch/>
        </p:blipFill>
        <p:spPr bwMode="auto">
          <a:xfrm>
            <a:off x="4902685" y="2513774"/>
            <a:ext cx="3103808" cy="27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56770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678084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Rounded MT Bold" pitchFamily="34" charset="0"/>
              </a:rPr>
              <a:t>Виды пренебрежения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9200" y="1905000"/>
            <a:ext cx="32004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432FF"/>
                </a:solidFill>
              </a:rPr>
              <a:t>Физическое</a:t>
            </a:r>
            <a:r>
              <a:rPr lang="en-US" sz="3600" b="1" dirty="0" smtClean="0">
                <a:solidFill>
                  <a:srgbClr val="0432FF"/>
                </a:solidFill>
              </a:rPr>
              <a:t>:</a:t>
            </a:r>
          </a:p>
          <a:p>
            <a:r>
              <a:rPr lang="ru-RU" sz="3600" dirty="0" smtClean="0"/>
              <a:t>Отсутствие пищи и жилья</a:t>
            </a:r>
            <a:endParaRPr lang="en-US" sz="3600" dirty="0" smtClean="0"/>
          </a:p>
          <a:p>
            <a:r>
              <a:rPr lang="ru-RU" sz="3400" dirty="0" smtClean="0"/>
              <a:t>Отсутствие надлежащего надзора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576" y="2681287"/>
            <a:ext cx="3867889" cy="257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958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Rounded MT Bold" pitchFamily="34" charset="0"/>
              </a:rPr>
              <a:t>Виды пренебрежения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7449" y="2362200"/>
            <a:ext cx="3804354" cy="30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rgbClr val="0432FF"/>
                </a:solidFill>
              </a:rPr>
              <a:t>Медицинское</a:t>
            </a:r>
            <a:r>
              <a:rPr lang="en-US" sz="3900" b="1" dirty="0" smtClean="0">
                <a:solidFill>
                  <a:srgbClr val="0432FF"/>
                </a:solidFill>
              </a:rPr>
              <a:t>: </a:t>
            </a:r>
          </a:p>
          <a:p>
            <a:r>
              <a:rPr lang="ru-RU" sz="3600" dirty="0" smtClean="0"/>
              <a:t>Отсутствие медицинской помощи, вакцинации и психического здоровья</a:t>
            </a:r>
            <a:endParaRPr lang="en-US" sz="3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581" y="2209800"/>
            <a:ext cx="340507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68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8781" y="625697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Rounded MT Bold" pitchFamily="34" charset="0"/>
              </a:rPr>
              <a:t>Виды пренебрежения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81200"/>
            <a:ext cx="411479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0432FF"/>
                </a:solidFill>
              </a:rPr>
              <a:t>Психологическое</a:t>
            </a:r>
            <a:r>
              <a:rPr lang="en-US" sz="3600" b="1" dirty="0" smtClean="0">
                <a:solidFill>
                  <a:srgbClr val="0432FF"/>
                </a:solidFill>
              </a:rPr>
              <a:t>:</a:t>
            </a:r>
          </a:p>
          <a:p>
            <a:r>
              <a:rPr lang="en-US" sz="2800" b="1" dirty="0" smtClean="0"/>
              <a:t> </a:t>
            </a:r>
            <a:r>
              <a:rPr lang="ru-RU" sz="2800" b="1" dirty="0" smtClean="0"/>
              <a:t>Отсутствие привязанности, свобода употребления алкоголя и наркотиков</a:t>
            </a:r>
            <a:endParaRPr lang="en-US" sz="36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31"/>
          <a:stretch/>
        </p:blipFill>
        <p:spPr bwMode="auto">
          <a:xfrm flipH="1">
            <a:off x="4800600" y="2285999"/>
            <a:ext cx="3581398" cy="250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38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2265" y="816197"/>
            <a:ext cx="5012268" cy="120248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Arial Rounded MT Bold" pitchFamily="34" charset="0"/>
              </a:rPr>
              <a:t>Психологическое насилие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47800"/>
            <a:ext cx="3935730" cy="3048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Происходит, когда детям разрешено наблюдать насилие или жестокое обращение среди родителей или взрослых.</a:t>
            </a:r>
            <a:endParaRPr lang="en-US" sz="2800" b="1" dirty="0" smtClean="0"/>
          </a:p>
          <a:p>
            <a:r>
              <a:rPr lang="ru-RU" sz="2800" dirty="0" smtClean="0"/>
              <a:t>Ребенка игнорируют, оскорбляют или угрожают насилием.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130" y="2362200"/>
            <a:ext cx="33604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2864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2505</TotalTime>
  <Words>1177</Words>
  <Application>Microsoft Office PowerPoint</Application>
  <PresentationFormat>Экран (4:3)</PresentationFormat>
  <Paragraphs>204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Chincheta</vt:lpstr>
      <vt:lpstr>Дети в группе риска</vt:lpstr>
      <vt:lpstr>Насилие над детьми  Определение ВОЗ</vt:lpstr>
      <vt:lpstr>Виды пренебрежения</vt:lpstr>
      <vt:lpstr>Виды насилия</vt:lpstr>
      <vt:lpstr>1. Насилие в виде пренебрежения</vt:lpstr>
      <vt:lpstr>Виды пренебрежения</vt:lpstr>
      <vt:lpstr>Виды пренебрежения</vt:lpstr>
      <vt:lpstr>Виды пренебрежения</vt:lpstr>
      <vt:lpstr>2. Психологическое насилие</vt:lpstr>
      <vt:lpstr>Психологическое насилие</vt:lpstr>
      <vt:lpstr>Психологическое насилие</vt:lpstr>
      <vt:lpstr>Признаки психологического насилия</vt:lpstr>
      <vt:lpstr>Признаки психологического насилия</vt:lpstr>
      <vt:lpstr>3. Физическое насилие</vt:lpstr>
      <vt:lpstr>Физическое насилие</vt:lpstr>
      <vt:lpstr>Признаки физического насилия</vt:lpstr>
      <vt:lpstr>Признаки физического насилия</vt:lpstr>
      <vt:lpstr>Признаки физического насилия</vt:lpstr>
      <vt:lpstr>Признаки физического насилия</vt:lpstr>
      <vt:lpstr>Признаки физического насилия</vt:lpstr>
      <vt:lpstr>Признаки физического насилия</vt:lpstr>
      <vt:lpstr>4. Сексуальное насилие</vt:lpstr>
      <vt:lpstr>Фазы сексуального насилия</vt:lpstr>
      <vt:lpstr>Фазы сексуального насилия</vt:lpstr>
      <vt:lpstr>Фазы сексуального насилия</vt:lpstr>
      <vt:lpstr>Фазы сексуального насилия</vt:lpstr>
      <vt:lpstr>Фазы сексуального насилия</vt:lpstr>
      <vt:lpstr>Последствия насилия</vt:lpstr>
      <vt:lpstr>Последствия насилия</vt:lpstr>
      <vt:lpstr>Факторы риска для ребенка</vt:lpstr>
      <vt:lpstr>Факторы риска, связанные с родителями или опекунами</vt:lpstr>
      <vt:lpstr> </vt:lpstr>
      <vt:lpstr> </vt:lpstr>
      <vt:lpstr>Факторы риска, связанные с динамикой семьи</vt:lpstr>
      <vt:lpstr>Факторы риска, связанные с родителями или опекунами </vt:lpstr>
      <vt:lpstr>Факторы риска, связанные с обществом</vt:lpstr>
      <vt:lpstr>Факторы риска, связанные с обществом</vt:lpstr>
      <vt:lpstr>Факторы риска, связанные с обществом</vt:lpstr>
      <vt:lpstr>Факторы риска, связанные с обществом</vt:lpstr>
      <vt:lpstr>Первичная профилактика</vt:lpstr>
      <vt:lpstr>Первичная профилактика</vt:lpstr>
      <vt:lpstr>Первичная профилактика</vt:lpstr>
      <vt:lpstr>Первичная профилактика</vt:lpstr>
      <vt:lpstr>Вторичная профилактика</vt:lpstr>
      <vt:lpstr>Вторичная профилактика</vt:lpstr>
      <vt:lpstr>Вторичная профилактика</vt:lpstr>
      <vt:lpstr>Вторичная профилактика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Niños en Riesgo</dc:title>
  <dc:creator>Antonieta Silva</dc:creator>
  <cp:lastModifiedBy>raostrovskaya</cp:lastModifiedBy>
  <cp:revision>96</cp:revision>
  <dcterms:created xsi:type="dcterms:W3CDTF">2012-10-09T16:29:24Z</dcterms:created>
  <dcterms:modified xsi:type="dcterms:W3CDTF">2017-06-27T17:53:15Z</dcterms:modified>
</cp:coreProperties>
</file>