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5"/>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9" r:id="rId15"/>
    <p:sldId id="272" r:id="rId16"/>
    <p:sldId id="273" r:id="rId17"/>
    <p:sldId id="275" r:id="rId18"/>
    <p:sldId id="274" r:id="rId19"/>
    <p:sldId id="276" r:id="rId20"/>
    <p:sldId id="280" r:id="rId21"/>
    <p:sldId id="277" r:id="rId22"/>
    <p:sldId id="281"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9827"/>
    <p:restoredTop sz="38445" autoAdjust="0"/>
  </p:normalViewPr>
  <p:slideViewPr>
    <p:cSldViewPr snapToGrid="0" snapToObjects="1">
      <p:cViewPr>
        <p:scale>
          <a:sx n="10" d="100"/>
          <a:sy n="10" d="100"/>
        </p:scale>
        <p:origin x="-1296" y="-25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79582C-AD35-8C41-845A-3F0420AFFF82}" type="datetimeFigureOut">
              <a:rPr lang="en-US" smtClean="0"/>
              <a:pPr/>
              <a:t>1/2/2018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CA45F-3E6B-FD44-9F8A-9D3BC1F0D9A8}" type="slidenum">
              <a:rPr lang="en-US" smtClean="0"/>
              <a:pPr/>
              <a:t>‹#›</a:t>
            </a:fld>
            <a:endParaRPr lang="en-US"/>
          </a:p>
        </p:txBody>
      </p:sp>
    </p:spTree>
    <p:extLst>
      <p:ext uri="{BB962C8B-B14F-4D97-AF65-F5344CB8AC3E}">
        <p14:creationId xmlns:p14="http://schemas.microsoft.com/office/powerpoint/2010/main" xmlns="" val="342645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Проповедь: </a:t>
            </a:r>
            <a:r>
              <a:rPr lang="ru-RU" sz="1200" b="1" i="1" kern="1200" dirty="0" smtClean="0">
                <a:solidFill>
                  <a:schemeClr val="tx1"/>
                </a:solidFill>
                <a:latin typeface="+mn-lt"/>
                <a:ea typeface="+mn-ea"/>
                <a:cs typeface="+mn-cs"/>
              </a:rPr>
              <a:t>Бог понимает нас</a:t>
            </a:r>
            <a:endParaRPr lang="ru-RU" sz="1200" b="1"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Автор - </a:t>
            </a:r>
            <a:r>
              <a:rPr lang="ru-RU" sz="1200" kern="1200" dirty="0" err="1" smtClean="0">
                <a:solidFill>
                  <a:schemeClr val="tx1"/>
                </a:solidFill>
                <a:latin typeface="+mn-lt"/>
                <a:ea typeface="+mn-ea"/>
                <a:cs typeface="+mn-cs"/>
              </a:rPr>
              <a:t>Шантал</a:t>
            </a:r>
            <a:r>
              <a:rPr lang="ru-RU" sz="1200" kern="1200" dirty="0" smtClean="0">
                <a:solidFill>
                  <a:schemeClr val="tx1"/>
                </a:solidFill>
                <a:latin typeface="+mn-lt"/>
                <a:ea typeface="+mn-ea"/>
                <a:cs typeface="+mn-cs"/>
              </a:rPr>
              <a:t> </a:t>
            </a:r>
            <a:r>
              <a:rPr lang="ru-RU" sz="1200" kern="1200" dirty="0" err="1" smtClean="0">
                <a:solidFill>
                  <a:schemeClr val="tx1"/>
                </a:solidFill>
                <a:latin typeface="+mn-lt"/>
                <a:ea typeface="+mn-ea"/>
                <a:cs typeface="+mn-cs"/>
              </a:rPr>
              <a:t>Клингбейл</a:t>
            </a:r>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 </a:t>
            </a:r>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Вступление</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Сегодня мы будем говорить о молитве.  В Библии множество примеров великих и действенных молитв, а также удивительных ответов на молитвы.  Давайте вспомним одну из самых ярких и сильных молитв в истории Божьего народа.  3 Книга Царств, 18 глава, с 30 стиха:</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30. Тогда Илия сказал всему народу: подойдите ко мне. И подошел весь народ к нему. Он восстановил разрушенный жертвенник Господень.</a:t>
            </a:r>
          </a:p>
          <a:p>
            <a:r>
              <a:rPr lang="ru-RU" sz="1200" kern="1200" dirty="0" smtClean="0">
                <a:solidFill>
                  <a:schemeClr val="tx1"/>
                </a:solidFill>
                <a:latin typeface="+mn-lt"/>
                <a:ea typeface="+mn-ea"/>
                <a:cs typeface="+mn-cs"/>
              </a:rPr>
              <a:t>31. И взял Илия двенадцать камней, по числу колен сынов Иакова, которому Господь сказал так: Израиль будет имя твое.</a:t>
            </a:r>
          </a:p>
          <a:p>
            <a:r>
              <a:rPr lang="ru-RU" sz="1200" kern="1200" dirty="0" smtClean="0">
                <a:solidFill>
                  <a:schemeClr val="tx1"/>
                </a:solidFill>
                <a:latin typeface="+mn-lt"/>
                <a:ea typeface="+mn-ea"/>
                <a:cs typeface="+mn-cs"/>
              </a:rPr>
              <a:t>32. И построил из сих камней жертвенник во имя Господа, и сделал вокруг жертвенника ров, вместимостью в две </a:t>
            </a:r>
            <a:r>
              <a:rPr lang="ru-RU" sz="1200" kern="1200" dirty="0" err="1" smtClean="0">
                <a:solidFill>
                  <a:schemeClr val="tx1"/>
                </a:solidFill>
                <a:latin typeface="+mn-lt"/>
                <a:ea typeface="+mn-ea"/>
                <a:cs typeface="+mn-cs"/>
              </a:rPr>
              <a:t>саты</a:t>
            </a:r>
            <a:r>
              <a:rPr lang="ru-RU" sz="1200" kern="1200" dirty="0" smtClean="0">
                <a:solidFill>
                  <a:schemeClr val="tx1"/>
                </a:solidFill>
                <a:latin typeface="+mn-lt"/>
                <a:ea typeface="+mn-ea"/>
                <a:cs typeface="+mn-cs"/>
              </a:rPr>
              <a:t> зерен,</a:t>
            </a:r>
          </a:p>
          <a:p>
            <a:r>
              <a:rPr lang="ru-RU" sz="1200" kern="1200" dirty="0" smtClean="0">
                <a:solidFill>
                  <a:schemeClr val="tx1"/>
                </a:solidFill>
                <a:latin typeface="+mn-lt"/>
                <a:ea typeface="+mn-ea"/>
                <a:cs typeface="+mn-cs"/>
              </a:rPr>
              <a:t>33. и положил дрова, и рассек тельца, и возложил его на дрова,</a:t>
            </a:r>
          </a:p>
          <a:p>
            <a:r>
              <a:rPr lang="ru-RU" sz="1200" kern="1200" dirty="0" smtClean="0">
                <a:solidFill>
                  <a:schemeClr val="tx1"/>
                </a:solidFill>
                <a:latin typeface="+mn-lt"/>
                <a:ea typeface="+mn-ea"/>
                <a:cs typeface="+mn-cs"/>
              </a:rPr>
              <a:t>34. и сказал: наполните четыре ведра воды и выливайте на </a:t>
            </a:r>
            <a:r>
              <a:rPr lang="ru-RU" sz="1200" kern="1200" dirty="0" err="1" smtClean="0">
                <a:solidFill>
                  <a:schemeClr val="tx1"/>
                </a:solidFill>
                <a:latin typeface="+mn-lt"/>
                <a:ea typeface="+mn-ea"/>
                <a:cs typeface="+mn-cs"/>
              </a:rPr>
              <a:t>всесожигаемую</a:t>
            </a:r>
            <a:r>
              <a:rPr lang="ru-RU" sz="1200" kern="1200" dirty="0" smtClean="0">
                <a:solidFill>
                  <a:schemeClr val="tx1"/>
                </a:solidFill>
                <a:latin typeface="+mn-lt"/>
                <a:ea typeface="+mn-ea"/>
                <a:cs typeface="+mn-cs"/>
              </a:rPr>
              <a:t> жертву и на дрова. Потом сказал: повторите. И они повторили. И сказал: сделайте то же в третий раз. И сделали в третий раз,</a:t>
            </a:r>
          </a:p>
          <a:p>
            <a:r>
              <a:rPr lang="ru-RU" sz="1200" kern="1200" dirty="0" smtClean="0">
                <a:solidFill>
                  <a:schemeClr val="tx1"/>
                </a:solidFill>
                <a:latin typeface="+mn-lt"/>
                <a:ea typeface="+mn-ea"/>
                <a:cs typeface="+mn-cs"/>
              </a:rPr>
              <a:t>35. и вода полилась вокруг жертвенника, и ров наполнился водою.</a:t>
            </a:r>
          </a:p>
          <a:p>
            <a:r>
              <a:rPr lang="ru-RU" sz="1200" kern="1200" dirty="0" smtClean="0">
                <a:solidFill>
                  <a:schemeClr val="tx1"/>
                </a:solidFill>
                <a:latin typeface="+mn-lt"/>
                <a:ea typeface="+mn-ea"/>
                <a:cs typeface="+mn-cs"/>
              </a:rPr>
              <a:t>36. Во время приношения вечерней жертвы подошел Илия пророк и сказал: Господи, Боже </a:t>
            </a:r>
            <a:r>
              <a:rPr lang="ru-RU" sz="1200" kern="1200" dirty="0" err="1" smtClean="0">
                <a:solidFill>
                  <a:schemeClr val="tx1"/>
                </a:solidFill>
                <a:latin typeface="+mn-lt"/>
                <a:ea typeface="+mn-ea"/>
                <a:cs typeface="+mn-cs"/>
              </a:rPr>
              <a:t>Авраамов</a:t>
            </a:r>
            <a:r>
              <a:rPr lang="ru-RU" sz="1200" kern="1200" dirty="0" smtClean="0">
                <a:solidFill>
                  <a:schemeClr val="tx1"/>
                </a:solidFill>
                <a:latin typeface="+mn-lt"/>
                <a:ea typeface="+mn-ea"/>
                <a:cs typeface="+mn-cs"/>
              </a:rPr>
              <a:t>, Исааков и </a:t>
            </a:r>
            <a:r>
              <a:rPr lang="ru-RU" sz="1200" kern="1200" dirty="0" err="1" smtClean="0">
                <a:solidFill>
                  <a:schemeClr val="tx1"/>
                </a:solidFill>
                <a:latin typeface="+mn-lt"/>
                <a:ea typeface="+mn-ea"/>
                <a:cs typeface="+mn-cs"/>
              </a:rPr>
              <a:t>Израилев</a:t>
            </a:r>
            <a:r>
              <a:rPr lang="ru-RU" sz="1200" kern="1200" dirty="0" smtClean="0">
                <a:solidFill>
                  <a:schemeClr val="tx1"/>
                </a:solidFill>
                <a:latin typeface="+mn-lt"/>
                <a:ea typeface="+mn-ea"/>
                <a:cs typeface="+mn-cs"/>
              </a:rPr>
              <a:t>! Да познают в сей день, что Ты один Бог в Израиле, и что я раб Твой и сделал все по слову Твоему.</a:t>
            </a:r>
          </a:p>
          <a:p>
            <a:r>
              <a:rPr lang="ru-RU" sz="1200" kern="1200" dirty="0" smtClean="0">
                <a:solidFill>
                  <a:schemeClr val="tx1"/>
                </a:solidFill>
                <a:latin typeface="+mn-lt"/>
                <a:ea typeface="+mn-ea"/>
                <a:cs typeface="+mn-cs"/>
              </a:rPr>
              <a:t>37. Услышь меня, Господи, услышь меня! Да познает народ сей, что Ты, Господи, Бог, и Ты обратишь сердце их к Тебе.</a:t>
            </a:r>
          </a:p>
          <a:p>
            <a:r>
              <a:rPr lang="ru-RU" sz="1200" kern="1200" dirty="0" smtClean="0">
                <a:solidFill>
                  <a:schemeClr val="tx1"/>
                </a:solidFill>
                <a:latin typeface="+mn-lt"/>
                <a:ea typeface="+mn-ea"/>
                <a:cs typeface="+mn-cs"/>
              </a:rPr>
              <a:t>38. И ниспал огонь Господень и пожрал всесожжение, и дрова, и камни, и прах, и поглотил воду, которая во рве.</a:t>
            </a:r>
          </a:p>
          <a:p>
            <a:r>
              <a:rPr lang="ru-RU" sz="1200" kern="1200" dirty="0" smtClean="0">
                <a:solidFill>
                  <a:schemeClr val="tx1"/>
                </a:solidFill>
                <a:latin typeface="+mn-lt"/>
                <a:ea typeface="+mn-ea"/>
                <a:cs typeface="+mn-cs"/>
              </a:rPr>
              <a:t>39. Увидев это, весь народ пал на лицо свое и сказал: Господь есть Бог, Господь есть Бог!</a:t>
            </a:r>
          </a:p>
          <a:p>
            <a:r>
              <a:rPr lang="ru-RU" sz="1200" kern="1200" dirty="0" smtClean="0">
                <a:solidFill>
                  <a:schemeClr val="tx1"/>
                </a:solidFill>
                <a:latin typeface="+mn-lt"/>
                <a:ea typeface="+mn-ea"/>
                <a:cs typeface="+mn-cs"/>
              </a:rPr>
              <a:t>(Третья книга Царств 18:30-39)</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Эта молитва не была очень многословной или особо изысканной, но Бог услышал Илию и послал огонь с неба – такой очень реальный и заметный ответ на просьбу пророка.</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Но на этом не закончились ответы Бога на просьбы пророка.  В 42 стихе читаем, что Илия снова направляется на вершину горы </a:t>
            </a:r>
            <a:r>
              <a:rPr lang="ru-RU" sz="1200" kern="1200" dirty="0" err="1" smtClean="0">
                <a:solidFill>
                  <a:schemeClr val="tx1"/>
                </a:solidFill>
                <a:latin typeface="+mn-lt"/>
                <a:ea typeface="+mn-ea"/>
                <a:cs typeface="+mn-cs"/>
              </a:rPr>
              <a:t>Кармил</a:t>
            </a:r>
            <a:r>
              <a:rPr lang="ru-RU" sz="1200" kern="1200" dirty="0" smtClean="0">
                <a:solidFill>
                  <a:schemeClr val="tx1"/>
                </a:solidFill>
                <a:latin typeface="+mn-lt"/>
                <a:ea typeface="+mn-ea"/>
                <a:cs typeface="+mn-cs"/>
              </a:rPr>
              <a:t>.  Он низко склоняется перед Богом и тихо молится о дожде, потому что  Израиль уже три года страдал от засухи.  На этот раз ответ не приходит так же молниеносно.  Илье необходимо ждать и упорствовать в молитве. </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Пророк семь раз помолился, прежде чем увидел знамение, что Бог ответил на его просьбу.  Это была всего одна маленькая тучка размером с ладонь, появившаяся над морем, но для Илии этого было достаточно.  Он знал, что Бог ему ответил.  Очень скоро небеса разверзлись и излили реки воды на землю.</a:t>
            </a:r>
          </a:p>
          <a:p>
            <a:r>
              <a:rPr lang="ru-RU"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a:t>
            </a:fld>
            <a:endParaRPr lang="en-US"/>
          </a:p>
        </p:txBody>
      </p:sp>
    </p:spTree>
    <p:extLst>
      <p:ext uri="{BB962C8B-B14F-4D97-AF65-F5344CB8AC3E}">
        <p14:creationId xmlns:p14="http://schemas.microsoft.com/office/powerpoint/2010/main" xmlns="" val="1434807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Бог не просто сочувствует нам.  Он посылает и временную помощь.  В случае с Илией, это приготовленная ангелом печеная лепешка и кувшин воды (3 </a:t>
            </a:r>
            <a:r>
              <a:rPr lang="ru-RU" sz="1200" kern="1200" dirty="0" err="1" smtClean="0">
                <a:solidFill>
                  <a:schemeClr val="tx1"/>
                </a:solidFill>
                <a:latin typeface="+mn-lt"/>
                <a:ea typeface="+mn-ea"/>
                <a:cs typeface="+mn-cs"/>
              </a:rPr>
              <a:t>Цар</a:t>
            </a:r>
            <a:r>
              <a:rPr lang="ru-RU" sz="1200" kern="1200" dirty="0" smtClean="0">
                <a:solidFill>
                  <a:schemeClr val="tx1"/>
                </a:solidFill>
                <a:latin typeface="+mn-lt"/>
                <a:ea typeface="+mn-ea"/>
                <a:cs typeface="+mn-cs"/>
              </a:rPr>
              <a:t>. 19:6).  Бог и нам окажет необходимую помощь.  Это может быть друг, профессиональный консультант, пастор или член семьи – люди, чьи слова и действия будут говорить о том, что Бог заботится о нас. </a:t>
            </a:r>
          </a:p>
          <a:p>
            <a:r>
              <a:rPr lang="ru-RU"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10</a:t>
            </a:fld>
            <a:endParaRPr lang="en-US"/>
          </a:p>
        </p:txBody>
      </p:sp>
    </p:spTree>
    <p:extLst>
      <p:ext uri="{BB962C8B-B14F-4D97-AF65-F5344CB8AC3E}">
        <p14:creationId xmlns:p14="http://schemas.microsoft.com/office/powerpoint/2010/main" xmlns="" val="833338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Кроме этого Бог посылает и покой.  Он знал, что длительное путешествие Илии утомило его. Кроме физической усталости, пророк был и эмоционально изможден из-за неподъемного бремени вины.  Бог прощает его и дает ему мир и покой.  Теперь Илия с чистым сердцем может уснуть и восстановить свои силы.</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Когда мы искренне принимаем Божье прощение, у нас нет нужды нести на себе бремя вины, потому что Бог  освободил нас от него.  Теперь можно насладиться отдыхом и покоем.</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11</a:t>
            </a:fld>
            <a:endParaRPr lang="en-US"/>
          </a:p>
        </p:txBody>
      </p:sp>
    </p:spTree>
    <p:extLst>
      <p:ext uri="{BB962C8B-B14F-4D97-AF65-F5344CB8AC3E}">
        <p14:creationId xmlns:p14="http://schemas.microsoft.com/office/powerpoint/2010/main" xmlns="" val="28479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Исцеление происходит не сразу</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Даже после приготовленного ангелом подкрепления Илия не готов к действиям.  Бог помнит, что мы – «персть» (</a:t>
            </a:r>
            <a:r>
              <a:rPr lang="ru-RU" sz="1200" kern="1200" dirty="0" err="1" smtClean="0">
                <a:solidFill>
                  <a:schemeClr val="tx1"/>
                </a:solidFill>
                <a:latin typeface="+mn-lt"/>
                <a:ea typeface="+mn-ea"/>
                <a:cs typeface="+mn-cs"/>
              </a:rPr>
              <a:t>Пс</a:t>
            </a:r>
            <a:r>
              <a:rPr lang="ru-RU" sz="1200" kern="1200" dirty="0" smtClean="0">
                <a:solidFill>
                  <a:schemeClr val="tx1"/>
                </a:solidFill>
                <a:latin typeface="+mn-lt"/>
                <a:ea typeface="+mn-ea"/>
                <a:cs typeface="+mn-cs"/>
              </a:rPr>
              <a:t>. 102:14). Он дает Илии возможность отдохнуть.  Чтобы восстановить силы, необходимо время.  Мы нуждаемся во времени наедине с Богом.  Нам надо уделять время чтению Святого Слова. Нам необходимо время для общения с Господом, даже если мы не ощущаем незамедлительных изменений к лучшему.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12</a:t>
            </a:fld>
            <a:endParaRPr lang="en-US"/>
          </a:p>
        </p:txBody>
      </p:sp>
    </p:spTree>
    <p:extLst>
      <p:ext uri="{BB962C8B-B14F-4D97-AF65-F5344CB8AC3E}">
        <p14:creationId xmlns:p14="http://schemas.microsoft.com/office/powerpoint/2010/main" xmlns="" val="911749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Бог понимает, что жизнь в этом грешном мире может привести и приведет к депрессии.  Он понимает наше побуждение бежать от боли, которую она вызывает.  Тем не менее, Он хочет </a:t>
            </a:r>
            <a:r>
              <a:rPr lang="ru-RU" sz="1200" b="1" i="1" kern="1200" dirty="0" smtClean="0">
                <a:solidFill>
                  <a:schemeClr val="tx1"/>
                </a:solidFill>
                <a:latin typeface="+mn-lt"/>
                <a:ea typeface="+mn-ea"/>
                <a:cs typeface="+mn-cs"/>
              </a:rPr>
              <a:t>направить </a:t>
            </a:r>
            <a:r>
              <a:rPr lang="ru-RU" sz="1200" kern="1200" dirty="0" smtClean="0">
                <a:solidFill>
                  <a:schemeClr val="tx1"/>
                </a:solidFill>
                <a:latin typeface="+mn-lt"/>
                <a:ea typeface="+mn-ea"/>
                <a:cs typeface="+mn-cs"/>
              </a:rPr>
              <a:t>нас в другое русло.</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13</a:t>
            </a:fld>
            <a:endParaRPr lang="en-US"/>
          </a:p>
        </p:txBody>
      </p:sp>
    </p:spTree>
    <p:extLst>
      <p:ext uri="{BB962C8B-B14F-4D97-AF65-F5344CB8AC3E}">
        <p14:creationId xmlns:p14="http://schemas.microsoft.com/office/powerpoint/2010/main" xmlns="" val="693622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Вместо обращения к разрушительным механизмам выживания, Бог предлагает нам бежать к Нему. И там, в Его присутствии, Он хочет научить нас слышать Его голос в «веянии тихого ветра» (3 </a:t>
            </a:r>
            <a:r>
              <a:rPr lang="ru-RU" sz="1200" kern="1200" dirty="0" err="1" smtClean="0">
                <a:solidFill>
                  <a:schemeClr val="tx1"/>
                </a:solidFill>
                <a:effectLst/>
                <a:latin typeface="+mn-lt"/>
                <a:ea typeface="+mn-ea"/>
                <a:cs typeface="+mn-cs"/>
              </a:rPr>
              <a:t>Цар</a:t>
            </a:r>
            <a:r>
              <a:rPr lang="ru-RU" sz="1200" kern="1200" dirty="0" smtClean="0">
                <a:solidFill>
                  <a:schemeClr val="tx1"/>
                </a:solidFill>
                <a:effectLst/>
                <a:latin typeface="+mn-lt"/>
                <a:ea typeface="+mn-ea"/>
                <a:cs typeface="+mn-cs"/>
              </a:rPr>
              <a:t>. 19:12).</a:t>
            </a:r>
          </a:p>
          <a:p>
            <a:endParaRPr lang="ru-R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14</a:t>
            </a:fld>
            <a:endParaRPr lang="en-US"/>
          </a:p>
        </p:txBody>
      </p:sp>
    </p:spTree>
    <p:extLst>
      <p:ext uri="{BB962C8B-B14F-4D97-AF65-F5344CB8AC3E}">
        <p14:creationId xmlns:p14="http://schemas.microsoft.com/office/powerpoint/2010/main" xmlns="" val="1175482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Что было дальше</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Но давайте вернемся к Илии.  Он все еще сидит под своим можжевеловым кустом.  Начиная с шестого стиха 19 главы читаем, что он съел предложенную ангелом пищу и снова заснул.  Мы не знаем, сколько продолжался его сон.  Затем ангел снова будит его и снова предлагает ему еду.  На этот раз происходит нечто особенное.  «И возвратился Ангел Господень во второй раз, коснулся его и сказал: встань, ешь, ибо дальняя дорога пред тобою. И встал он, поел и напился, и, подкрепившись той пищею, шел сорок дней и сорок ночей до горы Божией Хорива» (3 </a:t>
            </a:r>
            <a:r>
              <a:rPr lang="ru-RU" sz="1200" kern="1200" dirty="0" err="1" smtClean="0">
                <a:solidFill>
                  <a:schemeClr val="tx1"/>
                </a:solidFill>
                <a:latin typeface="+mn-lt"/>
                <a:ea typeface="+mn-ea"/>
                <a:cs typeface="+mn-cs"/>
              </a:rPr>
              <a:t>Цар</a:t>
            </a:r>
            <a:r>
              <a:rPr lang="ru-RU" sz="1200" kern="1200" dirty="0" smtClean="0">
                <a:solidFill>
                  <a:schemeClr val="tx1"/>
                </a:solidFill>
                <a:latin typeface="+mn-lt"/>
                <a:ea typeface="+mn-ea"/>
                <a:cs typeface="+mn-cs"/>
              </a:rPr>
              <a:t>. 19:7-8).</a:t>
            </a:r>
          </a:p>
          <a:p>
            <a:r>
              <a:rPr lang="ru-RU" sz="1200" kern="1200" dirty="0" smtClean="0">
                <a:solidFill>
                  <a:schemeClr val="tx1"/>
                </a:solidFill>
                <a:latin typeface="+mn-lt"/>
                <a:ea typeface="+mn-ea"/>
                <a:cs typeface="+mn-cs"/>
              </a:rPr>
              <a:t>Сам по себе Илья не обладал силой подняться и отправиться навстречу Богу.  Когда наступил подходящий момент, именно </a:t>
            </a:r>
            <a:r>
              <a:rPr lang="ru-RU" sz="1200" b="1" i="1" kern="1200" dirty="0" smtClean="0">
                <a:solidFill>
                  <a:schemeClr val="tx1"/>
                </a:solidFill>
                <a:latin typeface="+mn-lt"/>
                <a:ea typeface="+mn-ea"/>
                <a:cs typeface="+mn-cs"/>
              </a:rPr>
              <a:t>Бог</a:t>
            </a:r>
            <a:r>
              <a:rPr lang="ru-RU" sz="1200" kern="1200" dirty="0" smtClean="0">
                <a:solidFill>
                  <a:schemeClr val="tx1"/>
                </a:solidFill>
                <a:latin typeface="+mn-lt"/>
                <a:ea typeface="+mn-ea"/>
                <a:cs typeface="+mn-cs"/>
              </a:rPr>
              <a:t> дал ему силы для жизненно важной встречи.</a:t>
            </a:r>
          </a:p>
          <a:p>
            <a:r>
              <a:rPr lang="ru-RU" sz="1200" kern="1200" dirty="0" smtClean="0">
                <a:solidFill>
                  <a:schemeClr val="tx1"/>
                </a:solidFill>
                <a:latin typeface="+mn-lt"/>
                <a:ea typeface="+mn-ea"/>
                <a:cs typeface="+mn-cs"/>
              </a:rPr>
              <a:t>По прибытии на указанное Богом место, Илии все равно пришлось ждать и заново постигать суть молитвы.  Бог не всегда проявляет Себя в каких-то грандиозных событиях.  Он не всегда дает «зрелищные» ответы на наши прошения  Не всегда огонь и молнии будут нисходить с неба.  Вот и Илия ждал на горе перед лицом Господним, когда услышал «большой и сильный ветер, раздирающий горы и сокрушающий скалы пред Господом, но не в ветре Господь; после ветра землетрясение, но не в землетрясении Господь; после землетрясения огонь, но не в огне Господь; после огня веяние тихого ветра» (Там же, стихи 11-12).</a:t>
            </a:r>
          </a:p>
          <a:p>
            <a:r>
              <a:rPr lang="ru-RU" sz="1200" kern="1200" dirty="0" smtClean="0">
                <a:solidFill>
                  <a:schemeClr val="tx1"/>
                </a:solidFill>
                <a:latin typeface="+mn-lt"/>
                <a:ea typeface="+mn-ea"/>
                <a:cs typeface="+mn-cs"/>
              </a:rPr>
              <a:t>Тот самый голос Божий в веянии тихого ветра должны научиться распознавать все молящиеся.</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Когда пророк Илия лежал под можжевеловым кустом и просил смерти, он искренне верил, что его лучшее время прошло.</a:t>
            </a:r>
          </a:p>
          <a:p>
            <a:endParaRPr lang="ru-R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15</a:t>
            </a:fld>
            <a:endParaRPr lang="en-US"/>
          </a:p>
        </p:txBody>
      </p:sp>
    </p:spTree>
    <p:extLst>
      <p:ext uri="{BB962C8B-B14F-4D97-AF65-F5344CB8AC3E}">
        <p14:creationId xmlns:p14="http://schemas.microsoft.com/office/powerpoint/2010/main" xmlns="" val="15360711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Бог же видел ситуацию другими глазами. Он знал, что все лучшее для Илии было впереди. Ему еще предстояло совершать помазания царей и избрать своего духовного наследника. Бог уже знал преемника – Елисея, который </a:t>
            </a:r>
            <a:r>
              <a:rPr lang="ru-RU" sz="1200" kern="1200" dirty="0" smtClean="0">
                <a:solidFill>
                  <a:schemeClr val="tx1"/>
                </a:solidFill>
                <a:effectLst/>
                <a:latin typeface="+mn-lt"/>
                <a:ea typeface="+mn-ea"/>
                <a:cs typeface="+mn-cs"/>
              </a:rPr>
              <a:t>станет для </a:t>
            </a:r>
            <a:r>
              <a:rPr lang="ru-RU" sz="1200" kern="1200" dirty="0" smtClean="0">
                <a:solidFill>
                  <a:schemeClr val="tx1"/>
                </a:solidFill>
                <a:effectLst/>
                <a:latin typeface="+mn-lt"/>
                <a:ea typeface="+mn-ea"/>
                <a:cs typeface="+mn-cs"/>
              </a:rPr>
              <a:t>Илии роднее сына. </a:t>
            </a:r>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Господу </a:t>
            </a:r>
            <a:r>
              <a:rPr lang="ru-RU" sz="1200" kern="1200" dirty="0" smtClean="0">
                <a:solidFill>
                  <a:schemeClr val="tx1"/>
                </a:solidFill>
                <a:effectLst/>
                <a:latin typeface="+mn-lt"/>
                <a:ea typeface="+mn-ea"/>
                <a:cs typeface="+mn-cs"/>
              </a:rPr>
              <a:t>было известно, что по вере своей Елисей также призовет огонь с неба; что Илия не умрет от отчаяния  под можжевеловым кустом, а вместо этого не вкусит смерти вообще и отправится на небо на огненной колеснице. </a:t>
            </a:r>
            <a:r>
              <a:rPr lang="ru-RU" sz="1200" kern="1200" baseline="0" dirty="0" smtClean="0">
                <a:solidFill>
                  <a:schemeClr val="tx1"/>
                </a:solidFill>
                <a:effectLst/>
                <a:latin typeface="+mn-lt"/>
                <a:ea typeface="+mn-ea"/>
                <a:cs typeface="+mn-cs"/>
              </a:rPr>
              <a:t>Давайте будем помнить об этом.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16</a:t>
            </a:fld>
            <a:endParaRPr lang="en-US"/>
          </a:p>
        </p:txBody>
      </p:sp>
    </p:spTree>
    <p:extLst>
      <p:ext uri="{BB962C8B-B14F-4D97-AF65-F5344CB8AC3E}">
        <p14:creationId xmlns:p14="http://schemas.microsoft.com/office/powerpoint/2010/main" xmlns="" val="1640443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«Именно тогда, когда человек чувствует себя очень слабым, сатана посылает ему самые сильные искушения. В подобный момент он хотел победить и Сына Божьего, ибо таким способом одержал много побед над человеком... Так произошло и с Илией...»</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17</a:t>
            </a:fld>
            <a:endParaRPr lang="en-US"/>
          </a:p>
        </p:txBody>
      </p:sp>
    </p:spTree>
    <p:extLst>
      <p:ext uri="{BB962C8B-B14F-4D97-AF65-F5344CB8AC3E}">
        <p14:creationId xmlns:p14="http://schemas.microsoft.com/office/powerpoint/2010/main" xmlns="" val="2505827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«То же происходит и сегодня. Когда нас терзают сомнения, давят обстоятельства или нужда и отчаяние, именно тогда сатана и пытается подорвать наше доверие к Иегове. В такие минуты он выставляет перед нами все наши ошибки и искушает не верить Богу и усомниться в Его любви. Таким путем он надеется разочаровать душу и сломить наше упование на Господа».</a:t>
            </a:r>
            <a:r>
              <a:rPr lang="en-US" dirty="0" smtClean="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18</a:t>
            </a:fld>
            <a:endParaRPr lang="en-US"/>
          </a:p>
        </p:txBody>
      </p:sp>
    </p:spTree>
    <p:extLst>
      <p:ext uri="{BB962C8B-B14F-4D97-AF65-F5344CB8AC3E}">
        <p14:creationId xmlns:p14="http://schemas.microsoft.com/office/powerpoint/2010/main" xmlns="" val="3292004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«Отчаяние может поколебать самую героическую веру и ослабить самую непреклонную волю. Но Бог с пониманием относится к этому. Он по-прежнему жалеет и любит. Он читает побуждения и намерения сердца. Те, кто осуществляет Божий промысел, должны научиться терпеливо ждать и верить тогда, когда все выглядит покрытым мраком.</a:t>
            </a:r>
            <a:endParaRPr lang="en-US" dirty="0"/>
          </a:p>
        </p:txBody>
      </p:sp>
      <p:sp>
        <p:nvSpPr>
          <p:cNvPr id="4" name="Slide Number Placeholder 3"/>
          <p:cNvSpPr>
            <a:spLocks noGrp="1"/>
          </p:cNvSpPr>
          <p:nvPr>
            <p:ph type="sldNum" sz="quarter" idx="10"/>
          </p:nvPr>
        </p:nvSpPr>
        <p:spPr/>
        <p:txBody>
          <a:bodyPr/>
          <a:lstStyle/>
          <a:p>
            <a:fld id="{020CA45F-3E6B-FD44-9F8A-9D3BC1F0D9A8}" type="slidenum">
              <a:rPr lang="en-US" smtClean="0"/>
              <a:pPr/>
              <a:t>19</a:t>
            </a:fld>
            <a:endParaRPr lang="en-US"/>
          </a:p>
        </p:txBody>
      </p:sp>
    </p:spTree>
    <p:extLst>
      <p:ext uri="{BB962C8B-B14F-4D97-AF65-F5344CB8AC3E}">
        <p14:creationId xmlns:p14="http://schemas.microsoft.com/office/powerpoint/2010/main" xmlns="" val="953752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Илия знал толк в молитве.  Он понимал, как просить, как не отступаться от молитвы, как ждать.</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Возможно, и у вас в жизни были моменты, когда вы могли идентифицировать себя с Илией, когда вы молились о ком-то или о чем-то и получили удивительный и яркий ответ от Бога.</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С другой стороны, вы, возможно, не припоминаете, когда получали прямой ответ на молитву о чем-то очень важном.  Случилось так, что человек, об исцелении которого вы молились, не выздоровел; может быть, на работу вас не взяли; может, у вас до сих пор нет детей.</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a:t>
            </a:fld>
            <a:endParaRPr lang="en-US"/>
          </a:p>
        </p:txBody>
      </p:sp>
    </p:spTree>
    <p:extLst>
      <p:ext uri="{BB962C8B-B14F-4D97-AF65-F5344CB8AC3E}">
        <p14:creationId xmlns:p14="http://schemas.microsoft.com/office/powerpoint/2010/main" xmlns="" val="4096708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Небо не оставит их в день бедствия. Ничто не кажется таким безнадежным и вместе с тем непобедимым, как душа, сознающая свое ничтожество и надеющаяся на Бога» (Е.Уайт, </a:t>
            </a:r>
            <a:r>
              <a:rPr lang="ru-RU" sz="1200" i="1" kern="1200" dirty="0" smtClean="0">
                <a:solidFill>
                  <a:schemeClr val="tx1"/>
                </a:solidFill>
                <a:effectLst/>
                <a:latin typeface="+mn-lt"/>
                <a:ea typeface="+mn-ea"/>
                <a:cs typeface="+mn-cs"/>
              </a:rPr>
              <a:t>Пророки и цари</a:t>
            </a:r>
            <a:r>
              <a:rPr lang="ru-RU" sz="1200" kern="1200" dirty="0" smtClean="0">
                <a:solidFill>
                  <a:schemeClr val="tx1"/>
                </a:solidFill>
                <a:effectLst/>
                <a:latin typeface="+mn-lt"/>
                <a:ea typeface="+mn-ea"/>
                <a:cs typeface="+mn-cs"/>
              </a:rPr>
              <a:t>, сс. 174, 175).</a:t>
            </a:r>
            <a:r>
              <a:rPr lang="en-US" dirty="0" smtClean="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20</a:t>
            </a:fld>
            <a:endParaRPr lang="en-US"/>
          </a:p>
        </p:txBody>
      </p:sp>
    </p:spTree>
    <p:extLst>
      <p:ext uri="{BB962C8B-B14F-4D97-AF65-F5344CB8AC3E}">
        <p14:creationId xmlns:p14="http://schemas.microsoft.com/office/powerpoint/2010/main" xmlns="" val="897603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А где вы сегодня? Если вы, подобно Илии на </a:t>
            </a:r>
            <a:r>
              <a:rPr lang="ru-RU" sz="1200" kern="1200" dirty="0" err="1" smtClean="0">
                <a:solidFill>
                  <a:schemeClr val="tx1"/>
                </a:solidFill>
                <a:effectLst/>
                <a:latin typeface="+mn-lt"/>
                <a:ea typeface="+mn-ea"/>
                <a:cs typeface="+mn-cs"/>
              </a:rPr>
              <a:t>Кармиле</a:t>
            </a:r>
            <a:r>
              <a:rPr lang="ru-RU" sz="1200" kern="1200" dirty="0" smtClean="0">
                <a:solidFill>
                  <a:schemeClr val="tx1"/>
                </a:solidFill>
                <a:effectLst/>
                <a:latin typeface="+mn-lt"/>
                <a:ea typeface="+mn-ea"/>
                <a:cs typeface="+mn-cs"/>
              </a:rPr>
              <a:t>, призываете огонь с неба, слава Богу! Но помните, что вы не всегда будете иметь такие опыты.  Учитесь слышать голос Божий в тихом веянии ветра.</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020CA45F-3E6B-FD44-9F8A-9D3BC1F0D9A8}" type="slidenum">
              <a:rPr lang="en-US" smtClean="0"/>
              <a:pPr/>
              <a:t>21</a:t>
            </a:fld>
            <a:endParaRPr lang="en-US"/>
          </a:p>
        </p:txBody>
      </p:sp>
    </p:spTree>
    <p:extLst>
      <p:ext uri="{BB962C8B-B14F-4D97-AF65-F5344CB8AC3E}">
        <p14:creationId xmlns:p14="http://schemas.microsoft.com/office/powerpoint/2010/main" xmlns="" val="2097862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А если вы, как Илия, находитесь в бегах или отвлекаетесь на то, что никак не решит ваши фундаментальные проблемы; если вы сидите под можжевеловым кустом и испытываете горькое разочарование, у </a:t>
            </a:r>
            <a:r>
              <a:rPr lang="ru-RU" sz="1200" kern="1200" dirty="0" smtClean="0">
                <a:solidFill>
                  <a:schemeClr val="tx1"/>
                </a:solidFill>
                <a:effectLst/>
                <a:latin typeface="+mn-lt"/>
                <a:ea typeface="+mn-ea"/>
                <a:cs typeface="+mn-cs"/>
              </a:rPr>
              <a:t>вас все</a:t>
            </a:r>
            <a:r>
              <a:rPr lang="ru-RU" sz="1200" kern="1200" baseline="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равно </a:t>
            </a:r>
            <a:r>
              <a:rPr lang="ru-RU" sz="1200" kern="1200" dirty="0" smtClean="0">
                <a:solidFill>
                  <a:schemeClr val="tx1"/>
                </a:solidFill>
                <a:effectLst/>
                <a:latin typeface="+mn-lt"/>
                <a:ea typeface="+mn-ea"/>
                <a:cs typeface="+mn-cs"/>
              </a:rPr>
              <a:t>есть надежда.</a:t>
            </a:r>
            <a:r>
              <a:rPr lang="en-US" dirty="0" smtClean="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22</a:t>
            </a:fld>
            <a:endParaRPr lang="en-US"/>
          </a:p>
        </p:txBody>
      </p:sp>
    </p:spTree>
    <p:extLst>
      <p:ext uri="{BB962C8B-B14F-4D97-AF65-F5344CB8AC3E}">
        <p14:creationId xmlns:p14="http://schemas.microsoft.com/office/powerpoint/2010/main" xmlns="" val="13931934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Бог смотрит на ситуацию по-другому. Он понимает. Он хочет освободить вас от бремени вины. Господь ищет людей, которые могут оказать вам практическую помощь от Его имени. Он не оставит вас без силы и энергии для новой встречи с Ним. Все лучшее у вас впереди, если вы прислушаетесь и последуете за голосом</a:t>
            </a:r>
            <a:r>
              <a:rPr lang="ru-RU" sz="1200" kern="1200" smtClean="0">
                <a:solidFill>
                  <a:schemeClr val="tx1"/>
                </a:solidFill>
                <a:effectLst/>
                <a:latin typeface="+mn-lt"/>
                <a:ea typeface="+mn-ea"/>
                <a:cs typeface="+mn-cs"/>
              </a:rPr>
              <a:t>, </a:t>
            </a:r>
            <a:r>
              <a:rPr lang="ru-RU" sz="1200" kern="1200" smtClean="0">
                <a:solidFill>
                  <a:schemeClr val="tx1"/>
                </a:solidFill>
                <a:effectLst/>
                <a:latin typeface="+mn-lt"/>
                <a:ea typeface="+mn-ea"/>
                <a:cs typeface="+mn-cs"/>
              </a:rPr>
              <a:t>звучащим </a:t>
            </a:r>
            <a:r>
              <a:rPr lang="ru-RU" sz="1200" kern="1200" dirty="0" smtClean="0">
                <a:solidFill>
                  <a:schemeClr val="tx1"/>
                </a:solidFill>
                <a:effectLst/>
                <a:latin typeface="+mn-lt"/>
                <a:ea typeface="+mn-ea"/>
                <a:cs typeface="+mn-cs"/>
              </a:rPr>
              <a:t>в тихом веянии ветра.  Бог готов излить Свои благословения на вас уже сейчас. А вы готовы получить их?</a:t>
            </a:r>
            <a:r>
              <a:rPr lang="en-US" dirty="0" smtClean="0">
                <a:effectLst/>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23</a:t>
            </a:fld>
            <a:endParaRPr lang="en-US"/>
          </a:p>
        </p:txBody>
      </p:sp>
    </p:spTree>
    <p:extLst>
      <p:ext uri="{BB962C8B-B14F-4D97-AF65-F5344CB8AC3E}">
        <p14:creationId xmlns:p14="http://schemas.microsoft.com/office/powerpoint/2010/main" xmlns="" val="138727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Не каждому довелось пережить молитвенный опыт Илии, великого мужа молитвы, но я думаю, что в какой-то момент своей жизни мы все испытывали то, что переживал пророк </a:t>
            </a:r>
            <a:r>
              <a:rPr lang="ru-RU" sz="1200" b="1" i="1" kern="1200" dirty="0" smtClean="0">
                <a:solidFill>
                  <a:schemeClr val="tx1"/>
                </a:solidFill>
                <a:latin typeface="+mn-lt"/>
                <a:ea typeface="+mn-ea"/>
                <a:cs typeface="+mn-cs"/>
              </a:rPr>
              <a:t>после</a:t>
            </a:r>
            <a:r>
              <a:rPr lang="ru-RU" sz="1200" i="1"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великого дня на горе </a:t>
            </a:r>
            <a:r>
              <a:rPr lang="ru-RU" sz="1200" kern="1200" dirty="0" err="1" smtClean="0">
                <a:solidFill>
                  <a:schemeClr val="tx1"/>
                </a:solidFill>
                <a:latin typeface="+mn-lt"/>
                <a:ea typeface="+mn-ea"/>
                <a:cs typeface="+mn-cs"/>
              </a:rPr>
              <a:t>Кармил</a:t>
            </a:r>
            <a:r>
              <a:rPr lang="ru-RU" sz="1200" kern="1200" dirty="0" smtClean="0">
                <a:solidFill>
                  <a:schemeClr val="tx1"/>
                </a:solidFill>
                <a:latin typeface="+mn-lt"/>
                <a:ea typeface="+mn-ea"/>
                <a:cs typeface="+mn-cs"/>
              </a:rPr>
              <a: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3</a:t>
            </a:fld>
            <a:endParaRPr lang="en-US"/>
          </a:p>
        </p:txBody>
      </p:sp>
    </p:spTree>
    <p:extLst>
      <p:ext uri="{BB962C8B-B14F-4D97-AF65-F5344CB8AC3E}">
        <p14:creationId xmlns:p14="http://schemas.microsoft.com/office/powerpoint/2010/main" xmlns="" val="506143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Начало депрессии</a:t>
            </a:r>
            <a:endParaRPr lang="ru-RU" sz="1200" kern="1200" dirty="0" smtClean="0">
              <a:solidFill>
                <a:schemeClr val="tx1"/>
              </a:solidFill>
              <a:latin typeface="+mn-lt"/>
              <a:ea typeface="+mn-ea"/>
              <a:cs typeface="+mn-cs"/>
            </a:endParaRPr>
          </a:p>
          <a:p>
            <a:r>
              <a:rPr lang="ru-RU" sz="1200" b="1" kern="1200" dirty="0" smtClean="0">
                <a:solidFill>
                  <a:schemeClr val="tx1"/>
                </a:solidFill>
                <a:latin typeface="+mn-lt"/>
                <a:ea typeface="+mn-ea"/>
                <a:cs typeface="+mn-cs"/>
              </a:rPr>
              <a:t> </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После событий на вершине горы  </a:t>
            </a:r>
            <a:r>
              <a:rPr lang="ru-RU" sz="1200" kern="1200" dirty="0" err="1" smtClean="0">
                <a:solidFill>
                  <a:schemeClr val="tx1"/>
                </a:solidFill>
                <a:latin typeface="+mn-lt"/>
                <a:ea typeface="+mn-ea"/>
                <a:cs typeface="+mn-cs"/>
              </a:rPr>
              <a:t>Кармил</a:t>
            </a:r>
            <a:r>
              <a:rPr lang="ru-RU" sz="1200" kern="1200" dirty="0" smtClean="0">
                <a:solidFill>
                  <a:schemeClr val="tx1"/>
                </a:solidFill>
                <a:latin typeface="+mn-lt"/>
                <a:ea typeface="+mn-ea"/>
                <a:cs typeface="+mn-cs"/>
              </a:rPr>
              <a:t> Илия был полностью истощен – физически и эмоционально.  Он уже крепко спал, когда его нашел посланник царицы Иезавели.  Такое грубое пробуждение, да еще и с угрозами расправы, спровоцировало внезапное погружение Илии в глубокую беспросветную депрессию.  </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Иногда депрессия наступает сразу же после эмоционально или физически истощающего события.  Иногда мы ее даже не замечаем, но после недель, месяцев или даже лет духовной засухи депрессия медленно и тихо овладевает нами.  Мы понимаем это только когда оказываемся полностью в ее власти.</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Давайте посмотрим, как реагирует Илия, великий Божий человек.  В 3 Книге Царств, 19 главе, читаем, что он пытается спастись бегством.  При наступлении депрессии человек неизбежно попытается спастись.  Кто-то бежит к холодильнику и пытается обрести счастье в еде,  кто-то хочет избавиться от эмоционального </a:t>
            </a:r>
            <a:r>
              <a:rPr lang="ru-RU" sz="1200" kern="1200" dirty="0" err="1" smtClean="0">
                <a:solidFill>
                  <a:schemeClr val="tx1"/>
                </a:solidFill>
                <a:latin typeface="+mn-lt"/>
                <a:ea typeface="+mn-ea"/>
                <a:cs typeface="+mn-cs"/>
              </a:rPr>
              <a:t>переистощения</a:t>
            </a:r>
            <a:r>
              <a:rPr lang="ru-RU" sz="1200" kern="1200" dirty="0" smtClean="0">
                <a:solidFill>
                  <a:schemeClr val="tx1"/>
                </a:solidFill>
                <a:latin typeface="+mn-lt"/>
                <a:ea typeface="+mn-ea"/>
                <a:cs typeface="+mn-cs"/>
              </a:rPr>
              <a:t> с помощью постоянного сна.  Люди ищут новых отношений, меняют работу, переезжают на новое место жительства.  Иногда человек с головой уходит в дела, только бы спрятаться от безымянного «нечто», которое безжалостно поглощает его радость и надежду.</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4</a:t>
            </a:fld>
            <a:endParaRPr lang="en-US"/>
          </a:p>
        </p:txBody>
      </p:sp>
    </p:spTree>
    <p:extLst>
      <p:ext uri="{BB962C8B-B14F-4D97-AF65-F5344CB8AC3E}">
        <p14:creationId xmlns:p14="http://schemas.microsoft.com/office/powerpoint/2010/main" xmlns="" val="201031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a:t>
            </a:r>
            <a:r>
              <a:rPr lang="ru-RU" sz="1200" kern="1200" dirty="0" smtClean="0">
                <a:solidFill>
                  <a:schemeClr val="tx1"/>
                </a:solidFill>
                <a:latin typeface="+mn-lt"/>
                <a:ea typeface="+mn-ea"/>
                <a:cs typeface="+mn-cs"/>
              </a:rPr>
              <a:t> Поэтому Илия бежит, долго и далеко!  До Вирсавии было 150 километров, а оттуда он еще целый день шел в пустыню.  Как часто случается и с нами, Илия достигает предела, когда он уже не может больше бежать.  Там, под можжевеловым кустом, на него обрушилась огромная тяжесть вины.  Пророк понимает, что его недоверие Господу возможно лишило Израиль шанса на духовное возрождение.  Он осознает, что разочаровал тех, кто нуждался в нем.  А теперь он был бессилен изменить что-либо.  </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Этот груз непосилен для Илии.  Он говорит: «Довольно уже».  Великий муж молитвы снова обращается к Богу.  На этот раз его прошение очень отличается от предыдущих.  </a:t>
            </a:r>
          </a:p>
          <a:p>
            <a:r>
              <a:rPr lang="ru-RU" sz="1200" kern="1200" dirty="0" smtClean="0">
                <a:solidFill>
                  <a:schemeClr val="tx1"/>
                </a:solidFill>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5</a:t>
            </a:fld>
            <a:endParaRPr lang="en-US"/>
          </a:p>
        </p:txBody>
      </p:sp>
    </p:spTree>
    <p:extLst>
      <p:ext uri="{BB962C8B-B14F-4D97-AF65-F5344CB8AC3E}">
        <p14:creationId xmlns:p14="http://schemas.microsoft.com/office/powerpoint/2010/main" xmlns="" val="21098499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latin typeface="+mn-lt"/>
                <a:ea typeface="+mn-ea"/>
                <a:cs typeface="+mn-cs"/>
              </a:rPr>
              <a:t>Давайте прочитаем 3 Царств, 19 главу, 4 стих: «А сам отошел в пустыню на день пути и, придя, сел под можжевеловым кустом, и просил смерти себе и сказал: довольно уже, Господи; возьми душу мою, ибо я не лучше отцов моих».  </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Сам Илия молится о смерти!  Он настолько сожалеет о своей ошибке, что теряет всякую надежду.  </a:t>
            </a:r>
          </a:p>
          <a:p>
            <a:endParaRPr lang="ru-RU"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6</a:t>
            </a:fld>
            <a:endParaRPr lang="en-US"/>
          </a:p>
        </p:txBody>
      </p:sp>
    </p:spTree>
    <p:extLst>
      <p:ext uri="{BB962C8B-B14F-4D97-AF65-F5344CB8AC3E}">
        <p14:creationId xmlns:p14="http://schemas.microsoft.com/office/powerpoint/2010/main" xmlns="" val="1776611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Вам это знакомо?</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Вы можете поставить себя на место Илии? Вам знакома молитва отчаяния?  Ощущение полной бессмысленности своего духовного и физического бытия?  Вам приходилось испытывать такую горечь от совершенных ошибок, что всякое новое усилие теряет смысл?  Вы когда-либо чувствовали себя таким безмерно уставшим, заложником безвыходной ситуации, что вам не хотелось так больше жить?</a:t>
            </a:r>
          </a:p>
          <a:p>
            <a:endParaRPr lang="ru-RU"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7</a:t>
            </a:fld>
            <a:endParaRPr lang="en-US"/>
          </a:p>
        </p:txBody>
      </p:sp>
    </p:spTree>
    <p:extLst>
      <p:ext uri="{BB962C8B-B14F-4D97-AF65-F5344CB8AC3E}">
        <p14:creationId xmlns:p14="http://schemas.microsoft.com/office/powerpoint/2010/main" xmlns="" val="432050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Если вы ответили да, то вы не одиноки. Многие духовные титаны, великие мужи молитвы, испытывали подобные чувства. Но у нас есть хорошая новость для вас! Бог знал, как помочь Илии, и Он знает, в какой именно помощи нуждаетесь вы.</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8</a:t>
            </a:fld>
            <a:endParaRPr lang="en-US"/>
          </a:p>
        </p:txBody>
      </p:sp>
    </p:spTree>
    <p:extLst>
      <p:ext uri="{BB962C8B-B14F-4D97-AF65-F5344CB8AC3E}">
        <p14:creationId xmlns:p14="http://schemas.microsoft.com/office/powerpoint/2010/main" xmlns="" val="102068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latin typeface="+mn-lt"/>
                <a:ea typeface="+mn-ea"/>
                <a:cs typeface="+mn-cs"/>
              </a:rPr>
              <a:t>Бог понимает</a:t>
            </a:r>
            <a:endParaRPr lang="ru-RU" sz="1200"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Что бы ни чувствовал пророк, Бог не отвергает его.  Бог не осуждает Илию.  Он посылает Своего ангела, чтобы показать, что Он сопереживает ему.  В 7 стихе читаем, что ангел мягко прикасается к Илии и говорит: «дальняя дорога пред тобою».  Бог не порицает Своего пророка, не обвиняет Он и нас.  Господь намного лучше нас знает, чему нам приходится противостоять. Он понимает, почему мы оказались в такой ситуации.</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Когда мы оказываемся на самом дне, тогда Бог ближе всего к нам.</a:t>
            </a:r>
          </a:p>
          <a:p>
            <a:r>
              <a:rPr lang="ru-RU" sz="1200" kern="1200" dirty="0" smtClean="0">
                <a:solidFill>
                  <a:schemeClr val="tx1"/>
                </a:solidFill>
                <a:latin typeface="+mn-lt"/>
                <a:ea typeface="+mn-ea"/>
                <a:cs typeface="+mn-cs"/>
              </a:rPr>
              <a:t> </a:t>
            </a:r>
          </a:p>
          <a:p>
            <a:r>
              <a:rPr lang="ru-RU" sz="1200" kern="1200" dirty="0" smtClean="0">
                <a:solidFill>
                  <a:schemeClr val="tx1"/>
                </a:solidFill>
                <a:latin typeface="+mn-lt"/>
                <a:ea typeface="+mn-ea"/>
                <a:cs typeface="+mn-cs"/>
              </a:rPr>
              <a:t>Послушайте этот чудесный отрывок: «В то время мы, может быть, не имеем прямых доказательств, что наш Искупитель с любовью и сочувствием склонился над нами, тем не менее, это именно так. Его рука простерта над нами в нежной заботе» (Е.Уайт, </a:t>
            </a:r>
            <a:r>
              <a:rPr lang="ru-RU" sz="1200" i="1" kern="1200" dirty="0" smtClean="0">
                <a:solidFill>
                  <a:schemeClr val="tx1"/>
                </a:solidFill>
                <a:latin typeface="+mn-lt"/>
                <a:ea typeface="+mn-ea"/>
                <a:cs typeface="+mn-cs"/>
              </a:rPr>
              <a:t>Путь ко Христу</a:t>
            </a:r>
            <a:r>
              <a:rPr lang="ru-RU" sz="1200" kern="1200" dirty="0" smtClean="0">
                <a:solidFill>
                  <a:schemeClr val="tx1"/>
                </a:solidFill>
                <a:latin typeface="+mn-lt"/>
                <a:ea typeface="+mn-ea"/>
                <a:cs typeface="+mn-cs"/>
              </a:rPr>
              <a:t>, с. 96,97).</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20CA45F-3E6B-FD44-9F8A-9D3BC1F0D9A8}" type="slidenum">
              <a:rPr lang="en-US" smtClean="0"/>
              <a:pPr/>
              <a:t>9</a:t>
            </a:fld>
            <a:endParaRPr lang="en-US"/>
          </a:p>
        </p:txBody>
      </p:sp>
    </p:spTree>
    <p:extLst>
      <p:ext uri="{BB962C8B-B14F-4D97-AF65-F5344CB8AC3E}">
        <p14:creationId xmlns:p14="http://schemas.microsoft.com/office/powerpoint/2010/main" xmlns="" val="1770119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8E0A-B699-9347-BC58-DBA538F7F148}" type="datetimeFigureOut">
              <a:rPr lang="en-US" smtClean="0"/>
              <a:pPr/>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938E0A-B699-9347-BC58-DBA538F7F148}" type="datetimeFigureOut">
              <a:rPr lang="en-US" smtClean="0"/>
              <a:pPr/>
              <a:t>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38E0A-B699-9347-BC58-DBA538F7F148}" type="datetimeFigureOut">
              <a:rPr lang="en-US" smtClean="0"/>
              <a:pPr/>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4938E0A-B699-9347-BC58-DBA538F7F148}" type="datetimeFigureOut">
              <a:rPr lang="en-US" smtClean="0"/>
              <a:pPr/>
              <a:t>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4938E0A-B699-9347-BC58-DBA538F7F148}" type="datetimeFigureOut">
              <a:rPr lang="en-US" smtClean="0"/>
              <a:pPr/>
              <a:t>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38E0A-B699-9347-BC58-DBA538F7F148}" type="datetimeFigureOut">
              <a:rPr lang="en-US" smtClean="0"/>
              <a:pPr/>
              <a:t>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938E0A-B699-9347-BC58-DBA538F7F148}" type="datetimeFigureOut">
              <a:rPr lang="en-US" smtClean="0"/>
              <a:pPr/>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938E0A-B699-9347-BC58-DBA538F7F148}" type="datetimeFigureOut">
              <a:rPr lang="en-US" smtClean="0"/>
              <a:pPr/>
              <a:t>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DCB23-2225-F24E-8325-228C0811AC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38E0A-B699-9347-BC58-DBA538F7F148}" type="datetimeFigureOut">
              <a:rPr lang="en-US" smtClean="0"/>
              <a:pPr/>
              <a:t>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DCB23-2225-F24E-8325-228C0811ACDA}" type="slidenum">
              <a:rPr lang="en-US" smtClean="0"/>
              <a:pPr/>
              <a:t>‹#›</a:t>
            </a:fld>
            <a:endParaRPr lang="en-US"/>
          </a:p>
        </p:txBody>
      </p:sp>
    </p:spTree>
    <p:extLst>
      <p:ext uri="{BB962C8B-B14F-4D97-AF65-F5344CB8AC3E}">
        <p14:creationId xmlns:p14="http://schemas.microsoft.com/office/powerpoint/2010/main" xmlns="" val="1208152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p:spPr>
      </p:pic>
      <p:sp>
        <p:nvSpPr>
          <p:cNvPr id="2" name="Title 1"/>
          <p:cNvSpPr>
            <a:spLocks noGrp="1"/>
          </p:cNvSpPr>
          <p:nvPr>
            <p:ph type="title"/>
          </p:nvPr>
        </p:nvSpPr>
        <p:spPr>
          <a:xfrm>
            <a:off x="797467" y="3741374"/>
            <a:ext cx="7886700" cy="1325563"/>
          </a:xfrm>
        </p:spPr>
        <p:txBody>
          <a:bodyPr>
            <a:normAutofit/>
          </a:bodyPr>
          <a:lstStyle/>
          <a:p>
            <a:pPr algn="ctr"/>
            <a:r>
              <a:rPr lang="ru-RU" sz="4000" dirty="0" smtClean="0">
                <a:solidFill>
                  <a:schemeClr val="bg1"/>
                </a:solidFill>
                <a:latin typeface="Avenir Next" charset="0"/>
                <a:ea typeface="Avenir Next" charset="0"/>
                <a:cs typeface="Avenir Next" charset="0"/>
              </a:rPr>
              <a:t>БОГ</a:t>
            </a:r>
            <a:r>
              <a:rPr lang="en-US" sz="4000" dirty="0" smtClean="0">
                <a:solidFill>
                  <a:schemeClr val="bg1"/>
                </a:solidFill>
                <a:latin typeface="Avenir Next" charset="0"/>
                <a:ea typeface="Avenir Next" charset="0"/>
                <a:cs typeface="Avenir Next" charset="0"/>
              </a:rPr>
              <a:t> </a:t>
            </a:r>
            <a:r>
              <a:rPr lang="ru-RU" sz="4000" b="1" dirty="0" smtClean="0">
                <a:solidFill>
                  <a:schemeClr val="bg1"/>
                </a:solidFill>
                <a:latin typeface="Avenir Next" charset="0"/>
                <a:ea typeface="Avenir Next" charset="0"/>
                <a:cs typeface="Avenir Next" charset="0"/>
              </a:rPr>
              <a:t>ПОНИМАЕТ </a:t>
            </a:r>
            <a:r>
              <a:rPr lang="ru-RU" sz="4000" dirty="0" smtClean="0">
                <a:solidFill>
                  <a:schemeClr val="bg1"/>
                </a:solidFill>
                <a:latin typeface="Avenir Next" charset="0"/>
                <a:ea typeface="Avenir Next" charset="0"/>
                <a:cs typeface="Avenir Next" charset="0"/>
              </a:rPr>
              <a:t>НАС</a:t>
            </a:r>
            <a:r>
              <a:rPr lang="en-US" sz="4000" b="1" dirty="0" smtClean="0">
                <a:solidFill>
                  <a:schemeClr val="bg1"/>
                </a:solidFill>
                <a:latin typeface="Avenir Next" charset="0"/>
                <a:ea typeface="Avenir Next" charset="0"/>
                <a:cs typeface="Avenir Next" charset="0"/>
              </a:rPr>
              <a:t/>
            </a:r>
            <a:br>
              <a:rPr lang="en-US" sz="4000" b="1" dirty="0" smtClean="0">
                <a:solidFill>
                  <a:schemeClr val="bg1"/>
                </a:solidFill>
                <a:latin typeface="Avenir Next" charset="0"/>
                <a:ea typeface="Avenir Next" charset="0"/>
                <a:cs typeface="Avenir Next" charset="0"/>
              </a:rPr>
            </a:br>
            <a:r>
              <a:rPr lang="ru-RU" sz="1000" b="1" dirty="0" smtClean="0">
                <a:solidFill>
                  <a:schemeClr val="bg1"/>
                </a:solidFill>
                <a:latin typeface="Avenir Next" charset="0"/>
                <a:ea typeface="Avenir Next" charset="0"/>
                <a:cs typeface="Avenir Next" charset="0"/>
              </a:rPr>
              <a:t>ШАНТАЛЬ</a:t>
            </a:r>
            <a:r>
              <a:rPr lang="en-US" sz="1000" b="1" dirty="0" smtClean="0">
                <a:solidFill>
                  <a:schemeClr val="bg1"/>
                </a:solidFill>
                <a:latin typeface="Avenir Next" charset="0"/>
                <a:ea typeface="Avenir Next" charset="0"/>
                <a:cs typeface="Avenir Next" charset="0"/>
              </a:rPr>
              <a:t> </a:t>
            </a:r>
            <a:r>
              <a:rPr lang="ru-RU" sz="1000" b="1" dirty="0" smtClean="0">
                <a:solidFill>
                  <a:schemeClr val="bg1"/>
                </a:solidFill>
                <a:latin typeface="Avenir Next" charset="0"/>
                <a:ea typeface="Avenir Next" charset="0"/>
                <a:cs typeface="Avenir Next" charset="0"/>
              </a:rPr>
              <a:t>КЛИНГБЕЙЛ</a:t>
            </a:r>
            <a:r>
              <a:rPr lang="en-US" sz="1000" b="1" dirty="0" smtClean="0">
                <a:solidFill>
                  <a:schemeClr val="bg1"/>
                </a:solidFill>
                <a:latin typeface="Avenir Next" charset="0"/>
                <a:ea typeface="Avenir Next" charset="0"/>
                <a:cs typeface="Avenir Next" charset="0"/>
              </a:rPr>
              <a:t/>
            </a:r>
            <a:br>
              <a:rPr lang="en-US" sz="1000" b="1" dirty="0" smtClean="0">
                <a:solidFill>
                  <a:schemeClr val="bg1"/>
                </a:solidFill>
                <a:latin typeface="Avenir Next" charset="0"/>
                <a:ea typeface="Avenir Next" charset="0"/>
                <a:cs typeface="Avenir Next" charset="0"/>
              </a:rPr>
            </a:br>
            <a:endParaRPr lang="en-US" sz="1000" b="1" dirty="0">
              <a:solidFill>
                <a:schemeClr val="bg1"/>
              </a:solidFill>
              <a:latin typeface="Avenir Next" charset="0"/>
              <a:ea typeface="Avenir Next" charset="0"/>
              <a:cs typeface="Avenir Next" charset="0"/>
            </a:endParaRPr>
          </a:p>
        </p:txBody>
      </p:sp>
      <p:sp>
        <p:nvSpPr>
          <p:cNvPr id="5" name="TextBox 4"/>
          <p:cNvSpPr txBox="1"/>
          <p:nvPr/>
        </p:nvSpPr>
        <p:spPr>
          <a:xfrm>
            <a:off x="1463036" y="5345722"/>
            <a:ext cx="6612195" cy="400110"/>
          </a:xfrm>
          <a:prstGeom prst="rect">
            <a:avLst/>
          </a:prstGeom>
          <a:noFill/>
        </p:spPr>
        <p:txBody>
          <a:bodyPr wrap="square" rtlCol="0">
            <a:spAutoFit/>
          </a:bodyPr>
          <a:lstStyle/>
          <a:p>
            <a:pPr algn="ctr"/>
            <a:r>
              <a:rPr lang="ru-RU" sz="2000" b="1" dirty="0" smtClean="0">
                <a:solidFill>
                  <a:schemeClr val="accent4">
                    <a:lumMod val="60000"/>
                    <a:lumOff val="40000"/>
                  </a:schemeClr>
                </a:solidFill>
                <a:latin typeface="Avenir Next" charset="0"/>
                <a:ea typeface="Avenir Next" charset="0"/>
                <a:cs typeface="Avenir Next" charset="0"/>
              </a:rPr>
              <a:t>МЕЖДУНАРОДНЫЙ</a:t>
            </a:r>
            <a:r>
              <a:rPr lang="en-US" sz="2000" b="1" dirty="0" smtClean="0">
                <a:solidFill>
                  <a:schemeClr val="accent4">
                    <a:lumMod val="60000"/>
                    <a:lumOff val="40000"/>
                  </a:schemeClr>
                </a:solidFill>
                <a:latin typeface="Avenir Next" charset="0"/>
                <a:ea typeface="Avenir Next" charset="0"/>
                <a:cs typeface="Avenir Next" charset="0"/>
              </a:rPr>
              <a:t> </a:t>
            </a:r>
            <a:r>
              <a:rPr lang="ru-RU" sz="2000" b="1" dirty="0" smtClean="0">
                <a:solidFill>
                  <a:schemeClr val="accent4">
                    <a:lumMod val="60000"/>
                    <a:lumOff val="40000"/>
                  </a:schemeClr>
                </a:solidFill>
                <a:latin typeface="Avenir Next" charset="0"/>
                <a:ea typeface="Avenir Next" charset="0"/>
                <a:cs typeface="Avenir Next" charset="0"/>
              </a:rPr>
              <a:t>ЖЕНСКИЙ</a:t>
            </a:r>
            <a:r>
              <a:rPr lang="en-US" sz="2000" b="1" dirty="0" smtClean="0">
                <a:solidFill>
                  <a:schemeClr val="accent4">
                    <a:lumMod val="60000"/>
                    <a:lumOff val="40000"/>
                  </a:schemeClr>
                </a:solidFill>
                <a:latin typeface="Avenir Next" charset="0"/>
                <a:ea typeface="Avenir Next" charset="0"/>
                <a:cs typeface="Avenir Next" charset="0"/>
              </a:rPr>
              <a:t> </a:t>
            </a:r>
            <a:r>
              <a:rPr lang="ru-RU" sz="2000" b="1" dirty="0" smtClean="0">
                <a:solidFill>
                  <a:schemeClr val="accent4">
                    <a:lumMod val="60000"/>
                    <a:lumOff val="40000"/>
                  </a:schemeClr>
                </a:solidFill>
                <a:latin typeface="Avenir Next" charset="0"/>
                <a:ea typeface="Avenir Next" charset="0"/>
                <a:cs typeface="Avenir Next" charset="0"/>
              </a:rPr>
              <a:t>ДЕНЬ</a:t>
            </a:r>
            <a:r>
              <a:rPr lang="en-US" sz="2000" b="1" dirty="0" smtClean="0">
                <a:solidFill>
                  <a:schemeClr val="accent4">
                    <a:lumMod val="60000"/>
                    <a:lumOff val="40000"/>
                  </a:schemeClr>
                </a:solidFill>
                <a:latin typeface="Avenir Next" charset="0"/>
                <a:ea typeface="Avenir Next" charset="0"/>
                <a:cs typeface="Avenir Next" charset="0"/>
              </a:rPr>
              <a:t> </a:t>
            </a:r>
            <a:r>
              <a:rPr lang="ru-RU" sz="2000" b="1" dirty="0" smtClean="0">
                <a:solidFill>
                  <a:schemeClr val="accent4">
                    <a:lumMod val="60000"/>
                    <a:lumOff val="40000"/>
                  </a:schemeClr>
                </a:solidFill>
                <a:latin typeface="Avenir Next" charset="0"/>
                <a:ea typeface="Avenir Next" charset="0"/>
                <a:cs typeface="Avenir Next" charset="0"/>
              </a:rPr>
              <a:t>МОЛИТВЫ</a:t>
            </a:r>
            <a:endParaRPr lang="en-US" sz="2000" dirty="0">
              <a:solidFill>
                <a:schemeClr val="accent4">
                  <a:lumMod val="60000"/>
                  <a:lumOff val="40000"/>
                </a:schemeClr>
              </a:solidFill>
              <a:latin typeface="Avenir Next" charset="0"/>
              <a:ea typeface="Avenir Next" charset="0"/>
              <a:cs typeface="Avenir Next" charset="0"/>
            </a:endParaRPr>
          </a:p>
        </p:txBody>
      </p:sp>
      <p:sp>
        <p:nvSpPr>
          <p:cNvPr id="6" name="TextBox 5"/>
          <p:cNvSpPr txBox="1"/>
          <p:nvPr/>
        </p:nvSpPr>
        <p:spPr>
          <a:xfrm>
            <a:off x="3324029" y="5866228"/>
            <a:ext cx="2581912" cy="646331"/>
          </a:xfrm>
          <a:prstGeom prst="rect">
            <a:avLst/>
          </a:prstGeom>
          <a:noFill/>
        </p:spPr>
        <p:txBody>
          <a:bodyPr wrap="none" rtlCol="0">
            <a:spAutoFit/>
          </a:bodyPr>
          <a:lstStyle/>
          <a:p>
            <a:pPr algn="ctr"/>
            <a:r>
              <a:rPr lang="ru-RU" sz="1200" dirty="0" smtClean="0">
                <a:solidFill>
                  <a:schemeClr val="bg1"/>
                </a:solidFill>
                <a:latin typeface="Avenir Next" charset="0"/>
                <a:ea typeface="Avenir Next" charset="0"/>
                <a:cs typeface="Avenir Next" charset="0"/>
              </a:rPr>
              <a:t>ОТДЕЛ ЖЕНСКОГО СЛУЖЕНИЯ </a:t>
            </a:r>
          </a:p>
          <a:p>
            <a:pPr algn="ctr"/>
            <a:r>
              <a:rPr lang="ru-RU" sz="1200" dirty="0" smtClean="0">
                <a:solidFill>
                  <a:schemeClr val="bg1"/>
                </a:solidFill>
                <a:latin typeface="Avenir Next" charset="0"/>
                <a:ea typeface="Avenir Next" charset="0"/>
                <a:cs typeface="Avenir Next" charset="0"/>
              </a:rPr>
              <a:t>ГЕНЕРАЛЬНОЙ КОНФЕРЕНЦИИ </a:t>
            </a:r>
          </a:p>
          <a:p>
            <a:pPr algn="ctr"/>
            <a:r>
              <a:rPr lang="en-US" sz="1200" dirty="0" smtClean="0">
                <a:solidFill>
                  <a:schemeClr val="bg1"/>
                </a:solidFill>
                <a:latin typeface="Avenir Next" charset="0"/>
                <a:ea typeface="Avenir Next" charset="0"/>
                <a:cs typeface="Avenir Next" charset="0"/>
              </a:rPr>
              <a:t>2018 </a:t>
            </a:r>
            <a:endParaRPr lang="en-US" sz="1200" dirty="0">
              <a:solidFill>
                <a:schemeClr val="bg1"/>
              </a:solidFill>
              <a:latin typeface="Avenir Next" charset="0"/>
              <a:ea typeface="Avenir Next" charset="0"/>
              <a:cs typeface="Avenir Next" charset="0"/>
            </a:endParaRPr>
          </a:p>
        </p:txBody>
      </p:sp>
      <p:pic>
        <p:nvPicPr>
          <p:cNvPr id="7" name="Picture 6"/>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075231" y="6305076"/>
            <a:ext cx="648832" cy="453878"/>
          </a:xfrm>
          <a:prstGeom prst="rect">
            <a:avLst/>
          </a:prstGeom>
        </p:spPr>
      </p:pic>
    </p:spTree>
    <p:extLst>
      <p:ext uri="{BB962C8B-B14F-4D97-AF65-F5344CB8AC3E}">
        <p14:creationId xmlns:p14="http://schemas.microsoft.com/office/powerpoint/2010/main" xmlns="" val="966815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28650" y="2538248"/>
            <a:ext cx="8149590" cy="3783724"/>
          </a:xfrm>
        </p:spPr>
        <p:txBody>
          <a:bodyPr>
            <a:normAutofit/>
          </a:bodyPr>
          <a:lstStyle/>
          <a:p>
            <a:pPr marL="0" indent="0" algn="ctr">
              <a:lnSpc>
                <a:spcPct val="100000"/>
              </a:lnSpc>
              <a:buNone/>
            </a:pPr>
            <a:r>
              <a:rPr lang="ru-RU" b="1" dirty="0" smtClean="0">
                <a:solidFill>
                  <a:srgbClr val="FFFFFF"/>
                </a:solidFill>
              </a:rPr>
              <a:t>Бог </a:t>
            </a:r>
            <a:r>
              <a:rPr lang="ru-RU" b="1" dirty="0">
                <a:solidFill>
                  <a:srgbClr val="FFFFFF"/>
                </a:solidFill>
              </a:rPr>
              <a:t>не просто сочувствует нам</a:t>
            </a:r>
            <a:r>
              <a:rPr lang="ru-RU" b="1" dirty="0" smtClean="0">
                <a:solidFill>
                  <a:srgbClr val="FFFFFF"/>
                </a:solidFill>
              </a:rPr>
              <a:t>.</a:t>
            </a:r>
          </a:p>
          <a:p>
            <a:pPr marL="0" indent="0" algn="ctr">
              <a:lnSpc>
                <a:spcPct val="100000"/>
              </a:lnSpc>
              <a:buNone/>
            </a:pPr>
            <a:r>
              <a:rPr lang="ru-RU" b="1" dirty="0" smtClean="0">
                <a:solidFill>
                  <a:srgbClr val="FFFFFF"/>
                </a:solidFill>
              </a:rPr>
              <a:t> </a:t>
            </a:r>
            <a:r>
              <a:rPr lang="ru-RU" b="1" dirty="0">
                <a:solidFill>
                  <a:srgbClr val="FFFFFF"/>
                </a:solidFill>
              </a:rPr>
              <a:t>Он посылает </a:t>
            </a:r>
            <a:r>
              <a:rPr lang="ru-RU" b="1" dirty="0" smtClean="0">
                <a:solidFill>
                  <a:srgbClr val="FFFFFF"/>
                </a:solidFill>
              </a:rPr>
              <a:t>и </a:t>
            </a:r>
            <a:r>
              <a:rPr lang="ru-RU" b="1" dirty="0">
                <a:solidFill>
                  <a:srgbClr val="FFFFFF"/>
                </a:solidFill>
              </a:rPr>
              <a:t>временную помощь</a:t>
            </a:r>
            <a:r>
              <a:rPr lang="ru-RU" b="1"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В случае с Илией</a:t>
            </a:r>
            <a:r>
              <a:rPr lang="ru-RU" dirty="0" smtClean="0">
                <a:solidFill>
                  <a:srgbClr val="FFFFFF"/>
                </a:solidFill>
              </a:rPr>
              <a:t>,</a:t>
            </a:r>
          </a:p>
          <a:p>
            <a:pPr marL="0" indent="0" algn="ctr">
              <a:lnSpc>
                <a:spcPct val="100000"/>
              </a:lnSpc>
              <a:buNone/>
            </a:pPr>
            <a:r>
              <a:rPr lang="ru-RU" dirty="0" smtClean="0">
                <a:solidFill>
                  <a:srgbClr val="FFFFFF"/>
                </a:solidFill>
              </a:rPr>
              <a:t> это </a:t>
            </a:r>
            <a:r>
              <a:rPr lang="ru-RU" dirty="0">
                <a:solidFill>
                  <a:srgbClr val="FFFFFF"/>
                </a:solidFill>
              </a:rPr>
              <a:t>приготовленная ангелом печеная </a:t>
            </a:r>
            <a:r>
              <a:rPr lang="ru-RU" dirty="0" smtClean="0">
                <a:solidFill>
                  <a:srgbClr val="FFFFFF"/>
                </a:solidFill>
              </a:rPr>
              <a:t>лепешка</a:t>
            </a:r>
          </a:p>
          <a:p>
            <a:pPr marL="0" indent="0" algn="ctr">
              <a:lnSpc>
                <a:spcPct val="100000"/>
              </a:lnSpc>
              <a:buNone/>
            </a:pPr>
            <a:r>
              <a:rPr lang="ru-RU" dirty="0" smtClean="0">
                <a:solidFill>
                  <a:srgbClr val="FFFFFF"/>
                </a:solidFill>
              </a:rPr>
              <a:t> и </a:t>
            </a:r>
            <a:r>
              <a:rPr lang="ru-RU" dirty="0">
                <a:solidFill>
                  <a:srgbClr val="FFFFFF"/>
                </a:solidFill>
              </a:rPr>
              <a:t>кувшин </a:t>
            </a:r>
            <a:r>
              <a:rPr lang="ru-RU" dirty="0" smtClean="0">
                <a:solidFill>
                  <a:srgbClr val="FFFFFF"/>
                </a:solidFill>
              </a:rPr>
              <a:t>воды</a:t>
            </a:r>
          </a:p>
          <a:p>
            <a:pPr marL="0" indent="0" algn="ctr">
              <a:lnSpc>
                <a:spcPct val="100000"/>
              </a:lnSpc>
              <a:buNone/>
            </a:pPr>
            <a:r>
              <a:rPr lang="ru-RU" dirty="0" smtClean="0">
                <a:solidFill>
                  <a:srgbClr val="FFFFFF"/>
                </a:solidFill>
              </a:rPr>
              <a:t> </a:t>
            </a:r>
            <a:r>
              <a:rPr lang="ru-RU" dirty="0">
                <a:solidFill>
                  <a:srgbClr val="FFFFFF"/>
                </a:solidFill>
              </a:rPr>
              <a:t>(3 </a:t>
            </a:r>
            <a:r>
              <a:rPr lang="ru-RU" dirty="0" err="1">
                <a:solidFill>
                  <a:srgbClr val="FFFFFF"/>
                </a:solidFill>
              </a:rPr>
              <a:t>Цар</a:t>
            </a:r>
            <a:r>
              <a:rPr lang="ru-RU" dirty="0">
                <a:solidFill>
                  <a:srgbClr val="FFFFFF"/>
                </a:solidFill>
              </a:rPr>
              <a:t>. 19:6).</a:t>
            </a:r>
            <a:endParaRPr lang="en-US" dirty="0">
              <a:solidFill>
                <a:srgbClr val="FFFFFF"/>
              </a:solidFill>
            </a:endParaRPr>
          </a:p>
        </p:txBody>
      </p:sp>
    </p:spTree>
    <p:extLst>
      <p:ext uri="{BB962C8B-B14F-4D97-AF65-F5344CB8AC3E}">
        <p14:creationId xmlns:p14="http://schemas.microsoft.com/office/powerpoint/2010/main" xmlns="" val="14869405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572377" y="2065283"/>
            <a:ext cx="8107387" cy="4430110"/>
          </a:xfrm>
        </p:spPr>
        <p:txBody>
          <a:bodyPr>
            <a:normAutofit/>
          </a:bodyPr>
          <a:lstStyle/>
          <a:p>
            <a:pPr marL="0" indent="0" algn="ctr">
              <a:lnSpc>
                <a:spcPct val="100000"/>
              </a:lnSpc>
              <a:buNone/>
            </a:pPr>
            <a:r>
              <a:rPr lang="ru-RU" b="1" u="sng" dirty="0" smtClean="0">
                <a:solidFill>
                  <a:schemeClr val="accent4">
                    <a:lumMod val="60000"/>
                    <a:lumOff val="40000"/>
                  </a:schemeClr>
                </a:solidFill>
              </a:rPr>
              <a:t>Бог посылает и покой</a:t>
            </a:r>
            <a:r>
              <a:rPr lang="en-US" b="1" u="sng" dirty="0" smtClean="0">
                <a:solidFill>
                  <a:schemeClr val="accent4">
                    <a:lumMod val="60000"/>
                    <a:lumOff val="40000"/>
                  </a:schemeClr>
                </a:solidFill>
              </a:rPr>
              <a:t>.</a:t>
            </a:r>
            <a:endParaRPr lang="ru-RU" b="1" u="sng" dirty="0" smtClean="0">
              <a:solidFill>
                <a:schemeClr val="accent4">
                  <a:lumMod val="60000"/>
                  <a:lumOff val="40000"/>
                </a:schemeClr>
              </a:solidFill>
            </a:endParaRPr>
          </a:p>
          <a:p>
            <a:pPr marL="0" indent="0" algn="ctr">
              <a:lnSpc>
                <a:spcPct val="100000"/>
              </a:lnSpc>
              <a:buNone/>
            </a:pPr>
            <a:r>
              <a:rPr lang="en-US" b="1" dirty="0" smtClean="0">
                <a:solidFill>
                  <a:schemeClr val="accent4">
                    <a:lumMod val="60000"/>
                    <a:lumOff val="40000"/>
                  </a:schemeClr>
                </a:solidFill>
              </a:rPr>
              <a:t> </a:t>
            </a:r>
            <a:r>
              <a:rPr lang="ru-RU" dirty="0" smtClean="0">
                <a:solidFill>
                  <a:srgbClr val="FFFFFF"/>
                </a:solidFill>
              </a:rPr>
              <a:t>Он </a:t>
            </a:r>
            <a:r>
              <a:rPr lang="ru-RU" dirty="0">
                <a:solidFill>
                  <a:srgbClr val="FFFFFF"/>
                </a:solidFill>
              </a:rPr>
              <a:t>знал, что длительное путешествие Илии утомило его. Кроме физической усталости, пророк был и эмоционально изможден из-за неподъемного бремени вины</a:t>
            </a:r>
            <a:r>
              <a:rPr lang="ru-RU" dirty="0" smtClean="0">
                <a:solidFill>
                  <a:srgbClr val="FFFFFF"/>
                </a:solidFill>
              </a:rPr>
              <a:t>.</a:t>
            </a:r>
          </a:p>
          <a:p>
            <a:pPr marL="0" indent="0" algn="ctr">
              <a:lnSpc>
                <a:spcPct val="100000"/>
              </a:lnSpc>
              <a:buNone/>
            </a:pPr>
            <a:r>
              <a:rPr lang="en-US" dirty="0" smtClean="0">
                <a:solidFill>
                  <a:schemeClr val="bg1"/>
                </a:solidFill>
              </a:rPr>
              <a:t> </a:t>
            </a:r>
            <a:r>
              <a:rPr lang="ru-RU" b="1" u="sng" dirty="0" smtClean="0">
                <a:solidFill>
                  <a:schemeClr val="accent4">
                    <a:lumMod val="60000"/>
                    <a:lumOff val="40000"/>
                  </a:schemeClr>
                </a:solidFill>
              </a:rPr>
              <a:t>Бог прощает его и дает ему мир и покой.</a:t>
            </a:r>
          </a:p>
          <a:p>
            <a:pPr marL="0" indent="0" algn="ctr">
              <a:lnSpc>
                <a:spcPct val="100000"/>
              </a:lnSpc>
              <a:buNone/>
            </a:pPr>
            <a:r>
              <a:rPr lang="ru-RU" dirty="0" smtClean="0">
                <a:solidFill>
                  <a:schemeClr val="bg1"/>
                </a:solidFill>
              </a:rPr>
              <a:t> Теперь Илия с чистым сердцем может уснуть и восстановить свои силы.</a:t>
            </a:r>
            <a:endParaRPr lang="en-US" dirty="0">
              <a:solidFill>
                <a:schemeClr val="bg1"/>
              </a:solidFill>
            </a:endParaRPr>
          </a:p>
        </p:txBody>
      </p:sp>
    </p:spTree>
    <p:extLst>
      <p:ext uri="{BB962C8B-B14F-4D97-AF65-F5344CB8AC3E}">
        <p14:creationId xmlns:p14="http://schemas.microsoft.com/office/powerpoint/2010/main" xmlns="" val="742354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2" name="Title 1"/>
          <p:cNvSpPr>
            <a:spLocks noGrp="1"/>
          </p:cNvSpPr>
          <p:nvPr>
            <p:ph type="title"/>
          </p:nvPr>
        </p:nvSpPr>
        <p:spPr>
          <a:xfrm>
            <a:off x="628650" y="1110715"/>
            <a:ext cx="7886700" cy="1325563"/>
          </a:xfrm>
        </p:spPr>
        <p:txBody>
          <a:bodyPr>
            <a:normAutofit/>
          </a:bodyPr>
          <a:lstStyle/>
          <a:p>
            <a:pPr algn="ctr"/>
            <a:r>
              <a:rPr lang="ru-RU" sz="3600" b="1" dirty="0" smtClean="0">
                <a:solidFill>
                  <a:schemeClr val="bg1"/>
                </a:solidFill>
                <a:latin typeface="Avenir Next" charset="0"/>
                <a:ea typeface="Avenir Next" charset="0"/>
                <a:cs typeface="Avenir Next" charset="0"/>
              </a:rPr>
              <a:t>ИСЦЕЛЕНИЕ ПРОИСХОДИТ </a:t>
            </a:r>
            <a:br>
              <a:rPr lang="ru-RU" sz="3600" b="1" dirty="0" smtClean="0">
                <a:solidFill>
                  <a:schemeClr val="bg1"/>
                </a:solidFill>
                <a:latin typeface="Avenir Next" charset="0"/>
                <a:ea typeface="Avenir Next" charset="0"/>
                <a:cs typeface="Avenir Next" charset="0"/>
              </a:rPr>
            </a:br>
            <a:r>
              <a:rPr lang="ru-RU" sz="3600" b="1" dirty="0" smtClean="0">
                <a:solidFill>
                  <a:schemeClr val="bg1"/>
                </a:solidFill>
                <a:latin typeface="Avenir Next" charset="0"/>
                <a:ea typeface="Avenir Next" charset="0"/>
                <a:cs typeface="Avenir Next" charset="0"/>
              </a:rPr>
              <a:t>НЕ СРАЗУ</a:t>
            </a:r>
            <a:endParaRPr lang="en-US" sz="3600" dirty="0">
              <a:solidFill>
                <a:schemeClr val="bg1"/>
              </a:solidFill>
              <a:latin typeface="Avenir Next" charset="0"/>
              <a:ea typeface="Avenir Next" charset="0"/>
              <a:cs typeface="Avenir Next" charset="0"/>
            </a:endParaRPr>
          </a:p>
        </p:txBody>
      </p:sp>
      <p:sp>
        <p:nvSpPr>
          <p:cNvPr id="3" name="Content Placeholder 2"/>
          <p:cNvSpPr>
            <a:spLocks noGrp="1"/>
          </p:cNvSpPr>
          <p:nvPr>
            <p:ph idx="1"/>
          </p:nvPr>
        </p:nvSpPr>
        <p:spPr>
          <a:xfrm>
            <a:off x="628650" y="2436278"/>
            <a:ext cx="7886700" cy="4027583"/>
          </a:xfrm>
        </p:spPr>
        <p:txBody>
          <a:bodyPr>
            <a:normAutofit/>
          </a:bodyPr>
          <a:lstStyle/>
          <a:p>
            <a:pPr marL="0" indent="0" algn="ctr">
              <a:lnSpc>
                <a:spcPct val="100000"/>
              </a:lnSpc>
              <a:buNone/>
            </a:pPr>
            <a:r>
              <a:rPr lang="ru-RU" dirty="0" smtClean="0">
                <a:solidFill>
                  <a:schemeClr val="bg1"/>
                </a:solidFill>
              </a:rPr>
              <a:t>Бог помнит, что мы – «персть»</a:t>
            </a:r>
            <a:r>
              <a:rPr lang="en-US" dirty="0" smtClean="0">
                <a:solidFill>
                  <a:schemeClr val="bg1"/>
                </a:solidFill>
              </a:rPr>
              <a:t> (</a:t>
            </a:r>
            <a:r>
              <a:rPr lang="ru-RU" dirty="0" smtClean="0">
                <a:solidFill>
                  <a:schemeClr val="bg1"/>
                </a:solidFill>
              </a:rPr>
              <a:t>Пс. </a:t>
            </a:r>
            <a:r>
              <a:rPr lang="en-US" dirty="0" smtClean="0">
                <a:solidFill>
                  <a:schemeClr val="bg1"/>
                </a:solidFill>
              </a:rPr>
              <a:t>10</a:t>
            </a:r>
            <a:r>
              <a:rPr lang="ru-RU" dirty="0" smtClean="0">
                <a:solidFill>
                  <a:schemeClr val="bg1"/>
                </a:solidFill>
              </a:rPr>
              <a:t>2</a:t>
            </a:r>
            <a:r>
              <a:rPr lang="en-US" dirty="0" smtClean="0">
                <a:solidFill>
                  <a:schemeClr val="bg1"/>
                </a:solidFill>
              </a:rPr>
              <a:t>:</a:t>
            </a:r>
            <a:r>
              <a:rPr lang="en-US" dirty="0">
                <a:solidFill>
                  <a:schemeClr val="bg1"/>
                </a:solidFill>
              </a:rPr>
              <a:t>14). </a:t>
            </a:r>
            <a:r>
              <a:rPr lang="ru-RU" dirty="0" smtClean="0">
                <a:solidFill>
                  <a:schemeClr val="bg1"/>
                </a:solidFill>
              </a:rPr>
              <a:t>Он не торопится исцелять</a:t>
            </a:r>
            <a:r>
              <a:rPr lang="en-US" dirty="0" smtClean="0">
                <a:solidFill>
                  <a:schemeClr val="bg1"/>
                </a:solidFill>
              </a:rPr>
              <a:t>. </a:t>
            </a:r>
            <a:endParaRPr lang="ru-RU" dirty="0" smtClean="0">
              <a:solidFill>
                <a:schemeClr val="bg1"/>
              </a:solidFill>
            </a:endParaRPr>
          </a:p>
          <a:p>
            <a:pPr marL="0" indent="0" algn="ctr">
              <a:lnSpc>
                <a:spcPct val="100000"/>
              </a:lnSpc>
              <a:buNone/>
            </a:pPr>
            <a:r>
              <a:rPr lang="ru-RU" b="1" dirty="0" smtClean="0">
                <a:solidFill>
                  <a:schemeClr val="accent4">
                    <a:lumMod val="60000"/>
                    <a:lumOff val="40000"/>
                  </a:schemeClr>
                </a:solidFill>
              </a:rPr>
              <a:t>Он дает Илии возможность отдохнуть. </a:t>
            </a:r>
          </a:p>
          <a:p>
            <a:pPr marL="0" indent="0" algn="ctr">
              <a:lnSpc>
                <a:spcPct val="100000"/>
              </a:lnSpc>
              <a:buNone/>
            </a:pPr>
            <a:r>
              <a:rPr lang="ru-RU" b="1" dirty="0" smtClean="0">
                <a:solidFill>
                  <a:schemeClr val="accent4">
                    <a:lumMod val="60000"/>
                    <a:lumOff val="40000"/>
                  </a:schemeClr>
                </a:solidFill>
              </a:rPr>
              <a:t>И, чтобы восстановить силы, дает необходимое время.</a:t>
            </a:r>
            <a:endParaRPr lang="en-US" b="1" dirty="0">
              <a:solidFill>
                <a:schemeClr val="accent4">
                  <a:lumMod val="60000"/>
                  <a:lumOff val="40000"/>
                </a:schemeClr>
              </a:solidFill>
            </a:endParaRPr>
          </a:p>
        </p:txBody>
      </p:sp>
    </p:spTree>
    <p:extLst>
      <p:ext uri="{BB962C8B-B14F-4D97-AF65-F5344CB8AC3E}">
        <p14:creationId xmlns:p14="http://schemas.microsoft.com/office/powerpoint/2010/main" xmlns="" val="2024601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1388303" y="2725957"/>
            <a:ext cx="6742822" cy="2465022"/>
          </a:xfrm>
        </p:spPr>
        <p:txBody>
          <a:bodyPr>
            <a:normAutofit fontScale="85000" lnSpcReduction="20000"/>
          </a:bodyPr>
          <a:lstStyle/>
          <a:p>
            <a:pPr marL="0" indent="0" algn="ctr">
              <a:lnSpc>
                <a:spcPct val="100000"/>
              </a:lnSpc>
              <a:buNone/>
            </a:pPr>
            <a:r>
              <a:rPr lang="ru-RU" dirty="0">
                <a:solidFill>
                  <a:srgbClr val="FFFFFF"/>
                </a:solidFill>
              </a:rPr>
              <a:t>Бог понимает, что жизнь в этом грешном мире может привести и приведет </a:t>
            </a:r>
            <a:r>
              <a:rPr lang="ru-RU" dirty="0" smtClean="0">
                <a:solidFill>
                  <a:srgbClr val="FFFFFF"/>
                </a:solidFill>
              </a:rPr>
              <a:t/>
            </a:r>
            <a:br>
              <a:rPr lang="ru-RU" dirty="0" smtClean="0">
                <a:solidFill>
                  <a:srgbClr val="FFFFFF"/>
                </a:solidFill>
              </a:rPr>
            </a:br>
            <a:r>
              <a:rPr lang="ru-RU" dirty="0" smtClean="0">
                <a:solidFill>
                  <a:srgbClr val="FFFFFF"/>
                </a:solidFill>
              </a:rPr>
              <a:t>к </a:t>
            </a:r>
            <a:r>
              <a:rPr lang="ru-RU" dirty="0">
                <a:solidFill>
                  <a:srgbClr val="FFFFFF"/>
                </a:solidFill>
              </a:rPr>
              <a:t>депрессии</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Он понимает наше побуждение бежать от боли, которую она вызывает. </a:t>
            </a:r>
            <a:r>
              <a:rPr lang="ru-RU" dirty="0" smtClean="0">
                <a:solidFill>
                  <a:srgbClr val="FFFFFF"/>
                </a:solidFill>
              </a:rPr>
              <a:t/>
            </a:r>
            <a:br>
              <a:rPr lang="ru-RU" dirty="0" smtClean="0">
                <a:solidFill>
                  <a:srgbClr val="FFFFFF"/>
                </a:solidFill>
              </a:rPr>
            </a:br>
            <a:r>
              <a:rPr lang="ru-RU" sz="3200" b="1" dirty="0" smtClean="0">
                <a:solidFill>
                  <a:schemeClr val="accent4">
                    <a:lumMod val="60000"/>
                    <a:lumOff val="40000"/>
                  </a:schemeClr>
                </a:solidFill>
              </a:rPr>
              <a:t>Тем не менее, Он хочет </a:t>
            </a:r>
            <a:r>
              <a:rPr lang="ru-RU" sz="3200" b="1" i="1" dirty="0" smtClean="0">
                <a:solidFill>
                  <a:schemeClr val="accent4">
                    <a:lumMod val="60000"/>
                    <a:lumOff val="40000"/>
                  </a:schemeClr>
                </a:solidFill>
              </a:rPr>
              <a:t>направить </a:t>
            </a:r>
            <a:r>
              <a:rPr lang="ru-RU" sz="3200" b="1" dirty="0" smtClean="0">
                <a:solidFill>
                  <a:schemeClr val="accent4">
                    <a:lumMod val="60000"/>
                    <a:lumOff val="40000"/>
                  </a:schemeClr>
                </a:solidFill>
              </a:rPr>
              <a:t>нас в другое русло</a:t>
            </a:r>
            <a:r>
              <a:rPr lang="en-US" sz="3200" b="1" dirty="0" smtClean="0">
                <a:solidFill>
                  <a:schemeClr val="accent4">
                    <a:lumMod val="60000"/>
                    <a:lumOff val="40000"/>
                  </a:schemeClr>
                </a:solidFill>
              </a:rPr>
              <a:t>. </a:t>
            </a:r>
            <a:endParaRPr lang="en-US" sz="3200" b="1" dirty="0">
              <a:solidFill>
                <a:schemeClr val="accent4">
                  <a:lumMod val="60000"/>
                  <a:lumOff val="40000"/>
                </a:schemeClr>
              </a:solidFill>
            </a:endParaRPr>
          </a:p>
        </p:txBody>
      </p:sp>
    </p:spTree>
    <p:extLst>
      <p:ext uri="{BB962C8B-B14F-4D97-AF65-F5344CB8AC3E}">
        <p14:creationId xmlns:p14="http://schemas.microsoft.com/office/powerpoint/2010/main" xmlns="" val="5968388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656786" y="2655618"/>
            <a:ext cx="7886700" cy="2746375"/>
          </a:xfrm>
        </p:spPr>
        <p:txBody>
          <a:bodyPr>
            <a:normAutofit/>
          </a:bodyPr>
          <a:lstStyle/>
          <a:p>
            <a:pPr marL="0" indent="0" algn="ctr">
              <a:lnSpc>
                <a:spcPct val="100000"/>
              </a:lnSpc>
              <a:buNone/>
            </a:pPr>
            <a:r>
              <a:rPr lang="ru-RU" dirty="0" smtClean="0">
                <a:solidFill>
                  <a:srgbClr val="FFFFFF"/>
                </a:solidFill>
              </a:rPr>
              <a:t>Вместо </a:t>
            </a:r>
            <a:r>
              <a:rPr lang="ru-RU" dirty="0">
                <a:solidFill>
                  <a:srgbClr val="FFFFFF"/>
                </a:solidFill>
              </a:rPr>
              <a:t>обращения к разрушительным механизмам выживания, Бог предлагает нам бежать к Нему</a:t>
            </a:r>
            <a:r>
              <a:rPr lang="ru-RU" dirty="0" smtClean="0">
                <a:solidFill>
                  <a:srgbClr val="FFFFFF"/>
                </a:solidFill>
              </a:rPr>
              <a:t>. </a:t>
            </a:r>
            <a:r>
              <a:rPr lang="ru-RU" dirty="0">
                <a:solidFill>
                  <a:srgbClr val="FFFFFF"/>
                </a:solidFill>
              </a:rPr>
              <a:t>И там, в Его присутствии, </a:t>
            </a:r>
            <a:r>
              <a:rPr lang="ru-RU" dirty="0" smtClean="0">
                <a:solidFill>
                  <a:srgbClr val="FFFFFF"/>
                </a:solidFill>
              </a:rPr>
              <a:t/>
            </a:r>
            <a:br>
              <a:rPr lang="ru-RU" dirty="0" smtClean="0">
                <a:solidFill>
                  <a:srgbClr val="FFFFFF"/>
                </a:solidFill>
              </a:rPr>
            </a:br>
            <a:r>
              <a:rPr lang="ru-RU" dirty="0" smtClean="0">
                <a:solidFill>
                  <a:srgbClr val="FFFFFF"/>
                </a:solidFill>
              </a:rPr>
              <a:t>Он </a:t>
            </a:r>
            <a:r>
              <a:rPr lang="ru-RU" dirty="0">
                <a:solidFill>
                  <a:srgbClr val="FFFFFF"/>
                </a:solidFill>
              </a:rPr>
              <a:t>хочет научить нас слышать Его голос в</a:t>
            </a:r>
            <a:r>
              <a:rPr lang="ru-RU" dirty="0"/>
              <a:t> </a:t>
            </a:r>
            <a:r>
              <a:rPr lang="ru-RU" b="1" dirty="0" smtClean="0">
                <a:solidFill>
                  <a:schemeClr val="accent4">
                    <a:lumMod val="60000"/>
                    <a:lumOff val="40000"/>
                  </a:schemeClr>
                </a:solidFill>
              </a:rPr>
              <a:t>«веянии тихого ветра»</a:t>
            </a:r>
            <a:r>
              <a:rPr lang="en-US" b="1" dirty="0" smtClean="0">
                <a:solidFill>
                  <a:schemeClr val="accent4">
                    <a:lumMod val="60000"/>
                    <a:lumOff val="40000"/>
                  </a:schemeClr>
                </a:solidFill>
              </a:rPr>
              <a:t> </a:t>
            </a:r>
            <a:r>
              <a:rPr lang="ru-RU" dirty="0" smtClean="0">
                <a:solidFill>
                  <a:srgbClr val="FFFFFF"/>
                </a:solidFill>
              </a:rPr>
              <a:t>(</a:t>
            </a:r>
            <a:r>
              <a:rPr lang="ru-RU" dirty="0">
                <a:solidFill>
                  <a:srgbClr val="FFFFFF"/>
                </a:solidFill>
              </a:rPr>
              <a:t>3 Цар. 19:12).</a:t>
            </a:r>
            <a:r>
              <a:rPr lang="en-US" dirty="0"/>
              <a:t> </a:t>
            </a:r>
            <a:endParaRPr lang="en-US" dirty="0">
              <a:solidFill>
                <a:schemeClr val="bg1"/>
              </a:solidFill>
            </a:endParaRPr>
          </a:p>
        </p:txBody>
      </p:sp>
    </p:spTree>
    <p:extLst>
      <p:ext uri="{BB962C8B-B14F-4D97-AF65-F5344CB8AC3E}">
        <p14:creationId xmlns:p14="http://schemas.microsoft.com/office/powerpoint/2010/main" xmlns="" val="173033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2" name="Title 1"/>
          <p:cNvSpPr>
            <a:spLocks noGrp="1"/>
          </p:cNvSpPr>
          <p:nvPr>
            <p:ph type="title"/>
          </p:nvPr>
        </p:nvSpPr>
        <p:spPr>
          <a:xfrm>
            <a:off x="586446" y="857497"/>
            <a:ext cx="7886700" cy="1325563"/>
          </a:xfrm>
        </p:spPr>
        <p:txBody>
          <a:bodyPr>
            <a:normAutofit/>
          </a:bodyPr>
          <a:lstStyle/>
          <a:p>
            <a:pPr algn="ctr"/>
            <a:r>
              <a:rPr lang="ru-RU" sz="3600" b="1" dirty="0" smtClean="0">
                <a:solidFill>
                  <a:schemeClr val="bg1"/>
                </a:solidFill>
                <a:latin typeface="Avenir Next" charset="0"/>
                <a:ea typeface="Avenir Next" charset="0"/>
                <a:cs typeface="Avenir Next" charset="0"/>
              </a:rPr>
              <a:t>ЧТО БЫЛО ДАЛЬШЕ?</a:t>
            </a:r>
            <a:endParaRPr lang="en-US" sz="3600" dirty="0">
              <a:solidFill>
                <a:schemeClr val="bg1"/>
              </a:solidFill>
              <a:latin typeface="Avenir Next" charset="0"/>
              <a:ea typeface="Avenir Next" charset="0"/>
              <a:cs typeface="Avenir Next" charset="0"/>
            </a:endParaRPr>
          </a:p>
        </p:txBody>
      </p:sp>
      <p:sp>
        <p:nvSpPr>
          <p:cNvPr id="3" name="Content Placeholder 2"/>
          <p:cNvSpPr>
            <a:spLocks noGrp="1"/>
          </p:cNvSpPr>
          <p:nvPr>
            <p:ph idx="1"/>
          </p:nvPr>
        </p:nvSpPr>
        <p:spPr>
          <a:xfrm>
            <a:off x="698990" y="2585280"/>
            <a:ext cx="7886700" cy="3084000"/>
          </a:xfrm>
        </p:spPr>
        <p:txBody>
          <a:bodyPr>
            <a:normAutofit/>
          </a:bodyPr>
          <a:lstStyle/>
          <a:p>
            <a:pPr marL="0" indent="0" algn="ctr">
              <a:lnSpc>
                <a:spcPct val="100000"/>
              </a:lnSpc>
              <a:buNone/>
            </a:pPr>
            <a:r>
              <a:rPr lang="ru-RU" dirty="0">
                <a:solidFill>
                  <a:srgbClr val="FFFFFF"/>
                </a:solidFill>
              </a:rPr>
              <a:t>«И возвратился Ангел Господень во второй раз, коснулся его и сказал: встань, ешь, ибо дальняя дорога пред тобою. И встал он, поел и напился, </a:t>
            </a:r>
            <a:r>
              <a:rPr lang="ru-RU" dirty="0" smtClean="0">
                <a:solidFill>
                  <a:srgbClr val="FFFFFF"/>
                </a:solidFill>
              </a:rPr>
              <a:t/>
            </a:r>
            <a:br>
              <a:rPr lang="ru-RU" dirty="0" smtClean="0">
                <a:solidFill>
                  <a:srgbClr val="FFFFFF"/>
                </a:solidFill>
              </a:rPr>
            </a:br>
            <a:r>
              <a:rPr lang="ru-RU" dirty="0" smtClean="0">
                <a:solidFill>
                  <a:srgbClr val="FFFFFF"/>
                </a:solidFill>
              </a:rPr>
              <a:t>и</a:t>
            </a:r>
            <a:r>
              <a:rPr lang="ru-RU" dirty="0">
                <a:solidFill>
                  <a:srgbClr val="FFFFFF"/>
                </a:solidFill>
              </a:rPr>
              <a:t>, подкрепившись той пищею, шел сорок </a:t>
            </a:r>
            <a:r>
              <a:rPr lang="ru-RU" dirty="0" smtClean="0">
                <a:solidFill>
                  <a:srgbClr val="FFFFFF"/>
                </a:solidFill>
              </a:rPr>
              <a:t>дней </a:t>
            </a:r>
            <a:br>
              <a:rPr lang="ru-RU" dirty="0" smtClean="0">
                <a:solidFill>
                  <a:srgbClr val="FFFFFF"/>
                </a:solidFill>
              </a:rPr>
            </a:br>
            <a:r>
              <a:rPr lang="ru-RU" dirty="0" smtClean="0">
                <a:solidFill>
                  <a:srgbClr val="FFFFFF"/>
                </a:solidFill>
              </a:rPr>
              <a:t>и </a:t>
            </a:r>
            <a:r>
              <a:rPr lang="ru-RU" dirty="0">
                <a:solidFill>
                  <a:srgbClr val="FFFFFF"/>
                </a:solidFill>
              </a:rPr>
              <a:t>сорок ночей до горы Божией Хорива</a:t>
            </a:r>
            <a:r>
              <a:rPr lang="ru-RU" dirty="0" smtClean="0">
                <a:solidFill>
                  <a:srgbClr val="FFFFFF"/>
                </a:solidFill>
              </a:rPr>
              <a:t>»</a:t>
            </a:r>
            <a:br>
              <a:rPr lang="ru-RU" dirty="0" smtClean="0">
                <a:solidFill>
                  <a:srgbClr val="FFFFFF"/>
                </a:solidFill>
              </a:rPr>
            </a:br>
            <a:r>
              <a:rPr lang="ru-RU" dirty="0" smtClean="0">
                <a:solidFill>
                  <a:srgbClr val="FFFFFF"/>
                </a:solidFill>
              </a:rPr>
              <a:t> </a:t>
            </a:r>
            <a:r>
              <a:rPr lang="ru-RU" dirty="0">
                <a:solidFill>
                  <a:srgbClr val="FFFFFF"/>
                </a:solidFill>
              </a:rPr>
              <a:t>(3 </a:t>
            </a:r>
            <a:r>
              <a:rPr lang="ru-RU" dirty="0" err="1">
                <a:solidFill>
                  <a:srgbClr val="FFFFFF"/>
                </a:solidFill>
              </a:rPr>
              <a:t>Цар</a:t>
            </a:r>
            <a:r>
              <a:rPr lang="ru-RU" dirty="0">
                <a:solidFill>
                  <a:srgbClr val="FFFFFF"/>
                </a:solidFill>
              </a:rPr>
              <a:t>. 19:7-8)</a:t>
            </a:r>
            <a:r>
              <a:rPr lang="ru-RU" dirty="0" smtClean="0">
                <a:solidFill>
                  <a:srgbClr val="FFFFFF"/>
                </a:solidFill>
              </a:rPr>
              <a:t>.</a:t>
            </a:r>
          </a:p>
        </p:txBody>
      </p:sp>
    </p:spTree>
    <p:extLst>
      <p:ext uri="{BB962C8B-B14F-4D97-AF65-F5344CB8AC3E}">
        <p14:creationId xmlns:p14="http://schemas.microsoft.com/office/powerpoint/2010/main" xmlns="" val="174856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487974" y="2081048"/>
            <a:ext cx="8149590" cy="4508938"/>
          </a:xfrm>
        </p:spPr>
        <p:txBody>
          <a:bodyPr>
            <a:normAutofit/>
          </a:bodyPr>
          <a:lstStyle/>
          <a:p>
            <a:pPr marL="0" indent="0" algn="ctr">
              <a:lnSpc>
                <a:spcPct val="100000"/>
              </a:lnSpc>
              <a:buNone/>
            </a:pPr>
            <a:r>
              <a:rPr lang="ru-RU" b="1" dirty="0" smtClean="0">
                <a:solidFill>
                  <a:schemeClr val="accent4">
                    <a:lumMod val="60000"/>
                    <a:lumOff val="40000"/>
                  </a:schemeClr>
                </a:solidFill>
              </a:rPr>
              <a:t>Бог же видел ситуацию другими глазами.</a:t>
            </a:r>
          </a:p>
          <a:p>
            <a:pPr marL="0" indent="0" algn="ctr">
              <a:lnSpc>
                <a:spcPct val="100000"/>
              </a:lnSpc>
              <a:buNone/>
            </a:pPr>
            <a:r>
              <a:rPr lang="ru-RU" b="1" dirty="0" smtClean="0">
                <a:solidFill>
                  <a:srgbClr val="FFFFFF"/>
                </a:solidFill>
              </a:rPr>
              <a:t> </a:t>
            </a:r>
            <a:r>
              <a:rPr lang="ru-RU" dirty="0">
                <a:solidFill>
                  <a:srgbClr val="FFFFFF"/>
                </a:solidFill>
              </a:rPr>
              <a:t>Он знал, что все лучшее для Илии было впереди.  Ему еще предстояло совершать помазания царей и избрать своего духовного наследника.  Бог уже знал преемника – Елисея, который станет </a:t>
            </a:r>
            <a:r>
              <a:rPr lang="ru-RU" dirty="0" smtClean="0">
                <a:solidFill>
                  <a:srgbClr val="FFFFFF"/>
                </a:solidFill>
              </a:rPr>
              <a:t>для Илии </a:t>
            </a:r>
            <a:r>
              <a:rPr lang="ru-RU" dirty="0">
                <a:solidFill>
                  <a:srgbClr val="FFFFFF"/>
                </a:solidFill>
              </a:rPr>
              <a:t>роднее сына</a:t>
            </a:r>
            <a:r>
              <a:rPr lang="ru-RU" dirty="0" smtClean="0">
                <a:solidFill>
                  <a:srgbClr val="FFFFFF"/>
                </a:solidFill>
              </a:rPr>
              <a:t>.</a:t>
            </a:r>
          </a:p>
          <a:p>
            <a:pPr marL="0" indent="0" algn="ctr">
              <a:lnSpc>
                <a:spcPct val="100000"/>
              </a:lnSpc>
              <a:buNone/>
            </a:pPr>
            <a:r>
              <a:rPr lang="en-US" dirty="0" smtClean="0">
                <a:solidFill>
                  <a:schemeClr val="bg1"/>
                </a:solidFill>
              </a:rPr>
              <a:t> </a:t>
            </a:r>
            <a:r>
              <a:rPr lang="ru-RU" b="1" dirty="0" smtClean="0">
                <a:solidFill>
                  <a:schemeClr val="accent4">
                    <a:lumMod val="60000"/>
                    <a:lumOff val="40000"/>
                  </a:schemeClr>
                </a:solidFill>
              </a:rPr>
              <a:t>Господу было известно</a:t>
            </a:r>
            <a:r>
              <a:rPr lang="en-US" b="1" dirty="0" smtClean="0">
                <a:solidFill>
                  <a:schemeClr val="accent4">
                    <a:lumMod val="60000"/>
                    <a:lumOff val="40000"/>
                  </a:schemeClr>
                </a:solidFill>
              </a:rPr>
              <a:t>,</a:t>
            </a:r>
            <a:r>
              <a:rPr lang="ru-RU" b="1" dirty="0" smtClean="0">
                <a:solidFill>
                  <a:schemeClr val="accent4">
                    <a:lumMod val="60000"/>
                    <a:lumOff val="40000"/>
                  </a:schemeClr>
                </a:solidFill>
              </a:rPr>
              <a:t> что по вере своей Елисей также призовет огонь с неба.</a:t>
            </a:r>
            <a:r>
              <a:rPr lang="en-US" b="1" dirty="0" smtClean="0">
                <a:solidFill>
                  <a:schemeClr val="accent4">
                    <a:lumMod val="60000"/>
                    <a:lumOff val="40000"/>
                  </a:schemeClr>
                </a:solidFill>
              </a:rPr>
              <a:t> </a:t>
            </a:r>
            <a:endParaRPr lang="en-US" b="1" dirty="0">
              <a:solidFill>
                <a:schemeClr val="accent4">
                  <a:lumMod val="60000"/>
                  <a:lumOff val="40000"/>
                </a:schemeClr>
              </a:solidFill>
            </a:endParaRPr>
          </a:p>
        </p:txBody>
      </p:sp>
    </p:spTree>
    <p:extLst>
      <p:ext uri="{BB962C8B-B14F-4D97-AF65-F5344CB8AC3E}">
        <p14:creationId xmlns:p14="http://schemas.microsoft.com/office/powerpoint/2010/main" xmlns="" val="1063768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811529" y="2641551"/>
            <a:ext cx="7671289" cy="3280947"/>
          </a:xfrm>
        </p:spPr>
        <p:txBody>
          <a:bodyPr>
            <a:normAutofit/>
          </a:bodyPr>
          <a:lstStyle/>
          <a:p>
            <a:pPr marL="0" indent="0" algn="ctr">
              <a:lnSpc>
                <a:spcPct val="100000"/>
              </a:lnSpc>
              <a:buNone/>
            </a:pPr>
            <a:r>
              <a:rPr lang="ru-RU" b="1" dirty="0" smtClean="0">
                <a:solidFill>
                  <a:schemeClr val="accent4">
                    <a:lumMod val="60000"/>
                    <a:lumOff val="40000"/>
                  </a:schemeClr>
                </a:solidFill>
              </a:rPr>
              <a:t>«Именно тогда, когда человек чувствует себя очень слабым, сатана посылает ему самые сильные искушения. </a:t>
            </a:r>
            <a:r>
              <a:rPr lang="ru-RU" dirty="0">
                <a:solidFill>
                  <a:srgbClr val="FFFFFF"/>
                </a:solidFill>
              </a:rPr>
              <a:t>В подобный момент он хотел победить и Сына Божьего, ибо таким способом одержал много побед над человеком... Так произошло и с Илией...</a:t>
            </a:r>
            <a:r>
              <a:rPr lang="ru-RU" dirty="0" smtClean="0">
                <a:solidFill>
                  <a:srgbClr val="FFFFFF"/>
                </a:solidFill>
              </a:rPr>
              <a:t>»</a:t>
            </a:r>
            <a:endParaRPr lang="en-US" dirty="0">
              <a:solidFill>
                <a:srgbClr val="FFFFFF"/>
              </a:solidFill>
            </a:endParaRPr>
          </a:p>
        </p:txBody>
      </p:sp>
    </p:spTree>
    <p:extLst>
      <p:ext uri="{BB962C8B-B14F-4D97-AF65-F5344CB8AC3E}">
        <p14:creationId xmlns:p14="http://schemas.microsoft.com/office/powerpoint/2010/main" xmlns="" val="1623053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28650" y="2472740"/>
            <a:ext cx="7886700" cy="3126202"/>
          </a:xfrm>
        </p:spPr>
        <p:txBody>
          <a:bodyPr>
            <a:normAutofit fontScale="92500" lnSpcReduction="10000"/>
          </a:bodyPr>
          <a:lstStyle/>
          <a:p>
            <a:pPr marL="0" indent="0" algn="ctr">
              <a:lnSpc>
                <a:spcPct val="100000"/>
              </a:lnSpc>
              <a:buNone/>
            </a:pPr>
            <a:r>
              <a:rPr lang="ru-RU" dirty="0">
                <a:solidFill>
                  <a:srgbClr val="FFFFFF"/>
                </a:solidFill>
              </a:rPr>
              <a:t>«То же происходит и сегодня. Когда нас терзают сомнения, давят обстоятельства или нужда </a:t>
            </a:r>
            <a:r>
              <a:rPr lang="ru-RU" dirty="0" smtClean="0">
                <a:solidFill>
                  <a:srgbClr val="FFFFFF"/>
                </a:solidFill>
              </a:rPr>
              <a:t/>
            </a:r>
            <a:br>
              <a:rPr lang="ru-RU" dirty="0" smtClean="0">
                <a:solidFill>
                  <a:srgbClr val="FFFFFF"/>
                </a:solidFill>
              </a:rPr>
            </a:br>
            <a:r>
              <a:rPr lang="ru-RU" dirty="0" smtClean="0">
                <a:solidFill>
                  <a:srgbClr val="FFFFFF"/>
                </a:solidFill>
              </a:rPr>
              <a:t>и </a:t>
            </a:r>
            <a:r>
              <a:rPr lang="ru-RU" dirty="0">
                <a:solidFill>
                  <a:srgbClr val="FFFFFF"/>
                </a:solidFill>
              </a:rPr>
              <a:t>отчаяние, именно тогда сатана и пытается подорвать наше доверие к Иегове. В такие минуты </a:t>
            </a:r>
            <a:r>
              <a:rPr lang="ru-RU" dirty="0" smtClean="0">
                <a:solidFill>
                  <a:srgbClr val="FFFFFF"/>
                </a:solidFill>
              </a:rPr>
              <a:t/>
            </a:r>
            <a:br>
              <a:rPr lang="ru-RU" dirty="0" smtClean="0">
                <a:solidFill>
                  <a:srgbClr val="FFFFFF"/>
                </a:solidFill>
              </a:rPr>
            </a:br>
            <a:r>
              <a:rPr lang="ru-RU" dirty="0" smtClean="0">
                <a:solidFill>
                  <a:srgbClr val="FFFFFF"/>
                </a:solidFill>
              </a:rPr>
              <a:t>он </a:t>
            </a:r>
            <a:r>
              <a:rPr lang="ru-RU" dirty="0">
                <a:solidFill>
                  <a:srgbClr val="FFFFFF"/>
                </a:solidFill>
              </a:rPr>
              <a:t>выставляет перед нами все наши ошибки </a:t>
            </a:r>
            <a:r>
              <a:rPr lang="ru-RU" dirty="0" smtClean="0">
                <a:solidFill>
                  <a:srgbClr val="FFFFFF"/>
                </a:solidFill>
              </a:rPr>
              <a:t/>
            </a:r>
            <a:br>
              <a:rPr lang="ru-RU" dirty="0" smtClean="0">
                <a:solidFill>
                  <a:srgbClr val="FFFFFF"/>
                </a:solidFill>
              </a:rPr>
            </a:br>
            <a:r>
              <a:rPr lang="ru-RU" dirty="0" smtClean="0">
                <a:solidFill>
                  <a:srgbClr val="FFFFFF"/>
                </a:solidFill>
              </a:rPr>
              <a:t>и </a:t>
            </a:r>
            <a:r>
              <a:rPr lang="ru-RU" dirty="0">
                <a:solidFill>
                  <a:srgbClr val="FFFFFF"/>
                </a:solidFill>
              </a:rPr>
              <a:t>искушает не верить Богу и усомниться в Его любви. Таким путем он надеется разочаровать душу </a:t>
            </a:r>
            <a:r>
              <a:rPr lang="ru-RU" dirty="0" smtClean="0">
                <a:solidFill>
                  <a:srgbClr val="FFFFFF"/>
                </a:solidFill>
              </a:rPr>
              <a:t/>
            </a:r>
            <a:br>
              <a:rPr lang="ru-RU" dirty="0" smtClean="0">
                <a:solidFill>
                  <a:srgbClr val="FFFFFF"/>
                </a:solidFill>
              </a:rPr>
            </a:br>
            <a:r>
              <a:rPr lang="ru-RU" dirty="0" smtClean="0">
                <a:solidFill>
                  <a:srgbClr val="FFFFFF"/>
                </a:solidFill>
              </a:rPr>
              <a:t>и </a:t>
            </a:r>
            <a:r>
              <a:rPr lang="ru-RU" dirty="0">
                <a:solidFill>
                  <a:srgbClr val="FFFFFF"/>
                </a:solidFill>
              </a:rPr>
              <a:t>сломить наше упование на Господа»</a:t>
            </a:r>
            <a:r>
              <a:rPr lang="ru-RU" dirty="0" smtClean="0">
                <a:solidFill>
                  <a:srgbClr val="FFFFFF"/>
                </a:solidFill>
              </a:rPr>
              <a:t>.</a:t>
            </a:r>
            <a:endParaRPr lang="en-US" dirty="0">
              <a:solidFill>
                <a:srgbClr val="FFFFFF"/>
              </a:solidFill>
            </a:endParaRPr>
          </a:p>
        </p:txBody>
      </p:sp>
    </p:spTree>
    <p:extLst>
      <p:ext uri="{BB962C8B-B14F-4D97-AF65-F5344CB8AC3E}">
        <p14:creationId xmlns:p14="http://schemas.microsoft.com/office/powerpoint/2010/main" xmlns="" val="951112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28650" y="2447778"/>
            <a:ext cx="7886700" cy="3968787"/>
          </a:xfrm>
        </p:spPr>
        <p:txBody>
          <a:bodyPr>
            <a:normAutofit/>
          </a:bodyPr>
          <a:lstStyle/>
          <a:p>
            <a:pPr marL="0" indent="0" algn="ctr">
              <a:lnSpc>
                <a:spcPct val="100000"/>
              </a:lnSpc>
              <a:buNone/>
            </a:pPr>
            <a:r>
              <a:rPr lang="ru-RU" dirty="0">
                <a:solidFill>
                  <a:srgbClr val="FFFFFF"/>
                </a:solidFill>
              </a:rPr>
              <a:t>«Отчаяние может поколебать самую героическую веру и ослабить самую непреклонную волю. </a:t>
            </a:r>
            <a:r>
              <a:rPr lang="ru-RU" dirty="0" smtClean="0">
                <a:solidFill>
                  <a:srgbClr val="FFFFFF"/>
                </a:solidFill>
              </a:rPr>
              <a:t/>
            </a:r>
            <a:br>
              <a:rPr lang="ru-RU" dirty="0" smtClean="0">
                <a:solidFill>
                  <a:srgbClr val="FFFFFF"/>
                </a:solidFill>
              </a:rPr>
            </a:br>
            <a:r>
              <a:rPr lang="ru-RU" dirty="0" smtClean="0">
                <a:solidFill>
                  <a:srgbClr val="FFFFFF"/>
                </a:solidFill>
              </a:rPr>
              <a:t>Но </a:t>
            </a:r>
            <a:r>
              <a:rPr lang="ru-RU" dirty="0">
                <a:solidFill>
                  <a:srgbClr val="FFFFFF"/>
                </a:solidFill>
              </a:rPr>
              <a:t>Бог с пониманием относится к этому. </a:t>
            </a:r>
            <a:r>
              <a:rPr lang="ru-RU" dirty="0" smtClean="0">
                <a:solidFill>
                  <a:srgbClr val="FFFFFF"/>
                </a:solidFill>
              </a:rPr>
              <a:t/>
            </a:r>
            <a:br>
              <a:rPr lang="ru-RU" dirty="0" smtClean="0">
                <a:solidFill>
                  <a:srgbClr val="FFFFFF"/>
                </a:solidFill>
              </a:rPr>
            </a:br>
            <a:r>
              <a:rPr lang="ru-RU" dirty="0" smtClean="0">
                <a:solidFill>
                  <a:srgbClr val="FFFFFF"/>
                </a:solidFill>
              </a:rPr>
              <a:t>Он </a:t>
            </a:r>
            <a:r>
              <a:rPr lang="ru-RU" dirty="0">
                <a:solidFill>
                  <a:srgbClr val="FFFFFF"/>
                </a:solidFill>
              </a:rPr>
              <a:t>по-прежнему жалеет и любит</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Он читает побуждения и намерения сердца. </a:t>
            </a:r>
            <a:r>
              <a:rPr lang="ru-RU" dirty="0" smtClean="0">
                <a:solidFill>
                  <a:srgbClr val="FFFFFF"/>
                </a:solidFill>
              </a:rPr>
              <a:t/>
            </a:r>
            <a:br>
              <a:rPr lang="ru-RU" dirty="0" smtClean="0">
                <a:solidFill>
                  <a:srgbClr val="FFFFFF"/>
                </a:solidFill>
              </a:rPr>
            </a:br>
            <a:r>
              <a:rPr lang="ru-RU" dirty="0" smtClean="0">
                <a:solidFill>
                  <a:srgbClr val="FFFFFF"/>
                </a:solidFill>
              </a:rPr>
              <a:t>Те</a:t>
            </a:r>
            <a:r>
              <a:rPr lang="ru-RU" dirty="0">
                <a:solidFill>
                  <a:srgbClr val="FFFFFF"/>
                </a:solidFill>
              </a:rPr>
              <a:t>, кто осуществляет Божий промысел, должны научиться терпеливо ждать и верить тогда, </a:t>
            </a:r>
            <a:r>
              <a:rPr lang="ru-RU" dirty="0" smtClean="0">
                <a:solidFill>
                  <a:srgbClr val="FFFFFF"/>
                </a:solidFill>
              </a:rPr>
              <a:t/>
            </a:r>
            <a:br>
              <a:rPr lang="ru-RU" dirty="0" smtClean="0">
                <a:solidFill>
                  <a:srgbClr val="FFFFFF"/>
                </a:solidFill>
              </a:rPr>
            </a:br>
            <a:r>
              <a:rPr lang="ru-RU" dirty="0" smtClean="0">
                <a:solidFill>
                  <a:srgbClr val="FFFFFF"/>
                </a:solidFill>
              </a:rPr>
              <a:t>когда </a:t>
            </a:r>
            <a:r>
              <a:rPr lang="ru-RU" dirty="0">
                <a:solidFill>
                  <a:srgbClr val="FFFFFF"/>
                </a:solidFill>
              </a:rPr>
              <a:t>все выглядит покрытым мраком</a:t>
            </a:r>
            <a:r>
              <a:rPr lang="ru-RU" dirty="0" smtClean="0">
                <a:solidFill>
                  <a:srgbClr val="FFFFFF"/>
                </a:solidFill>
              </a:rPr>
              <a:t>.</a:t>
            </a:r>
            <a:endParaRPr lang="en-US" dirty="0">
              <a:solidFill>
                <a:srgbClr val="FFFFFF"/>
              </a:solidFill>
            </a:endParaRPr>
          </a:p>
        </p:txBody>
      </p:sp>
    </p:spTree>
    <p:extLst>
      <p:ext uri="{BB962C8B-B14F-4D97-AF65-F5344CB8AC3E}">
        <p14:creationId xmlns:p14="http://schemas.microsoft.com/office/powerpoint/2010/main" xmlns="" val="1318419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938136" y="2782230"/>
            <a:ext cx="7544681" cy="2690104"/>
          </a:xfrm>
        </p:spPr>
        <p:txBody>
          <a:bodyPr>
            <a:normAutofit fontScale="92500" lnSpcReduction="20000"/>
          </a:bodyPr>
          <a:lstStyle/>
          <a:p>
            <a:pPr marL="0" indent="0" algn="ctr">
              <a:lnSpc>
                <a:spcPct val="150000"/>
              </a:lnSpc>
              <a:buNone/>
            </a:pPr>
            <a:r>
              <a:rPr lang="ru-RU" dirty="0" smtClean="0">
                <a:solidFill>
                  <a:schemeClr val="bg1"/>
                </a:solidFill>
                <a:latin typeface="Avenir Next" charset="0"/>
                <a:ea typeface="Avenir Next" charset="0"/>
                <a:cs typeface="Avenir Next" charset="0"/>
              </a:rPr>
              <a:t>ИЛИЯ </a:t>
            </a:r>
            <a:r>
              <a:rPr lang="ru-RU" b="1" dirty="0" smtClean="0">
                <a:solidFill>
                  <a:schemeClr val="bg1"/>
                </a:solidFill>
                <a:latin typeface="Avenir Next" charset="0"/>
                <a:ea typeface="Avenir Next" charset="0"/>
                <a:cs typeface="Avenir Next" charset="0"/>
              </a:rPr>
              <a:t>ЗНАЛ</a:t>
            </a:r>
            <a:r>
              <a:rPr lang="en-US" b="1" dirty="0" smtClean="0">
                <a:solidFill>
                  <a:schemeClr val="bg1"/>
                </a:solidFill>
                <a:latin typeface="Avenir Next" charset="0"/>
                <a:ea typeface="Avenir Next" charset="0"/>
                <a:cs typeface="Avenir Next" charset="0"/>
              </a:rPr>
              <a:t> </a:t>
            </a:r>
            <a:r>
              <a:rPr lang="ru-RU" b="1" dirty="0" smtClean="0">
                <a:solidFill>
                  <a:schemeClr val="bg1"/>
                </a:solidFill>
                <a:latin typeface="Avenir Next" charset="0"/>
                <a:ea typeface="Avenir Next" charset="0"/>
                <a:cs typeface="Avenir Next" charset="0"/>
              </a:rPr>
              <a:t>СИЛУ  МОЛИТВЫ</a:t>
            </a:r>
            <a:r>
              <a:rPr lang="en-US" dirty="0" smtClean="0">
                <a:solidFill>
                  <a:schemeClr val="bg1"/>
                </a:solidFill>
                <a:latin typeface="Avenir Next" charset="0"/>
                <a:ea typeface="Avenir Next" charset="0"/>
                <a:cs typeface="Avenir Next" charset="0"/>
              </a:rPr>
              <a:t>. </a:t>
            </a:r>
            <a:endParaRPr lang="ru-RU" dirty="0" smtClean="0">
              <a:solidFill>
                <a:schemeClr val="bg1"/>
              </a:solidFill>
              <a:latin typeface="Avenir Next" charset="0"/>
              <a:ea typeface="Avenir Next" charset="0"/>
              <a:cs typeface="Avenir Next" charset="0"/>
            </a:endParaRPr>
          </a:p>
          <a:p>
            <a:pPr marL="0" indent="0" algn="ctr">
              <a:lnSpc>
                <a:spcPct val="150000"/>
              </a:lnSpc>
              <a:buNone/>
            </a:pPr>
            <a:r>
              <a:rPr lang="ru-RU" dirty="0" smtClean="0">
                <a:solidFill>
                  <a:schemeClr val="bg1"/>
                </a:solidFill>
                <a:latin typeface="Avenir Next" charset="0"/>
                <a:ea typeface="Avenir Next" charset="0"/>
                <a:cs typeface="Avenir Next" charset="0"/>
              </a:rPr>
              <a:t>ОН</a:t>
            </a:r>
            <a:r>
              <a:rPr lang="en-US" dirty="0" smtClean="0">
                <a:solidFill>
                  <a:schemeClr val="bg1"/>
                </a:solidFill>
                <a:latin typeface="Avenir Next" charset="0"/>
                <a:ea typeface="Avenir Next" charset="0"/>
                <a:cs typeface="Avenir Next" charset="0"/>
              </a:rPr>
              <a:t> </a:t>
            </a:r>
            <a:r>
              <a:rPr lang="ru-RU" dirty="0" smtClean="0">
                <a:solidFill>
                  <a:schemeClr val="bg1"/>
                </a:solidFill>
                <a:latin typeface="Avenir Next" charset="0"/>
                <a:ea typeface="Avenir Next" charset="0"/>
                <a:cs typeface="Avenir Next" charset="0"/>
              </a:rPr>
              <a:t>ПОНИМАЛ,</a:t>
            </a:r>
            <a:r>
              <a:rPr lang="en-US" dirty="0" smtClean="0">
                <a:solidFill>
                  <a:schemeClr val="bg1"/>
                </a:solidFill>
                <a:latin typeface="Avenir Next" charset="0"/>
                <a:ea typeface="Avenir Next" charset="0"/>
                <a:cs typeface="Avenir Next" charset="0"/>
              </a:rPr>
              <a:t> </a:t>
            </a:r>
            <a:r>
              <a:rPr lang="ru-RU" b="1" dirty="0" smtClean="0">
                <a:solidFill>
                  <a:schemeClr val="bg1"/>
                </a:solidFill>
                <a:latin typeface="Avenir Next" charset="0"/>
                <a:ea typeface="Avenir Next" charset="0"/>
                <a:cs typeface="Avenir Next" charset="0"/>
              </a:rPr>
              <a:t>КАК ПРОСИТЬ</a:t>
            </a:r>
            <a:r>
              <a:rPr lang="en-US" dirty="0" smtClean="0">
                <a:solidFill>
                  <a:schemeClr val="bg1"/>
                </a:solidFill>
                <a:latin typeface="Avenir Next" charset="0"/>
                <a:ea typeface="Avenir Next" charset="0"/>
                <a:cs typeface="Avenir Next" charset="0"/>
              </a:rPr>
              <a:t>, </a:t>
            </a:r>
            <a:endParaRPr lang="ru-RU" dirty="0" smtClean="0">
              <a:solidFill>
                <a:schemeClr val="bg1"/>
              </a:solidFill>
              <a:latin typeface="Avenir Next" charset="0"/>
              <a:ea typeface="Avenir Next" charset="0"/>
              <a:cs typeface="Avenir Next" charset="0"/>
            </a:endParaRPr>
          </a:p>
          <a:p>
            <a:pPr marL="0" indent="0" algn="ctr">
              <a:lnSpc>
                <a:spcPct val="150000"/>
              </a:lnSpc>
              <a:buNone/>
            </a:pPr>
            <a:r>
              <a:rPr lang="ru-RU" dirty="0" smtClean="0">
                <a:solidFill>
                  <a:schemeClr val="bg1"/>
                </a:solidFill>
                <a:latin typeface="Avenir Next" charset="0"/>
                <a:ea typeface="Avenir Next" charset="0"/>
                <a:cs typeface="Avenir Next" charset="0"/>
              </a:rPr>
              <a:t>КАК</a:t>
            </a:r>
            <a:r>
              <a:rPr lang="en-US" dirty="0" smtClean="0">
                <a:solidFill>
                  <a:schemeClr val="bg1"/>
                </a:solidFill>
                <a:latin typeface="Avenir Next" charset="0"/>
                <a:ea typeface="Avenir Next" charset="0"/>
                <a:cs typeface="Avenir Next" charset="0"/>
              </a:rPr>
              <a:t> </a:t>
            </a:r>
            <a:r>
              <a:rPr lang="ru-RU" b="1" dirty="0" smtClean="0">
                <a:solidFill>
                  <a:schemeClr val="bg1"/>
                </a:solidFill>
                <a:latin typeface="Avenir Next" charset="0"/>
                <a:ea typeface="Avenir Next" charset="0"/>
                <a:cs typeface="Avenir Next" charset="0"/>
              </a:rPr>
              <a:t>НЕ ОТСТУПАТЬСЯ ОТ МОЛИТВЫ</a:t>
            </a:r>
            <a:r>
              <a:rPr lang="en-US" dirty="0" smtClean="0">
                <a:solidFill>
                  <a:schemeClr val="bg1"/>
                </a:solidFill>
                <a:latin typeface="Avenir Next" charset="0"/>
                <a:ea typeface="Avenir Next" charset="0"/>
                <a:cs typeface="Avenir Next" charset="0"/>
              </a:rPr>
              <a:t>, </a:t>
            </a:r>
            <a:endParaRPr lang="ru-RU" dirty="0" smtClean="0">
              <a:solidFill>
                <a:schemeClr val="bg1"/>
              </a:solidFill>
              <a:latin typeface="Avenir Next" charset="0"/>
              <a:ea typeface="Avenir Next" charset="0"/>
              <a:cs typeface="Avenir Next" charset="0"/>
            </a:endParaRPr>
          </a:p>
          <a:p>
            <a:pPr marL="0" indent="0" algn="ctr">
              <a:lnSpc>
                <a:spcPct val="150000"/>
              </a:lnSpc>
              <a:buNone/>
            </a:pPr>
            <a:r>
              <a:rPr lang="ru-RU" dirty="0" smtClean="0">
                <a:solidFill>
                  <a:schemeClr val="bg1"/>
                </a:solidFill>
                <a:latin typeface="Avenir Next" charset="0"/>
                <a:ea typeface="Avenir Next" charset="0"/>
                <a:cs typeface="Avenir Next" charset="0"/>
              </a:rPr>
              <a:t>КАК </a:t>
            </a:r>
            <a:r>
              <a:rPr lang="ru-RU" b="1" dirty="0" smtClean="0">
                <a:solidFill>
                  <a:schemeClr val="bg1"/>
                </a:solidFill>
                <a:latin typeface="Avenir Next" charset="0"/>
                <a:ea typeface="Avenir Next" charset="0"/>
                <a:cs typeface="Avenir Next" charset="0"/>
              </a:rPr>
              <a:t>ЖДАТЬ</a:t>
            </a:r>
            <a:r>
              <a:rPr lang="en-US" b="1" dirty="0" smtClean="0">
                <a:solidFill>
                  <a:schemeClr val="bg1"/>
                </a:solidFill>
                <a:latin typeface="Avenir Next" charset="0"/>
                <a:ea typeface="Avenir Next" charset="0"/>
                <a:cs typeface="Avenir Next" charset="0"/>
              </a:rPr>
              <a:t>. </a:t>
            </a:r>
            <a:endParaRPr lang="en-US" b="1" dirty="0">
              <a:solidFill>
                <a:schemeClr val="bg1"/>
              </a:solidFill>
              <a:latin typeface="Avenir Next" charset="0"/>
              <a:ea typeface="Avenir Next" charset="0"/>
              <a:cs typeface="Avenir Next" charset="0"/>
            </a:endParaRPr>
          </a:p>
        </p:txBody>
      </p:sp>
    </p:spTree>
    <p:extLst>
      <p:ext uri="{BB962C8B-B14F-4D97-AF65-F5344CB8AC3E}">
        <p14:creationId xmlns:p14="http://schemas.microsoft.com/office/powerpoint/2010/main" xmlns="" val="589764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28650" y="2627482"/>
            <a:ext cx="7886700" cy="3717046"/>
          </a:xfrm>
        </p:spPr>
        <p:txBody>
          <a:bodyPr>
            <a:normAutofit/>
          </a:bodyPr>
          <a:lstStyle/>
          <a:p>
            <a:pPr marL="0" indent="0" algn="ctr">
              <a:lnSpc>
                <a:spcPct val="100000"/>
              </a:lnSpc>
              <a:buNone/>
            </a:pPr>
            <a:r>
              <a:rPr lang="ru-RU" b="1" dirty="0" smtClean="0">
                <a:solidFill>
                  <a:schemeClr val="accent4">
                    <a:lumMod val="60000"/>
                    <a:lumOff val="40000"/>
                  </a:schemeClr>
                </a:solidFill>
              </a:rPr>
              <a:t>Небо не оставит их в день бедствия.</a:t>
            </a:r>
          </a:p>
          <a:p>
            <a:pPr marL="0" indent="0" algn="ctr">
              <a:lnSpc>
                <a:spcPct val="100000"/>
              </a:lnSpc>
              <a:buNone/>
            </a:pPr>
            <a:r>
              <a:rPr lang="ru-RU" b="1" dirty="0" smtClean="0">
                <a:solidFill>
                  <a:schemeClr val="accent4">
                    <a:lumMod val="60000"/>
                    <a:lumOff val="40000"/>
                  </a:schemeClr>
                </a:solidFill>
              </a:rPr>
              <a:t> </a:t>
            </a:r>
            <a:r>
              <a:rPr lang="ru-RU" dirty="0">
                <a:solidFill>
                  <a:srgbClr val="FFFFFF"/>
                </a:solidFill>
              </a:rPr>
              <a:t>Ничто </a:t>
            </a:r>
            <a:r>
              <a:rPr lang="ru-RU" dirty="0" smtClean="0">
                <a:solidFill>
                  <a:srgbClr val="FFFFFF"/>
                </a:solidFill>
              </a:rPr>
              <a:t>не </a:t>
            </a:r>
            <a:r>
              <a:rPr lang="ru-RU" dirty="0">
                <a:solidFill>
                  <a:srgbClr val="FFFFFF"/>
                </a:solidFill>
              </a:rPr>
              <a:t>кажется таким безнадежным и вместе с тем непобедимым, как душа, сознающая свое ничтожество и надеющаяся на Бога» </a:t>
            </a:r>
            <a:r>
              <a:rPr lang="ru-RU" dirty="0" smtClean="0">
                <a:solidFill>
                  <a:srgbClr val="FFFFFF"/>
                </a:solidFill>
              </a:rPr>
              <a:t/>
            </a:r>
            <a:br>
              <a:rPr lang="ru-RU" dirty="0" smtClean="0">
                <a:solidFill>
                  <a:srgbClr val="FFFFFF"/>
                </a:solidFill>
              </a:rPr>
            </a:br>
            <a:r>
              <a:rPr lang="ru-RU" dirty="0" smtClean="0">
                <a:solidFill>
                  <a:srgbClr val="FFFFFF"/>
                </a:solidFill>
              </a:rPr>
              <a:t>(</a:t>
            </a:r>
            <a:r>
              <a:rPr lang="ru-RU" dirty="0">
                <a:solidFill>
                  <a:srgbClr val="FFFFFF"/>
                </a:solidFill>
              </a:rPr>
              <a:t>Е.Уайт, </a:t>
            </a:r>
            <a:r>
              <a:rPr lang="ru-RU" i="1" dirty="0">
                <a:solidFill>
                  <a:srgbClr val="FFFFFF"/>
                </a:solidFill>
              </a:rPr>
              <a:t>Пророки и цари</a:t>
            </a:r>
            <a:r>
              <a:rPr lang="ru-RU" dirty="0">
                <a:solidFill>
                  <a:srgbClr val="FFFFFF"/>
                </a:solidFill>
              </a:rPr>
              <a:t>, сс. 174, 175)</a:t>
            </a:r>
            <a:r>
              <a:rPr lang="ru-RU" dirty="0" smtClean="0">
                <a:solidFill>
                  <a:srgbClr val="FFFFFF"/>
                </a:solidFill>
              </a:rPr>
              <a:t>.</a:t>
            </a:r>
            <a:endParaRPr lang="en-US" dirty="0">
              <a:solidFill>
                <a:srgbClr val="FFFFFF"/>
              </a:solidFill>
            </a:endParaRPr>
          </a:p>
        </p:txBody>
      </p:sp>
    </p:spTree>
    <p:extLst>
      <p:ext uri="{BB962C8B-B14F-4D97-AF65-F5344CB8AC3E}">
        <p14:creationId xmlns:p14="http://schemas.microsoft.com/office/powerpoint/2010/main" xmlns="" val="632448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28650" y="2128345"/>
            <a:ext cx="7886700" cy="4146331"/>
          </a:xfrm>
        </p:spPr>
        <p:txBody>
          <a:bodyPr>
            <a:normAutofit/>
          </a:bodyPr>
          <a:lstStyle/>
          <a:p>
            <a:pPr marL="0" indent="0" algn="ctr">
              <a:lnSpc>
                <a:spcPct val="100000"/>
              </a:lnSpc>
              <a:buNone/>
            </a:pPr>
            <a:r>
              <a:rPr lang="ru-RU" dirty="0">
                <a:solidFill>
                  <a:srgbClr val="FFFFFF"/>
                </a:solidFill>
              </a:rPr>
              <a:t>А где вы сегодня</a:t>
            </a:r>
            <a:r>
              <a:rPr lang="ru-RU" dirty="0" smtClean="0">
                <a:solidFill>
                  <a:srgbClr val="FFFFFF"/>
                </a:solidFill>
              </a:rPr>
              <a:t>?</a:t>
            </a:r>
          </a:p>
          <a:p>
            <a:pPr marL="0" indent="0" algn="ctr">
              <a:lnSpc>
                <a:spcPct val="100000"/>
              </a:lnSpc>
              <a:buNone/>
            </a:pPr>
            <a:r>
              <a:rPr lang="ru-RU" dirty="0" smtClean="0">
                <a:solidFill>
                  <a:srgbClr val="FFFFFF"/>
                </a:solidFill>
              </a:rPr>
              <a:t> Если </a:t>
            </a:r>
            <a:r>
              <a:rPr lang="ru-RU" dirty="0">
                <a:solidFill>
                  <a:srgbClr val="FFFFFF"/>
                </a:solidFill>
              </a:rPr>
              <a:t>вы, подобно Илии </a:t>
            </a:r>
            <a:r>
              <a:rPr lang="ru-RU" dirty="0" smtClean="0">
                <a:solidFill>
                  <a:srgbClr val="FFFFFF"/>
                </a:solidFill>
              </a:rPr>
              <a:t>на горе </a:t>
            </a:r>
            <a:r>
              <a:rPr lang="ru-RU" dirty="0" err="1" smtClean="0">
                <a:solidFill>
                  <a:srgbClr val="FFFFFF"/>
                </a:solidFill>
              </a:rPr>
              <a:t>Кармил</a:t>
            </a:r>
            <a:r>
              <a:rPr lang="ru-RU" dirty="0" smtClean="0">
                <a:solidFill>
                  <a:srgbClr val="FFFFFF"/>
                </a:solidFill>
              </a:rPr>
              <a:t>, </a:t>
            </a:r>
            <a:r>
              <a:rPr lang="ru-RU" dirty="0">
                <a:solidFill>
                  <a:srgbClr val="FFFFFF"/>
                </a:solidFill>
              </a:rPr>
              <a:t>призываете огонь с неба, слава Богу! </a:t>
            </a:r>
            <a:r>
              <a:rPr lang="ru-RU" dirty="0" smtClean="0">
                <a:solidFill>
                  <a:srgbClr val="FFFFFF"/>
                </a:solidFill>
              </a:rPr>
              <a:t/>
            </a:r>
            <a:br>
              <a:rPr lang="ru-RU" dirty="0" smtClean="0">
                <a:solidFill>
                  <a:srgbClr val="FFFFFF"/>
                </a:solidFill>
              </a:rPr>
            </a:br>
            <a:r>
              <a:rPr lang="ru-RU" dirty="0" smtClean="0">
                <a:solidFill>
                  <a:srgbClr val="FFFFFF"/>
                </a:solidFill>
              </a:rPr>
              <a:t>Но </a:t>
            </a:r>
            <a:r>
              <a:rPr lang="ru-RU" dirty="0">
                <a:solidFill>
                  <a:srgbClr val="FFFFFF"/>
                </a:solidFill>
              </a:rPr>
              <a:t>помните, что вы не всегда будете иметь такие опыты.</a:t>
            </a:r>
            <a:r>
              <a:rPr lang="ru-RU" dirty="0"/>
              <a:t> </a:t>
            </a:r>
            <a:endParaRPr lang="ru-RU" dirty="0" smtClean="0"/>
          </a:p>
          <a:p>
            <a:pPr marL="0" indent="0" algn="ctr">
              <a:lnSpc>
                <a:spcPct val="100000"/>
              </a:lnSpc>
              <a:buNone/>
            </a:pPr>
            <a:r>
              <a:rPr lang="ru-RU" b="1" dirty="0" smtClean="0">
                <a:solidFill>
                  <a:schemeClr val="accent4">
                    <a:lumMod val="60000"/>
                    <a:lumOff val="40000"/>
                  </a:schemeClr>
                </a:solidFill>
              </a:rPr>
              <a:t>Учитесь слышать голос Божий в тихом веянии ветра.</a:t>
            </a:r>
            <a:endParaRPr lang="en-US" b="1" dirty="0">
              <a:solidFill>
                <a:schemeClr val="accent4">
                  <a:lumMod val="60000"/>
                  <a:lumOff val="40000"/>
                </a:schemeClr>
              </a:solidFill>
            </a:endParaRPr>
          </a:p>
        </p:txBody>
      </p:sp>
    </p:spTree>
    <p:extLst>
      <p:ext uri="{BB962C8B-B14F-4D97-AF65-F5344CB8AC3E}">
        <p14:creationId xmlns:p14="http://schemas.microsoft.com/office/powerpoint/2010/main" xmlns="" val="9426869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84919" y="2509837"/>
            <a:ext cx="7886700" cy="2906225"/>
          </a:xfrm>
        </p:spPr>
        <p:txBody>
          <a:bodyPr>
            <a:normAutofit/>
          </a:bodyPr>
          <a:lstStyle/>
          <a:p>
            <a:pPr marL="0" indent="0" algn="ctr">
              <a:lnSpc>
                <a:spcPct val="100000"/>
              </a:lnSpc>
              <a:buNone/>
            </a:pPr>
            <a:r>
              <a:rPr lang="ru-RU" dirty="0">
                <a:solidFill>
                  <a:srgbClr val="FFFFFF"/>
                </a:solidFill>
              </a:rPr>
              <a:t>А если вы, как Илия, находитесь в бегах или отвлекаетесь на то, что никак не решит ваши фундаментальные проблемы; если вы сидите под можжевеловым кустом и испытываете горькое </a:t>
            </a:r>
            <a:r>
              <a:rPr lang="ru-RU" dirty="0" smtClean="0">
                <a:solidFill>
                  <a:srgbClr val="FFFFFF"/>
                </a:solidFill>
              </a:rPr>
              <a:t>разочарование</a:t>
            </a:r>
            <a:r>
              <a:rPr lang="en-US" dirty="0" smtClean="0">
                <a:solidFill>
                  <a:schemeClr val="bg1"/>
                </a:solidFill>
              </a:rPr>
              <a:t>, </a:t>
            </a:r>
            <a:r>
              <a:rPr lang="ru-RU" b="1" dirty="0" smtClean="0">
                <a:solidFill>
                  <a:schemeClr val="accent4">
                    <a:lumMod val="60000"/>
                    <a:lumOff val="40000"/>
                  </a:schemeClr>
                </a:solidFill>
              </a:rPr>
              <a:t>у вас </a:t>
            </a:r>
            <a:r>
              <a:rPr lang="ru-RU" b="1" smtClean="0">
                <a:solidFill>
                  <a:schemeClr val="accent4">
                    <a:lumMod val="60000"/>
                    <a:lumOff val="40000"/>
                  </a:schemeClr>
                </a:solidFill>
              </a:rPr>
              <a:t>все равно </a:t>
            </a:r>
            <a:r>
              <a:rPr lang="ru-RU" b="1" dirty="0" smtClean="0">
                <a:solidFill>
                  <a:schemeClr val="accent4">
                    <a:lumMod val="60000"/>
                    <a:lumOff val="40000"/>
                  </a:schemeClr>
                </a:solidFill>
              </a:rPr>
              <a:t>есть надежда.</a:t>
            </a:r>
            <a:endParaRPr lang="en-US" b="1" dirty="0">
              <a:solidFill>
                <a:schemeClr val="accent4">
                  <a:lumMod val="60000"/>
                  <a:lumOff val="40000"/>
                </a:schemeClr>
              </a:solidFill>
            </a:endParaRPr>
          </a:p>
        </p:txBody>
      </p:sp>
    </p:spTree>
    <p:extLst>
      <p:ext uri="{BB962C8B-B14F-4D97-AF65-F5344CB8AC3E}">
        <p14:creationId xmlns:p14="http://schemas.microsoft.com/office/powerpoint/2010/main" xmlns="" val="913433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Content Placeholder 2"/>
          <p:cNvSpPr>
            <a:spLocks noGrp="1"/>
          </p:cNvSpPr>
          <p:nvPr>
            <p:ph idx="1"/>
          </p:nvPr>
        </p:nvSpPr>
        <p:spPr>
          <a:xfrm>
            <a:off x="811529" y="2159876"/>
            <a:ext cx="7629085" cy="4698124"/>
          </a:xfrm>
        </p:spPr>
        <p:txBody>
          <a:bodyPr>
            <a:normAutofit lnSpcReduction="10000"/>
          </a:bodyPr>
          <a:lstStyle/>
          <a:p>
            <a:pPr marL="0" indent="0" algn="ctr">
              <a:lnSpc>
                <a:spcPct val="100000"/>
              </a:lnSpc>
              <a:buNone/>
            </a:pPr>
            <a:r>
              <a:rPr lang="ru-RU" b="1" dirty="0" smtClean="0">
                <a:solidFill>
                  <a:schemeClr val="accent4">
                    <a:lumMod val="60000"/>
                    <a:lumOff val="40000"/>
                  </a:schemeClr>
                </a:solidFill>
              </a:rPr>
              <a:t>Бог смотрит на ситуацию по-другому.</a:t>
            </a:r>
            <a:r>
              <a:rPr lang="en-US" b="1" dirty="0" smtClean="0">
                <a:solidFill>
                  <a:schemeClr val="accent4">
                    <a:lumMod val="60000"/>
                    <a:lumOff val="40000"/>
                  </a:schemeClr>
                </a:solidFill>
              </a:rPr>
              <a:t> </a:t>
            </a:r>
            <a:r>
              <a:rPr lang="ru-RU" b="1" dirty="0" smtClean="0">
                <a:solidFill>
                  <a:schemeClr val="accent4">
                    <a:lumMod val="60000"/>
                    <a:lumOff val="40000"/>
                  </a:schemeClr>
                </a:solidFill>
              </a:rPr>
              <a:t>Он понимает</a:t>
            </a:r>
            <a:r>
              <a:rPr lang="en-US" b="1" dirty="0" smtClean="0">
                <a:solidFill>
                  <a:schemeClr val="accent4">
                    <a:lumMod val="60000"/>
                    <a:lumOff val="40000"/>
                  </a:schemeClr>
                </a:solidFill>
              </a:rPr>
              <a:t>.</a:t>
            </a:r>
            <a:endParaRPr lang="ru-RU" b="1" dirty="0" smtClean="0">
              <a:solidFill>
                <a:schemeClr val="accent4">
                  <a:lumMod val="60000"/>
                  <a:lumOff val="40000"/>
                </a:schemeClr>
              </a:solidFill>
            </a:endParaRPr>
          </a:p>
          <a:p>
            <a:pPr marL="0" indent="0" algn="ctr">
              <a:lnSpc>
                <a:spcPct val="100000"/>
              </a:lnSpc>
              <a:buNone/>
            </a:pPr>
            <a:r>
              <a:rPr lang="en-US" b="1" dirty="0" smtClean="0">
                <a:solidFill>
                  <a:schemeClr val="accent4">
                    <a:lumMod val="60000"/>
                    <a:lumOff val="40000"/>
                  </a:schemeClr>
                </a:solidFill>
              </a:rPr>
              <a:t> </a:t>
            </a:r>
            <a:r>
              <a:rPr lang="ru-RU" dirty="0">
                <a:solidFill>
                  <a:srgbClr val="FFFFFF"/>
                </a:solidFill>
              </a:rPr>
              <a:t>Он хочет освободить вас от бремени вины</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Господь ищет людей, которые могут оказать вам практическую помощь от Его имени</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Он не оставит вас без силы и энергии для новой встречи с Ним</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Все лучшее у вас впереди, если вы прислушаетесь и последуете за голосом, </a:t>
            </a:r>
            <a:r>
              <a:rPr lang="ru-RU" dirty="0" smtClean="0">
                <a:solidFill>
                  <a:srgbClr val="FFFFFF"/>
                </a:solidFill>
              </a:rPr>
              <a:t>звучащим </a:t>
            </a:r>
            <a:r>
              <a:rPr lang="ru-RU" dirty="0">
                <a:solidFill>
                  <a:srgbClr val="FFFFFF"/>
                </a:solidFill>
              </a:rPr>
              <a:t>в тихом веянии ветра</a:t>
            </a:r>
            <a:r>
              <a:rPr lang="ru-RU" dirty="0" smtClean="0">
                <a:solidFill>
                  <a:srgbClr val="FFFFFF"/>
                </a:solidFill>
              </a:rPr>
              <a:t>.</a:t>
            </a:r>
            <a:endParaRPr lang="en-US" dirty="0">
              <a:solidFill>
                <a:srgbClr val="FFFFFF"/>
              </a:solidFill>
            </a:endParaRPr>
          </a:p>
        </p:txBody>
      </p:sp>
    </p:spTree>
    <p:extLst>
      <p:ext uri="{BB962C8B-B14F-4D97-AF65-F5344CB8AC3E}">
        <p14:creationId xmlns:p14="http://schemas.microsoft.com/office/powerpoint/2010/main" xmlns="" val="1752906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70854" y="2796294"/>
            <a:ext cx="7886700" cy="2465022"/>
          </a:xfrm>
        </p:spPr>
        <p:txBody>
          <a:bodyPr>
            <a:normAutofit/>
          </a:bodyPr>
          <a:lstStyle/>
          <a:p>
            <a:pPr marL="0" indent="0" algn="ctr">
              <a:lnSpc>
                <a:spcPct val="100000"/>
              </a:lnSpc>
              <a:buNone/>
            </a:pPr>
            <a:r>
              <a:rPr lang="ru-RU" dirty="0" smtClean="0">
                <a:solidFill>
                  <a:schemeClr val="bg1"/>
                </a:solidFill>
              </a:rPr>
              <a:t>Не </a:t>
            </a:r>
            <a:r>
              <a:rPr lang="ru-RU" dirty="0">
                <a:solidFill>
                  <a:schemeClr val="bg1"/>
                </a:solidFill>
              </a:rPr>
              <a:t>каждому довелось пережить молитвенный опыт Илии, великого мужа молитвы, </a:t>
            </a:r>
            <a:r>
              <a:rPr lang="ru-RU" dirty="0" smtClean="0">
                <a:solidFill>
                  <a:schemeClr val="bg1"/>
                </a:solidFill>
              </a:rPr>
              <a:t>но, </a:t>
            </a:r>
            <a:r>
              <a:rPr lang="ru-RU" dirty="0">
                <a:solidFill>
                  <a:schemeClr val="bg1"/>
                </a:solidFill>
              </a:rPr>
              <a:t>я думаю, что в какой-то момент своей жизни мы все испытывали то, что переживал пророк </a:t>
            </a:r>
            <a:r>
              <a:rPr lang="ru-RU" dirty="0" smtClean="0">
                <a:solidFill>
                  <a:schemeClr val="bg1"/>
                </a:solidFill>
              </a:rPr>
              <a:t/>
            </a:r>
            <a:br>
              <a:rPr lang="ru-RU" dirty="0" smtClean="0">
                <a:solidFill>
                  <a:schemeClr val="bg1"/>
                </a:solidFill>
              </a:rPr>
            </a:br>
            <a:r>
              <a:rPr lang="ru-RU" b="1" i="1" dirty="0" smtClean="0">
                <a:solidFill>
                  <a:schemeClr val="bg1"/>
                </a:solidFill>
              </a:rPr>
              <a:t>после</a:t>
            </a:r>
            <a:r>
              <a:rPr lang="ru-RU" i="1" dirty="0" smtClean="0">
                <a:solidFill>
                  <a:schemeClr val="bg1"/>
                </a:solidFill>
              </a:rPr>
              <a:t> </a:t>
            </a:r>
            <a:r>
              <a:rPr lang="ru-RU" dirty="0">
                <a:solidFill>
                  <a:schemeClr val="bg1"/>
                </a:solidFill>
              </a:rPr>
              <a:t>великого дня на горе </a:t>
            </a:r>
            <a:r>
              <a:rPr lang="ru-RU" dirty="0" smtClean="0">
                <a:solidFill>
                  <a:schemeClr val="bg1"/>
                </a:solidFill>
              </a:rPr>
              <a:t>Кармил</a:t>
            </a:r>
            <a:r>
              <a:rPr lang="en-US" dirty="0" smtClean="0">
                <a:solidFill>
                  <a:schemeClr val="bg1"/>
                </a:solidFill>
              </a:rPr>
              <a:t>.</a:t>
            </a:r>
            <a:r>
              <a:rPr lang="ru-RU"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xmlns="" val="1528096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70854" y="843429"/>
            <a:ext cx="7886700" cy="1325563"/>
          </a:xfrm>
        </p:spPr>
        <p:txBody>
          <a:bodyPr>
            <a:normAutofit/>
          </a:bodyPr>
          <a:lstStyle/>
          <a:p>
            <a:pPr algn="ctr"/>
            <a:r>
              <a:rPr lang="ru-RU" sz="3600" b="1" dirty="0" smtClean="0">
                <a:solidFill>
                  <a:schemeClr val="accent4">
                    <a:lumMod val="40000"/>
                    <a:lumOff val="60000"/>
                  </a:schemeClr>
                </a:solidFill>
                <a:latin typeface="Avenir Next" charset="0"/>
                <a:ea typeface="Avenir Next" charset="0"/>
                <a:cs typeface="Avenir Next" charset="0"/>
              </a:rPr>
              <a:t>НАЧАЛО</a:t>
            </a:r>
            <a:r>
              <a:rPr lang="en-US" sz="3600" b="1" dirty="0" smtClean="0">
                <a:solidFill>
                  <a:schemeClr val="accent4">
                    <a:lumMod val="40000"/>
                    <a:lumOff val="60000"/>
                  </a:schemeClr>
                </a:solidFill>
                <a:latin typeface="Avenir Next" charset="0"/>
                <a:ea typeface="Avenir Next" charset="0"/>
                <a:cs typeface="Avenir Next" charset="0"/>
              </a:rPr>
              <a:t> </a:t>
            </a:r>
            <a:r>
              <a:rPr lang="ru-RU" sz="3600" b="1" dirty="0" smtClean="0">
                <a:solidFill>
                  <a:schemeClr val="accent4">
                    <a:lumMod val="40000"/>
                    <a:lumOff val="60000"/>
                  </a:schemeClr>
                </a:solidFill>
                <a:latin typeface="Avenir Next" charset="0"/>
                <a:ea typeface="Avenir Next" charset="0"/>
                <a:cs typeface="Avenir Next" charset="0"/>
              </a:rPr>
              <a:t>ДЕПРЕССИИ</a:t>
            </a:r>
            <a:endParaRPr lang="en-US" sz="3600" dirty="0">
              <a:solidFill>
                <a:schemeClr val="accent4">
                  <a:lumMod val="40000"/>
                  <a:lumOff val="6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755262" y="2168992"/>
            <a:ext cx="7886700" cy="3809775"/>
          </a:xfrm>
        </p:spPr>
        <p:txBody>
          <a:bodyPr>
            <a:normAutofit/>
          </a:bodyPr>
          <a:lstStyle/>
          <a:p>
            <a:pPr marL="0" indent="0" algn="ctr">
              <a:buNone/>
            </a:pPr>
            <a:r>
              <a:rPr lang="ru-RU" dirty="0" smtClean="0">
                <a:solidFill>
                  <a:srgbClr val="FFFFFF"/>
                </a:solidFill>
              </a:rPr>
              <a:t>После </a:t>
            </a:r>
            <a:r>
              <a:rPr lang="ru-RU" dirty="0">
                <a:solidFill>
                  <a:srgbClr val="FFFFFF"/>
                </a:solidFill>
              </a:rPr>
              <a:t>событий на </a:t>
            </a:r>
            <a:r>
              <a:rPr lang="ru-RU" dirty="0" smtClean="0">
                <a:solidFill>
                  <a:srgbClr val="FFFFFF"/>
                </a:solidFill>
              </a:rPr>
              <a:t>вершине горы </a:t>
            </a:r>
            <a:r>
              <a:rPr lang="ru-RU" dirty="0" err="1" smtClean="0">
                <a:solidFill>
                  <a:srgbClr val="FFFFFF"/>
                </a:solidFill>
              </a:rPr>
              <a:t>Кармил</a:t>
            </a:r>
            <a:r>
              <a:rPr lang="ru-RU" dirty="0" smtClean="0">
                <a:solidFill>
                  <a:srgbClr val="FFFFFF"/>
                </a:solidFill>
              </a:rPr>
              <a:t> </a:t>
            </a:r>
            <a:r>
              <a:rPr lang="ru-RU" dirty="0">
                <a:solidFill>
                  <a:srgbClr val="FFFFFF"/>
                </a:solidFill>
              </a:rPr>
              <a:t>Илия был полностью истощен – физически и эмоционально</a:t>
            </a:r>
            <a:r>
              <a:rPr lang="ru-RU" dirty="0" smtClean="0">
                <a:solidFill>
                  <a:srgbClr val="FFFFFF"/>
                </a:solidFill>
              </a:rPr>
              <a:t>. </a:t>
            </a:r>
          </a:p>
          <a:p>
            <a:pPr marL="0" indent="0" algn="ctr">
              <a:buNone/>
            </a:pPr>
            <a:r>
              <a:rPr lang="ru-RU" dirty="0" smtClean="0">
                <a:solidFill>
                  <a:srgbClr val="FFFFFF"/>
                </a:solidFill>
              </a:rPr>
              <a:t>Он </a:t>
            </a:r>
            <a:r>
              <a:rPr lang="ru-RU" dirty="0">
                <a:solidFill>
                  <a:srgbClr val="FFFFFF"/>
                </a:solidFill>
              </a:rPr>
              <a:t>уже крепко спал, когда его нашел посланник царицы Иезавели</a:t>
            </a:r>
            <a:r>
              <a:rPr lang="ru-RU" dirty="0" smtClean="0">
                <a:solidFill>
                  <a:srgbClr val="FFFFFF"/>
                </a:solidFill>
              </a:rPr>
              <a:t>.</a:t>
            </a:r>
          </a:p>
          <a:p>
            <a:pPr marL="0" indent="0" algn="ctr">
              <a:buNone/>
            </a:pPr>
            <a:r>
              <a:rPr lang="en-US" dirty="0" smtClean="0">
                <a:solidFill>
                  <a:schemeClr val="bg1"/>
                </a:solidFill>
              </a:rPr>
              <a:t> </a:t>
            </a:r>
            <a:r>
              <a:rPr lang="ru-RU" b="1" dirty="0" smtClean="0">
                <a:solidFill>
                  <a:schemeClr val="accent4">
                    <a:lumMod val="60000"/>
                    <a:lumOff val="40000"/>
                  </a:schemeClr>
                </a:solidFill>
              </a:rPr>
              <a:t>Такое грубое пробуждение, </a:t>
            </a:r>
            <a:br>
              <a:rPr lang="ru-RU" b="1" dirty="0" smtClean="0">
                <a:solidFill>
                  <a:schemeClr val="accent4">
                    <a:lumMod val="60000"/>
                    <a:lumOff val="40000"/>
                  </a:schemeClr>
                </a:solidFill>
              </a:rPr>
            </a:br>
            <a:r>
              <a:rPr lang="ru-RU" b="1" dirty="0" smtClean="0">
                <a:solidFill>
                  <a:schemeClr val="accent4">
                    <a:lumMod val="60000"/>
                    <a:lumOff val="40000"/>
                  </a:schemeClr>
                </a:solidFill>
              </a:rPr>
              <a:t>да еще и с угрозами расправы, спровоцировало внезапное погружение Илии в глубокую беспросветную депрессию</a:t>
            </a:r>
            <a:r>
              <a:rPr lang="en-US" b="1" dirty="0" smtClean="0">
                <a:solidFill>
                  <a:schemeClr val="accent4">
                    <a:lumMod val="60000"/>
                    <a:lumOff val="40000"/>
                  </a:schemeClr>
                </a:solidFill>
              </a:rPr>
              <a:t>.</a:t>
            </a:r>
            <a:endParaRPr lang="en-US" dirty="0">
              <a:solidFill>
                <a:schemeClr val="bg1"/>
              </a:solidFill>
            </a:endParaRPr>
          </a:p>
        </p:txBody>
      </p:sp>
    </p:spTree>
    <p:extLst>
      <p:ext uri="{BB962C8B-B14F-4D97-AF65-F5344CB8AC3E}">
        <p14:creationId xmlns:p14="http://schemas.microsoft.com/office/powerpoint/2010/main" xmlns="" val="968554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906050"/>
          </a:xfrm>
          <a:prstGeom prst="rect">
            <a:avLst/>
          </a:prstGeom>
        </p:spPr>
      </p:pic>
      <p:sp>
        <p:nvSpPr>
          <p:cNvPr id="3" name="Content Placeholder 2"/>
          <p:cNvSpPr>
            <a:spLocks noGrp="1"/>
          </p:cNvSpPr>
          <p:nvPr>
            <p:ph idx="1"/>
          </p:nvPr>
        </p:nvSpPr>
        <p:spPr>
          <a:xfrm>
            <a:off x="628650" y="2571212"/>
            <a:ext cx="7886700" cy="2690105"/>
          </a:xfrm>
        </p:spPr>
        <p:txBody>
          <a:bodyPr>
            <a:normAutofit/>
          </a:bodyPr>
          <a:lstStyle/>
          <a:p>
            <a:pPr marL="0" indent="0" algn="ctr">
              <a:lnSpc>
                <a:spcPct val="100000"/>
              </a:lnSpc>
              <a:buNone/>
            </a:pPr>
            <a:r>
              <a:rPr lang="ru-RU" dirty="0" smtClean="0">
                <a:solidFill>
                  <a:srgbClr val="FFFFFF"/>
                </a:solidFill>
              </a:rPr>
              <a:t>Поэтому </a:t>
            </a:r>
            <a:r>
              <a:rPr lang="ru-RU" dirty="0">
                <a:solidFill>
                  <a:srgbClr val="FFFFFF"/>
                </a:solidFill>
              </a:rPr>
              <a:t>Илия </a:t>
            </a:r>
            <a:r>
              <a:rPr lang="ru-RU" dirty="0" smtClean="0">
                <a:solidFill>
                  <a:srgbClr val="FFFFFF"/>
                </a:solidFill>
              </a:rPr>
              <a:t>бежит </a:t>
            </a:r>
            <a:r>
              <a:rPr lang="ru-RU" dirty="0">
                <a:solidFill>
                  <a:srgbClr val="FFFFFF"/>
                </a:solidFill>
              </a:rPr>
              <a:t>долго и далеко</a:t>
            </a:r>
            <a:r>
              <a:rPr lang="ru-RU" dirty="0" smtClean="0">
                <a:solidFill>
                  <a:srgbClr val="FFFFFF"/>
                </a:solidFill>
              </a:rPr>
              <a:t>! </a:t>
            </a:r>
            <a:br>
              <a:rPr lang="ru-RU" dirty="0" smtClean="0">
                <a:solidFill>
                  <a:srgbClr val="FFFFFF"/>
                </a:solidFill>
              </a:rPr>
            </a:br>
            <a:r>
              <a:rPr lang="ru-RU" dirty="0" smtClean="0">
                <a:solidFill>
                  <a:srgbClr val="FFFFFF"/>
                </a:solidFill>
              </a:rPr>
              <a:t>До </a:t>
            </a:r>
            <a:r>
              <a:rPr lang="ru-RU" dirty="0">
                <a:solidFill>
                  <a:srgbClr val="FFFFFF"/>
                </a:solidFill>
              </a:rPr>
              <a:t>Вирсавии было 150 километров, а оттуда он еще целый день шел в пустыню</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Как часто случается и с нами, </a:t>
            </a:r>
            <a:r>
              <a:rPr lang="ru-RU" b="1" dirty="0">
                <a:solidFill>
                  <a:srgbClr val="FFFFFF"/>
                </a:solidFill>
              </a:rPr>
              <a:t>Илия </a:t>
            </a:r>
            <a:r>
              <a:rPr lang="ru-RU" b="1" dirty="0" smtClean="0">
                <a:solidFill>
                  <a:srgbClr val="FFFFFF"/>
                </a:solidFill>
              </a:rPr>
              <a:t>достигает </a:t>
            </a:r>
            <a:r>
              <a:rPr lang="ru-RU" b="1" dirty="0">
                <a:solidFill>
                  <a:srgbClr val="FFFFFF"/>
                </a:solidFill>
              </a:rPr>
              <a:t>предела, когда он уже не может больше бежать.</a:t>
            </a:r>
            <a:r>
              <a:rPr lang="en-US" dirty="0"/>
              <a:t> </a:t>
            </a:r>
            <a:endParaRPr lang="en-US" b="1" dirty="0">
              <a:solidFill>
                <a:schemeClr val="bg1"/>
              </a:solidFill>
            </a:endParaRPr>
          </a:p>
        </p:txBody>
      </p:sp>
    </p:spTree>
    <p:extLst>
      <p:ext uri="{BB962C8B-B14F-4D97-AF65-F5344CB8AC3E}">
        <p14:creationId xmlns:p14="http://schemas.microsoft.com/office/powerpoint/2010/main" xmlns="" val="571084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684922" y="2697821"/>
            <a:ext cx="7886700" cy="2802648"/>
          </a:xfrm>
        </p:spPr>
        <p:txBody>
          <a:bodyPr>
            <a:normAutofit/>
          </a:bodyPr>
          <a:lstStyle/>
          <a:p>
            <a:pPr marL="0" indent="0" algn="ctr">
              <a:lnSpc>
                <a:spcPct val="100000"/>
              </a:lnSpc>
              <a:buNone/>
            </a:pPr>
            <a:r>
              <a:rPr lang="ru-RU" dirty="0" smtClean="0">
                <a:solidFill>
                  <a:srgbClr val="FFFFFF"/>
                </a:solidFill>
              </a:rPr>
              <a:t>Давайте </a:t>
            </a:r>
            <a:r>
              <a:rPr lang="ru-RU" dirty="0">
                <a:solidFill>
                  <a:srgbClr val="FFFFFF"/>
                </a:solidFill>
              </a:rPr>
              <a:t>прочитаем 3 Царств, 19 главу, 4 стих</a:t>
            </a:r>
            <a:r>
              <a:rPr lang="ru-RU" dirty="0" smtClean="0">
                <a:solidFill>
                  <a:srgbClr val="FFFFFF"/>
                </a:solidFill>
              </a:rPr>
              <a:t>:</a:t>
            </a:r>
            <a:br>
              <a:rPr lang="ru-RU" dirty="0" smtClean="0">
                <a:solidFill>
                  <a:srgbClr val="FFFFFF"/>
                </a:solidFill>
              </a:rPr>
            </a:br>
            <a:r>
              <a:rPr lang="ru-RU" dirty="0" smtClean="0">
                <a:solidFill>
                  <a:srgbClr val="FFFFFF"/>
                </a:solidFill>
              </a:rPr>
              <a:t>«</a:t>
            </a:r>
            <a:r>
              <a:rPr lang="ru-RU" dirty="0">
                <a:solidFill>
                  <a:srgbClr val="FFFFFF"/>
                </a:solidFill>
              </a:rPr>
              <a:t>А сам отошел в пустыню на день пути и, придя, сел под можжевеловым кустом, и просил смерти себе и сказал: </a:t>
            </a:r>
            <a:r>
              <a:rPr lang="ru-RU" b="1" dirty="0">
                <a:solidFill>
                  <a:srgbClr val="FFFFFF"/>
                </a:solidFill>
              </a:rPr>
              <a:t>довольно уже, Господи; возьми душу мою, ибо я не лучше отцов моих»</a:t>
            </a:r>
            <a:r>
              <a:rPr lang="ru-RU" dirty="0" smtClean="0">
                <a:solidFill>
                  <a:srgbClr val="FFFFFF"/>
                </a:solidFill>
              </a:rPr>
              <a:t>.</a:t>
            </a:r>
            <a:endParaRPr lang="en-US" b="1" dirty="0">
              <a:solidFill>
                <a:srgbClr val="FFFFFF"/>
              </a:solidFill>
            </a:endParaRPr>
          </a:p>
        </p:txBody>
      </p:sp>
    </p:spTree>
    <p:extLst>
      <p:ext uri="{BB962C8B-B14F-4D97-AF65-F5344CB8AC3E}">
        <p14:creationId xmlns:p14="http://schemas.microsoft.com/office/powerpoint/2010/main" xmlns="" val="110984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8650" y="871565"/>
            <a:ext cx="7886700" cy="1325563"/>
          </a:xfrm>
        </p:spPr>
        <p:txBody>
          <a:bodyPr>
            <a:normAutofit/>
          </a:bodyPr>
          <a:lstStyle/>
          <a:p>
            <a:pPr algn="ctr"/>
            <a:r>
              <a:rPr lang="ru-RU" sz="3600" b="1" dirty="0" smtClean="0">
                <a:solidFill>
                  <a:schemeClr val="accent4">
                    <a:lumMod val="60000"/>
                    <a:lumOff val="40000"/>
                  </a:schemeClr>
                </a:solidFill>
                <a:latin typeface="Avenir Next" charset="0"/>
                <a:ea typeface="Avenir Next" charset="0"/>
                <a:cs typeface="Avenir Next" charset="0"/>
              </a:rPr>
              <a:t>ВАМ ЭТО ЗНАКОМО</a:t>
            </a:r>
            <a:r>
              <a:rPr lang="en-US" sz="3600" b="1" dirty="0" smtClean="0">
                <a:solidFill>
                  <a:schemeClr val="accent4">
                    <a:lumMod val="60000"/>
                    <a:lumOff val="40000"/>
                  </a:schemeClr>
                </a:solidFill>
                <a:latin typeface="Avenir Next" charset="0"/>
                <a:ea typeface="Avenir Next" charset="0"/>
                <a:cs typeface="Avenir Next" charset="0"/>
              </a:rPr>
              <a:t>?</a:t>
            </a:r>
            <a:endParaRPr lang="en-US" sz="3600" dirty="0">
              <a:solidFill>
                <a:schemeClr val="accent4">
                  <a:lumMod val="60000"/>
                  <a:lumOff val="4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628650" y="2197129"/>
            <a:ext cx="7886700" cy="4250968"/>
          </a:xfrm>
        </p:spPr>
        <p:txBody>
          <a:bodyPr>
            <a:normAutofit fontScale="92500" lnSpcReduction="10000"/>
          </a:bodyPr>
          <a:lstStyle/>
          <a:p>
            <a:pPr marL="0" indent="0" algn="ctr">
              <a:lnSpc>
                <a:spcPct val="100000"/>
              </a:lnSpc>
              <a:buNone/>
            </a:pPr>
            <a:r>
              <a:rPr lang="ru-RU" b="1" dirty="0" smtClean="0">
                <a:solidFill>
                  <a:schemeClr val="accent4">
                    <a:lumMod val="60000"/>
                    <a:lumOff val="40000"/>
                  </a:schemeClr>
                </a:solidFill>
              </a:rPr>
              <a:t>Вы можете поставить себя на место Илии? </a:t>
            </a:r>
            <a:br>
              <a:rPr lang="ru-RU" b="1" dirty="0" smtClean="0">
                <a:solidFill>
                  <a:schemeClr val="accent4">
                    <a:lumMod val="60000"/>
                    <a:lumOff val="40000"/>
                  </a:schemeClr>
                </a:solidFill>
              </a:rPr>
            </a:br>
            <a:r>
              <a:rPr lang="ru-RU" b="1" dirty="0" smtClean="0">
                <a:solidFill>
                  <a:schemeClr val="accent4">
                    <a:lumMod val="60000"/>
                    <a:lumOff val="40000"/>
                  </a:schemeClr>
                </a:solidFill>
              </a:rPr>
              <a:t>Вам знакома молитва отчаяния?</a:t>
            </a:r>
          </a:p>
          <a:p>
            <a:pPr marL="0" indent="0" algn="ctr">
              <a:lnSpc>
                <a:spcPct val="100000"/>
              </a:lnSpc>
              <a:buNone/>
            </a:pPr>
            <a:r>
              <a:rPr lang="ru-RU" b="1" dirty="0" smtClean="0">
                <a:solidFill>
                  <a:schemeClr val="accent4">
                    <a:lumMod val="60000"/>
                    <a:lumOff val="40000"/>
                  </a:schemeClr>
                </a:solidFill>
              </a:rPr>
              <a:t> </a:t>
            </a:r>
            <a:r>
              <a:rPr lang="ru-RU" dirty="0">
                <a:solidFill>
                  <a:srgbClr val="FFFFFF"/>
                </a:solidFill>
              </a:rPr>
              <a:t>Ощущение полной бессмысленности своего духовного и физического бытия</a:t>
            </a:r>
            <a:r>
              <a:rPr lang="ru-RU" dirty="0" smtClean="0">
                <a:solidFill>
                  <a:srgbClr val="FFFFFF"/>
                </a:solidFill>
              </a:rPr>
              <a:t>?</a:t>
            </a:r>
          </a:p>
          <a:p>
            <a:pPr marL="0" indent="0" algn="ctr">
              <a:lnSpc>
                <a:spcPct val="100000"/>
              </a:lnSpc>
              <a:buNone/>
            </a:pPr>
            <a:r>
              <a:rPr lang="ru-RU" dirty="0" smtClean="0">
                <a:solidFill>
                  <a:srgbClr val="FFFFFF"/>
                </a:solidFill>
              </a:rPr>
              <a:t>  </a:t>
            </a:r>
            <a:r>
              <a:rPr lang="ru-RU" dirty="0">
                <a:solidFill>
                  <a:srgbClr val="FFFFFF"/>
                </a:solidFill>
              </a:rPr>
              <a:t>Вам приходилось испытывать такую горечь </a:t>
            </a:r>
            <a:r>
              <a:rPr lang="ru-RU" dirty="0" smtClean="0">
                <a:solidFill>
                  <a:srgbClr val="FFFFFF"/>
                </a:solidFill>
              </a:rPr>
              <a:t/>
            </a:r>
            <a:br>
              <a:rPr lang="ru-RU" dirty="0" smtClean="0">
                <a:solidFill>
                  <a:srgbClr val="FFFFFF"/>
                </a:solidFill>
              </a:rPr>
            </a:br>
            <a:r>
              <a:rPr lang="ru-RU" dirty="0" smtClean="0">
                <a:solidFill>
                  <a:srgbClr val="FFFFFF"/>
                </a:solidFill>
              </a:rPr>
              <a:t>от </a:t>
            </a:r>
            <a:r>
              <a:rPr lang="ru-RU" dirty="0">
                <a:solidFill>
                  <a:srgbClr val="FFFFFF"/>
                </a:solidFill>
              </a:rPr>
              <a:t>совершенных ошибок, что всякое новое усилие теряет </a:t>
            </a:r>
            <a:r>
              <a:rPr lang="ru-RU" dirty="0" smtClean="0">
                <a:solidFill>
                  <a:srgbClr val="FFFFFF"/>
                </a:solidFill>
              </a:rPr>
              <a:t>смысл? </a:t>
            </a:r>
          </a:p>
          <a:p>
            <a:pPr marL="0" indent="0" algn="ctr">
              <a:lnSpc>
                <a:spcPct val="100000"/>
              </a:lnSpc>
              <a:buNone/>
            </a:pPr>
            <a:r>
              <a:rPr lang="ru-RU" dirty="0" smtClean="0">
                <a:solidFill>
                  <a:srgbClr val="FFFFFF"/>
                </a:solidFill>
              </a:rPr>
              <a:t>Вы </a:t>
            </a:r>
            <a:r>
              <a:rPr lang="ru-RU" dirty="0">
                <a:solidFill>
                  <a:srgbClr val="FFFFFF"/>
                </a:solidFill>
              </a:rPr>
              <a:t>когда-либо чувствовали себя таким безмерно уставшим, заложником безвыходной ситуации, что вам не хотелось так больше жить</a:t>
            </a:r>
            <a:r>
              <a:rPr lang="ru-RU" dirty="0" smtClean="0">
                <a:solidFill>
                  <a:srgbClr val="FFFFFF"/>
                </a:solidFill>
              </a:rPr>
              <a:t>?</a:t>
            </a:r>
          </a:p>
        </p:txBody>
      </p:sp>
    </p:spTree>
    <p:extLst>
      <p:ext uri="{BB962C8B-B14F-4D97-AF65-F5344CB8AC3E}">
        <p14:creationId xmlns:p14="http://schemas.microsoft.com/office/powerpoint/2010/main" xmlns="" val="183117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8050"/>
            <a:ext cx="9144000" cy="6906050"/>
          </a:xfrm>
          <a:prstGeom prst="rect">
            <a:avLst/>
          </a:prstGeom>
        </p:spPr>
      </p:pic>
      <p:sp>
        <p:nvSpPr>
          <p:cNvPr id="3" name="Content Placeholder 2"/>
          <p:cNvSpPr>
            <a:spLocks noGrp="1"/>
          </p:cNvSpPr>
          <p:nvPr>
            <p:ph idx="1"/>
          </p:nvPr>
        </p:nvSpPr>
        <p:spPr>
          <a:xfrm>
            <a:off x="558312" y="2096814"/>
            <a:ext cx="8262131" cy="4004441"/>
          </a:xfrm>
        </p:spPr>
        <p:txBody>
          <a:bodyPr>
            <a:normAutofit/>
          </a:bodyPr>
          <a:lstStyle/>
          <a:p>
            <a:pPr marL="0" indent="0" algn="ctr">
              <a:lnSpc>
                <a:spcPct val="100000"/>
              </a:lnSpc>
              <a:buNone/>
            </a:pPr>
            <a:r>
              <a:rPr lang="ru-RU" dirty="0" smtClean="0">
                <a:solidFill>
                  <a:srgbClr val="FFFFFF"/>
                </a:solidFill>
              </a:rPr>
              <a:t>Если </a:t>
            </a:r>
            <a:r>
              <a:rPr lang="ru-RU" dirty="0">
                <a:solidFill>
                  <a:srgbClr val="FFFFFF"/>
                </a:solidFill>
              </a:rPr>
              <a:t>вы ответили да, то вы не одиноки</a:t>
            </a:r>
            <a:r>
              <a:rPr lang="ru-RU" dirty="0" smtClean="0">
                <a:solidFill>
                  <a:srgbClr val="FFFFFF"/>
                </a:solidFill>
              </a:rPr>
              <a:t>. </a:t>
            </a:r>
            <a:br>
              <a:rPr lang="ru-RU" dirty="0" smtClean="0">
                <a:solidFill>
                  <a:srgbClr val="FFFFFF"/>
                </a:solidFill>
              </a:rPr>
            </a:br>
            <a:r>
              <a:rPr lang="ru-RU" dirty="0" smtClean="0">
                <a:solidFill>
                  <a:srgbClr val="FFFFFF"/>
                </a:solidFill>
              </a:rPr>
              <a:t>Многие </a:t>
            </a:r>
            <a:r>
              <a:rPr lang="ru-RU" dirty="0">
                <a:solidFill>
                  <a:srgbClr val="FFFFFF"/>
                </a:solidFill>
              </a:rPr>
              <a:t>духовные титаны, великие мужи молитвы, испытывали подобные чувства</a:t>
            </a:r>
            <a:r>
              <a:rPr lang="ru-RU" dirty="0" smtClean="0">
                <a:solidFill>
                  <a:srgbClr val="FFFFFF"/>
                </a:solidFill>
              </a:rPr>
              <a:t>.</a:t>
            </a:r>
          </a:p>
          <a:p>
            <a:pPr marL="0" indent="0" algn="ctr">
              <a:lnSpc>
                <a:spcPct val="100000"/>
              </a:lnSpc>
              <a:buNone/>
            </a:pPr>
            <a:r>
              <a:rPr lang="ru-RU" dirty="0" smtClean="0">
                <a:solidFill>
                  <a:srgbClr val="FFFFFF"/>
                </a:solidFill>
              </a:rPr>
              <a:t> Но </a:t>
            </a:r>
            <a:r>
              <a:rPr lang="ru-RU" dirty="0">
                <a:solidFill>
                  <a:srgbClr val="FFFFFF"/>
                </a:solidFill>
              </a:rPr>
              <a:t>у нас есть хорошая новость для вас</a:t>
            </a:r>
            <a:r>
              <a:rPr lang="ru-RU" dirty="0" smtClean="0">
                <a:solidFill>
                  <a:srgbClr val="FFFFFF"/>
                </a:solidFill>
              </a:rPr>
              <a:t>!</a:t>
            </a:r>
          </a:p>
          <a:p>
            <a:pPr marL="0" indent="0" algn="ctr">
              <a:lnSpc>
                <a:spcPct val="100000"/>
              </a:lnSpc>
              <a:buNone/>
            </a:pPr>
            <a:r>
              <a:rPr lang="ru-RU" dirty="0" smtClean="0">
                <a:solidFill>
                  <a:srgbClr val="FFFFFF"/>
                </a:solidFill>
              </a:rPr>
              <a:t> </a:t>
            </a:r>
            <a:r>
              <a:rPr lang="ru-RU" b="1" dirty="0" smtClean="0">
                <a:solidFill>
                  <a:srgbClr val="FFFFFF"/>
                </a:solidFill>
              </a:rPr>
              <a:t>Бог </a:t>
            </a:r>
            <a:r>
              <a:rPr lang="ru-RU" b="1" dirty="0">
                <a:solidFill>
                  <a:srgbClr val="FFFFFF"/>
                </a:solidFill>
              </a:rPr>
              <a:t>знал, как помочь Илии, и Он знает, в какой именно помощи нуждаетесь вы.</a:t>
            </a:r>
            <a:r>
              <a:rPr lang="en-US" dirty="0">
                <a:solidFill>
                  <a:srgbClr val="FFFFFF"/>
                </a:solidFill>
              </a:rPr>
              <a:t> </a:t>
            </a:r>
            <a:endParaRPr lang="en-US" b="1" dirty="0">
              <a:solidFill>
                <a:srgbClr val="FFFFFF"/>
              </a:solidFill>
            </a:endParaRPr>
          </a:p>
        </p:txBody>
      </p:sp>
    </p:spTree>
    <p:extLst>
      <p:ext uri="{BB962C8B-B14F-4D97-AF65-F5344CB8AC3E}">
        <p14:creationId xmlns:p14="http://schemas.microsoft.com/office/powerpoint/2010/main" xmlns="" val="317319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28650" y="871565"/>
            <a:ext cx="7886700" cy="1325563"/>
          </a:xfrm>
        </p:spPr>
        <p:txBody>
          <a:bodyPr>
            <a:normAutofit/>
          </a:bodyPr>
          <a:lstStyle/>
          <a:p>
            <a:pPr algn="ctr"/>
            <a:r>
              <a:rPr lang="ru-RU" sz="3600" b="1" dirty="0" smtClean="0">
                <a:solidFill>
                  <a:schemeClr val="accent4">
                    <a:lumMod val="60000"/>
                    <a:lumOff val="40000"/>
                  </a:schemeClr>
                </a:solidFill>
                <a:latin typeface="Avenir Next" charset="0"/>
                <a:ea typeface="Avenir Next" charset="0"/>
                <a:cs typeface="Avenir Next" charset="0"/>
              </a:rPr>
              <a:t>БОГ ПОНИМАЕТ</a:t>
            </a:r>
            <a:endParaRPr lang="en-US" sz="3600" dirty="0">
              <a:solidFill>
                <a:schemeClr val="accent4">
                  <a:lumMod val="60000"/>
                  <a:lumOff val="40000"/>
                </a:schemeClr>
              </a:solidFill>
              <a:latin typeface="Avenir Next" charset="0"/>
              <a:ea typeface="Avenir Next" charset="0"/>
              <a:cs typeface="Avenir Next" charset="0"/>
            </a:endParaRPr>
          </a:p>
        </p:txBody>
      </p:sp>
      <p:sp>
        <p:nvSpPr>
          <p:cNvPr id="3" name="Content Placeholder 2"/>
          <p:cNvSpPr>
            <a:spLocks noGrp="1"/>
          </p:cNvSpPr>
          <p:nvPr>
            <p:ph idx="1"/>
          </p:nvPr>
        </p:nvSpPr>
        <p:spPr>
          <a:xfrm>
            <a:off x="628650" y="2838499"/>
            <a:ext cx="7886700" cy="3435692"/>
          </a:xfrm>
        </p:spPr>
        <p:txBody>
          <a:bodyPr>
            <a:normAutofit/>
          </a:bodyPr>
          <a:lstStyle/>
          <a:p>
            <a:pPr marL="0" indent="0" algn="ctr">
              <a:lnSpc>
                <a:spcPct val="100000"/>
              </a:lnSpc>
              <a:buNone/>
            </a:pPr>
            <a:r>
              <a:rPr lang="ru-RU" dirty="0">
                <a:solidFill>
                  <a:srgbClr val="FFFFFF"/>
                </a:solidFill>
              </a:rPr>
              <a:t>«В то время мы, может быть, не имеем прямых доказательств, что наш Искупитель с любовью </a:t>
            </a:r>
            <a:r>
              <a:rPr lang="ru-RU" dirty="0" smtClean="0">
                <a:solidFill>
                  <a:srgbClr val="FFFFFF"/>
                </a:solidFill>
              </a:rPr>
              <a:t/>
            </a:r>
            <a:br>
              <a:rPr lang="ru-RU" dirty="0" smtClean="0">
                <a:solidFill>
                  <a:srgbClr val="FFFFFF"/>
                </a:solidFill>
              </a:rPr>
            </a:br>
            <a:r>
              <a:rPr lang="ru-RU" dirty="0" smtClean="0">
                <a:solidFill>
                  <a:srgbClr val="FFFFFF"/>
                </a:solidFill>
              </a:rPr>
              <a:t>и </a:t>
            </a:r>
            <a:r>
              <a:rPr lang="ru-RU" dirty="0">
                <a:solidFill>
                  <a:srgbClr val="FFFFFF"/>
                </a:solidFill>
              </a:rPr>
              <a:t>сочувствием склонился над нами, тем не менее, это именно так</a:t>
            </a:r>
            <a:r>
              <a:rPr lang="ru-RU" dirty="0" smtClean="0">
                <a:solidFill>
                  <a:srgbClr val="FFFFFF"/>
                </a:solidFill>
              </a:rPr>
              <a:t>.</a:t>
            </a:r>
          </a:p>
          <a:p>
            <a:pPr marL="0" indent="0" algn="ctr">
              <a:lnSpc>
                <a:spcPct val="100000"/>
              </a:lnSpc>
              <a:buNone/>
            </a:pPr>
            <a:r>
              <a:rPr lang="ru-RU" dirty="0" smtClean="0">
                <a:solidFill>
                  <a:srgbClr val="FFFFFF"/>
                </a:solidFill>
              </a:rPr>
              <a:t> </a:t>
            </a:r>
            <a:r>
              <a:rPr lang="ru-RU" b="1" dirty="0">
                <a:solidFill>
                  <a:schemeClr val="accent4">
                    <a:lumMod val="60000"/>
                    <a:lumOff val="40000"/>
                  </a:schemeClr>
                </a:solidFill>
              </a:rPr>
              <a:t>Его рука простерта над нами </a:t>
            </a:r>
            <a:r>
              <a:rPr lang="ru-RU" b="1" dirty="0" smtClean="0">
                <a:solidFill>
                  <a:schemeClr val="accent4">
                    <a:lumMod val="60000"/>
                    <a:lumOff val="40000"/>
                  </a:schemeClr>
                </a:solidFill>
              </a:rPr>
              <a:t/>
            </a:r>
            <a:br>
              <a:rPr lang="ru-RU" b="1" dirty="0" smtClean="0">
                <a:solidFill>
                  <a:schemeClr val="accent4">
                    <a:lumMod val="60000"/>
                    <a:lumOff val="40000"/>
                  </a:schemeClr>
                </a:solidFill>
              </a:rPr>
            </a:br>
            <a:r>
              <a:rPr lang="ru-RU" b="1" dirty="0" smtClean="0">
                <a:solidFill>
                  <a:schemeClr val="accent4">
                    <a:lumMod val="60000"/>
                    <a:lumOff val="40000"/>
                  </a:schemeClr>
                </a:solidFill>
              </a:rPr>
              <a:t>в </a:t>
            </a:r>
            <a:r>
              <a:rPr lang="ru-RU" b="1" dirty="0">
                <a:solidFill>
                  <a:schemeClr val="accent4">
                    <a:lumMod val="60000"/>
                    <a:lumOff val="40000"/>
                  </a:schemeClr>
                </a:solidFill>
              </a:rPr>
              <a:t>нежной </a:t>
            </a:r>
            <a:r>
              <a:rPr lang="ru-RU" b="1" dirty="0" smtClean="0">
                <a:solidFill>
                  <a:schemeClr val="accent4">
                    <a:lumMod val="60000"/>
                    <a:lumOff val="40000"/>
                  </a:schemeClr>
                </a:solidFill>
              </a:rPr>
              <a:t>заботе</a:t>
            </a:r>
            <a:r>
              <a:rPr lang="ru-RU" dirty="0" smtClean="0">
                <a:solidFill>
                  <a:srgbClr val="FFFFFF"/>
                </a:solidFill>
              </a:rPr>
              <a:t>»</a:t>
            </a:r>
            <a:r>
              <a:rPr lang="ru-RU" dirty="0" smtClean="0"/>
              <a:t> </a:t>
            </a:r>
            <a:br>
              <a:rPr lang="ru-RU" dirty="0" smtClean="0"/>
            </a:br>
            <a:r>
              <a:rPr lang="ru-RU" dirty="0" smtClean="0">
                <a:solidFill>
                  <a:srgbClr val="FFFFFF"/>
                </a:solidFill>
              </a:rPr>
              <a:t>(</a:t>
            </a:r>
            <a:r>
              <a:rPr lang="ru-RU" dirty="0">
                <a:solidFill>
                  <a:srgbClr val="FFFFFF"/>
                </a:solidFill>
              </a:rPr>
              <a:t>Е.Уайт, </a:t>
            </a:r>
            <a:r>
              <a:rPr lang="ru-RU" i="1" dirty="0">
                <a:solidFill>
                  <a:srgbClr val="FFFFFF"/>
                </a:solidFill>
              </a:rPr>
              <a:t>Путь ко Христу</a:t>
            </a:r>
            <a:r>
              <a:rPr lang="ru-RU" dirty="0">
                <a:solidFill>
                  <a:srgbClr val="FFFFFF"/>
                </a:solidFill>
              </a:rPr>
              <a:t>, с. 96,97)</a:t>
            </a:r>
            <a:r>
              <a:rPr lang="ru-RU" dirty="0" smtClean="0">
                <a:solidFill>
                  <a:srgbClr val="FFFFFF"/>
                </a:solidFill>
              </a:rPr>
              <a:t>.</a:t>
            </a:r>
            <a:endParaRPr lang="ru-RU" dirty="0" smtClean="0">
              <a:solidFill>
                <a:schemeClr val="bg1"/>
              </a:solidFill>
            </a:endParaRPr>
          </a:p>
        </p:txBody>
      </p:sp>
    </p:spTree>
    <p:extLst>
      <p:ext uri="{BB962C8B-B14F-4D97-AF65-F5344CB8AC3E}">
        <p14:creationId xmlns:p14="http://schemas.microsoft.com/office/powerpoint/2010/main" xmlns="" val="986369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1858</TotalTime>
  <Words>1884</Words>
  <Application>Microsoft Office PowerPoint</Application>
  <PresentationFormat>Экран (4:3)</PresentationFormat>
  <Paragraphs>172</Paragraphs>
  <Slides>23</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Office Theme</vt:lpstr>
      <vt:lpstr>БОГ ПОНИМАЕТ НАС ШАНТАЛЬ КЛИНГБЕЙЛ </vt:lpstr>
      <vt:lpstr>Слайд 2</vt:lpstr>
      <vt:lpstr>Слайд 3</vt:lpstr>
      <vt:lpstr>НАЧАЛО ДЕПРЕССИИ</vt:lpstr>
      <vt:lpstr>Слайд 5</vt:lpstr>
      <vt:lpstr>Слайд 6</vt:lpstr>
      <vt:lpstr>ВАМ ЭТО ЗНАКОМО?</vt:lpstr>
      <vt:lpstr>Слайд 8</vt:lpstr>
      <vt:lpstr>БОГ ПОНИМАЕТ</vt:lpstr>
      <vt:lpstr>Слайд 10</vt:lpstr>
      <vt:lpstr>Слайд 11</vt:lpstr>
      <vt:lpstr>ИСЦЕЛЕНИЕ ПРОИСХОДИТ  НЕ СРАЗУ</vt:lpstr>
      <vt:lpstr>Слайд 13</vt:lpstr>
      <vt:lpstr>Слайд 14</vt:lpstr>
      <vt:lpstr>ЧТО БЫЛО ДАЛЬШЕ?</vt:lpstr>
      <vt:lpstr>Слайд 16</vt:lpstr>
      <vt:lpstr>Слайд 17</vt:lpstr>
      <vt:lpstr>Слайд 18</vt:lpstr>
      <vt:lpstr>Слайд 19</vt:lpstr>
      <vt:lpstr>Слайд 20</vt:lpstr>
      <vt:lpstr>Слайд 21</vt:lpstr>
      <vt:lpstr>Слайд 22</vt:lpstr>
      <vt:lpstr>Слайд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БОГ ПОНИМАЕТ НАС ШАНТАЛЬ КЛИНГБЕЙЛ </dc:title>
  <cp:lastModifiedBy>raostrovskaya</cp:lastModifiedBy>
  <cp:revision>3</cp:revision>
  <dcterms:created xsi:type="dcterms:W3CDTF">2017-10-16T19:42:52Z</dcterms:created>
  <dcterms:modified xsi:type="dcterms:W3CDTF">2018-01-02T12:01:58Z</dcterms:modified>
</cp:coreProperties>
</file>