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5" r:id="rId6"/>
    <p:sldId id="264" r:id="rId7"/>
    <p:sldId id="261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165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25647"/>
    <p:restoredTop sz="36765" autoAdjust="0"/>
  </p:normalViewPr>
  <p:slideViewPr>
    <p:cSldViewPr snapToGrid="0" snapToObjects="1">
      <p:cViewPr varScale="1">
        <p:scale>
          <a:sx n="15" d="100"/>
          <a:sy n="1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1488"/>
    </p:cViewPr>
  </p:notesTextViewPr>
  <p:notesViewPr>
    <p:cSldViewPr snapToGrid="0" snapToObjects="1">
      <p:cViewPr varScale="1">
        <p:scale>
          <a:sx n="48" d="100"/>
          <a:sy n="48" d="100"/>
        </p:scale>
        <p:origin x="4104" y="20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F801C-EF8F-8D4A-B918-896B6DC049BD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A81ED-66CC-0849-AFCE-6513C990AE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2787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ДУХОВНАЯ</a:t>
            </a:r>
            <a:r>
              <a:rPr lang="ru-RU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ЖЕНЩИНА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637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dirty="0" smtClean="0"/>
              <a:t>МОЯ МОЛИТВА НА СЕГОДНЯ.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dirty="0" smtClean="0"/>
              <a:t>Боже мой, я кладу все мои тревоги и беспокойства к Твоим ногам. Я прихожу к Тебе спокойно и уверенно. Пожалуйста, войди в мое сердце и позвольте мне просто насладиться Твоим присутствием и любовью. Помоги мне услышать Твой тихий голос, и идти вперед с верою, зная, что Ты всегда рядом со мной.</a:t>
            </a:r>
            <a:endParaRPr lang="ru-RU" sz="1200" dirty="0" smtClean="0"/>
          </a:p>
          <a:p>
            <a:endParaRPr lang="en-US" b="1" dirty="0" smtClean="0">
              <a:solidFill>
                <a:srgbClr val="941651"/>
              </a:solidFill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8071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spcAft>
                <a:spcPts val="0"/>
              </a:spcAft>
            </a:pPr>
            <a:r>
              <a:rPr lang="ru-RU" sz="1200" i="1" dirty="0" smtClean="0">
                <a:latin typeface="+mn-lt"/>
                <a:ea typeface="Calibri"/>
              </a:rPr>
              <a:t>«Душевный человек не принимает того, что от Духа Божия, потому что он почитает это безумием; и не может разуметь, потому что о сем [надобно] судить духовно. Но духовный судит о всем, а о нем судить никто не может. Ибо кто познал ум Господень, чтобы [мог] судить его?»</a:t>
            </a:r>
            <a:endParaRPr lang="ru-RU" sz="1200" dirty="0" smtClean="0"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</a:pPr>
            <a:r>
              <a:rPr lang="ru-RU" sz="1200" i="1" dirty="0" smtClean="0">
                <a:latin typeface="+mn-lt"/>
                <a:ea typeface="Calibri"/>
              </a:rPr>
              <a:t>1Коринфянам 2:14-16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dirty="0" smtClean="0">
                <a:latin typeface="+mn-lt"/>
                <a:ea typeface="Calibri"/>
              </a:rPr>
              <a:t>Чтобы быть духовной женщиной нужно слушать. Сохранять тишину - это способ услышать голос Бога, обращённый к нашим сердцам и умам. Бог создал нас по Своему образу, об этом говорит Библия, и это означает, что мы можем быть духовными и приблизиться к Нему. Он предложил нам сделать это. Бог пригласил нас приблизиться к Нему, читая Его Слово, затем слушая Его тихий голос и разговаривая с Ним посредством молитвы. Многие женщины в прошлом испытывали Его близость, потому что поступали именно так - читали и молились. Делая это, мы будем знать, какого направления придерживаться в нашей жизни, и будем иметь сострадание к окружающим. Быть духовными означает быть такими, какими нас создал Бог. О духовных вещах нужно «судить духовно» (1 </a:t>
            </a:r>
            <a:r>
              <a:rPr lang="ru-RU" sz="1200" dirty="0" err="1" smtClean="0">
                <a:latin typeface="+mn-lt"/>
                <a:ea typeface="Calibri"/>
              </a:rPr>
              <a:t>Кор</a:t>
            </a:r>
            <a:r>
              <a:rPr lang="ru-RU" sz="1200" dirty="0" smtClean="0">
                <a:latin typeface="+mn-lt"/>
                <a:ea typeface="Calibri"/>
              </a:rPr>
              <a:t>. 2:14). Рекомендации этого урока помогут нам более полно понять эту концепцию.</a:t>
            </a:r>
            <a:endParaRPr lang="ru-RU" sz="1200" dirty="0" smtClean="0">
              <a:latin typeface="Times New Roman"/>
              <a:ea typeface="Calibri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394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Девять характеристик благочестивой женщины можно выразить и запомнить, используя буквы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слова SPIRITUAL (с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анг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– духовный) как акростих.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43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73138" y="484188"/>
            <a:ext cx="2911475" cy="21828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840693"/>
            <a:ext cx="5486400" cy="3600450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S</a:t>
            </a:r>
            <a:r>
              <a:rPr lang="ru-RU" sz="1200" b="1" dirty="0" smtClean="0">
                <a:latin typeface="+mn-lt"/>
                <a:ea typeface="Calibri"/>
              </a:rPr>
              <a:t> - Понимание вечного</a:t>
            </a:r>
            <a:r>
              <a:rPr lang="ru-RU" sz="1200" dirty="0" smtClean="0">
                <a:latin typeface="+mn-lt"/>
                <a:ea typeface="Calibri"/>
              </a:rPr>
              <a:t>. Духовная женщина будет правильно расставлять свои приоритеты, понимая, что только то, что она сделала для Христа, имеет непреходящую ценность. Пережив опыт, когда Бог ясно обращался к ней, </a:t>
            </a:r>
            <a:r>
              <a:rPr lang="ru-RU" sz="1200" dirty="0" err="1" smtClean="0">
                <a:latin typeface="+mn-lt"/>
                <a:ea typeface="Calibri"/>
              </a:rPr>
              <a:t>Эми</a:t>
            </a: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Кармайкл</a:t>
            </a:r>
            <a:r>
              <a:rPr lang="ru-RU" sz="1200" dirty="0" smtClean="0">
                <a:latin typeface="+mn-lt"/>
                <a:ea typeface="Calibri"/>
              </a:rPr>
              <a:t> противостояла попыткам матери купить ей вечернее платье. Она сказала: «Что такое вечеринки и красивая одежда в свете вечности?» Мы также можем спросить себя: «Насколько важны некоторые вещи, на которые я трачу свое время и деньги, в свете вечности?»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дай мне понимание вечного. Помогите мне правильно расставить свои приоритеты.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P</a:t>
            </a:r>
            <a:r>
              <a:rPr lang="ru-RU" sz="1200" b="1" dirty="0" smtClean="0">
                <a:latin typeface="+mn-lt"/>
                <a:ea typeface="Calibri"/>
              </a:rPr>
              <a:t> - Молитва важна</a:t>
            </a:r>
            <a:r>
              <a:rPr lang="ru-RU" sz="1200" dirty="0" smtClean="0">
                <a:latin typeface="+mn-lt"/>
                <a:ea typeface="Calibri"/>
              </a:rPr>
              <a:t>. Молитва имеет решающее значение для жизни духовной женщины. Для нее Бог является реальным, Тем, Кто интересуется всеми обстоятельствами ее жизни. </a:t>
            </a:r>
            <a:r>
              <a:rPr lang="ru-RU" sz="1200" dirty="0" err="1" smtClean="0">
                <a:latin typeface="+mn-lt"/>
                <a:ea typeface="Calibri"/>
              </a:rPr>
              <a:t>Бекки</a:t>
            </a: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Тирабасси</a:t>
            </a:r>
            <a:r>
              <a:rPr lang="ru-RU" sz="1200" dirty="0" smtClean="0">
                <a:latin typeface="+mn-lt"/>
                <a:ea typeface="Calibri"/>
              </a:rPr>
              <a:t> говорит, что у нее было очень мало времени для Бога, перед тем как она начала посещать молитвенный семинар. Во время одного собрания спикер сказал: «Отсутствие молитвы - это грех». </a:t>
            </a:r>
            <a:r>
              <a:rPr lang="ru-RU" sz="1200" dirty="0" err="1" smtClean="0">
                <a:latin typeface="+mn-lt"/>
                <a:ea typeface="Calibri"/>
              </a:rPr>
              <a:t>Бекки</a:t>
            </a:r>
            <a:r>
              <a:rPr lang="ru-RU" sz="1200" dirty="0" smtClean="0">
                <a:latin typeface="+mn-lt"/>
                <a:ea typeface="Calibri"/>
              </a:rPr>
              <a:t> была потрясена и подумала о том, как мало времени она уделяла Богу, хотя и любила Его. Перед тем, как семинар закончился, она разработала план, согласно которому она каждое утро без труда выделяла один час времени для молитвы, изучения Библии и размышлений. Мы можем задать себе вопрос: «От чего в моей жизни я могу отказаться или что могу сократить, чтобы каждый день проводить время с моим Господом»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прости меня за грех немолитвенного духа. Помоги  мне найти время, чтобы проводить его с Тобой.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I</a:t>
            </a:r>
            <a:r>
              <a:rPr lang="ru-RU" sz="1200" b="1" dirty="0" smtClean="0">
                <a:latin typeface="+mn-lt"/>
                <a:ea typeface="Calibri"/>
              </a:rPr>
              <a:t> – Погружение в Слово</a:t>
            </a:r>
            <a:r>
              <a:rPr lang="ru-RU" sz="1200" dirty="0" smtClean="0">
                <a:latin typeface="+mn-lt"/>
                <a:ea typeface="Calibri"/>
              </a:rPr>
              <a:t>. Для духовной женщины изучение Библии - это не утомительная задача, а то, чего она с нетерпением ждет. Она думает: «Какую весть Бог приготовил для меня сегодня?» </a:t>
            </a:r>
            <a:r>
              <a:rPr lang="ru-RU" sz="1200" dirty="0" err="1" smtClean="0">
                <a:latin typeface="+mn-lt"/>
                <a:ea typeface="Calibri"/>
              </a:rPr>
              <a:t>Бекки</a:t>
            </a: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Тирабасси</a:t>
            </a:r>
            <a:r>
              <a:rPr lang="ru-RU" sz="1200" dirty="0" smtClean="0">
                <a:latin typeface="+mn-lt"/>
                <a:ea typeface="Calibri"/>
              </a:rPr>
              <a:t> читает хотя бы одну главу из Ветхого и Нового Заветов и одну из книги Притчей. Перефразирование стиха из Священного Писания помогает Ион Ричардсон применять его для себя. Рут Белл Грэхем оставляет свою открытую Библию на столе. Она читает и учит стихи наизусть, повторяя их во время работы или пока ведет машину.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Благодарю, Господь, за Твое Слово. Помоги мне каждый день планировать время, для того, чтобы я могла погружаться в него</a:t>
            </a:r>
            <a:r>
              <a:rPr lang="ru-RU" sz="1200" dirty="0" smtClean="0">
                <a:latin typeface="+mn-lt"/>
                <a:ea typeface="Calibri"/>
              </a:rPr>
              <a:t>.</a:t>
            </a:r>
            <a:endParaRPr lang="ru-RU" sz="1200" dirty="0" smtClean="0">
              <a:latin typeface="Times New Roman"/>
              <a:ea typeface="Calibri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246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41388" y="630238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916458"/>
            <a:ext cx="5486400" cy="3600450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R </a:t>
            </a:r>
            <a:r>
              <a:rPr lang="ru-RU" sz="1200" b="1" dirty="0" smtClean="0">
                <a:latin typeface="+mn-lt"/>
                <a:ea typeface="Calibri"/>
              </a:rPr>
              <a:t>- Осознать важность тишины</a:t>
            </a:r>
            <a:r>
              <a:rPr lang="ru-RU" sz="1200" dirty="0" smtClean="0">
                <a:latin typeface="+mn-lt"/>
                <a:ea typeface="Calibri"/>
              </a:rPr>
              <a:t>. Благочестивые женщины подчиняются повелению «Остановитесь и познайте, что Я – Бог». Они уделяют время не только для изучения и молитвы, но и для того, чтобы слушать голос Бога. У </a:t>
            </a:r>
            <a:r>
              <a:rPr lang="ru-RU" sz="1200" dirty="0" err="1" smtClean="0">
                <a:latin typeface="+mn-lt"/>
                <a:ea typeface="Calibri"/>
              </a:rPr>
              <a:t>Эми</a:t>
            </a: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Кармайкл</a:t>
            </a:r>
            <a:r>
              <a:rPr lang="ru-RU" sz="1200" dirty="0" smtClean="0">
                <a:latin typeface="+mn-lt"/>
                <a:ea typeface="Calibri"/>
              </a:rPr>
              <a:t> была привычка проводить долгое время в тишине после изучения Библии и молитвы. Во времена уединения и спокойствия она, и многие другие, находили вдохновение, побуждающее их к совершению великих дел для Бога и людей.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я хочу быть женщиной, которая уделяет время, чтобы слушать Твой голос. Помоги мне научиться наслаждаться минутами уединения в разгар моего напряженного графика</a:t>
            </a:r>
            <a:r>
              <a:rPr lang="ru-RU" sz="1200" dirty="0" smtClean="0">
                <a:latin typeface="+mn-lt"/>
                <a:ea typeface="Calibri"/>
              </a:rPr>
              <a:t>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I</a:t>
            </a:r>
            <a:r>
              <a:rPr lang="ru-RU" sz="1200" dirty="0" smtClean="0">
                <a:latin typeface="+mn-lt"/>
                <a:ea typeface="Calibri"/>
              </a:rPr>
              <a:t> - </a:t>
            </a:r>
            <a:r>
              <a:rPr lang="ru-RU" sz="1200" b="1" dirty="0" smtClean="0">
                <a:latin typeface="+mn-lt"/>
                <a:ea typeface="Calibri"/>
              </a:rPr>
              <a:t>Пригласить Иисуса идти рядом во всех обстоятельствах жизни</a:t>
            </a:r>
            <a:r>
              <a:rPr lang="ru-RU" sz="1200" dirty="0" smtClean="0">
                <a:latin typeface="+mn-lt"/>
                <a:ea typeface="Calibri"/>
              </a:rPr>
              <a:t>. Господь идет рядом и в трудные времена и когда легко. Рут Белл Грэхем рассказывает о своей жизни замужней, но, в то же время, одинокой женщины и матери пяти детей. Она признается, что плачет над своей Библией, пытаясь облегчить одиночество и найти ответы, как справиться с разочарованием от того, что сыновья отворачиваются от Господа. Обещание «Не заботьтесь ни о чем ...» стало для нее драгоценным (</a:t>
            </a:r>
            <a:r>
              <a:rPr lang="ru-RU" sz="1200" dirty="0" err="1" smtClean="0">
                <a:latin typeface="+mn-lt"/>
                <a:ea typeface="Calibri"/>
              </a:rPr>
              <a:t>Филиппийцам</a:t>
            </a:r>
            <a:r>
              <a:rPr lang="ru-RU" sz="1200" dirty="0" smtClean="0">
                <a:latin typeface="+mn-lt"/>
                <a:ea typeface="Calibri"/>
              </a:rPr>
              <a:t> 4: 6).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прости меня за беспокойство. Забери из моего сердца тревогу и волнение, и пусть мои молитвы станут благодарением</a:t>
            </a:r>
            <a:r>
              <a:rPr lang="ru-RU" sz="1200" dirty="0" smtClean="0">
                <a:latin typeface="+mn-lt"/>
                <a:ea typeface="Calibri"/>
              </a:rPr>
              <a:t>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b="1" dirty="0" smtClean="0">
                <a:latin typeface="+mn-lt"/>
                <a:ea typeface="Calibri"/>
              </a:rPr>
              <a:t>Т </a:t>
            </a:r>
            <a:r>
              <a:rPr lang="ru-RU" sz="1200" dirty="0" smtClean="0">
                <a:latin typeface="+mn-lt"/>
                <a:ea typeface="Calibri"/>
              </a:rPr>
              <a:t>– </a:t>
            </a:r>
            <a:r>
              <a:rPr lang="ru-RU" sz="1200" b="1" dirty="0" smtClean="0">
                <a:latin typeface="+mn-lt"/>
                <a:ea typeface="Calibri"/>
              </a:rPr>
              <a:t>С легкостью говорить о Господе и Его благости</a:t>
            </a:r>
            <a:r>
              <a:rPr lang="ru-RU" sz="1200" dirty="0" smtClean="0">
                <a:latin typeface="+mn-lt"/>
                <a:ea typeface="Calibri"/>
              </a:rPr>
              <a:t>. Духовная женщина не стесняется свидетельствовать в церкви или просить Божьего благословения на еду в ресторане. Для нее говорить об Иисусе так же естественно, как говорить о своих детях или близком друге.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помоги мне быть похожей на тех женщин, которые бесстрашно говорили о Тебе; испытывать такую радость от моего опыта с Тобой, чтобы я хотела рассказывать об этом другим.</a:t>
            </a:r>
            <a:endParaRPr lang="ru-RU" sz="1200" dirty="0" smtClean="0">
              <a:latin typeface="Times New Roman"/>
              <a:ea typeface="Calibri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389989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363538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3566836"/>
            <a:ext cx="5486400" cy="3600450"/>
          </a:xfr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U</a:t>
            </a:r>
            <a:r>
              <a:rPr lang="ru-RU" sz="1200" dirty="0" smtClean="0">
                <a:latin typeface="+mn-lt"/>
                <a:ea typeface="Calibri"/>
              </a:rPr>
              <a:t> - </a:t>
            </a:r>
            <a:r>
              <a:rPr lang="ru-RU" sz="1200" b="1" dirty="0" smtClean="0">
                <a:latin typeface="+mn-lt"/>
                <a:ea typeface="Calibri"/>
              </a:rPr>
              <a:t>Понимать Божий призыв</a:t>
            </a:r>
            <a:r>
              <a:rPr lang="ru-RU" sz="1200" dirty="0" smtClean="0">
                <a:latin typeface="+mn-lt"/>
                <a:ea typeface="Calibri"/>
              </a:rPr>
              <a:t>. Великие женщины веры всегда понимали призыв Бога к служению. Они чувствовали свое место в схеме вещей, свое участие в Божьем плане спасения человеческого рода. Многие женщины почувствовали, что Бог призывает их быть благословением для других, быть миссионерами, заботиться о больных, проповедовать весть Иисуса или заниматься каким-либо другим видом служения. Когда это происходит, они не могут отступать и должны идти вперед. Вспомните нескольких женщин из этой категории, которых вы знаете.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помоги  мне понимать, когда Ты призываешь меня выполнять определенную часть Твоего плана, и дай мне желание следовать Твоему направлению.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b="1" dirty="0" smtClean="0">
                <a:latin typeface="+mn-lt"/>
                <a:ea typeface="Calibri"/>
              </a:rPr>
              <a:t>А – Осознавать Божье присутствие</a:t>
            </a:r>
            <a:r>
              <a:rPr lang="ru-RU" sz="1200" dirty="0" smtClean="0">
                <a:latin typeface="+mn-lt"/>
                <a:ea typeface="Calibri"/>
              </a:rPr>
              <a:t>. У духовной женщины есть острое чувство присутствия Бога в ее жизни. Она знает, что Он делает в жизни ее семьи, ее церкви и политических структур мира. Через все взаимодействие человеческих событий, она может видеть руку Бога в действии. Рут Белл Грэхем могла бы впасть в отчаянье из-за своих сыновей, но она твердо держалась своей веры в Бога, сознавая, что Он работает в их жизни. Она говорит: «Наши дети никогда не смогут перешагнуть через Божьи границы».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открой мне глаза, чтобы я могла видеть действие Твоей руки в моей жизни сегодня. Помоги мне никогда не забывать, что Ты все держишь под контролем, независимо от того, какие обстоятельства.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en-US" sz="1200" b="1" dirty="0" smtClean="0">
                <a:latin typeface="+mn-lt"/>
                <a:ea typeface="Calibri"/>
              </a:rPr>
              <a:t>L</a:t>
            </a:r>
            <a:r>
              <a:rPr lang="ru-RU" sz="1200" b="1" dirty="0" smtClean="0">
                <a:latin typeface="+mn-lt"/>
                <a:ea typeface="Calibri"/>
              </a:rPr>
              <a:t> - Любить людей</a:t>
            </a:r>
            <a:r>
              <a:rPr lang="ru-RU" sz="1200" dirty="0" smtClean="0">
                <a:latin typeface="+mn-lt"/>
                <a:ea typeface="Calibri"/>
              </a:rPr>
              <a:t>. Женщина, близкая к Богу, не может не любить всех, ради кого Он умер, даже самых неприятных людей.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Эми</a:t>
            </a: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Кармайкл</a:t>
            </a:r>
            <a:r>
              <a:rPr lang="ru-RU" sz="1200" dirty="0" smtClean="0">
                <a:latin typeface="+mn-lt"/>
                <a:ea typeface="Calibri"/>
              </a:rPr>
              <a:t> с любовью относилась к проституткам.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dirty="0" smtClean="0">
                <a:latin typeface="+mn-lt"/>
                <a:ea typeface="Calibri"/>
              </a:rPr>
              <a:t>Мать Тереза ​​любила отверженных, обездоленных и умирающих.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dirty="0" smtClean="0">
                <a:latin typeface="+mn-lt"/>
                <a:ea typeface="Calibri"/>
              </a:rPr>
              <a:t> Мэри Джо </a:t>
            </a:r>
            <a:r>
              <a:rPr lang="ru-RU" sz="1200" dirty="0" err="1" smtClean="0">
                <a:latin typeface="+mn-lt"/>
                <a:ea typeface="Calibri"/>
              </a:rPr>
              <a:t>Коупленд</a:t>
            </a:r>
            <a:r>
              <a:rPr lang="ru-RU" sz="1200" dirty="0" smtClean="0">
                <a:latin typeface="+mn-lt"/>
                <a:ea typeface="Calibri"/>
              </a:rPr>
              <a:t> с сочувствием смотрела на бездомных.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600"/>
              </a:spcAft>
            </a:pPr>
            <a:r>
              <a:rPr lang="ru-RU" sz="1200" dirty="0" smtClean="0">
                <a:latin typeface="+mn-lt"/>
                <a:ea typeface="Calibri"/>
              </a:rPr>
              <a:t> </a:t>
            </a:r>
            <a:r>
              <a:rPr lang="ru-RU" sz="1200" dirty="0" err="1" smtClean="0">
                <a:latin typeface="+mn-lt"/>
                <a:ea typeface="Calibri"/>
              </a:rPr>
              <a:t>Чейси</a:t>
            </a:r>
            <a:r>
              <a:rPr lang="ru-RU" sz="1200" dirty="0" smtClean="0">
                <a:latin typeface="+mn-lt"/>
                <a:ea typeface="Calibri"/>
              </a:rPr>
              <a:t> Харрис любила беспризорных детей и взяла более 800 приемных детей.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i="1" dirty="0" smtClean="0">
                <a:latin typeface="+mn-lt"/>
                <a:ea typeface="Calibri"/>
              </a:rPr>
              <a:t>Господи, помоги мне быть женщиной, полной сострадания к нуждам людей, желающей достигать других Твоей любовью.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i="1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191987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dirty="0" smtClean="0"/>
              <a:t>ОЦЕНИТЕ СЕБЯ </a:t>
            </a:r>
          </a:p>
          <a:p>
            <a:endParaRPr lang="en-US" b="1" dirty="0" smtClean="0">
              <a:solidFill>
                <a:schemeClr val="bg1"/>
              </a:solidFill>
              <a:latin typeface="+mn-lt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smtClean="0"/>
              <a:t>По шкале от 1 до 5, как бы вы оценили себя в следующих сферах духовности? Пять - самая высокая оценка. </a:t>
            </a:r>
          </a:p>
          <a:p>
            <a:endParaRPr lang="en-US" b="1" dirty="0" smtClean="0">
              <a:solidFill>
                <a:schemeClr val="bg1"/>
              </a:solidFill>
              <a:latin typeface="+mn-lt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7287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dirty="0" smtClean="0">
                <a:latin typeface="+mn-lt"/>
                <a:ea typeface="Calibri"/>
              </a:rPr>
              <a:t>1. Подарите себе в подарок уединение. Уйдите на несколько часов. Выключите свой мобильный телефон и не берите с собой радио или </a:t>
            </a:r>
            <a:r>
              <a:rPr lang="en-US" sz="1200" dirty="0" smtClean="0">
                <a:latin typeface="+mn-lt"/>
                <a:ea typeface="Calibri"/>
              </a:rPr>
              <a:t>iPod</a:t>
            </a:r>
            <a:r>
              <a:rPr lang="ru-RU" sz="1200" dirty="0" smtClean="0">
                <a:latin typeface="+mn-lt"/>
                <a:ea typeface="Calibri"/>
              </a:rPr>
              <a:t>. Читайте, размышляйте о Писании, созерцайте Божью руку в природе и сохраняйте полную тишину.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2. Спланируйте программу как «каждый день проводить один час в размышлении о жизни Христа» (Елен Уайт, </a:t>
            </a:r>
            <a:r>
              <a:rPr lang="ru-RU" sz="1200" i="1" dirty="0" smtClean="0">
                <a:latin typeface="+mn-lt"/>
                <a:ea typeface="Calibri"/>
              </a:rPr>
              <a:t>Желание веков</a:t>
            </a:r>
            <a:r>
              <a:rPr lang="ru-RU" sz="1200" dirty="0" smtClean="0">
                <a:latin typeface="+mn-lt"/>
                <a:ea typeface="Calibri"/>
              </a:rPr>
              <a:t>, стр. 83 (</a:t>
            </a:r>
            <a:r>
              <a:rPr lang="ru-RU" sz="1200" dirty="0" err="1" smtClean="0">
                <a:latin typeface="+mn-lt"/>
                <a:ea typeface="Calibri"/>
              </a:rPr>
              <a:t>ориг</a:t>
            </a:r>
            <a:r>
              <a:rPr lang="ru-RU" sz="1200" dirty="0" smtClean="0">
                <a:latin typeface="+mn-lt"/>
                <a:ea typeface="Calibri"/>
              </a:rPr>
              <a:t>.)). Читайте одну главу из книги «Желание веков» каждый день вместе с отрывками из Писания, на которых она основана. Делайте пометки о своих открытиях. Выписывайте цитаты, которые вам нравятся. 87 глав этой книги проведут вас через три месяца личного времени с Богом.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3. На протяжении месяца ведите дневник событий и вещей, показывающих действия Божьей руки в вашей жизни. В конце каждого дня записывайте все свидетельства Его заботы и защиты, которые вы видели. Записывайте ответы на молитвы. Записывайте новостные сообщения, которые являются исполнением пророчеств.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4. В пятницу вечером выпишите краткое свидетельство того, как Бог благословлял вас в течение недели. За что вы должны быть особенно благодарны за последние семь дней? Если представится возможность, поделитесь этим свидетельством в субботу.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5. Выберите стих из Писания, который много значит для вас. Вставьте свое имя, если это необходимо. Перепишите его, показывая, что он значит для вас в ваших нынешних обстоятельствах. Какое послание Бог пытается донести до вас? </a:t>
            </a:r>
            <a:endParaRPr lang="ru-RU" sz="1200" dirty="0" smtClean="0">
              <a:latin typeface="Times New Roman"/>
              <a:ea typeface="Calibri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87531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Поистине полезно уделять время, чтобы просто сосредоточить внимание на Боге и духовных вещах. Во всей нашей напряженной жизни нам нужно находить время, чтобы успокоиться, почитать, помолиться и прислушаться к тихому голосу. Именно из такого спокойного места мы сможем выйти готовыми делиться и по-настоящему заботиться о других. У нас будет энергия и мужество делать то, что повелел нам Бог. Мы действительно будем духовными женщинами.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 smtClean="0">
                <a:latin typeface="+mn-lt"/>
                <a:ea typeface="Calibri"/>
              </a:rPr>
              <a:t>ПРИНЦИП УСПЕХА</a:t>
            </a:r>
            <a:r>
              <a:rPr lang="ru-RU" sz="1200" dirty="0" smtClean="0">
                <a:latin typeface="+mn-lt"/>
                <a:ea typeface="Calibri"/>
              </a:rPr>
              <a:t>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«Ищите же прежде Царства Божия и правды Его, и это все приложится вам» (Матфея 6:33).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И помните: «Молитва — это ключ в руках веры, открывающий небесную сокровищницу» (Елен Уайт, </a:t>
            </a:r>
            <a:r>
              <a:rPr lang="ru-RU" sz="1200" i="1" dirty="0" smtClean="0">
                <a:latin typeface="+mn-lt"/>
                <a:ea typeface="Calibri"/>
              </a:rPr>
              <a:t>Путь ко Христу</a:t>
            </a:r>
            <a:r>
              <a:rPr lang="ru-RU" sz="1200" dirty="0" smtClean="0">
                <a:latin typeface="+mn-lt"/>
                <a:ea typeface="Calibri"/>
              </a:rPr>
              <a:t>, стр. 99 (</a:t>
            </a:r>
            <a:r>
              <a:rPr lang="ru-RU" sz="1200" dirty="0" err="1" smtClean="0">
                <a:latin typeface="+mn-lt"/>
                <a:ea typeface="Calibri"/>
              </a:rPr>
              <a:t>ориг</a:t>
            </a:r>
            <a:r>
              <a:rPr lang="ru-RU" sz="1200" dirty="0" smtClean="0">
                <a:latin typeface="+mn-lt"/>
                <a:ea typeface="Calibri"/>
              </a:rPr>
              <a:t>.)).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b="1" dirty="0" smtClean="0">
                <a:latin typeface="+mn-lt"/>
                <a:ea typeface="Calibri"/>
              </a:rPr>
              <a:t>МОЯ МОЛИТВА НА СЕГОДНЯ. </a:t>
            </a:r>
            <a:endParaRPr lang="ru-RU" sz="1200" dirty="0" smtClean="0">
              <a:latin typeface="Times New Roman"/>
              <a:ea typeface="Calibri"/>
            </a:endParaRPr>
          </a:p>
          <a:p>
            <a:pPr algn="just">
              <a:spcAft>
                <a:spcPts val="0"/>
              </a:spcAft>
            </a:pPr>
            <a:r>
              <a:rPr lang="ru-RU" sz="1200" i="1" dirty="0" smtClean="0">
                <a:latin typeface="+mn-lt"/>
                <a:ea typeface="Calibri"/>
              </a:rPr>
              <a:t>Боже мой, я кладу все мои тревоги и беспокойства к Твоим ногам. Я прихожу к Тебе спокойно и уверенно. Пожалуйста, войди в мое сердце и позволь  мне просто насладиться Твоим присутствием и любовью. Помоги мне услышать Твой тихий голос, и идти вперед с верою, зная, что Ты всегда рядом со мной.</a:t>
            </a:r>
            <a:endParaRPr lang="ru-RU" sz="1200" dirty="0" smtClean="0">
              <a:latin typeface="Times New Roman"/>
              <a:ea typeface="Calibri"/>
            </a:endParaRPr>
          </a:p>
          <a:p>
            <a:pPr>
              <a:spcAft>
                <a:spcPts val="0"/>
              </a:spcAft>
            </a:pPr>
            <a:r>
              <a:rPr lang="ru-RU" sz="1200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pPr algn="ctr">
              <a:spcAft>
                <a:spcPts val="0"/>
              </a:spcAft>
            </a:pPr>
            <a:r>
              <a:rPr lang="ru-RU" sz="1200" dirty="0" smtClean="0">
                <a:solidFill>
                  <a:srgbClr val="000000"/>
                </a:solidFill>
                <a:latin typeface="+mn-lt"/>
                <a:ea typeface="Calibri"/>
              </a:rPr>
              <a:t>—Конец—</a:t>
            </a:r>
            <a:endParaRPr lang="ru-RU" sz="1200" dirty="0" smtClean="0">
              <a:latin typeface="Times New Roman"/>
              <a:ea typeface="Calibri"/>
            </a:endParaRPr>
          </a:p>
          <a:p>
            <a:pPr>
              <a:spcAft>
                <a:spcPts val="0"/>
              </a:spcAft>
            </a:pPr>
            <a:r>
              <a:rPr lang="en-US" sz="1200" dirty="0" smtClean="0">
                <a:latin typeface="+mn-lt"/>
                <a:ea typeface="Calibri"/>
              </a:rPr>
              <a:t> </a:t>
            </a:r>
            <a:endParaRPr lang="ru-RU" sz="1200" dirty="0" smtClean="0">
              <a:latin typeface="Times New Roman"/>
              <a:ea typeface="Calibri"/>
            </a:endParaRP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A81ED-66CC-0849-AFCE-6513C990AE0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3984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77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185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226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9229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578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1387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681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031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912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263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816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A36EE-60CD-F84F-90D7-65C43101D1AE}" type="datetimeFigureOut">
              <a:rPr lang="en-US" smtClean="0"/>
              <a:pPr/>
              <a:t>12/21/2017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BD296-07EF-2F41-924F-FD58654EE7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8394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200025"/>
            <a:ext cx="9168207" cy="705802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59363"/>
            <a:ext cx="6858000" cy="1655762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FFFF00"/>
                </a:solidFill>
              </a:rPr>
              <a:t>Духовная</a:t>
            </a:r>
            <a:r>
              <a:rPr lang="ru-RU" sz="4000" b="1" dirty="0" smtClean="0">
                <a:solidFill>
                  <a:srgbClr val="FFFF00"/>
                </a:solidFill>
              </a:rPr>
              <a:t> женщина</a:t>
            </a:r>
            <a:r>
              <a:rPr lang="en-US" sz="4000" b="1" dirty="0" smtClean="0">
                <a:solidFill>
                  <a:srgbClr val="FFFF00"/>
                </a:solidFill>
              </a:rPr>
              <a:t>: </a:t>
            </a:r>
            <a:r>
              <a:rPr lang="ru-RU" sz="4000" b="1" i="1" dirty="0" smtClean="0">
                <a:solidFill>
                  <a:schemeClr val="bg1"/>
                </a:solidFill>
                <a:latin typeface="Palatino Linotype" charset="0"/>
              </a:rPr>
              <a:t>Урок</a:t>
            </a:r>
            <a:r>
              <a:rPr lang="en-US" sz="4000" b="1" i="1" dirty="0" smtClean="0">
                <a:solidFill>
                  <a:schemeClr val="bg1"/>
                </a:solidFill>
                <a:latin typeface="Palatino Linotype" charset="0"/>
                <a:ea typeface="Palatino Linotype" charset="0"/>
                <a:cs typeface="Palatino Linotype" charset="0"/>
              </a:rPr>
              <a:t> 3</a:t>
            </a:r>
            <a:endParaRPr lang="en-US" sz="40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39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65226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МОЯ МОЛИТВА НА СЕГОДНЯ. </a:t>
            </a:r>
            <a:br>
              <a:rPr lang="ru-RU" b="1" dirty="0"/>
            </a:br>
            <a:endParaRPr lang="en-US" b="1" dirty="0">
              <a:solidFill>
                <a:srgbClr val="94165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2950" y="2597150"/>
            <a:ext cx="7886700" cy="277495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i="1" dirty="0"/>
              <a:t>Боже мой, я кладу все мои тревоги и беспокойства к Твоим ногам. Я прихожу к Тебе спокойно и уверенно. Пожалуйста, войди в мое сердце </a:t>
            </a:r>
            <a:r>
              <a:rPr lang="ru-RU" sz="3200" i="1"/>
              <a:t>и </a:t>
            </a:r>
            <a:r>
              <a:rPr lang="ru-RU" sz="3200" i="1" smtClean="0"/>
              <a:t>позволь </a:t>
            </a:r>
            <a:r>
              <a:rPr lang="ru-RU" sz="3200" i="1" dirty="0"/>
              <a:t>мне просто насладиться Твоим присутствием и любовью. Помоги мне услышать Твой тихий голос, и идти вперед с верою, зная, что Ты всегда рядом со мной.</a:t>
            </a:r>
            <a:endParaRPr lang="ru-RU" sz="3200" dirty="0"/>
          </a:p>
          <a:p>
            <a:pPr marL="0" indent="0" algn="ct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389644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8753"/>
            <a:ext cx="7886700" cy="430305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dirty="0" smtClean="0"/>
              <a:t>“</a:t>
            </a:r>
            <a:r>
              <a:rPr lang="ru-RU" i="1" dirty="0">
                <a:latin typeface="Times New Roman"/>
                <a:ea typeface="Calibri"/>
                <a:cs typeface="Times New Roman"/>
              </a:rPr>
              <a:t>«Душевный человек не принимает того, что от Духа Божия, потому что он почитает это безумием; и не может разуметь, потому что о сем [надобно] судить духовно. Но духовный судит о всем, а о нем судить никто не может. Ибо кто познал ум Господень, чтобы [мог] судить его?»</a:t>
            </a:r>
            <a:endParaRPr lang="ru-RU" sz="2000" dirty="0"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i="1" dirty="0">
                <a:latin typeface="Times New Roman"/>
                <a:ea typeface="Calibri"/>
                <a:cs typeface="Times New Roman"/>
              </a:rPr>
              <a:t>1Коринфянам </a:t>
            </a:r>
            <a:r>
              <a:rPr lang="ru-RU" i="1" dirty="0" smtClean="0">
                <a:latin typeface="Times New Roman"/>
                <a:ea typeface="Calibri"/>
                <a:cs typeface="Times New Roman"/>
              </a:rPr>
              <a:t>2:14-16</a:t>
            </a:r>
            <a:endParaRPr lang="en-US" dirty="0" smtClean="0"/>
          </a:p>
          <a:p>
            <a:pPr marL="0" indent="0" algn="ctr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754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54325"/>
            <a:ext cx="7886700" cy="33750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Девять характеристик благочестивой женщины можно выразить и запомнить, используя буквы</a:t>
            </a:r>
            <a:endParaRPr lang="ru-RU" dirty="0"/>
          </a:p>
          <a:p>
            <a:pPr marL="0" indent="0" algn="ctr">
              <a:buNone/>
            </a:pPr>
            <a:r>
              <a:rPr lang="ru-RU" dirty="0" smtClean="0"/>
              <a:t>слова </a:t>
            </a:r>
            <a:r>
              <a:rPr lang="ru-RU" dirty="0"/>
              <a:t>SPIRITUAL (с </a:t>
            </a:r>
            <a:r>
              <a:rPr lang="ru-RU" dirty="0" err="1"/>
              <a:t>анг</a:t>
            </a:r>
            <a:r>
              <a:rPr lang="ru-RU" dirty="0"/>
              <a:t>. – духовный) как акростих.</a:t>
            </a:r>
          </a:p>
          <a:p>
            <a:pPr marL="0" indent="0" algn="ctr">
              <a:buNone/>
            </a:pPr>
            <a:r>
              <a:rPr lang="en-US" sz="6000" b="1" spc="600" dirty="0" smtClean="0">
                <a:solidFill>
                  <a:srgbClr val="C00000"/>
                </a:solidFill>
              </a:rPr>
              <a:t>SPIRITUAL</a:t>
            </a:r>
            <a:endParaRPr lang="en-US" sz="6000" b="1" spc="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049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97150"/>
            <a:ext cx="7886700" cy="3889375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S - Понимание вечного</a:t>
            </a:r>
            <a:r>
              <a:rPr lang="ru-RU" dirty="0"/>
              <a:t>. Духовная женщина будет правильно расставлять свои приоритеты, понимая, что только то, что она сделала для Христа, имеет непреходящую ценность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/>
              <a:t>P - Молитва важна</a:t>
            </a:r>
            <a:r>
              <a:rPr lang="ru-RU" dirty="0"/>
              <a:t>. Молитва имеет решающее значение для жизни духовной женщины. </a:t>
            </a:r>
            <a:endParaRPr lang="ru-RU" dirty="0" smtClean="0"/>
          </a:p>
          <a:p>
            <a:pPr marL="0" indent="0">
              <a:buNone/>
            </a:pPr>
            <a:r>
              <a:rPr lang="en-US" b="1" dirty="0"/>
              <a:t>I</a:t>
            </a:r>
            <a:r>
              <a:rPr lang="ru-RU" b="1" dirty="0"/>
              <a:t> – Погружение в Слово</a:t>
            </a:r>
            <a:r>
              <a:rPr lang="ru-RU" dirty="0"/>
              <a:t>. Для духовной женщины изучение Библии - это не утомительная задача, а то, чего она с нетерпением ждет.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67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3997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R</a:t>
            </a:r>
            <a:r>
              <a:rPr lang="ru-RU" b="1" dirty="0"/>
              <a:t> - Осознать важность тишины</a:t>
            </a:r>
            <a:r>
              <a:rPr lang="ru-RU" dirty="0"/>
              <a:t>. Благочестивые женщины подчиняются повелению «Остановитесь и познайте, что Я – Бог». </a:t>
            </a:r>
            <a:endParaRPr lang="ru-RU" dirty="0" smtClean="0"/>
          </a:p>
          <a:p>
            <a:pPr marL="0" indent="0">
              <a:buNone/>
            </a:pPr>
            <a:r>
              <a:rPr lang="en-US" b="1" dirty="0"/>
              <a:t>I</a:t>
            </a:r>
            <a:r>
              <a:rPr lang="ru-RU" dirty="0"/>
              <a:t> - </a:t>
            </a:r>
            <a:r>
              <a:rPr lang="ru-RU" b="1" dirty="0"/>
              <a:t>Пригласить Иисуса идти рядом во всех обстоятельствах жизни</a:t>
            </a:r>
            <a:r>
              <a:rPr lang="ru-RU" dirty="0"/>
              <a:t>. Господь идет рядом и в трудные времена и когда легко.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Т </a:t>
            </a:r>
            <a:r>
              <a:rPr lang="ru-RU" dirty="0"/>
              <a:t>– </a:t>
            </a:r>
            <a:r>
              <a:rPr lang="ru-RU" b="1" dirty="0"/>
              <a:t>С легкостью говорить о Господе и Его благости</a:t>
            </a:r>
            <a:r>
              <a:rPr lang="ru-RU" dirty="0"/>
              <a:t>. Духовная женщина не стесняется свидетельствовать в церкви или просить Божьего благословения на еду в ресторане.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7112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97125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U</a:t>
            </a:r>
            <a:r>
              <a:rPr lang="ru-RU" dirty="0"/>
              <a:t> - </a:t>
            </a:r>
            <a:r>
              <a:rPr lang="ru-RU" b="1" dirty="0"/>
              <a:t>Понимать Божий призыв</a:t>
            </a:r>
            <a:r>
              <a:rPr lang="ru-RU" dirty="0"/>
              <a:t>. Великие женщины </a:t>
            </a:r>
            <a:r>
              <a:rPr lang="ru-RU" dirty="0" smtClean="0"/>
              <a:t>веры </a:t>
            </a:r>
            <a:r>
              <a:rPr lang="ru-RU" dirty="0"/>
              <a:t>всегда понимали призыв Бога к служению.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А – Осознавать Божье присутствие</a:t>
            </a:r>
            <a:r>
              <a:rPr lang="ru-RU" dirty="0"/>
              <a:t>. У духовной женщины есть острое чувство присутствия Бога в ее жизни. </a:t>
            </a:r>
            <a:endParaRPr lang="ru-RU" dirty="0" smtClean="0"/>
          </a:p>
          <a:p>
            <a:pPr marL="0" indent="0">
              <a:buNone/>
            </a:pPr>
            <a:r>
              <a:rPr lang="ru-RU" b="1" dirty="0"/>
              <a:t>L - Любить людей</a:t>
            </a:r>
            <a:r>
              <a:rPr lang="ru-RU" dirty="0"/>
              <a:t>. Женщина, близкая к Богу, не может не любить т</a:t>
            </a:r>
            <a:r>
              <a:rPr lang="ru-RU" dirty="0" smtClean="0"/>
              <a:t>ех</a:t>
            </a:r>
            <a:r>
              <a:rPr lang="ru-RU" dirty="0"/>
              <a:t>, ради кого Он умер, даже самых неприятных людей.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063437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222376"/>
            <a:ext cx="7886700" cy="1325563"/>
          </a:xfrm>
        </p:spPr>
        <p:txBody>
          <a:bodyPr/>
          <a:lstStyle/>
          <a:p>
            <a:r>
              <a:rPr lang="ru-RU" b="1" dirty="0"/>
              <a:t>ОЦЕНИТЕ СЕБЯ </a:t>
            </a:r>
            <a:r>
              <a:rPr lang="ru-RU" dirty="0"/>
              <a:t/>
            </a:r>
            <a:br>
              <a:rPr lang="ru-RU" dirty="0"/>
            </a:br>
            <a:endParaRPr lang="en-US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68550"/>
            <a:ext cx="7886700" cy="21748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3600" dirty="0"/>
          </a:p>
          <a:p>
            <a:pPr marL="0" indent="0" algn="ctr">
              <a:buNone/>
            </a:pPr>
            <a:r>
              <a:rPr lang="ru-RU" sz="3600" dirty="0"/>
              <a:t>По шкале от 1 до 5, как бы вы оценили себя в следующих сферах духовности? Пять - самая высокая оценка.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42962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65201"/>
            <a:ext cx="5172075" cy="1325563"/>
          </a:xfrm>
        </p:spPr>
        <p:txBody>
          <a:bodyPr>
            <a:normAutofit fontScale="90000"/>
          </a:bodyPr>
          <a:lstStyle/>
          <a:p>
            <a:r>
              <a:rPr lang="ru-RU" sz="4000" b="1" dirty="0"/>
              <a:t>УПРАЖНЕНИЯ ДЛЯ ЛИЧНОГО РОСТА</a:t>
            </a:r>
            <a:br>
              <a:rPr lang="ru-RU" sz="4000" b="1" dirty="0"/>
            </a:br>
            <a:endParaRPr lang="en-US" sz="4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2997200"/>
            <a:ext cx="7886700" cy="33178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/>
              <a:t>1. Подарите себе в подарок уединение. Уйдите на несколько часов. Выключите свой мобильный телефон и не берите с собой радио или </a:t>
            </a:r>
            <a:r>
              <a:rPr lang="ru-RU" sz="3200" dirty="0" err="1"/>
              <a:t>iPod</a:t>
            </a:r>
            <a:r>
              <a:rPr lang="ru-RU" sz="3200" dirty="0"/>
              <a:t>. Читайте, размышляйте о Писании, созерцайте Божью руку в природе и сохраняйте полную тишину.</a:t>
            </a:r>
          </a:p>
          <a:p>
            <a:pPr marL="0" indent="0" algn="ct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76477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65226"/>
            <a:ext cx="7886700" cy="1325563"/>
          </a:xfrm>
        </p:spPr>
        <p:txBody>
          <a:bodyPr/>
          <a:lstStyle/>
          <a:p>
            <a:pPr algn="ctr"/>
            <a:r>
              <a:rPr lang="ru-RU" b="1" dirty="0"/>
              <a:t>ПРИНЦИП УСПЕХА </a:t>
            </a:r>
            <a:r>
              <a:rPr lang="ru-RU" dirty="0"/>
              <a:t/>
            </a:r>
            <a:br>
              <a:rPr lang="ru-RU" dirty="0"/>
            </a:br>
            <a:endParaRPr lang="en-US" dirty="0">
              <a:solidFill>
                <a:srgbClr val="94165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54325"/>
            <a:ext cx="7886700" cy="21463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dirty="0"/>
              <a:t>«Ищите же прежде Царства Божия и правды Его, и это все приложится вам» (Матфея 6:33). </a:t>
            </a:r>
          </a:p>
          <a:p>
            <a:pPr marL="0" indent="0" algn="ctr">
              <a:buNone/>
            </a:pPr>
            <a:r>
              <a:rPr lang="en-US" sz="36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872610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308</TotalTime>
  <Words>1732</Words>
  <Application>Microsoft Office PowerPoint</Application>
  <PresentationFormat>Экран (4:3)</PresentationFormat>
  <Paragraphs>86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Слайд 1</vt:lpstr>
      <vt:lpstr>Слайд 2</vt:lpstr>
      <vt:lpstr>Слайд 3</vt:lpstr>
      <vt:lpstr>Слайд 4</vt:lpstr>
      <vt:lpstr>Слайд 5</vt:lpstr>
      <vt:lpstr>Слайд 6</vt:lpstr>
      <vt:lpstr>ОЦЕНИТЕ СЕБЯ  </vt:lpstr>
      <vt:lpstr>УПРАЖНЕНИЯ ДЛЯ ЛИЧНОГО РОСТА </vt:lpstr>
      <vt:lpstr>ПРИНЦИП УСПЕХА  </vt:lpstr>
      <vt:lpstr>МОЯ МОЛИТВА НА СЕГОДНЯ.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raostrovskaya</cp:lastModifiedBy>
  <cp:revision>2</cp:revision>
  <dcterms:created xsi:type="dcterms:W3CDTF">2016-03-01T16:12:38Z</dcterms:created>
  <dcterms:modified xsi:type="dcterms:W3CDTF">2017-12-21T18:31:59Z</dcterms:modified>
</cp:coreProperties>
</file>