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9"/>
    <p:restoredTop sz="48029" autoAdjust="0"/>
  </p:normalViewPr>
  <p:slideViewPr>
    <p:cSldViewPr snapToGrid="0" snapToObjects="1">
      <p:cViewPr>
        <p:scale>
          <a:sx n="60" d="100"/>
          <a:sy n="60" d="100"/>
        </p:scale>
        <p:origin x="-978"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42" d="100"/>
          <a:sy n="142" d="100"/>
        </p:scale>
        <p:origin x="2032" y="17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0EB4E-2D67-324F-9965-18653F5336F3}" type="datetimeFigureOut">
              <a:rPr lang="en-US" smtClean="0"/>
              <a:pPr/>
              <a:t>4/26/2018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2D3D2-E3C8-2347-9F30-B9F610FBBB12}" type="slidenum">
              <a:rPr lang="en-US" smtClean="0"/>
              <a:pPr/>
              <a:t>‹#›</a:t>
            </a:fld>
            <a:endParaRPr lang="en-US"/>
          </a:p>
        </p:txBody>
      </p:sp>
    </p:spTree>
    <p:extLst>
      <p:ext uri="{BB962C8B-B14F-4D97-AF65-F5344CB8AC3E}">
        <p14:creationId xmlns:p14="http://schemas.microsoft.com/office/powerpoint/2010/main" xmlns="" val="7348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Проповедь</a:t>
            </a:r>
            <a:r>
              <a:rPr lang="en-US" sz="1200" b="1"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Благословлены, чтобы быть благословением»</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1</a:t>
            </a:fld>
            <a:endParaRPr lang="en-US"/>
          </a:p>
        </p:txBody>
      </p:sp>
    </p:spTree>
    <p:extLst>
      <p:ext uri="{BB962C8B-B14F-4D97-AF65-F5344CB8AC3E}">
        <p14:creationId xmlns:p14="http://schemas.microsoft.com/office/powerpoint/2010/main" xmlns="" val="27985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48150"/>
            <a:ext cx="5486400" cy="3600450"/>
          </a:xfrm>
        </p:spPr>
        <p:txBody>
          <a:bodyPr/>
          <a:lstStyle/>
          <a:p>
            <a:r>
              <a:rPr lang="en-US" sz="1200" b="1" kern="1200" dirty="0">
                <a:solidFill>
                  <a:schemeClr val="tx1"/>
                </a:solidFill>
                <a:effectLst/>
                <a:latin typeface="+mn-lt"/>
                <a:ea typeface="+mn-ea"/>
                <a:cs typeface="+mn-cs"/>
              </a:rPr>
              <a:t>2. </a:t>
            </a:r>
            <a:r>
              <a:rPr lang="ru-RU" sz="1200" b="1" kern="1200" dirty="0" smtClean="0">
                <a:solidFill>
                  <a:schemeClr val="tx1"/>
                </a:solidFill>
                <a:effectLst/>
                <a:latin typeface="+mn-lt"/>
                <a:ea typeface="+mn-ea"/>
                <a:cs typeface="+mn-cs"/>
              </a:rPr>
              <a:t>Довольство</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Во-вторых, она оставила нам пример того, как можно быть довольной тем, что имеешь. Когда, в знак благодарности, </a:t>
            </a:r>
            <a:r>
              <a:rPr lang="ru-RU" sz="1200" kern="1200" dirty="0" err="1" smtClean="0">
                <a:solidFill>
                  <a:schemeClr val="tx1"/>
                </a:solidFill>
                <a:latin typeface="+mn-lt"/>
                <a:ea typeface="+mn-ea"/>
                <a:cs typeface="+mn-cs"/>
              </a:rPr>
              <a:t>Елисей</a:t>
            </a:r>
            <a:r>
              <a:rPr lang="ru-RU" sz="1200" kern="1200" dirty="0" smtClean="0">
                <a:solidFill>
                  <a:schemeClr val="tx1"/>
                </a:solidFill>
                <a:latin typeface="+mn-lt"/>
                <a:ea typeface="+mn-ea"/>
                <a:cs typeface="+mn-cs"/>
              </a:rPr>
              <a:t> предложил женщине походатайствовать о ней в правительстве, она заявила, что она довольна своей жизнью.</a:t>
            </a:r>
          </a:p>
          <a:p>
            <a:r>
              <a:rPr lang="ru-RU" sz="1200" kern="1200" dirty="0" smtClean="0">
                <a:solidFill>
                  <a:schemeClr val="tx1"/>
                </a:solidFill>
                <a:latin typeface="+mn-lt"/>
                <a:ea typeface="+mn-ea"/>
                <a:cs typeface="+mn-cs"/>
              </a:rPr>
              <a:t>Что бы вы и я попросили у </a:t>
            </a:r>
            <a:r>
              <a:rPr lang="ru-RU" sz="1200" kern="1200" dirty="0" err="1" smtClean="0">
                <a:solidFill>
                  <a:schemeClr val="tx1"/>
                </a:solidFill>
                <a:latin typeface="+mn-lt"/>
                <a:ea typeface="+mn-ea"/>
                <a:cs typeface="+mn-cs"/>
              </a:rPr>
              <a:t>Елисея</a:t>
            </a:r>
            <a:r>
              <a:rPr lang="ru-RU" sz="1200" kern="1200" dirty="0" smtClean="0">
                <a:solidFill>
                  <a:schemeClr val="tx1"/>
                </a:solidFill>
                <a:latin typeface="+mn-lt"/>
                <a:ea typeface="+mn-ea"/>
                <a:cs typeface="+mn-cs"/>
              </a:rPr>
              <a:t>, если бы у нас была такая возможность? Финансовая помощь? Большой дом или красивая одежда? Высокооплачиваемая государственная работа или стипендия на обучение в престижном учебном заведении? Но </a:t>
            </a:r>
            <a:r>
              <a:rPr lang="ru-RU" sz="1200" kern="1200" dirty="0" err="1" smtClean="0">
                <a:solidFill>
                  <a:schemeClr val="tx1"/>
                </a:solidFill>
                <a:latin typeface="+mn-lt"/>
                <a:ea typeface="+mn-ea"/>
                <a:cs typeface="+mn-cs"/>
              </a:rPr>
              <a:t>Сонамитянка</a:t>
            </a:r>
            <a:r>
              <a:rPr lang="ru-RU" sz="1200" kern="1200" dirty="0" smtClean="0">
                <a:solidFill>
                  <a:schemeClr val="tx1"/>
                </a:solidFill>
                <a:latin typeface="+mn-lt"/>
                <a:ea typeface="+mn-ea"/>
                <a:cs typeface="+mn-cs"/>
              </a:rPr>
              <a:t> была довольна тем, чем Бог обеспечил ее в жизни.</a:t>
            </a:r>
          </a:p>
          <a:p>
            <a:r>
              <a:rPr lang="ru-RU" sz="1200" kern="1200" dirty="0" smtClean="0">
                <a:solidFill>
                  <a:schemeClr val="tx1"/>
                </a:solidFill>
                <a:latin typeface="+mn-lt"/>
                <a:ea typeface="+mn-ea"/>
                <a:cs typeface="+mn-cs"/>
              </a:rPr>
              <a:t>У кого из нас такой дух? Или мы руководствуемся желанием иметь все, что есть у других и даже больше? У моего соседа очень дорогая машина. Мой автомобиль небольшой и относительно недорогой. Я довольна, потому что Бог удовлетворил </a:t>
            </a:r>
            <a:r>
              <a:rPr lang="ru-RU" sz="1200" i="1" kern="1200" dirty="0" smtClean="0">
                <a:solidFill>
                  <a:schemeClr val="tx1"/>
                </a:solidFill>
                <a:latin typeface="+mn-lt"/>
                <a:ea typeface="+mn-ea"/>
                <a:cs typeface="+mn-cs"/>
              </a:rPr>
              <a:t>мои</a:t>
            </a:r>
            <a:r>
              <a:rPr lang="ru-RU" sz="1200" kern="1200" dirty="0" smtClean="0">
                <a:solidFill>
                  <a:schemeClr val="tx1"/>
                </a:solidFill>
                <a:latin typeface="+mn-lt"/>
                <a:ea typeface="+mn-ea"/>
                <a:cs typeface="+mn-cs"/>
              </a:rPr>
              <a:t> потребности. Я могу использовать благословение моей маленькой машины, чтобы благословить других, кто нуждается в транспорте.</a:t>
            </a:r>
          </a:p>
          <a:p>
            <a:r>
              <a:rPr lang="ru-RU" sz="1200" kern="1200" dirty="0" smtClean="0">
                <a:solidFill>
                  <a:schemeClr val="tx1"/>
                </a:solidFill>
                <a:latin typeface="+mn-lt"/>
                <a:ea typeface="+mn-ea"/>
                <a:cs typeface="+mn-cs"/>
              </a:rPr>
              <a:t>Хотя мой дом достаточно большой, моя подруга недавно переехала в город и купила гораздо более просторный дом с бассейном. Однако у меня нет причин ей завидовать, потому что Бог усмотрел </a:t>
            </a:r>
            <a:r>
              <a:rPr lang="ru-RU" sz="1200" i="1" kern="1200" dirty="0" smtClean="0">
                <a:solidFill>
                  <a:schemeClr val="tx1"/>
                </a:solidFill>
                <a:latin typeface="+mn-lt"/>
                <a:ea typeface="+mn-ea"/>
                <a:cs typeface="+mn-cs"/>
              </a:rPr>
              <a:t>мои</a:t>
            </a:r>
            <a:r>
              <a:rPr lang="ru-RU" sz="1200" kern="1200" dirty="0" smtClean="0">
                <a:solidFill>
                  <a:schemeClr val="tx1"/>
                </a:solidFill>
                <a:latin typeface="+mn-lt"/>
                <a:ea typeface="+mn-ea"/>
                <a:cs typeface="+mn-cs"/>
              </a:rPr>
              <a:t> нужды. Я могу использовать благословение моего маленького дома, чтобы благословить других, которым нужно гостеприимство и убежище.</a:t>
            </a:r>
          </a:p>
          <a:p>
            <a:r>
              <a:rPr lang="ru-RU" sz="1200" kern="1200" dirty="0" smtClean="0">
                <a:solidFill>
                  <a:schemeClr val="tx1"/>
                </a:solidFill>
                <a:latin typeface="+mn-lt"/>
                <a:ea typeface="+mn-ea"/>
                <a:cs typeface="+mn-cs"/>
              </a:rPr>
              <a:t>В ситуации, когда мой муж, имея многолетний опыт работы, зарабатывает намного меньше, чем сотрудники гораздо моложе его, я не позволяю горечи и обиде войти в мою жизнь. Бог дал ему работу, и мы можем использовать доход, который у нас есть как благословение для нашей семьи и церкви.</a:t>
            </a:r>
            <a:endParaRPr lang="en-US" dirty="0"/>
          </a:p>
        </p:txBody>
      </p:sp>
      <p:sp>
        <p:nvSpPr>
          <p:cNvPr id="4" name="Slide Number Placeholder 3"/>
          <p:cNvSpPr>
            <a:spLocks noGrp="1"/>
          </p:cNvSpPr>
          <p:nvPr>
            <p:ph type="sldNum" sz="quarter" idx="10"/>
          </p:nvPr>
        </p:nvSpPr>
        <p:spPr/>
        <p:txBody>
          <a:bodyPr/>
          <a:lstStyle/>
          <a:p>
            <a:fld id="{CA52D3D2-E3C8-2347-9F30-B9F610FBBB12}" type="slidenum">
              <a:rPr lang="en-US" smtClean="0"/>
              <a:pPr/>
              <a:t>10</a:t>
            </a:fld>
            <a:endParaRPr lang="en-US"/>
          </a:p>
        </p:txBody>
      </p:sp>
    </p:spTree>
    <p:extLst>
      <p:ext uri="{BB962C8B-B14F-4D97-AF65-F5344CB8AC3E}">
        <p14:creationId xmlns:p14="http://schemas.microsoft.com/office/powerpoint/2010/main" xmlns="" val="88790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Кто-то однажды сказал, что «быть удовлетворенным не значит иметь все, что хочешь, это значит ценить все, что у тебя есть». Если мы недовольны тем, что у нас уже есть, мы никогда не будем довольны новыми вещами, которые получим. Бог не может благословить нас тем, с чем мы не сможем справиться.</a:t>
            </a:r>
          </a:p>
          <a:p>
            <a:r>
              <a:rPr lang="ru-RU" sz="1200" kern="1200" dirty="0" smtClean="0">
                <a:solidFill>
                  <a:schemeClr val="tx1"/>
                </a:solidFill>
                <a:latin typeface="+mn-lt"/>
                <a:ea typeface="+mn-ea"/>
                <a:cs typeface="+mn-cs"/>
              </a:rPr>
              <a:t>Может быть, </a:t>
            </a:r>
            <a:r>
              <a:rPr lang="ru-RU" sz="1200" kern="1200" dirty="0" err="1" smtClean="0">
                <a:solidFill>
                  <a:schemeClr val="tx1"/>
                </a:solidFill>
                <a:latin typeface="+mn-lt"/>
                <a:ea typeface="+mn-ea"/>
                <a:cs typeface="+mn-cs"/>
              </a:rPr>
              <a:t>Сонамитянка</a:t>
            </a:r>
            <a:r>
              <a:rPr lang="ru-RU" sz="1200" kern="1200" dirty="0" smtClean="0">
                <a:solidFill>
                  <a:schemeClr val="tx1"/>
                </a:solidFill>
                <a:latin typeface="+mn-lt"/>
                <a:ea typeface="+mn-ea"/>
                <a:cs typeface="+mn-cs"/>
              </a:rPr>
              <a:t> не была идеальной, но она была наполнена благодарностью и это «богатство» управляло ее духом.</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11</a:t>
            </a:fld>
            <a:endParaRPr lang="en-US"/>
          </a:p>
        </p:txBody>
      </p:sp>
    </p:spTree>
    <p:extLst>
      <p:ext uri="{BB962C8B-B14F-4D97-AF65-F5344CB8AC3E}">
        <p14:creationId xmlns:p14="http://schemas.microsoft.com/office/powerpoint/2010/main" xmlns="" val="124510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3. </a:t>
            </a:r>
            <a:r>
              <a:rPr lang="ru-RU" sz="1200" b="1" kern="1200" dirty="0" smtClean="0">
                <a:solidFill>
                  <a:schemeClr val="tx1"/>
                </a:solidFill>
                <a:effectLst/>
                <a:latin typeface="+mn-lt"/>
                <a:ea typeface="+mn-ea"/>
                <a:cs typeface="+mn-cs"/>
              </a:rPr>
              <a:t>Мир и доверие</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В-третьих, </a:t>
            </a:r>
            <a:r>
              <a:rPr lang="ru-RU" sz="1200" kern="1200" dirty="0" err="1" smtClean="0">
                <a:solidFill>
                  <a:schemeClr val="tx1"/>
                </a:solidFill>
                <a:latin typeface="+mn-lt"/>
                <a:ea typeface="+mn-ea"/>
                <a:cs typeface="+mn-cs"/>
              </a:rPr>
              <a:t>Сонамитянка</a:t>
            </a:r>
            <a:r>
              <a:rPr lang="ru-RU" sz="1200" kern="1200" dirty="0" smtClean="0">
                <a:solidFill>
                  <a:schemeClr val="tx1"/>
                </a:solidFill>
                <a:latin typeface="+mn-lt"/>
                <a:ea typeface="+mn-ea"/>
                <a:cs typeface="+mn-cs"/>
              </a:rPr>
              <a:t> оставила нам пример мира в сердце и доверия. Она не только имела внутренний мир, но она несла его окружающим. Несмотря на великую трагедию в жизни и неопределенность из-за внезапной болезни и смерти ребенка, у нее нашлись силы успокоить мужа. В этот момент тихой тоски и потери она верила, что Бог даст ей мир в сердце. В результате Бог помог ей сохранить ясность мышления и предпринять необходимые и уверенные шаги для получения помощи.</a:t>
            </a:r>
          </a:p>
          <a:p>
            <a:r>
              <a:rPr lang="ru-RU" sz="1200" kern="1200" dirty="0" smtClean="0">
                <a:solidFill>
                  <a:schemeClr val="tx1"/>
                </a:solidFill>
                <a:latin typeface="+mn-lt"/>
                <a:ea typeface="+mn-ea"/>
                <a:cs typeface="+mn-cs"/>
              </a:rPr>
              <a:t>А мы с вами обладаем таким же доверием Богу и Его силой, которые принесут мир и в наши сердца? Даже когда болезнь и потеря стучат в нашу дверь? Будем ли мы, как эта молодая женщина, жившая в древности, по-прежнему верить, что Бог все держит под контролем?</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12</a:t>
            </a:fld>
            <a:endParaRPr lang="en-US"/>
          </a:p>
        </p:txBody>
      </p:sp>
    </p:spTree>
    <p:extLst>
      <p:ext uri="{BB962C8B-B14F-4D97-AF65-F5344CB8AC3E}">
        <p14:creationId xmlns:p14="http://schemas.microsoft.com/office/powerpoint/2010/main" xmlns="" val="7779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a:t>
            </a:r>
            <a:r>
              <a:rPr lang="ru-RU" sz="1200" b="1" kern="1200" dirty="0" smtClean="0">
                <a:solidFill>
                  <a:schemeClr val="tx1"/>
                </a:solidFill>
                <a:effectLst/>
                <a:latin typeface="+mn-lt"/>
                <a:ea typeface="+mn-ea"/>
                <a:cs typeface="+mn-cs"/>
              </a:rPr>
              <a:t>Настойчивость</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В-четвертых, </a:t>
            </a:r>
            <a:r>
              <a:rPr lang="ru-RU" sz="1200" kern="1200" dirty="0" err="1" smtClean="0">
                <a:solidFill>
                  <a:schemeClr val="tx1"/>
                </a:solidFill>
                <a:latin typeface="+mn-lt"/>
                <a:ea typeface="+mn-ea"/>
                <a:cs typeface="+mn-cs"/>
              </a:rPr>
              <a:t>Сонамитянка</a:t>
            </a:r>
            <a:r>
              <a:rPr lang="ru-RU" sz="1200" kern="1200" dirty="0" smtClean="0">
                <a:solidFill>
                  <a:schemeClr val="tx1"/>
                </a:solidFill>
                <a:latin typeface="+mn-lt"/>
                <a:ea typeface="+mn-ea"/>
                <a:cs typeface="+mn-cs"/>
              </a:rPr>
              <a:t> оставила нам пример настойчивости. Она считала, что </a:t>
            </a:r>
            <a:r>
              <a:rPr lang="ru-RU" sz="1200" kern="1200" dirty="0" err="1" smtClean="0">
                <a:solidFill>
                  <a:schemeClr val="tx1"/>
                </a:solidFill>
                <a:latin typeface="+mn-lt"/>
                <a:ea typeface="+mn-ea"/>
                <a:cs typeface="+mn-cs"/>
              </a:rPr>
              <a:t>Елисей</a:t>
            </a:r>
            <a:r>
              <a:rPr lang="ru-RU" sz="1200" kern="1200" dirty="0" smtClean="0">
                <a:solidFill>
                  <a:schemeClr val="tx1"/>
                </a:solidFill>
                <a:latin typeface="+mn-lt"/>
                <a:ea typeface="+mn-ea"/>
                <a:cs typeface="+mn-cs"/>
              </a:rPr>
              <a:t> был человеком Божиим. Она верила, что Бог может совершить чудо через верного пророка. Вера и надежда в Божью силу подпитывали ее настойчивость. Ведомая Духом, она ухватилась за пророка </a:t>
            </a:r>
            <a:r>
              <a:rPr lang="ru-RU" sz="1200" kern="1200" dirty="0" err="1" smtClean="0">
                <a:solidFill>
                  <a:schemeClr val="tx1"/>
                </a:solidFill>
                <a:latin typeface="+mn-lt"/>
                <a:ea typeface="+mn-ea"/>
                <a:cs typeface="+mn-cs"/>
              </a:rPr>
              <a:t>Елисея</a:t>
            </a:r>
            <a:r>
              <a:rPr lang="ru-RU" sz="1200" kern="1200" dirty="0" smtClean="0">
                <a:solidFill>
                  <a:schemeClr val="tx1"/>
                </a:solidFill>
                <a:latin typeface="+mn-lt"/>
                <a:ea typeface="+mn-ea"/>
                <a:cs typeface="+mn-cs"/>
              </a:rPr>
              <a:t>, как Иаков, </a:t>
            </a:r>
            <a:r>
              <a:rPr lang="ru-RU" sz="1200" kern="1200" dirty="0" err="1" smtClean="0">
                <a:solidFill>
                  <a:schemeClr val="tx1"/>
                </a:solidFill>
                <a:latin typeface="+mn-lt"/>
                <a:ea typeface="+mn-ea"/>
                <a:cs typeface="+mn-cs"/>
              </a:rPr>
              <a:t>неотпускавший</a:t>
            </a:r>
            <a:r>
              <a:rPr lang="ru-RU" sz="1200" kern="1200" dirty="0" smtClean="0">
                <a:solidFill>
                  <a:schemeClr val="tx1"/>
                </a:solidFill>
                <a:latin typeface="+mn-lt"/>
                <a:ea typeface="+mn-ea"/>
                <a:cs typeface="+mn-cs"/>
              </a:rPr>
              <a:t> ангела, с которым боролся в самую темную ночь в своей жизни (Бытие 32:22-31). Бог вознаградил верную настойчивость </a:t>
            </a:r>
            <a:r>
              <a:rPr lang="ru-RU" sz="1200" kern="1200" dirty="0" err="1" smtClean="0">
                <a:solidFill>
                  <a:schemeClr val="tx1"/>
                </a:solidFill>
                <a:latin typeface="+mn-lt"/>
                <a:ea typeface="+mn-ea"/>
                <a:cs typeface="+mn-cs"/>
              </a:rPr>
              <a:t>Сонамитянки</a:t>
            </a:r>
            <a:r>
              <a:rPr lang="ru-RU" sz="1200" kern="1200" dirty="0" smtClean="0">
                <a:solidFill>
                  <a:schemeClr val="tx1"/>
                </a:solidFill>
                <a:latin typeface="+mn-lt"/>
                <a:ea typeface="+mn-ea"/>
                <a:cs typeface="+mn-cs"/>
              </a:rPr>
              <a:t> подобно тому, как Иисус хвалил людей, которых исцелил в Новом Завете за их настойчивую веру. Через </a:t>
            </a:r>
            <a:r>
              <a:rPr lang="ru-RU" sz="1200" kern="1200" dirty="0" err="1" smtClean="0">
                <a:solidFill>
                  <a:schemeClr val="tx1"/>
                </a:solidFill>
                <a:latin typeface="+mn-lt"/>
                <a:ea typeface="+mn-ea"/>
                <a:cs typeface="+mn-cs"/>
              </a:rPr>
              <a:t>Елисея</a:t>
            </a:r>
            <a:r>
              <a:rPr lang="ru-RU" sz="1200" kern="1200" dirty="0" smtClean="0">
                <a:solidFill>
                  <a:schemeClr val="tx1"/>
                </a:solidFill>
                <a:latin typeface="+mn-lt"/>
                <a:ea typeface="+mn-ea"/>
                <a:cs typeface="+mn-cs"/>
              </a:rPr>
              <a:t> Он воскресил ее сына к жизни. </a:t>
            </a:r>
            <a:r>
              <a:rPr lang="ru-RU" sz="1200" kern="1200" dirty="0" err="1" smtClean="0">
                <a:solidFill>
                  <a:schemeClr val="tx1"/>
                </a:solidFill>
                <a:latin typeface="+mn-lt"/>
                <a:ea typeface="+mn-ea"/>
                <a:cs typeface="+mn-cs"/>
              </a:rPr>
              <a:t>Сонамитянка</a:t>
            </a:r>
            <a:r>
              <a:rPr lang="ru-RU" sz="1200" kern="1200" dirty="0" smtClean="0">
                <a:solidFill>
                  <a:schemeClr val="tx1"/>
                </a:solidFill>
                <a:latin typeface="+mn-lt"/>
                <a:ea typeface="+mn-ea"/>
                <a:cs typeface="+mn-cs"/>
              </a:rPr>
              <a:t> знала, что Бог любит ее</a:t>
            </a:r>
            <a:r>
              <a:rPr lang="en-US" sz="1200"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52D3D2-E3C8-2347-9F30-B9F610FBBB12}" type="slidenum">
              <a:rPr lang="en-US" smtClean="0"/>
              <a:pPr/>
              <a:t>13</a:t>
            </a:fld>
            <a:endParaRPr lang="en-US"/>
          </a:p>
        </p:txBody>
      </p:sp>
    </p:spTree>
    <p:extLst>
      <p:ext uri="{BB962C8B-B14F-4D97-AF65-F5344CB8AC3E}">
        <p14:creationId xmlns:p14="http://schemas.microsoft.com/office/powerpoint/2010/main" xmlns="" val="1535042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Как писал апостол Павел много веков спустя: «Но все сие преодолеваем силою Возлюбившего нас. Ибо я уверен, что ни смерть, ни жизнь, ни Ангелы, ни Начала, ни Силы, ни настоящее, ни будущее, ни высота, ни глубина, ни другая какая тварь не может отлучить нас от любви Божией во Христе Иисусе, Господе нашем» (Римлянам 8:37-39).</a:t>
            </a:r>
          </a:p>
          <a:p>
            <a:r>
              <a:rPr lang="ru-RU" sz="1200" kern="1200" dirty="0" smtClean="0">
                <a:solidFill>
                  <a:schemeClr val="tx1"/>
                </a:solidFill>
                <a:latin typeface="+mn-lt"/>
                <a:ea typeface="+mn-ea"/>
                <a:cs typeface="+mn-cs"/>
              </a:rPr>
              <a:t>Подобно </a:t>
            </a:r>
            <a:r>
              <a:rPr lang="ru-RU" sz="1200" kern="1200" dirty="0" err="1" smtClean="0">
                <a:solidFill>
                  <a:schemeClr val="tx1"/>
                </a:solidFill>
                <a:latin typeface="+mn-lt"/>
                <a:ea typeface="+mn-ea"/>
                <a:cs typeface="+mn-cs"/>
              </a:rPr>
              <a:t>Сонамитянке</a:t>
            </a:r>
            <a:r>
              <a:rPr lang="ru-RU" sz="1200" kern="1200" dirty="0" smtClean="0">
                <a:solidFill>
                  <a:schemeClr val="tx1"/>
                </a:solidFill>
                <a:latin typeface="+mn-lt"/>
                <a:ea typeface="+mn-ea"/>
                <a:cs typeface="+mn-cs"/>
              </a:rPr>
              <a:t>, мы можем быть уверены, что ничто из того, что может постигнуть нас, не может отделить нас от любви Божьей. У Бога есть цель для каждого из нас. И Он изливает благословения в нашу жизнь. То, что мы делаем с этими благословениями и возможностями, - наша ответственность. Автор одного комментария к Библии писал: «Не отказываться от того, во что мы верим, является признаком решительности». Мы все испытывали соблазн отказаться от своих намерений, когда становилось слишком трудно идти по этому пути. Но каждый из нас должен просить Бога о решительной настойчивости </a:t>
            </a:r>
            <a:r>
              <a:rPr lang="ru-RU" sz="1200" kern="1200" dirty="0" err="1" smtClean="0">
                <a:solidFill>
                  <a:schemeClr val="tx1"/>
                </a:solidFill>
                <a:latin typeface="+mn-lt"/>
                <a:ea typeface="+mn-ea"/>
                <a:cs typeface="+mn-cs"/>
              </a:rPr>
              <a:t>Сонамитянки</a:t>
            </a:r>
            <a:r>
              <a:rPr lang="ru-RU" sz="1200" kern="1200" dirty="0" smtClean="0">
                <a:solidFill>
                  <a:schemeClr val="tx1"/>
                </a:solidFill>
                <a:latin typeface="+mn-lt"/>
                <a:ea typeface="+mn-ea"/>
                <a:cs typeface="+mn-cs"/>
              </a:rPr>
              <a:t>. И Он ответит на наши молитвы!</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14</a:t>
            </a:fld>
            <a:endParaRPr lang="en-US"/>
          </a:p>
        </p:txBody>
      </p:sp>
    </p:spTree>
    <p:extLst>
      <p:ext uri="{BB962C8B-B14F-4D97-AF65-F5344CB8AC3E}">
        <p14:creationId xmlns:p14="http://schemas.microsoft.com/office/powerpoint/2010/main" xmlns="" val="109826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350838"/>
            <a:ext cx="4873625" cy="2741612"/>
          </a:xfrm>
        </p:spPr>
      </p:sp>
      <p:sp>
        <p:nvSpPr>
          <p:cNvPr id="3" name="Notes Placeholder 2"/>
          <p:cNvSpPr>
            <a:spLocks noGrp="1"/>
          </p:cNvSpPr>
          <p:nvPr>
            <p:ph type="body" idx="1"/>
          </p:nvPr>
        </p:nvSpPr>
        <p:spPr>
          <a:xfrm>
            <a:off x="685800" y="3136523"/>
            <a:ext cx="5486400" cy="5756463"/>
          </a:xfrm>
        </p:spPr>
        <p:txBody>
          <a:bodyPr/>
          <a:lstStyle/>
          <a:p>
            <a:r>
              <a:rPr lang="ru-RU" sz="1200" b="1" kern="1200" dirty="0" smtClean="0">
                <a:solidFill>
                  <a:schemeClr val="tx1"/>
                </a:solidFill>
                <a:latin typeface="+mn-lt"/>
                <a:ea typeface="+mn-ea"/>
                <a:cs typeface="+mn-cs"/>
              </a:rPr>
              <a:t>Заключение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Заканчивая наше размышление, позвольте мне напомнить вам кое-что. Как и Марина Чепмен, которую спасла любящая семья, как и покорная Мария, избранная, чтобы выносить в своем теле Сына Божьего, как и решительная </a:t>
            </a:r>
            <a:r>
              <a:rPr lang="ru-RU" sz="1200" kern="1200" dirty="0" err="1" smtClean="0">
                <a:solidFill>
                  <a:schemeClr val="tx1"/>
                </a:solidFill>
                <a:latin typeface="+mn-lt"/>
                <a:ea typeface="+mn-ea"/>
                <a:cs typeface="+mn-cs"/>
              </a:rPr>
              <a:t>Сонамитянка</a:t>
            </a:r>
            <a:r>
              <a:rPr lang="ru-RU" sz="1200" kern="1200" dirty="0" smtClean="0">
                <a:solidFill>
                  <a:schemeClr val="tx1"/>
                </a:solidFill>
                <a:latin typeface="+mn-lt"/>
                <a:ea typeface="+mn-ea"/>
                <a:cs typeface="+mn-cs"/>
              </a:rPr>
              <a:t> с крепкой верой, сын которой был возвращен к жизни из могилы, мы тоже получили благословения от Бога.</a:t>
            </a:r>
          </a:p>
          <a:p>
            <a:r>
              <a:rPr lang="ru-RU" sz="1200" kern="1200" dirty="0" smtClean="0">
                <a:solidFill>
                  <a:schemeClr val="tx1"/>
                </a:solidFill>
                <a:latin typeface="+mn-lt"/>
                <a:ea typeface="+mn-ea"/>
                <a:cs typeface="+mn-cs"/>
              </a:rPr>
              <a:t>Великие благословения! </a:t>
            </a:r>
          </a:p>
          <a:p>
            <a:r>
              <a:rPr lang="ru-RU" sz="1200" kern="1200" dirty="0" smtClean="0">
                <a:solidFill>
                  <a:schemeClr val="tx1"/>
                </a:solidFill>
                <a:latin typeface="+mn-lt"/>
                <a:ea typeface="+mn-ea"/>
                <a:cs typeface="+mn-cs"/>
              </a:rPr>
              <a:t>Восхитительные благословения! </a:t>
            </a:r>
          </a:p>
          <a:p>
            <a:r>
              <a:rPr lang="ru-RU" sz="1200" kern="1200" dirty="0" smtClean="0">
                <a:solidFill>
                  <a:schemeClr val="tx1"/>
                </a:solidFill>
                <a:latin typeface="+mn-lt"/>
                <a:ea typeface="+mn-ea"/>
                <a:cs typeface="+mn-cs"/>
              </a:rPr>
              <a:t>И теперь Божья воля в отношении нас заключается в том, чтобы мы были благословением для других.</a:t>
            </a: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Вот что сделали сегодня женщины из этих трех историй. Марина продолжает благословлять свою семью и вдохновлять других. Смерть и сила воскресения Ребенка Марии, Иисуса, продолжают спасать для вечности всех тех, кто верит в Него. Рассказ о </a:t>
            </a:r>
            <a:r>
              <a:rPr lang="ru-RU" sz="1200" kern="1200" dirty="0" err="1" smtClean="0">
                <a:solidFill>
                  <a:schemeClr val="tx1"/>
                </a:solidFill>
                <a:latin typeface="+mn-lt"/>
                <a:ea typeface="+mn-ea"/>
                <a:cs typeface="+mn-cs"/>
              </a:rPr>
              <a:t>Сонамитянке</a:t>
            </a:r>
            <a:r>
              <a:rPr lang="ru-RU" sz="1200" kern="1200" dirty="0" smtClean="0">
                <a:solidFill>
                  <a:schemeClr val="tx1"/>
                </a:solidFill>
                <a:latin typeface="+mn-lt"/>
                <a:ea typeface="+mn-ea"/>
                <a:cs typeface="+mn-cs"/>
              </a:rPr>
              <a:t> - постоянное свидетельство об утешении, которое дает Бог, и верности (Перед своей смертью она даже поделилась своим свидетельством с царем, и Бог благословил ее еще раз! См. 4 Царств 8:1-6).</a:t>
            </a: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Там, где мы находимся, Бог выбирает нас, </a:t>
            </a:r>
            <a:r>
              <a:rPr lang="ru-RU" sz="1200" kern="1200" dirty="0" smtClean="0">
                <a:solidFill>
                  <a:schemeClr val="tx1"/>
                </a:solidFill>
                <a:latin typeface="+mn-lt"/>
                <a:ea typeface="+mn-ea"/>
                <a:cs typeface="+mn-cs"/>
              </a:rPr>
              <a:t>дает нам искупление, </a:t>
            </a:r>
            <a:r>
              <a:rPr lang="ru-RU" sz="1200" kern="1200" dirty="0" smtClean="0">
                <a:solidFill>
                  <a:schemeClr val="tx1"/>
                </a:solidFill>
                <a:latin typeface="+mn-lt"/>
                <a:ea typeface="+mn-ea"/>
                <a:cs typeface="+mn-cs"/>
              </a:rPr>
              <a:t>благословляет нас и превращает нас в новое творение в Нем. Он дает нам новое имя: дочь Бога! Затем Он вооружает нас - мы, которые были так неописуемо благословлены, чтобы стать благословением для других. Удивительная, непостижимая благодать!</a:t>
            </a:r>
          </a:p>
          <a:p>
            <a:r>
              <a:rPr lang="ru-RU" sz="1200" kern="1200" dirty="0" smtClean="0">
                <a:solidFill>
                  <a:schemeClr val="tx1"/>
                </a:solidFill>
                <a:latin typeface="+mn-lt"/>
                <a:ea typeface="+mn-ea"/>
                <a:cs typeface="+mn-cs"/>
              </a:rPr>
              <a:t>Друзья мои, приглашаю вас сегодня принять Божий призыв. Если вы уже это сделали, сейчас самое подходящее время, чтобы обновить свое посвящение в ответ на Его призыв к вам. Он благословит ваше смирение, веру и решительность. Более того, через каждого из нас, как ни удивительно, Бог благословит наши семьи, наши церкви, наши общины и даже наши народы. Его Дух проявится в нашей жизни, которая станет источником обильных благословений Его благодати в этот темный мир.</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Пусть Бог помажет каждого из нас в качестве избранного сосуда, чтобы разделить Его любовь, истину и </a:t>
            </a:r>
            <a:r>
              <a:rPr lang="ru-RU" sz="1200" i="1" kern="1200" dirty="0" smtClean="0">
                <a:solidFill>
                  <a:schemeClr val="tx1"/>
                </a:solidFill>
                <a:latin typeface="+mn-lt"/>
                <a:ea typeface="+mn-ea"/>
                <a:cs typeface="+mn-cs"/>
              </a:rPr>
              <a:t>благословение</a:t>
            </a:r>
            <a:r>
              <a:rPr lang="ru-RU" sz="1200" kern="1200" dirty="0" smtClean="0">
                <a:solidFill>
                  <a:schemeClr val="tx1"/>
                </a:solidFill>
                <a:latin typeface="+mn-lt"/>
                <a:ea typeface="+mn-ea"/>
                <a:cs typeface="+mn-cs"/>
              </a:rPr>
              <a:t> со всеми вокруг нас!</a:t>
            </a:r>
          </a:p>
          <a:p>
            <a:r>
              <a:rPr lang="ru-RU" sz="1200" kern="1200" dirty="0" smtClean="0">
                <a:solidFill>
                  <a:schemeClr val="tx1"/>
                </a:solidFill>
                <a:latin typeface="+mn-lt"/>
                <a:ea typeface="+mn-ea"/>
                <a:cs typeface="+mn-cs"/>
              </a:rPr>
              <a:t>Дорогие друзья, да благословит вас Бог!</a:t>
            </a:r>
          </a:p>
          <a:p>
            <a:r>
              <a:rPr lang="ru-RU" sz="1200" kern="1200" dirty="0" smtClean="0">
                <a:solidFill>
                  <a:schemeClr val="tx1"/>
                </a:solidFill>
                <a:latin typeface="+mn-lt"/>
                <a:ea typeface="+mn-ea"/>
                <a:cs typeface="+mn-cs"/>
              </a:rPr>
              <a:t>Помолимся.</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A52D3D2-E3C8-2347-9F30-B9F610FBBB12}" type="slidenum">
              <a:rPr lang="en-US" smtClean="0"/>
              <a:pPr/>
              <a:t>15</a:t>
            </a:fld>
            <a:endParaRPr lang="en-US"/>
          </a:p>
        </p:txBody>
      </p:sp>
    </p:spTree>
    <p:extLst>
      <p:ext uri="{BB962C8B-B14F-4D97-AF65-F5344CB8AC3E}">
        <p14:creationId xmlns:p14="http://schemas.microsoft.com/office/powerpoint/2010/main" xmlns="" val="22297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5142"/>
            <a:ext cx="5486400" cy="3086100"/>
          </a:xfrm>
        </p:spPr>
      </p:sp>
      <p:sp>
        <p:nvSpPr>
          <p:cNvPr id="3" name="Notes Placeholder 2"/>
          <p:cNvSpPr>
            <a:spLocks noGrp="1"/>
          </p:cNvSpPr>
          <p:nvPr>
            <p:ph type="body" idx="1"/>
          </p:nvPr>
        </p:nvSpPr>
        <p:spPr>
          <a:xfrm>
            <a:off x="685800" y="3441324"/>
            <a:ext cx="5486400" cy="3600450"/>
          </a:xfrm>
        </p:spPr>
        <p:txBody>
          <a:bodyPr/>
          <a:lstStyle/>
          <a:p>
            <a:r>
              <a:rPr lang="ru-RU" sz="1200" kern="1200" dirty="0" smtClean="0">
                <a:solidFill>
                  <a:schemeClr val="tx1"/>
                </a:solidFill>
                <a:latin typeface="+mn-lt"/>
                <a:ea typeface="+mn-ea"/>
                <a:cs typeface="+mn-cs"/>
              </a:rPr>
              <a:t>Книга «Девушка без имени» (</a:t>
            </a:r>
            <a:r>
              <a:rPr lang="en-US" sz="1200" i="1" kern="1200" dirty="0" smtClean="0">
                <a:solidFill>
                  <a:schemeClr val="tx1"/>
                </a:solidFill>
                <a:latin typeface="+mn-lt"/>
                <a:ea typeface="+mn-ea"/>
                <a:cs typeface="+mn-cs"/>
              </a:rPr>
              <a:t>The Girl with No Name</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рассказывает об удивительной истории Марины Чепмен, которая столкнулась с невероятными трудностями, когда ее похитили из дома, а затем оставили в джунглях Колумбии. Ей было всего четыре или пять лет, когда ей пришлось учиться выживать у капуцинов в джунглях. Она научилась у них добывать пищу и другим их повадкам. Не имея никакой связи с другими людьми, Марина разучилась говорить, а также потеряла осознание себя, как человека, поскольку долгое время жила в джунглях, пристав к стае капуцинов. Каким-то образом она пережила это испытание.</a:t>
            </a:r>
          </a:p>
          <a:p>
            <a:r>
              <a:rPr lang="ru-RU" sz="1200" kern="1200" dirty="0" smtClean="0">
                <a:solidFill>
                  <a:schemeClr val="tx1"/>
                </a:solidFill>
                <a:latin typeface="+mn-lt"/>
                <a:ea typeface="+mn-ea"/>
                <a:cs typeface="+mn-cs"/>
              </a:rPr>
              <a:t>Через пять лет после того, как ее бросили в джунглях, Марина была «спасена» охотниками, которые отвезли ее в большой город и продали недобросовестным людям. После нескольких лет жизни в одной семье, сопровождавшихся насилием и жестоким обращением, совершенно нищая Марина была, наконец, действительно спасена семьей, жившей по соседству, которая правильно определила ее тяжелое положение. Спустя некоторое время вся семья переехала в Англию, взяв с собой удочеренную Марину</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Марина испытала большое благословение, когда ее спасла любящая семья. Теперь, вместо того, чтобы учиться повадкам маленьких обезьян в джунглях, Марина могла наблюдать, испытать на себе, а также научиться образу жизни, принятому в заботливой семье, которая пришла ей на помощь. Благословения, которые эта семья принесла в жизнь Марины, в конце концов привели к тому, что девушка начала передавать их другим. Сегодня Марина - любящая жена (ее муж - ученый на пенсии), мать-опора для своих двух взрослых детей и счастливая бабушка троих внуков. Она воспользовалась своим великим благословением, чтобы стать благословением для других.</a:t>
            </a:r>
          </a:p>
          <a:p>
            <a:r>
              <a:rPr lang="ru-RU" sz="1200" kern="1200" dirty="0" smtClean="0">
                <a:solidFill>
                  <a:schemeClr val="tx1"/>
                </a:solidFill>
                <a:latin typeface="+mn-lt"/>
                <a:ea typeface="+mn-ea"/>
                <a:cs typeface="+mn-cs"/>
              </a:rPr>
              <a:t>В каком-то смысле история Марины о том, как она была благословлена, чтобы быть благословением, похожа на истории многих женщин. На протяжении веков безымянные женщины сталкивались с большими проблемами. Тем не менее, те, кто испытал и увидел благословения в своей жизни, несмотря на трудности, стали сильнее и получили более ясное понимание того, кто они.</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2</a:t>
            </a:fld>
            <a:endParaRPr lang="en-US"/>
          </a:p>
        </p:txBody>
      </p:sp>
    </p:spTree>
    <p:extLst>
      <p:ext uri="{BB962C8B-B14F-4D97-AF65-F5344CB8AC3E}">
        <p14:creationId xmlns:p14="http://schemas.microsoft.com/office/powerpoint/2010/main" xmlns="" val="19926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Сегодня утром мы рассмотрим истории двух женщин из Нового и Ветхого Завета. Их жизнь является великолепным примером того, как человек может быть благословлен, чтобы быть благословением.</a:t>
            </a:r>
            <a:br>
              <a:rPr lang="ru-RU" sz="1200" kern="1200" dirty="0" smtClean="0">
                <a:solidFill>
                  <a:schemeClr val="tx1"/>
                </a:solidFill>
                <a:latin typeface="+mn-lt"/>
                <a:ea typeface="+mn-ea"/>
                <a:cs typeface="+mn-cs"/>
              </a:rPr>
            </a:br>
            <a:r>
              <a:rPr lang="en-US" sz="1200" kern="1200" dirty="0">
                <a:solidFill>
                  <a:schemeClr val="tx1"/>
                </a:solidFill>
                <a:effectLst/>
                <a:latin typeface="+mn-lt"/>
                <a:ea typeface="+mn-ea"/>
                <a:cs typeface="+mn-cs"/>
              </a:rPr>
              <a:t> </a:t>
            </a:r>
          </a:p>
          <a:p>
            <a:r>
              <a:rPr lang="ru-RU" sz="1200" b="1" kern="1200" dirty="0" smtClean="0">
                <a:solidFill>
                  <a:schemeClr val="tx1"/>
                </a:solidFill>
                <a:latin typeface="+mn-lt"/>
                <a:ea typeface="+mn-ea"/>
                <a:cs typeface="+mn-cs"/>
              </a:rPr>
              <a:t>Благословенная женщина из Нового Завета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Текст Священного Писания, на котором будет строиться сегодняшняя проповедь, ведет нас в скромную обитель и сердце молодой крестьянки. У нее не было устремлений к великим подвигам. Фактически, патриархальная культура, в которой она воспитывалась, не возлагала больших надежд на женщин, и тем более на бедных молодых крестьянок. Но эта молодая девушка по имени Мария, имела глубокую любовь, доверие и послушание Богу.</a:t>
            </a:r>
          </a:p>
          <a:p>
            <a:r>
              <a:rPr lang="ru-RU" sz="1200" kern="1200" dirty="0" smtClean="0">
                <a:solidFill>
                  <a:schemeClr val="tx1"/>
                </a:solidFill>
                <a:latin typeface="+mn-lt"/>
                <a:ea typeface="+mn-ea"/>
                <a:cs typeface="+mn-cs"/>
              </a:rPr>
              <a:t>В соответствии с Евангелием от Луки «Ангел, войдя к ней, сказал: радуйся, Благодатная! Господь с Тобою; благословенна Ты между женами. Она же, увидев его, смутилась от слов его и размышляла, что бы это было за приветствие (Луки 1:28, 29). Какой особый момент в жизни Марии! С ней был Бог и желал благословить </a:t>
            </a:r>
            <a:r>
              <a:rPr lang="ru-RU" sz="1200" i="1" kern="1200" dirty="0" smtClean="0">
                <a:solidFill>
                  <a:schemeClr val="tx1"/>
                </a:solidFill>
                <a:latin typeface="+mn-lt"/>
                <a:ea typeface="+mn-ea"/>
                <a:cs typeface="+mn-cs"/>
              </a:rPr>
              <a:t>именно</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ее</a:t>
            </a:r>
            <a:r>
              <a:rPr lang="ru-RU" sz="1200" kern="1200" dirty="0" smtClean="0">
                <a:solidFill>
                  <a:schemeClr val="tx1"/>
                </a:solidFill>
                <a:latin typeface="+mn-lt"/>
                <a:ea typeface="+mn-ea"/>
                <a:cs typeface="+mn-cs"/>
              </a:rPr>
              <a:t> особым образом!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3</a:t>
            </a:fld>
            <a:endParaRPr lang="en-US"/>
          </a:p>
        </p:txBody>
      </p:sp>
    </p:spTree>
    <p:extLst>
      <p:ext uri="{BB962C8B-B14F-4D97-AF65-F5344CB8AC3E}">
        <p14:creationId xmlns:p14="http://schemas.microsoft.com/office/powerpoint/2010/main" xmlns="" val="153891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Давайте прочитаем слова ангела еще раз: «Господь с Тобою; </a:t>
            </a:r>
            <a:r>
              <a:rPr lang="ru-RU" sz="1200" i="1" kern="1200" dirty="0" smtClean="0">
                <a:solidFill>
                  <a:schemeClr val="tx1"/>
                </a:solidFill>
                <a:latin typeface="+mn-lt"/>
                <a:ea typeface="+mn-ea"/>
                <a:cs typeface="+mn-cs"/>
              </a:rPr>
              <a:t>благословенна</a:t>
            </a:r>
            <a:r>
              <a:rPr lang="ru-RU" sz="1200" kern="1200" dirty="0" smtClean="0">
                <a:solidFill>
                  <a:schemeClr val="tx1"/>
                </a:solidFill>
                <a:latin typeface="+mn-lt"/>
                <a:ea typeface="+mn-ea"/>
                <a:cs typeface="+mn-cs"/>
              </a:rPr>
              <a:t> Ты между женами» (Луки 1:28, курсив добавлен). </a:t>
            </a:r>
          </a:p>
          <a:p>
            <a:r>
              <a:rPr lang="ru-RU" sz="1200" kern="1200" dirty="0" smtClean="0">
                <a:solidFill>
                  <a:schemeClr val="tx1"/>
                </a:solidFill>
                <a:latin typeface="+mn-lt"/>
                <a:ea typeface="+mn-ea"/>
                <a:cs typeface="+mn-cs"/>
              </a:rPr>
              <a:t>Хотя для Марии это было удивительно, Сам Бог избрал ее для особой цели. А если бы не так, то зачем иначе Он послал ангела, чтобы рассказать ей об этом особом благословении? Бог выбрал </a:t>
            </a:r>
            <a:r>
              <a:rPr lang="ru-RU" sz="1200" i="1" kern="1200" dirty="0" smtClean="0">
                <a:solidFill>
                  <a:schemeClr val="tx1"/>
                </a:solidFill>
                <a:latin typeface="+mn-lt"/>
                <a:ea typeface="+mn-ea"/>
                <a:cs typeface="+mn-cs"/>
              </a:rPr>
              <a:t>ее</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Кроме того, мы замечаем, что Мария была встревожена словами ангела. Она была очень обеспокоена. Для меня это означает, что она не ожидала, что будет благословлена таким образом. Она и не думала никогда, что будет избрана Богом среди всех других молодых женщин в Израиле для самой важной миссии.</a:t>
            </a:r>
          </a:p>
          <a:p>
            <a:r>
              <a:rPr lang="ru-RU" sz="1200" kern="1200" dirty="0" smtClean="0">
                <a:solidFill>
                  <a:schemeClr val="tx1"/>
                </a:solidFill>
                <a:latin typeface="+mn-lt"/>
                <a:ea typeface="+mn-ea"/>
                <a:cs typeface="+mn-cs"/>
              </a:rPr>
              <a:t>Только представьте… Мария уже была обручена с плотником. Вероятно, она предполагала, что когда-нибудь станет матерью. Но она и не мечтала стать матерью Сына Божьего!</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4</a:t>
            </a:fld>
            <a:endParaRPr lang="en-US"/>
          </a:p>
        </p:txBody>
      </p:sp>
    </p:spTree>
    <p:extLst>
      <p:ext uri="{BB962C8B-B14F-4D97-AF65-F5344CB8AC3E}">
        <p14:creationId xmlns:p14="http://schemas.microsoft.com/office/powerpoint/2010/main" xmlns="" val="116870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Внезапно - из-за этого благословения от Бога - Марии пришлось полностью поменять свою жизнь, подобно тому, как это сделала Марина Чепмен. Теперь Мария должна была проявить больше веры, чем когда-либо, чтобы испытать, что значит быть матерью Бога на земле. Она знала, что столкнется с большими трудностями. Но сознавала ли она, что, подчиняясь Божьему руководству, она позволяет Богу использовать это неожиданное для нее благословение ради благословения бесчисленного множества других людей?</a:t>
            </a:r>
          </a:p>
          <a:p>
            <a:r>
              <a:rPr lang="ru-RU" sz="1200" kern="1200" dirty="0" smtClean="0">
                <a:solidFill>
                  <a:schemeClr val="tx1"/>
                </a:solidFill>
                <a:latin typeface="+mn-lt"/>
                <a:ea typeface="+mn-ea"/>
                <a:cs typeface="+mn-cs"/>
              </a:rPr>
              <a:t>В любом случае, Бог дал Марии уникальную роль, конечной целью которой было сделать Марию благословением благодаря благословению, которым Он наделил ее. Мария была полностью покорна Богу и Его руководству.</a:t>
            </a:r>
          </a:p>
          <a:p>
            <a:r>
              <a:rPr lang="ru-RU" sz="1200" kern="1200" dirty="0" smtClean="0">
                <a:solidFill>
                  <a:schemeClr val="tx1"/>
                </a:solidFill>
                <a:latin typeface="+mn-lt"/>
                <a:ea typeface="+mn-ea"/>
                <a:cs typeface="+mn-cs"/>
              </a:rPr>
              <a:t>А приняли бы это благословение с Небес мы с вами, если бы оказались на месте Марии? Что мы готовы принести в жертву Богу, чтобы Он мог использовать нас так, как мы и представить себе не можем?</a:t>
            </a:r>
          </a:p>
          <a:p>
            <a:r>
              <a:rPr lang="ru-RU" sz="1200" kern="1200" dirty="0" smtClean="0">
                <a:solidFill>
                  <a:schemeClr val="tx1"/>
                </a:solidFill>
                <a:latin typeface="+mn-lt"/>
                <a:ea typeface="+mn-ea"/>
                <a:cs typeface="+mn-cs"/>
              </a:rPr>
              <a:t>Часто благословения приходят с обязанностями, и эти обязанности не всегда легко исполнять. Готовы ли вы и я не только принять Божьи благословения, но и рискнуть нести их - в Его силе – вплоть до того, чтобы стать благословением для окружающих?</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5</a:t>
            </a:fld>
            <a:endParaRPr lang="en-US"/>
          </a:p>
        </p:txBody>
      </p:sp>
    </p:spTree>
    <p:extLst>
      <p:ext uri="{BB962C8B-B14F-4D97-AF65-F5344CB8AC3E}">
        <p14:creationId xmlns:p14="http://schemas.microsoft.com/office/powerpoint/2010/main" xmlns="" val="78295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Наследие Марии, оставленное нам</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Как мы видим из опыта Марии, Бог определенно использует Свои благословения, которые дает нам, чтобы благословить других, даже когда мы не ясно видим, как Он это делает. Женщины и мужчины могут так многому научиться из опыта Марии и ее смиренного ответа Богу и готовности принять Его благословения. Мария оставляет нам пример подчинения воле Бога - даже перед лицом большой неопределенности</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6</a:t>
            </a:fld>
            <a:endParaRPr lang="en-US"/>
          </a:p>
        </p:txBody>
      </p:sp>
    </p:spTree>
    <p:extLst>
      <p:ext uri="{BB962C8B-B14F-4D97-AF65-F5344CB8AC3E}">
        <p14:creationId xmlns:p14="http://schemas.microsoft.com/office/powerpoint/2010/main" xmlns="" val="200859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8463"/>
            <a:ext cx="5486400" cy="3086100"/>
          </a:xfrm>
        </p:spPr>
      </p:sp>
      <p:sp>
        <p:nvSpPr>
          <p:cNvPr id="3" name="Notes Placeholder 2"/>
          <p:cNvSpPr>
            <a:spLocks noGrp="1"/>
          </p:cNvSpPr>
          <p:nvPr>
            <p:ph type="body" idx="1"/>
          </p:nvPr>
        </p:nvSpPr>
        <p:spPr>
          <a:xfrm>
            <a:off x="685800" y="3566832"/>
            <a:ext cx="5486400" cy="3600450"/>
          </a:xfrm>
        </p:spPr>
        <p:txBody>
          <a:bodyPr/>
          <a:lstStyle/>
          <a:p>
            <a:r>
              <a:rPr lang="ru-RU" sz="1200" b="1" kern="1200" dirty="0" smtClean="0">
                <a:solidFill>
                  <a:schemeClr val="tx1"/>
                </a:solidFill>
                <a:latin typeface="+mn-lt"/>
                <a:ea typeface="+mn-ea"/>
                <a:cs typeface="+mn-cs"/>
              </a:rPr>
              <a:t>Благословенная женщина из Ветхого Завета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Теперь давайте посмотрим на женщину в Ветхом Завете, которая испытала на себе благословение Божье и стала благословением для других. Откройте со мной 4 книгу Царств, главу 4. В стихах с восьмого по тридцать седьмой мы читаем рассказ о другой женщине. Мы даже не знаем ее имени. Но Бог также использовал ее для того, чтобы она стала благословением для других.</a:t>
            </a:r>
          </a:p>
          <a:p>
            <a:r>
              <a:rPr lang="ru-RU" sz="1200" kern="1200" dirty="0" smtClean="0">
                <a:solidFill>
                  <a:schemeClr val="tx1"/>
                </a:solidFill>
                <a:latin typeface="+mn-lt"/>
                <a:ea typeface="+mn-ea"/>
                <a:cs typeface="+mn-cs"/>
              </a:rPr>
              <a:t>Пророк </a:t>
            </a:r>
            <a:r>
              <a:rPr lang="ru-RU" sz="1200" kern="1200" dirty="0" err="1" smtClean="0">
                <a:solidFill>
                  <a:schemeClr val="tx1"/>
                </a:solidFill>
                <a:latin typeface="+mn-lt"/>
                <a:ea typeface="+mn-ea"/>
                <a:cs typeface="+mn-cs"/>
              </a:rPr>
              <a:t>Елисей</a:t>
            </a:r>
            <a:r>
              <a:rPr lang="ru-RU" sz="1200" kern="1200" dirty="0" smtClean="0">
                <a:solidFill>
                  <a:schemeClr val="tx1"/>
                </a:solidFill>
                <a:latin typeface="+mn-lt"/>
                <a:ea typeface="+mn-ea"/>
                <a:cs typeface="+mn-cs"/>
              </a:rPr>
              <a:t> называет эту молодую женщину </a:t>
            </a:r>
            <a:r>
              <a:rPr lang="ru-RU" sz="1200" kern="1200" dirty="0" err="1" smtClean="0">
                <a:solidFill>
                  <a:schemeClr val="tx1"/>
                </a:solidFill>
                <a:latin typeface="+mn-lt"/>
                <a:ea typeface="+mn-ea"/>
                <a:cs typeface="+mn-cs"/>
              </a:rPr>
              <a:t>Сонамитянкой</a:t>
            </a:r>
            <a:r>
              <a:rPr lang="ru-RU" sz="1200" kern="1200" dirty="0" smtClean="0">
                <a:solidFill>
                  <a:schemeClr val="tx1"/>
                </a:solidFill>
                <a:latin typeface="+mn-lt"/>
                <a:ea typeface="+mn-ea"/>
                <a:cs typeface="+mn-cs"/>
              </a:rPr>
              <a:t>, потому что она была из города </a:t>
            </a:r>
            <a:r>
              <a:rPr lang="ru-RU" sz="1200" kern="1200" dirty="0" err="1" smtClean="0">
                <a:solidFill>
                  <a:schemeClr val="tx1"/>
                </a:solidFill>
                <a:latin typeface="+mn-lt"/>
                <a:ea typeface="+mn-ea"/>
                <a:cs typeface="+mn-cs"/>
              </a:rPr>
              <a:t>Сонам</a:t>
            </a:r>
            <a:r>
              <a:rPr lang="ru-RU" sz="1200" kern="1200" dirty="0" smtClean="0">
                <a:solidFill>
                  <a:schemeClr val="tx1"/>
                </a:solidFill>
                <a:latin typeface="+mn-lt"/>
                <a:ea typeface="+mn-ea"/>
                <a:cs typeface="+mn-cs"/>
              </a:rPr>
              <a:t>. В Библии не говорится о внешней красоте, героических поступках или ее положении. Ее, как и Марию, характеризуют как смиренную женщину, открытую для Божьего руководства. Она также была бездетной женой преуспевающего фермера.</a:t>
            </a:r>
          </a:p>
          <a:p>
            <a:r>
              <a:rPr lang="ru-RU" sz="1200" kern="1200" dirty="0" smtClean="0">
                <a:solidFill>
                  <a:schemeClr val="tx1"/>
                </a:solidFill>
                <a:latin typeface="+mn-lt"/>
                <a:ea typeface="+mn-ea"/>
                <a:cs typeface="+mn-cs"/>
              </a:rPr>
              <a:t>Давайте прочитаем историю, начиная с восьмого стиха</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ИСПОЛЬЗУЙТЕ</a:t>
            </a:r>
            <a:r>
              <a:rPr lang="ru-RU" sz="1200" kern="1200" baseline="0" dirty="0" smtClean="0">
                <a:solidFill>
                  <a:schemeClr val="tx1"/>
                </a:solidFill>
                <a:effectLst/>
                <a:latin typeface="+mn-lt"/>
                <a:ea typeface="+mn-ea"/>
                <a:cs typeface="+mn-cs"/>
              </a:rPr>
              <a:t> ПЕРЕВОД БИБЛИИ ПО СВОЕМУ ВЫБОРУ</a:t>
            </a:r>
            <a:r>
              <a:rPr lang="en-US" sz="1200" kern="1200" baseline="0" dirty="0" smtClean="0">
                <a:solidFill>
                  <a:schemeClr val="tx1"/>
                </a:solidFill>
                <a:effectLst/>
                <a:latin typeface="+mn-lt"/>
                <a:ea typeface="+mn-ea"/>
                <a:cs typeface="+mn-cs"/>
              </a:rPr>
              <a:t>)</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Какая восхитительная история! Давайте посмотрим, какими личностными качествами обладает </a:t>
            </a:r>
            <a:r>
              <a:rPr lang="ru-RU" sz="1200" kern="1200" dirty="0" err="1" smtClean="0">
                <a:solidFill>
                  <a:schemeClr val="tx1"/>
                </a:solidFill>
                <a:latin typeface="+mn-lt"/>
                <a:ea typeface="+mn-ea"/>
                <a:cs typeface="+mn-cs"/>
              </a:rPr>
              <a:t>Сонамитянка</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У </a:t>
            </a:r>
            <a:r>
              <a:rPr lang="ru-RU" sz="1200" kern="1200" dirty="0" err="1" smtClean="0">
                <a:solidFill>
                  <a:schemeClr val="tx1"/>
                </a:solidFill>
                <a:latin typeface="+mn-lt"/>
                <a:ea typeface="+mn-ea"/>
                <a:cs typeface="+mn-cs"/>
              </a:rPr>
              <a:t>Сонамитянки</a:t>
            </a:r>
            <a:r>
              <a:rPr lang="ru-RU" sz="1200" kern="1200" dirty="0" smtClean="0">
                <a:solidFill>
                  <a:schemeClr val="tx1"/>
                </a:solidFill>
                <a:latin typeface="+mn-lt"/>
                <a:ea typeface="+mn-ea"/>
                <a:cs typeface="+mn-cs"/>
              </a:rPr>
              <a:t> был дух самоотверженного служения, о чем свидетельствует гостеприимство, оказанное ею пророку (стихи 9 и 10). Эта женщина хотела приготовить «пастору» место, где он мог бы отдохнуть по приезде в свой город. Она имела почтение к служению </a:t>
            </a:r>
            <a:r>
              <a:rPr lang="ru-RU" sz="1200" kern="1200" dirty="0" err="1" smtClean="0">
                <a:solidFill>
                  <a:schemeClr val="tx1"/>
                </a:solidFill>
                <a:latin typeface="+mn-lt"/>
                <a:ea typeface="+mn-ea"/>
                <a:cs typeface="+mn-cs"/>
              </a:rPr>
              <a:t>Елисея</a:t>
            </a:r>
            <a:r>
              <a:rPr lang="ru-RU" sz="1200" kern="1200" dirty="0" smtClean="0">
                <a:solidFill>
                  <a:schemeClr val="tx1"/>
                </a:solidFill>
                <a:latin typeface="+mn-lt"/>
                <a:ea typeface="+mn-ea"/>
                <a:cs typeface="+mn-cs"/>
              </a:rPr>
              <a:t> и, не ожидая благодарности, посоветовавшись с мужем, предложила такое место </a:t>
            </a:r>
            <a:r>
              <a:rPr lang="ru-RU" sz="1200" kern="1200" dirty="0" err="1" smtClean="0">
                <a:solidFill>
                  <a:schemeClr val="tx1"/>
                </a:solidFill>
                <a:latin typeface="+mn-lt"/>
                <a:ea typeface="+mn-ea"/>
                <a:cs typeface="+mn-cs"/>
              </a:rPr>
              <a:t>Елисею</a:t>
            </a:r>
            <a:r>
              <a:rPr lang="ru-RU" sz="1200" kern="1200" dirty="0" smtClean="0">
                <a:solidFill>
                  <a:schemeClr val="tx1"/>
                </a:solidFill>
                <a:latin typeface="+mn-lt"/>
                <a:ea typeface="+mn-ea"/>
                <a:cs typeface="+mn-cs"/>
              </a:rPr>
              <a:t>. Она не выдвинула свое предложение на церковный совет, чтобы все знали о ее великодушии. Поэтому с согласия и при помощи мужа она построила отдельную комнату для </a:t>
            </a:r>
            <a:r>
              <a:rPr lang="ru-RU" sz="1200" kern="1200" dirty="0" err="1" smtClean="0">
                <a:solidFill>
                  <a:schemeClr val="tx1"/>
                </a:solidFill>
                <a:latin typeface="+mn-lt"/>
                <a:ea typeface="+mn-ea"/>
                <a:cs typeface="+mn-cs"/>
              </a:rPr>
              <a:t>Елисея</a:t>
            </a:r>
            <a:r>
              <a:rPr lang="ru-RU" sz="1200" kern="1200" dirty="0" smtClean="0">
                <a:solidFill>
                  <a:schemeClr val="tx1"/>
                </a:solidFill>
                <a:latin typeface="+mn-lt"/>
                <a:ea typeface="+mn-ea"/>
                <a:cs typeface="+mn-cs"/>
              </a:rPr>
              <a:t>. Ее служение осталось незамеченным окружающими, но не Богом. </a:t>
            </a:r>
          </a:p>
          <a:p>
            <a:r>
              <a:rPr lang="ru-RU" sz="1200" kern="1200" dirty="0" smtClean="0">
                <a:solidFill>
                  <a:schemeClr val="tx1"/>
                </a:solidFill>
                <a:latin typeface="+mn-lt"/>
                <a:ea typeface="+mn-ea"/>
                <a:cs typeface="+mn-cs"/>
              </a:rPr>
              <a:t>Итак, вот вопрос для каждого из нас. Какой акт бескорыстного служения - просто потому, что мы любим Бога, мы готовы совершить ради Него? Эти бескорыстные поступки могут не быть упомянуты в списке церковных отчетов, но они написаны на великом свитке Бога на небесах</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7</a:t>
            </a:fld>
            <a:endParaRPr lang="en-US"/>
          </a:p>
        </p:txBody>
      </p:sp>
    </p:spTree>
    <p:extLst>
      <p:ext uri="{BB962C8B-B14F-4D97-AF65-F5344CB8AC3E}">
        <p14:creationId xmlns:p14="http://schemas.microsoft.com/office/powerpoint/2010/main" xmlns="" val="80342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ru-RU" sz="1200" kern="1200" dirty="0" smtClean="0">
                <a:solidFill>
                  <a:schemeClr val="tx1"/>
                </a:solidFill>
                <a:latin typeface="+mn-lt"/>
                <a:ea typeface="+mn-ea"/>
                <a:cs typeface="+mn-cs"/>
              </a:rPr>
              <a:t>Как и Мария, земная мать Иисуса, </a:t>
            </a:r>
            <a:r>
              <a:rPr lang="ru-RU" sz="1200" kern="1200" dirty="0" err="1" smtClean="0">
                <a:solidFill>
                  <a:schemeClr val="tx1"/>
                </a:solidFill>
                <a:latin typeface="+mn-lt"/>
                <a:ea typeface="+mn-ea"/>
                <a:cs typeface="+mn-cs"/>
              </a:rPr>
              <a:t>Сонамитянка</a:t>
            </a:r>
            <a:r>
              <a:rPr lang="ru-RU" sz="1200" kern="1200" dirty="0" smtClean="0">
                <a:solidFill>
                  <a:schemeClr val="tx1"/>
                </a:solidFill>
                <a:latin typeface="+mn-lt"/>
                <a:ea typeface="+mn-ea"/>
                <a:cs typeface="+mn-cs"/>
              </a:rPr>
              <a:t> также оставила нам наследие</a:t>
            </a:r>
            <a:r>
              <a:rPr lang="en-US" dirty="0" smtClean="0">
                <a:latin typeface="Avenir Next" charset="0"/>
                <a:ea typeface="Avenir Next" charset="0"/>
                <a:cs typeface="Avenir Next" charset="0"/>
              </a:rPr>
              <a:t>.</a:t>
            </a:r>
            <a:endParaRPr lang="en-US" dirty="0">
              <a:latin typeface="Avenir Next" charset="0"/>
              <a:ea typeface="Avenir Next" charset="0"/>
              <a:cs typeface="Avenir Next" charset="0"/>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8</a:t>
            </a:fld>
            <a:endParaRPr lang="en-US"/>
          </a:p>
        </p:txBody>
      </p:sp>
    </p:spTree>
    <p:extLst>
      <p:ext uri="{BB962C8B-B14F-4D97-AF65-F5344CB8AC3E}">
        <p14:creationId xmlns:p14="http://schemas.microsoft.com/office/powerpoint/2010/main" xmlns="" val="135975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ru-RU" b="1" dirty="0" smtClean="0"/>
              <a:t>Гостеприимство</a:t>
            </a:r>
            <a:endParaRPr lang="en-US" b="1" dirty="0"/>
          </a:p>
          <a:p>
            <a:pPr marL="0" indent="0">
              <a:buNone/>
            </a:pPr>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Во-первых, как мы уже видели, она оставила нам пример служения и гостеприимства. «И там </a:t>
            </a:r>
            <a:r>
              <a:rPr lang="ru-RU" sz="1200" kern="1200" dirty="0" err="1" smtClean="0">
                <a:solidFill>
                  <a:schemeClr val="tx1"/>
                </a:solidFill>
                <a:latin typeface="+mn-lt"/>
                <a:ea typeface="+mn-ea"/>
                <a:cs typeface="+mn-cs"/>
              </a:rPr>
              <a:t>Елисей</a:t>
            </a:r>
            <a:r>
              <a:rPr lang="ru-RU" sz="1200" kern="1200" dirty="0" smtClean="0">
                <a:solidFill>
                  <a:schemeClr val="tx1"/>
                </a:solidFill>
                <a:latin typeface="+mn-lt"/>
                <a:ea typeface="+mn-ea"/>
                <a:cs typeface="+mn-cs"/>
              </a:rPr>
              <a:t> часто отдыхал, наслаждаясь покоем и миром. </a:t>
            </a:r>
            <a:r>
              <a:rPr lang="ru-RU" sz="1200" b="1" kern="1200" dirty="0" smtClean="0">
                <a:solidFill>
                  <a:schemeClr val="tx1"/>
                </a:solidFill>
                <a:latin typeface="+mn-lt"/>
                <a:ea typeface="+mn-ea"/>
                <a:cs typeface="+mn-cs"/>
              </a:rPr>
              <a:t>Бог также не остался безучастным к доброте женщины</a:t>
            </a:r>
            <a:r>
              <a:rPr lang="ru-RU" sz="1200" kern="1200" dirty="0" smtClean="0">
                <a:solidFill>
                  <a:schemeClr val="tx1"/>
                </a:solidFill>
                <a:latin typeface="+mn-lt"/>
                <a:ea typeface="+mn-ea"/>
                <a:cs typeface="+mn-cs"/>
              </a:rPr>
              <a:t>. Она была бездетна, и Господь вознаградил ее гостеприимство тем, что даровал ей сына» (</a:t>
            </a:r>
            <a:r>
              <a:rPr lang="ru-RU" sz="1200" kern="1200" dirty="0" err="1" smtClean="0">
                <a:solidFill>
                  <a:schemeClr val="tx1"/>
                </a:solidFill>
                <a:latin typeface="+mn-lt"/>
                <a:ea typeface="+mn-ea"/>
                <a:cs typeface="+mn-cs"/>
              </a:rPr>
              <a:t>Эллен</a:t>
            </a:r>
            <a:r>
              <a:rPr lang="ru-RU" sz="1200" kern="1200" dirty="0" smtClean="0">
                <a:solidFill>
                  <a:schemeClr val="tx1"/>
                </a:solidFill>
                <a:latin typeface="+mn-lt"/>
                <a:ea typeface="+mn-ea"/>
                <a:cs typeface="+mn-cs"/>
              </a:rPr>
              <a:t> Уайт « Пророки и цари », стр. 237).</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52D3D2-E3C8-2347-9F30-B9F610FBBB12}" type="slidenum">
              <a:rPr lang="en-US" smtClean="0"/>
              <a:pPr/>
              <a:t>9</a:t>
            </a:fld>
            <a:endParaRPr lang="en-US"/>
          </a:p>
        </p:txBody>
      </p:sp>
    </p:spTree>
    <p:extLst>
      <p:ext uri="{BB962C8B-B14F-4D97-AF65-F5344CB8AC3E}">
        <p14:creationId xmlns:p14="http://schemas.microsoft.com/office/powerpoint/2010/main" xmlns="" val="213568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757921-5035-9343-9A86-6C131B2E983B}" type="datetimeFigureOut">
              <a:rPr lang="en-US" smtClean="0"/>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170835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79207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1862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57921-5035-9343-9A86-6C131B2E983B}" type="datetimeFigureOut">
              <a:rPr lang="en-US" smtClean="0"/>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52020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57921-5035-9343-9A86-6C131B2E983B}" type="datetimeFigureOut">
              <a:rPr lang="en-US" smtClean="0"/>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7557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57921-5035-9343-9A86-6C131B2E983B}" type="datetimeFigureOut">
              <a:rPr lang="en-US" smtClean="0"/>
              <a:pPr/>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158145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57921-5035-9343-9A86-6C131B2E983B}" type="datetimeFigureOut">
              <a:rPr lang="en-US" smtClean="0"/>
              <a:pPr/>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12500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57921-5035-9343-9A86-6C131B2E983B}" type="datetimeFigureOut">
              <a:rPr lang="en-US" smtClean="0"/>
              <a:pPr/>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67481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57921-5035-9343-9A86-6C131B2E983B}" type="datetimeFigureOut">
              <a:rPr lang="en-US" smtClean="0"/>
              <a:pPr/>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79496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57921-5035-9343-9A86-6C131B2E983B}" type="datetimeFigureOut">
              <a:rPr lang="en-US" smtClean="0"/>
              <a:pPr/>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15519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57921-5035-9343-9A86-6C131B2E983B}" type="datetimeFigureOut">
              <a:rPr lang="en-US" smtClean="0"/>
              <a:pPr/>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208786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57921-5035-9343-9A86-6C131B2E983B}" type="datetimeFigureOut">
              <a:rPr lang="en-US" smtClean="0"/>
              <a:pPr/>
              <a:t>4/26/2018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4ACE8-E263-394A-987E-5F4284A4AF53}" type="slidenum">
              <a:rPr lang="en-US" smtClean="0"/>
              <a:pPr/>
              <a:t>‹#›</a:t>
            </a:fld>
            <a:endParaRPr lang="en-US"/>
          </a:p>
        </p:txBody>
      </p:sp>
    </p:spTree>
    <p:extLst>
      <p:ext uri="{BB962C8B-B14F-4D97-AF65-F5344CB8AC3E}">
        <p14:creationId xmlns:p14="http://schemas.microsoft.com/office/powerpoint/2010/main" xmlns="" val="1769248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t="10860" b="9010"/>
          <a:stretch/>
        </p:blipFill>
        <p:spPr>
          <a:xfrm>
            <a:off x="-58616" y="0"/>
            <a:ext cx="12250616" cy="6868580"/>
          </a:xfrm>
          <a:prstGeom prst="rect">
            <a:avLst/>
          </a:prstGeom>
        </p:spPr>
      </p:pic>
      <p:sp>
        <p:nvSpPr>
          <p:cNvPr id="2" name="Title 1"/>
          <p:cNvSpPr>
            <a:spLocks noGrp="1"/>
          </p:cNvSpPr>
          <p:nvPr>
            <p:ph type="ctrTitle"/>
          </p:nvPr>
        </p:nvSpPr>
        <p:spPr>
          <a:xfrm>
            <a:off x="4560272" y="454152"/>
            <a:ext cx="7104185" cy="2387600"/>
          </a:xfrm>
        </p:spPr>
        <p:txBody>
          <a:bodyPr>
            <a:normAutofit/>
          </a:bodyPr>
          <a:lstStyle/>
          <a:p>
            <a:r>
              <a:rPr lang="ru-RU" sz="4800" b="1" dirty="0" smtClean="0">
                <a:solidFill>
                  <a:schemeClr val="accent6">
                    <a:lumMod val="50000"/>
                  </a:schemeClr>
                </a:solidFill>
                <a:latin typeface="Avenir Next" charset="0"/>
                <a:ea typeface="Avenir Next" charset="0"/>
                <a:cs typeface="Avenir Next" charset="0"/>
              </a:rPr>
              <a:t>БЛАГОСЛОВЛЕНЫ, ЧТОБЫ БЫТЬ БЛАГОСЛОВЕНИЕМ</a:t>
            </a:r>
            <a:r>
              <a:rPr lang="en-US" sz="4800" dirty="0">
                <a:solidFill>
                  <a:schemeClr val="bg1"/>
                </a:solidFill>
                <a:latin typeface="Avenir Next" charset="0"/>
                <a:ea typeface="Avenir Next" charset="0"/>
                <a:cs typeface="Avenir Next" charset="0"/>
              </a:rPr>
              <a:t/>
            </a:r>
            <a:br>
              <a:rPr lang="en-US" sz="4800" dirty="0">
                <a:solidFill>
                  <a:schemeClr val="bg1"/>
                </a:solidFill>
                <a:latin typeface="Avenir Next" charset="0"/>
                <a:ea typeface="Avenir Next" charset="0"/>
                <a:cs typeface="Avenir Next" charset="0"/>
              </a:rPr>
            </a:br>
            <a:r>
              <a:rPr lang="ru-RU" sz="1100" dirty="0" smtClean="0">
                <a:solidFill>
                  <a:schemeClr val="bg1"/>
                </a:solidFill>
                <a:latin typeface="Avenir Next" charset="0"/>
                <a:ea typeface="Avenir Next" charset="0"/>
                <a:cs typeface="Avenir Next" charset="0"/>
              </a:rPr>
              <a:t>АВТОР – ДИНОРА РИВЕРА</a:t>
            </a:r>
            <a:endParaRPr lang="en-US" sz="1100" dirty="0">
              <a:solidFill>
                <a:schemeClr val="bg1"/>
              </a:solidFill>
              <a:latin typeface="Avenir Next" charset="0"/>
              <a:ea typeface="Avenir Next" charset="0"/>
              <a:cs typeface="Avenir Next" charset="0"/>
            </a:endParaRPr>
          </a:p>
        </p:txBody>
      </p:sp>
      <p:sp>
        <p:nvSpPr>
          <p:cNvPr id="3" name="Subtitle 2"/>
          <p:cNvSpPr>
            <a:spLocks noGrp="1"/>
          </p:cNvSpPr>
          <p:nvPr>
            <p:ph type="subTitle" idx="1"/>
          </p:nvPr>
        </p:nvSpPr>
        <p:spPr>
          <a:xfrm>
            <a:off x="3622429" y="3656747"/>
            <a:ext cx="9144000" cy="1655762"/>
          </a:xfrm>
        </p:spPr>
        <p:txBody>
          <a:bodyPr>
            <a:normAutofit/>
          </a:bodyPr>
          <a:lstStyle/>
          <a:p>
            <a:r>
              <a:rPr lang="ru-RU" sz="2000" b="1" dirty="0" smtClean="0">
                <a:solidFill>
                  <a:schemeClr val="bg1"/>
                </a:solidFill>
                <a:latin typeface="Avenir Next" charset="0"/>
                <a:ea typeface="Avenir Next" charset="0"/>
                <a:cs typeface="Avenir Next" charset="0"/>
              </a:rPr>
              <a:t>ДЕНЬ ЖЕНСКОГО СЛУЖЕНИЯ 2018</a:t>
            </a:r>
            <a:endParaRPr lang="en-US" sz="2000" b="1" dirty="0">
              <a:solidFill>
                <a:schemeClr val="bg1"/>
              </a:solidFill>
              <a:latin typeface="Avenir Next" charset="0"/>
              <a:ea typeface="Avenir Next" charset="0"/>
              <a:cs typeface="Avenir Next" charset="0"/>
            </a:endParaRPr>
          </a:p>
          <a:p>
            <a:r>
              <a:rPr lang="ru-RU" sz="1800" dirty="0" smtClean="0">
                <a:solidFill>
                  <a:schemeClr val="bg1"/>
                </a:solidFill>
                <a:latin typeface="Avenir Next" charset="0"/>
                <a:ea typeface="Avenir Next" charset="0"/>
                <a:cs typeface="Avenir Next" charset="0"/>
              </a:rPr>
              <a:t>ГЕНЕРАЛЬНАЯ КОНФЕРЕНЦИЯ</a:t>
            </a:r>
            <a:r>
              <a:rPr lang="en-US" sz="1800" dirty="0" smtClean="0">
                <a:solidFill>
                  <a:schemeClr val="bg1"/>
                </a:solidFill>
                <a:latin typeface="Avenir Next" charset="0"/>
                <a:ea typeface="Avenir Next" charset="0"/>
                <a:cs typeface="Avenir Next" charset="0"/>
              </a:rPr>
              <a:t> </a:t>
            </a:r>
            <a:endParaRPr lang="en-US" sz="1800" dirty="0">
              <a:solidFill>
                <a:schemeClr val="bg1"/>
              </a:solidFill>
              <a:latin typeface="Avenir Next" charset="0"/>
              <a:ea typeface="Avenir Next" charset="0"/>
              <a:cs typeface="Avenir Next" charset="0"/>
            </a:endParaRPr>
          </a:p>
          <a:p>
            <a:r>
              <a:rPr lang="ru-RU" sz="1800" dirty="0" smtClean="0">
                <a:solidFill>
                  <a:schemeClr val="bg1"/>
                </a:solidFill>
                <a:latin typeface="Avenir Next" charset="0"/>
                <a:ea typeface="Avenir Next" charset="0"/>
                <a:cs typeface="Avenir Next" charset="0"/>
              </a:rPr>
              <a:t>ОТДЕЛ ЖЕНСКОГО СЛУЖЕНИЯ</a:t>
            </a:r>
            <a:r>
              <a:rPr lang="en-US" sz="1800" dirty="0" smtClean="0">
                <a:solidFill>
                  <a:schemeClr val="bg1"/>
                </a:solidFill>
                <a:latin typeface="Avenir Next" charset="0"/>
                <a:ea typeface="Avenir Next" charset="0"/>
                <a:cs typeface="Avenir Next" charset="0"/>
              </a:rPr>
              <a:t> </a:t>
            </a:r>
            <a:endParaRPr lang="en-US" sz="1800" dirty="0">
              <a:solidFill>
                <a:schemeClr val="bg1"/>
              </a:solidFill>
              <a:latin typeface="Avenir Next" charset="0"/>
              <a:ea typeface="Avenir Next" charset="0"/>
              <a:cs typeface="Avenir Next"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27362" y="4814999"/>
            <a:ext cx="543621" cy="380280"/>
          </a:xfrm>
          <a:prstGeom prst="rect">
            <a:avLst/>
          </a:prstGeom>
        </p:spPr>
      </p:pic>
    </p:spTree>
    <p:extLst>
      <p:ext uri="{BB962C8B-B14F-4D97-AF65-F5344CB8AC3E}">
        <p14:creationId xmlns:p14="http://schemas.microsoft.com/office/powerpoint/2010/main" xmlns="" val="1502968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631725" y="1427005"/>
            <a:ext cx="10515600" cy="1325563"/>
          </a:xfrm>
        </p:spPr>
        <p:txBody>
          <a:bodyPr>
            <a:normAutofit/>
          </a:bodyPr>
          <a:lstStyle/>
          <a:p>
            <a:r>
              <a:rPr lang="en-US" sz="4000" b="1" dirty="0">
                <a:solidFill>
                  <a:schemeClr val="bg1"/>
                </a:solidFill>
                <a:latin typeface="Avenir Next" charset="0"/>
                <a:ea typeface="Avenir Next" charset="0"/>
                <a:cs typeface="Avenir Next" charset="0"/>
              </a:rPr>
              <a:t>2. </a:t>
            </a:r>
            <a:r>
              <a:rPr lang="ru-RU" sz="4000" b="1" dirty="0" smtClean="0">
                <a:solidFill>
                  <a:schemeClr val="bg1"/>
                </a:solidFill>
                <a:latin typeface="Avenir Next" charset="0"/>
                <a:ea typeface="Avenir Next" charset="0"/>
                <a:cs typeface="Avenir Next" charset="0"/>
              </a:rPr>
              <a:t>ДОВОЛЬСТВО</a:t>
            </a:r>
            <a:endParaRPr lang="en-US" sz="4000" b="1" dirty="0">
              <a:solidFill>
                <a:schemeClr val="bg1"/>
              </a:solidFill>
              <a:latin typeface="Avenir Next" charset="0"/>
              <a:ea typeface="Avenir Next" charset="0"/>
              <a:cs typeface="Avenir Next" charset="0"/>
            </a:endParaRPr>
          </a:p>
        </p:txBody>
      </p:sp>
      <p:sp>
        <p:nvSpPr>
          <p:cNvPr id="3" name="Content Placeholder 2"/>
          <p:cNvSpPr>
            <a:spLocks noGrp="1"/>
          </p:cNvSpPr>
          <p:nvPr>
            <p:ph idx="1"/>
          </p:nvPr>
        </p:nvSpPr>
        <p:spPr>
          <a:xfrm>
            <a:off x="705467" y="2752568"/>
            <a:ext cx="10768778" cy="3043547"/>
          </a:xfrm>
        </p:spPr>
        <p:txBody>
          <a:bodyPr>
            <a:normAutofit fontScale="92500" lnSpcReduction="10000"/>
          </a:bodyPr>
          <a:lstStyle/>
          <a:p>
            <a:pPr marL="0" indent="0" algn="ctr">
              <a:lnSpc>
                <a:spcPct val="100000"/>
              </a:lnSpc>
              <a:buNone/>
            </a:pPr>
            <a:r>
              <a:rPr lang="ru-RU" dirty="0" smtClean="0"/>
              <a:t>У кого из нас такой дух</a:t>
            </a:r>
            <a:r>
              <a:rPr lang="ru-RU" dirty="0" smtClean="0"/>
              <a:t>?</a:t>
            </a:r>
          </a:p>
          <a:p>
            <a:pPr marL="0" indent="0" algn="ctr">
              <a:lnSpc>
                <a:spcPct val="100000"/>
              </a:lnSpc>
              <a:buNone/>
            </a:pPr>
            <a:r>
              <a:rPr lang="ru-RU" dirty="0" smtClean="0"/>
              <a:t> </a:t>
            </a:r>
            <a:r>
              <a:rPr lang="ru-RU" dirty="0" smtClean="0"/>
              <a:t>Или мы руководствуемся желанием иметь все, что есть у других и даже больше</a:t>
            </a:r>
            <a:r>
              <a:rPr lang="ru-RU" dirty="0" smtClean="0"/>
              <a:t>?</a:t>
            </a:r>
          </a:p>
          <a:p>
            <a:pPr marL="0" indent="0" algn="ctr">
              <a:lnSpc>
                <a:spcPct val="100000"/>
              </a:lnSpc>
              <a:buNone/>
            </a:pPr>
            <a:r>
              <a:rPr lang="ru-RU" dirty="0" smtClean="0"/>
              <a:t> </a:t>
            </a:r>
            <a:r>
              <a:rPr lang="ru-RU" dirty="0" smtClean="0"/>
              <a:t>У моего соседа очень дорогая машина. Мой автомобиль небольшой и относительно недорогой. </a:t>
            </a:r>
            <a:r>
              <a:rPr lang="ru-RU" b="1" dirty="0" smtClean="0"/>
              <a:t>Я довольна, потому что Бог удовлетворил </a:t>
            </a:r>
            <a:r>
              <a:rPr lang="ru-RU" b="1" i="1" dirty="0" smtClean="0"/>
              <a:t>мои</a:t>
            </a:r>
            <a:r>
              <a:rPr lang="ru-RU" b="1" dirty="0" smtClean="0"/>
              <a:t> потребности</a:t>
            </a:r>
            <a:r>
              <a:rPr lang="ru-RU" dirty="0" smtClean="0"/>
              <a:t>. Я могу использовать благословение моей маленькой машины, чтобы благословить других, кто нуждается в транспорте</a:t>
            </a:r>
            <a:r>
              <a:rPr lang="en-US" dirty="0" smtClean="0"/>
              <a:t>.</a:t>
            </a:r>
            <a:endParaRPr lang="en-US" dirty="0"/>
          </a:p>
          <a:p>
            <a:pPr marL="0" indent="0" algn="ctr">
              <a:lnSpc>
                <a:spcPct val="100000"/>
              </a:lnSpc>
              <a:buNone/>
            </a:pPr>
            <a:endParaRPr lang="en-US" dirty="0"/>
          </a:p>
        </p:txBody>
      </p:sp>
    </p:spTree>
    <p:extLst>
      <p:ext uri="{BB962C8B-B14F-4D97-AF65-F5344CB8AC3E}">
        <p14:creationId xmlns:p14="http://schemas.microsoft.com/office/powerpoint/2010/main" xmlns="" val="196542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t="6626" b="10485"/>
          <a:stretch/>
        </p:blipFill>
        <p:spPr>
          <a:xfrm>
            <a:off x="-93785" y="0"/>
            <a:ext cx="12285785" cy="7238065"/>
          </a:xfrm>
          <a:prstGeom prst="rect">
            <a:avLst/>
          </a:prstGeom>
        </p:spPr>
      </p:pic>
      <p:sp>
        <p:nvSpPr>
          <p:cNvPr id="3" name="Content Placeholder 2"/>
          <p:cNvSpPr>
            <a:spLocks noGrp="1"/>
          </p:cNvSpPr>
          <p:nvPr>
            <p:ph idx="1"/>
          </p:nvPr>
        </p:nvSpPr>
        <p:spPr>
          <a:xfrm>
            <a:off x="2462982" y="2872758"/>
            <a:ext cx="9596284" cy="2097446"/>
          </a:xfrm>
        </p:spPr>
        <p:txBody>
          <a:bodyPr/>
          <a:lstStyle/>
          <a:p>
            <a:pPr marL="0" indent="0" algn="ctr">
              <a:lnSpc>
                <a:spcPct val="100000"/>
              </a:lnSpc>
              <a:buNone/>
            </a:pPr>
            <a:r>
              <a:rPr lang="ru-RU" spc="300" dirty="0" smtClean="0">
                <a:latin typeface="Avenir Next" charset="0"/>
                <a:ea typeface="Avenir Next" charset="0"/>
                <a:cs typeface="Avenir Next" charset="0"/>
              </a:rPr>
              <a:t>«БЫТЬ УДОВЛЕТВОРЕННЫМ НЕ ЗНАЧИТ </a:t>
            </a:r>
            <a:r>
              <a:rPr lang="ru-RU" b="1" spc="300" dirty="0" smtClean="0">
                <a:latin typeface="Avenir Next" charset="0"/>
                <a:ea typeface="Avenir Next" charset="0"/>
                <a:cs typeface="Avenir Next" charset="0"/>
              </a:rPr>
              <a:t>ИМЕТЬ </a:t>
            </a:r>
            <a:r>
              <a:rPr lang="ru-RU" spc="300" dirty="0" smtClean="0">
                <a:latin typeface="Avenir Next" charset="0"/>
                <a:ea typeface="Avenir Next" charset="0"/>
                <a:cs typeface="Avenir Next" charset="0"/>
              </a:rPr>
              <a:t>ВСЕ</a:t>
            </a:r>
            <a:r>
              <a:rPr lang="en-US" spc="300" dirty="0" smtClean="0">
                <a:latin typeface="Avenir Next" charset="0"/>
                <a:ea typeface="Avenir Next" charset="0"/>
                <a:cs typeface="Avenir Next" charset="0"/>
              </a:rPr>
              <a:t>,</a:t>
            </a:r>
            <a:r>
              <a:rPr lang="ru-RU" spc="300" dirty="0" smtClean="0">
                <a:latin typeface="Avenir Next" charset="0"/>
                <a:ea typeface="Avenir Next" charset="0"/>
                <a:cs typeface="Avenir Next" charset="0"/>
              </a:rPr>
              <a:t> ЧТО ХОЧЕШЬ, ЭТО ЗНАЧИТ </a:t>
            </a:r>
            <a:r>
              <a:rPr lang="ru-RU" b="1" spc="300" dirty="0" smtClean="0">
                <a:latin typeface="Avenir Next" charset="0"/>
                <a:ea typeface="Avenir Next" charset="0"/>
                <a:cs typeface="Avenir Next" charset="0"/>
              </a:rPr>
              <a:t>ЦЕНИТЬ ВСЕ,</a:t>
            </a:r>
            <a:r>
              <a:rPr lang="ru-RU" spc="300" dirty="0" smtClean="0">
                <a:latin typeface="Avenir Next" charset="0"/>
                <a:ea typeface="Avenir Next" charset="0"/>
                <a:cs typeface="Avenir Next" charset="0"/>
              </a:rPr>
              <a:t>ЧТО У ТЕБЯ ЕСТЬ».</a:t>
            </a:r>
            <a:r>
              <a:rPr lang="en-US" spc="300" dirty="0" smtClean="0">
                <a:latin typeface="Avenir Next" charset="0"/>
                <a:ea typeface="Avenir Next" charset="0"/>
                <a:cs typeface="Avenir Next" charset="0"/>
              </a:rPr>
              <a:t> </a:t>
            </a:r>
            <a:endParaRPr lang="en-US" spc="300" dirty="0">
              <a:latin typeface="Avenir Next" charset="0"/>
              <a:ea typeface="Avenir Next" charset="0"/>
              <a:cs typeface="Avenir Next" charset="0"/>
            </a:endParaRPr>
          </a:p>
        </p:txBody>
      </p:sp>
    </p:spTree>
    <p:extLst>
      <p:ext uri="{BB962C8B-B14F-4D97-AF65-F5344CB8AC3E}">
        <p14:creationId xmlns:p14="http://schemas.microsoft.com/office/powerpoint/2010/main" xmlns="" val="2140402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646472" y="1441755"/>
            <a:ext cx="10515600" cy="1325563"/>
          </a:xfrm>
        </p:spPr>
        <p:txBody>
          <a:bodyPr>
            <a:normAutofit/>
          </a:bodyPr>
          <a:lstStyle/>
          <a:p>
            <a:r>
              <a:rPr lang="en-US" sz="4000" b="1" dirty="0">
                <a:solidFill>
                  <a:schemeClr val="bg1"/>
                </a:solidFill>
                <a:latin typeface="Avenir Next" charset="0"/>
                <a:ea typeface="Avenir Next" charset="0"/>
                <a:cs typeface="Avenir Next" charset="0"/>
              </a:rPr>
              <a:t>3. </a:t>
            </a:r>
            <a:r>
              <a:rPr lang="ru-RU" sz="4000" b="1" dirty="0" smtClean="0">
                <a:solidFill>
                  <a:schemeClr val="bg1"/>
                </a:solidFill>
                <a:latin typeface="Avenir Next" charset="0"/>
                <a:ea typeface="Avenir Next" charset="0"/>
                <a:cs typeface="Avenir Next" charset="0"/>
              </a:rPr>
              <a:t>МИР И ДОВЕРИЕ</a:t>
            </a:r>
            <a:endParaRPr lang="en-US" sz="4000" b="1" dirty="0">
              <a:solidFill>
                <a:schemeClr val="bg1"/>
              </a:solidFill>
              <a:latin typeface="Avenir Next" charset="0"/>
              <a:ea typeface="Avenir Next" charset="0"/>
              <a:cs typeface="Avenir Next" charset="0"/>
            </a:endParaRPr>
          </a:p>
        </p:txBody>
      </p:sp>
      <p:sp>
        <p:nvSpPr>
          <p:cNvPr id="3" name="Content Placeholder 2"/>
          <p:cNvSpPr>
            <a:spLocks noGrp="1"/>
          </p:cNvSpPr>
          <p:nvPr>
            <p:ph idx="1"/>
          </p:nvPr>
        </p:nvSpPr>
        <p:spPr>
          <a:xfrm>
            <a:off x="838200" y="3433199"/>
            <a:ext cx="10515600" cy="1935214"/>
          </a:xfrm>
        </p:spPr>
        <p:txBody>
          <a:bodyPr>
            <a:normAutofit/>
          </a:bodyPr>
          <a:lstStyle/>
          <a:p>
            <a:pPr marL="0" indent="0" algn="ctr">
              <a:lnSpc>
                <a:spcPct val="100000"/>
              </a:lnSpc>
              <a:buNone/>
            </a:pPr>
            <a:r>
              <a:rPr lang="ru-RU" dirty="0" smtClean="0"/>
              <a:t>Она не только имела внутренний мир, </a:t>
            </a:r>
            <a:endParaRPr lang="ru-RU" dirty="0" smtClean="0"/>
          </a:p>
          <a:p>
            <a:pPr marL="0" indent="0" algn="ctr">
              <a:lnSpc>
                <a:spcPct val="100000"/>
              </a:lnSpc>
              <a:buNone/>
            </a:pPr>
            <a:r>
              <a:rPr lang="ru-RU" dirty="0" smtClean="0"/>
              <a:t>но </a:t>
            </a:r>
            <a:r>
              <a:rPr lang="ru-RU" dirty="0" smtClean="0"/>
              <a:t>она несла его окружающим</a:t>
            </a:r>
            <a:r>
              <a:rPr lang="en-US" dirty="0" smtClean="0"/>
              <a:t>. </a:t>
            </a:r>
            <a:endParaRPr lang="en-US" dirty="0"/>
          </a:p>
        </p:txBody>
      </p:sp>
    </p:spTree>
    <p:extLst>
      <p:ext uri="{BB962C8B-B14F-4D97-AF65-F5344CB8AC3E}">
        <p14:creationId xmlns:p14="http://schemas.microsoft.com/office/powerpoint/2010/main" xmlns="" val="1987250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838200" y="1412260"/>
            <a:ext cx="10515600" cy="1325563"/>
          </a:xfrm>
        </p:spPr>
        <p:txBody>
          <a:bodyPr>
            <a:normAutofit/>
          </a:bodyPr>
          <a:lstStyle/>
          <a:p>
            <a:r>
              <a:rPr lang="en-US" sz="4000" b="1" dirty="0">
                <a:solidFill>
                  <a:schemeClr val="bg1"/>
                </a:solidFill>
                <a:latin typeface="Avenir Next" charset="0"/>
                <a:ea typeface="Avenir Next" charset="0"/>
                <a:cs typeface="Avenir Next" charset="0"/>
              </a:rPr>
              <a:t>4. </a:t>
            </a:r>
            <a:r>
              <a:rPr lang="ru-RU" sz="4000" b="1" dirty="0" smtClean="0">
                <a:solidFill>
                  <a:schemeClr val="bg1"/>
                </a:solidFill>
                <a:latin typeface="Avenir Next" charset="0"/>
                <a:ea typeface="Avenir Next" charset="0"/>
                <a:cs typeface="Avenir Next" charset="0"/>
              </a:rPr>
              <a:t>НАСТОЙЧИВОСТЬ</a:t>
            </a:r>
            <a:endParaRPr lang="en-US" sz="4000" b="1" dirty="0">
              <a:solidFill>
                <a:schemeClr val="bg1"/>
              </a:solidFill>
              <a:latin typeface="Avenir Next" charset="0"/>
              <a:ea typeface="Avenir Next" charset="0"/>
              <a:cs typeface="Avenir Next" charset="0"/>
            </a:endParaRPr>
          </a:p>
        </p:txBody>
      </p:sp>
      <p:sp>
        <p:nvSpPr>
          <p:cNvPr id="3" name="Content Placeholder 2"/>
          <p:cNvSpPr>
            <a:spLocks noGrp="1"/>
          </p:cNvSpPr>
          <p:nvPr>
            <p:ph idx="1"/>
          </p:nvPr>
        </p:nvSpPr>
        <p:spPr>
          <a:xfrm>
            <a:off x="1118418" y="3347883"/>
            <a:ext cx="9574161" cy="2507225"/>
          </a:xfrm>
        </p:spPr>
        <p:txBody>
          <a:bodyPr>
            <a:normAutofit/>
          </a:bodyPr>
          <a:lstStyle/>
          <a:p>
            <a:pPr marL="0" indent="0" algn="ctr">
              <a:lnSpc>
                <a:spcPct val="100000"/>
              </a:lnSpc>
              <a:buNone/>
            </a:pPr>
            <a:r>
              <a:rPr lang="ru-RU" dirty="0" smtClean="0"/>
              <a:t>Бог </a:t>
            </a:r>
            <a:r>
              <a:rPr lang="ru-RU" b="1" dirty="0" smtClean="0"/>
              <a:t>вознаградил</a:t>
            </a:r>
            <a:r>
              <a:rPr lang="ru-RU" dirty="0" smtClean="0"/>
              <a:t> верную настойчивость </a:t>
            </a:r>
            <a:r>
              <a:rPr lang="ru-RU" dirty="0" err="1" smtClean="0"/>
              <a:t>Сонамитянки</a:t>
            </a:r>
            <a:r>
              <a:rPr lang="ru-RU" dirty="0" smtClean="0"/>
              <a:t> подобно тому, как Иисус </a:t>
            </a:r>
            <a:r>
              <a:rPr lang="ru-RU" b="1" dirty="0" smtClean="0"/>
              <a:t>хвалил</a:t>
            </a:r>
            <a:r>
              <a:rPr lang="ru-RU" dirty="0" smtClean="0"/>
              <a:t> людей, которых исцелил в Новом Завете за их настойчивую веру.</a:t>
            </a:r>
          </a:p>
        </p:txBody>
      </p:sp>
    </p:spTree>
    <p:extLst>
      <p:ext uri="{BB962C8B-B14F-4D97-AF65-F5344CB8AC3E}">
        <p14:creationId xmlns:p14="http://schemas.microsoft.com/office/powerpoint/2010/main" xmlns="" val="1970629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t="6626" b="10485"/>
          <a:stretch/>
        </p:blipFill>
        <p:spPr>
          <a:xfrm>
            <a:off x="-93785" y="0"/>
            <a:ext cx="12285785" cy="7238065"/>
          </a:xfrm>
          <a:prstGeom prst="rect">
            <a:avLst/>
          </a:prstGeom>
        </p:spPr>
      </p:pic>
      <p:sp>
        <p:nvSpPr>
          <p:cNvPr id="3" name="Content Placeholder 2"/>
          <p:cNvSpPr>
            <a:spLocks noGrp="1"/>
          </p:cNvSpPr>
          <p:nvPr>
            <p:ph idx="1"/>
          </p:nvPr>
        </p:nvSpPr>
        <p:spPr>
          <a:xfrm>
            <a:off x="2757947" y="2105843"/>
            <a:ext cx="8831826" cy="4351338"/>
          </a:xfrm>
        </p:spPr>
        <p:txBody>
          <a:bodyPr/>
          <a:lstStyle/>
          <a:p>
            <a:pPr marL="0" indent="0" algn="ctr">
              <a:lnSpc>
                <a:spcPct val="100000"/>
              </a:lnSpc>
              <a:buNone/>
            </a:pPr>
            <a:r>
              <a:rPr lang="ru-RU" dirty="0" smtClean="0"/>
              <a:t>«</a:t>
            </a:r>
            <a:r>
              <a:rPr lang="ru-RU" b="1" dirty="0" smtClean="0">
                <a:solidFill>
                  <a:schemeClr val="accent6">
                    <a:lumMod val="50000"/>
                  </a:schemeClr>
                </a:solidFill>
              </a:rPr>
              <a:t>Но все сие преодолеваем силою Возлюбившего нас</a:t>
            </a:r>
            <a:r>
              <a:rPr lang="en-US" b="1" dirty="0" smtClean="0">
                <a:solidFill>
                  <a:schemeClr val="accent6">
                    <a:lumMod val="50000"/>
                  </a:schemeClr>
                </a:solidFill>
              </a:rPr>
              <a:t>. </a:t>
            </a:r>
            <a:r>
              <a:rPr lang="ru-RU" dirty="0" smtClean="0"/>
              <a:t>Ибо я уверен, что ни смерть, ни жизнь, ни Ангелы, ни Начала, ни Силы, ни настоящее, ни будущее, ни высота, ни глубина</a:t>
            </a:r>
            <a:r>
              <a:rPr lang="en-US" dirty="0" smtClean="0"/>
              <a:t>, </a:t>
            </a:r>
            <a:r>
              <a:rPr lang="ru-RU" b="1" dirty="0" smtClean="0">
                <a:solidFill>
                  <a:schemeClr val="accent6">
                    <a:lumMod val="50000"/>
                  </a:schemeClr>
                </a:solidFill>
              </a:rPr>
              <a:t>ни другая какая тварь не может отлучить нас от любви Божией во Христе Иисусе, Господе нашем»</a:t>
            </a:r>
            <a:r>
              <a:rPr lang="en-US" b="1" dirty="0" smtClean="0">
                <a:solidFill>
                  <a:schemeClr val="accent6">
                    <a:lumMod val="50000"/>
                  </a:schemeClr>
                </a:solidFill>
              </a:rPr>
              <a:t>.</a:t>
            </a:r>
            <a:endParaRPr lang="en-US" b="1" dirty="0">
              <a:solidFill>
                <a:schemeClr val="accent6">
                  <a:lumMod val="50000"/>
                </a:schemeClr>
              </a:solidFill>
            </a:endParaRPr>
          </a:p>
          <a:p>
            <a:pPr marL="0" indent="0" algn="ctr">
              <a:lnSpc>
                <a:spcPct val="100000"/>
              </a:lnSpc>
              <a:buNone/>
            </a:pPr>
            <a:r>
              <a:rPr lang="en-US" dirty="0" smtClean="0"/>
              <a:t>(</a:t>
            </a:r>
            <a:r>
              <a:rPr lang="ru-RU" dirty="0" smtClean="0"/>
              <a:t>Римлянам </a:t>
            </a:r>
            <a:r>
              <a:rPr lang="en-US" dirty="0" smtClean="0"/>
              <a:t>8:37-39)</a:t>
            </a:r>
            <a:endParaRPr lang="en-US" dirty="0"/>
          </a:p>
        </p:txBody>
      </p:sp>
    </p:spTree>
    <p:extLst>
      <p:ext uri="{BB962C8B-B14F-4D97-AF65-F5344CB8AC3E}">
        <p14:creationId xmlns:p14="http://schemas.microsoft.com/office/powerpoint/2010/main" xmlns="" val="61524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t="6626" b="10485"/>
          <a:stretch/>
        </p:blipFill>
        <p:spPr>
          <a:xfrm>
            <a:off x="0" y="0"/>
            <a:ext cx="12285785" cy="7238065"/>
          </a:xfrm>
          <a:prstGeom prst="rect">
            <a:avLst/>
          </a:prstGeom>
        </p:spPr>
      </p:pic>
      <p:sp>
        <p:nvSpPr>
          <p:cNvPr id="3" name="Content Placeholder 2"/>
          <p:cNvSpPr>
            <a:spLocks noGrp="1"/>
          </p:cNvSpPr>
          <p:nvPr>
            <p:ph idx="1"/>
          </p:nvPr>
        </p:nvSpPr>
        <p:spPr>
          <a:xfrm>
            <a:off x="2920180" y="1939159"/>
            <a:ext cx="8625348" cy="3797962"/>
          </a:xfrm>
        </p:spPr>
        <p:txBody>
          <a:bodyPr>
            <a:normAutofit lnSpcReduction="10000"/>
          </a:bodyPr>
          <a:lstStyle/>
          <a:p>
            <a:pPr marL="0" indent="0" algn="ctr">
              <a:lnSpc>
                <a:spcPct val="100000"/>
              </a:lnSpc>
              <a:buNone/>
            </a:pPr>
            <a:r>
              <a:rPr lang="ru-RU" dirty="0" smtClean="0"/>
              <a:t>Там, где мы находимся</a:t>
            </a:r>
            <a:r>
              <a:rPr lang="en-US" dirty="0" smtClean="0"/>
              <a:t>, </a:t>
            </a:r>
            <a:r>
              <a:rPr lang="ru-RU" b="1" dirty="0" smtClean="0">
                <a:solidFill>
                  <a:schemeClr val="accent6">
                    <a:lumMod val="50000"/>
                  </a:schemeClr>
                </a:solidFill>
              </a:rPr>
              <a:t>Бог выбирает нас</a:t>
            </a:r>
            <a:r>
              <a:rPr lang="ru-RU" b="1" dirty="0" smtClean="0">
                <a:solidFill>
                  <a:schemeClr val="accent6">
                    <a:lumMod val="50000"/>
                  </a:schemeClr>
                </a:solidFill>
              </a:rPr>
              <a:t>, дает нам искупление,  </a:t>
            </a:r>
            <a:r>
              <a:rPr lang="ru-RU" b="1" dirty="0" smtClean="0">
                <a:solidFill>
                  <a:schemeClr val="accent6">
                    <a:lumMod val="50000"/>
                  </a:schemeClr>
                </a:solidFill>
              </a:rPr>
              <a:t>благословляет нас и превращает нас в новое творение в Нем</a:t>
            </a:r>
            <a:r>
              <a:rPr lang="en-US" dirty="0" smtClean="0"/>
              <a:t>.</a:t>
            </a:r>
            <a:endParaRPr lang="ru-RU" dirty="0" smtClean="0"/>
          </a:p>
          <a:p>
            <a:pPr marL="0" indent="0" algn="ctr">
              <a:lnSpc>
                <a:spcPct val="100000"/>
              </a:lnSpc>
              <a:buNone/>
            </a:pPr>
            <a:r>
              <a:rPr lang="en-US" dirty="0" smtClean="0"/>
              <a:t> </a:t>
            </a:r>
            <a:r>
              <a:rPr lang="ru-RU" dirty="0" smtClean="0"/>
              <a:t>Он дает нам </a:t>
            </a:r>
            <a:r>
              <a:rPr lang="ru-RU" b="1" dirty="0" smtClean="0"/>
              <a:t>новое имя</a:t>
            </a:r>
            <a:r>
              <a:rPr lang="ru-RU" dirty="0" smtClean="0"/>
              <a:t>: дочь Бога</a:t>
            </a:r>
            <a:r>
              <a:rPr lang="ru-RU" dirty="0" smtClean="0"/>
              <a:t>!</a:t>
            </a:r>
          </a:p>
          <a:p>
            <a:pPr marL="0" indent="0" algn="ctr">
              <a:lnSpc>
                <a:spcPct val="100000"/>
              </a:lnSpc>
              <a:buNone/>
            </a:pPr>
            <a:r>
              <a:rPr lang="ru-RU" dirty="0" smtClean="0"/>
              <a:t> </a:t>
            </a:r>
            <a:r>
              <a:rPr lang="ru-RU" dirty="0" smtClean="0"/>
              <a:t>Затем Он вооружает нас - мы, которые были так неописуемо благословлены, чтобы стать благословением для других</a:t>
            </a:r>
            <a:r>
              <a:rPr lang="ru-RU" dirty="0" smtClean="0"/>
              <a:t>.</a:t>
            </a:r>
          </a:p>
          <a:p>
            <a:pPr marL="0" indent="0" algn="ctr">
              <a:lnSpc>
                <a:spcPct val="100000"/>
              </a:lnSpc>
              <a:buNone/>
            </a:pPr>
            <a:r>
              <a:rPr lang="ru-RU" dirty="0" smtClean="0"/>
              <a:t> </a:t>
            </a:r>
            <a:r>
              <a:rPr lang="ru-RU" dirty="0" smtClean="0"/>
              <a:t>Удивительная, непостижимая благодать!</a:t>
            </a:r>
            <a:endParaRPr lang="en-US" dirty="0"/>
          </a:p>
        </p:txBody>
      </p:sp>
    </p:spTree>
    <p:extLst>
      <p:ext uri="{BB962C8B-B14F-4D97-AF65-F5344CB8AC3E}">
        <p14:creationId xmlns:p14="http://schemas.microsoft.com/office/powerpoint/2010/main" xmlns="" val="164956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199" y="365124"/>
            <a:ext cx="3818467" cy="5829721"/>
          </a:xfrm>
          <a:prstGeom prst="rect">
            <a:avLst/>
          </a:prstGeom>
        </p:spPr>
      </p:pic>
      <p:pic>
        <p:nvPicPr>
          <p:cNvPr id="5" name="Picture 4"/>
          <p:cNvPicPr>
            <a:picLocks noChangeAspect="1"/>
          </p:cNvPicPr>
          <p:nvPr/>
        </p:nvPicPr>
        <p:blipFill>
          <a:blip r:embed="rId4"/>
          <a:stretch>
            <a:fillRect/>
          </a:stretch>
        </p:blipFill>
        <p:spPr>
          <a:xfrm>
            <a:off x="5469466" y="365123"/>
            <a:ext cx="5811839" cy="5811839"/>
          </a:xfrm>
          <a:prstGeom prst="rect">
            <a:avLst/>
          </a:prstGeom>
        </p:spPr>
      </p:pic>
    </p:spTree>
    <p:extLst>
      <p:ext uri="{BB962C8B-B14F-4D97-AF65-F5344CB8AC3E}">
        <p14:creationId xmlns:p14="http://schemas.microsoft.com/office/powerpoint/2010/main" xmlns="" val="168799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309" y="719084"/>
            <a:ext cx="6548937" cy="1525352"/>
          </a:xfrm>
        </p:spPr>
        <p:txBody>
          <a:bodyPr>
            <a:noAutofit/>
          </a:bodyPr>
          <a:lstStyle/>
          <a:p>
            <a:pPr algn="ctr">
              <a:lnSpc>
                <a:spcPct val="100000"/>
              </a:lnSpc>
            </a:pPr>
            <a:r>
              <a:rPr lang="ru-RU" sz="3200" dirty="0" smtClean="0">
                <a:solidFill>
                  <a:schemeClr val="accent6">
                    <a:lumMod val="50000"/>
                  </a:schemeClr>
                </a:solidFill>
                <a:latin typeface="Avenir Next" charset="0"/>
                <a:ea typeface="Avenir Next" charset="0"/>
                <a:cs typeface="Avenir Next" charset="0"/>
              </a:rPr>
              <a:t>БЛАГОСЛОВЕННАЯ ЖЕНЩИНА</a:t>
            </a:r>
            <a:r>
              <a:rPr lang="en-US" sz="3200" dirty="0" smtClean="0">
                <a:solidFill>
                  <a:schemeClr val="accent6">
                    <a:lumMod val="50000"/>
                  </a:schemeClr>
                </a:solidFill>
                <a:latin typeface="Avenir Next" charset="0"/>
                <a:ea typeface="Avenir Next" charset="0"/>
                <a:cs typeface="Avenir Next" charset="0"/>
              </a:rPr>
              <a:t> </a:t>
            </a:r>
            <a:r>
              <a:rPr lang="ru-RU" sz="3200" b="1" dirty="0" smtClean="0">
                <a:solidFill>
                  <a:schemeClr val="accent6">
                    <a:lumMod val="50000"/>
                  </a:schemeClr>
                </a:solidFill>
                <a:latin typeface="Avenir Next" charset="0"/>
                <a:ea typeface="Avenir Next" charset="0"/>
                <a:cs typeface="Avenir Next" charset="0"/>
              </a:rPr>
              <a:t>ИЗ НОВОГО ЗАВЕТА</a:t>
            </a:r>
            <a:endParaRPr lang="en-US" sz="3200"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5835700" y="2479842"/>
            <a:ext cx="5922547" cy="3006557"/>
          </a:xfrm>
        </p:spPr>
        <p:txBody>
          <a:bodyPr>
            <a:normAutofit lnSpcReduction="10000"/>
          </a:bodyPr>
          <a:lstStyle/>
          <a:p>
            <a:pPr marL="0" indent="0" algn="ctr">
              <a:lnSpc>
                <a:spcPct val="100000"/>
              </a:lnSpc>
              <a:buNone/>
            </a:pPr>
            <a:r>
              <a:rPr lang="ru-RU" sz="2400" dirty="0" smtClean="0"/>
              <a:t>В соответствии с Евангелием от Луки «Ангел, войдя к ней, сказал:</a:t>
            </a:r>
            <a:r>
              <a:rPr lang="en-US" sz="2400" dirty="0" smtClean="0"/>
              <a:t> </a:t>
            </a:r>
            <a:r>
              <a:rPr lang="ru-RU" sz="2400" b="1" i="1" dirty="0" smtClean="0"/>
              <a:t>радуйся, Благодатная! Господь с Тобою; благословенна Ты между женами.</a:t>
            </a:r>
            <a:r>
              <a:rPr lang="en-US" sz="2400" b="1" i="1" dirty="0" smtClean="0"/>
              <a:t> </a:t>
            </a:r>
            <a:r>
              <a:rPr lang="ru-RU" sz="2400" dirty="0" smtClean="0"/>
              <a:t>Она же, увидев его, смутилась от слов его и размышляла, что бы это было за приветствие»</a:t>
            </a:r>
            <a:endParaRPr lang="en-US" sz="2400" dirty="0"/>
          </a:p>
          <a:p>
            <a:pPr marL="0" indent="0" algn="ctr">
              <a:lnSpc>
                <a:spcPct val="100000"/>
              </a:lnSpc>
              <a:buNone/>
            </a:pPr>
            <a:r>
              <a:rPr lang="en-US" sz="2400" dirty="0"/>
              <a:t> </a:t>
            </a:r>
            <a:r>
              <a:rPr lang="en-US" sz="2400" dirty="0" smtClean="0"/>
              <a:t>(</a:t>
            </a:r>
            <a:r>
              <a:rPr lang="ru-RU" sz="2400" dirty="0" smtClean="0"/>
              <a:t>Луки </a:t>
            </a:r>
            <a:r>
              <a:rPr lang="en-US" sz="2400" dirty="0" smtClean="0"/>
              <a:t>1:28,29) </a:t>
            </a:r>
            <a:endParaRPr lang="en-US" sz="2400" dirty="0"/>
          </a:p>
          <a:p>
            <a:pPr marL="0" indent="0" algn="ctr">
              <a:lnSpc>
                <a:spcPct val="100000"/>
              </a:lnSpc>
              <a:buNone/>
            </a:pPr>
            <a:endParaRPr lang="en-US" sz="2400" dirty="0"/>
          </a:p>
        </p:txBody>
      </p:sp>
      <p:pic>
        <p:nvPicPr>
          <p:cNvPr id="4" name="Picture 4" descr="mulheres_08"/>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44125"/>
          <a:stretch/>
        </p:blipFill>
        <p:spPr bwMode="auto">
          <a:xfrm>
            <a:off x="0" y="0"/>
            <a:ext cx="510921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509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t="6626" b="10485"/>
          <a:stretch/>
        </p:blipFill>
        <p:spPr>
          <a:xfrm>
            <a:off x="-93785" y="9372"/>
            <a:ext cx="12285785" cy="7238065"/>
          </a:xfrm>
          <a:prstGeom prst="rect">
            <a:avLst/>
          </a:prstGeom>
        </p:spPr>
      </p:pic>
      <p:sp>
        <p:nvSpPr>
          <p:cNvPr id="3" name="Content Placeholder 2"/>
          <p:cNvSpPr>
            <a:spLocks noGrp="1"/>
          </p:cNvSpPr>
          <p:nvPr>
            <p:ph idx="1"/>
          </p:nvPr>
        </p:nvSpPr>
        <p:spPr>
          <a:xfrm>
            <a:off x="2619943" y="2902254"/>
            <a:ext cx="9016533" cy="2023704"/>
          </a:xfrm>
        </p:spPr>
        <p:txBody>
          <a:bodyPr>
            <a:normAutofit/>
          </a:bodyPr>
          <a:lstStyle/>
          <a:p>
            <a:pPr marL="0" indent="0" algn="ctr">
              <a:lnSpc>
                <a:spcPct val="100000"/>
              </a:lnSpc>
              <a:buNone/>
            </a:pPr>
            <a:r>
              <a:rPr lang="ru-RU" sz="3200" dirty="0" smtClean="0">
                <a:latin typeface="Avenir Next" charset="0"/>
                <a:ea typeface="Avenir Next" charset="0"/>
                <a:cs typeface="Avenir Next" charset="0"/>
              </a:rPr>
              <a:t>«ГОСПОДЬ С ТОБОЮ</a:t>
            </a:r>
            <a:r>
              <a:rPr lang="en-US" sz="3200" dirty="0" smtClean="0">
                <a:latin typeface="Avenir Next" charset="0"/>
                <a:ea typeface="Avenir Next" charset="0"/>
                <a:cs typeface="Avenir Next" charset="0"/>
              </a:rPr>
              <a:t>; </a:t>
            </a:r>
            <a:r>
              <a:rPr lang="ru-RU" sz="3200" b="1" i="1" dirty="0" smtClean="0">
                <a:latin typeface="Avenir Next" charset="0"/>
                <a:ea typeface="Avenir Next" charset="0"/>
                <a:cs typeface="Avenir Next" charset="0"/>
              </a:rPr>
              <a:t>БЛАГОСЛОВЕННА ТЫ </a:t>
            </a:r>
            <a:r>
              <a:rPr lang="ru-RU" sz="3200" dirty="0" smtClean="0">
                <a:latin typeface="Avenir Next" charset="0"/>
                <a:ea typeface="Avenir Next" charset="0"/>
                <a:cs typeface="Avenir Next" charset="0"/>
              </a:rPr>
              <a:t>МЕЖДУ ЖЕНАМИ»</a:t>
            </a:r>
            <a:endParaRPr lang="en-US" sz="3200" dirty="0">
              <a:latin typeface="Avenir Next" charset="0"/>
              <a:ea typeface="Avenir Next" charset="0"/>
              <a:cs typeface="Avenir Next" charset="0"/>
            </a:endParaRPr>
          </a:p>
          <a:p>
            <a:pPr marL="0" indent="0" algn="ctr">
              <a:lnSpc>
                <a:spcPct val="100000"/>
              </a:lnSpc>
              <a:buNone/>
            </a:pPr>
            <a:r>
              <a:rPr lang="en-US" sz="2000" dirty="0" smtClean="0">
                <a:latin typeface="Avenir Next" charset="0"/>
                <a:ea typeface="Avenir Next" charset="0"/>
                <a:cs typeface="Avenir Next" charset="0"/>
              </a:rPr>
              <a:t>(</a:t>
            </a:r>
            <a:r>
              <a:rPr lang="ru-RU" sz="2000" dirty="0" smtClean="0">
                <a:latin typeface="Avenir Next" charset="0"/>
                <a:ea typeface="Avenir Next" charset="0"/>
                <a:cs typeface="Avenir Next" charset="0"/>
              </a:rPr>
              <a:t>Луки </a:t>
            </a:r>
            <a:r>
              <a:rPr lang="en-US" sz="2000" dirty="0" smtClean="0">
                <a:latin typeface="Avenir Next" charset="0"/>
                <a:ea typeface="Avenir Next" charset="0"/>
                <a:cs typeface="Avenir Next" charset="0"/>
              </a:rPr>
              <a:t>1:28, </a:t>
            </a:r>
            <a:r>
              <a:rPr lang="ru-RU" sz="2000" dirty="0" smtClean="0">
                <a:latin typeface="Avenir Next" charset="0"/>
                <a:ea typeface="Avenir Next" charset="0"/>
                <a:cs typeface="Avenir Next" charset="0"/>
              </a:rPr>
              <a:t>курсив добавлен</a:t>
            </a:r>
            <a:r>
              <a:rPr lang="en-US" sz="2000" dirty="0" smtClean="0">
                <a:latin typeface="Avenir Next" charset="0"/>
                <a:ea typeface="Avenir Next" charset="0"/>
                <a:cs typeface="Avenir Next" charset="0"/>
              </a:rPr>
              <a:t>). </a:t>
            </a:r>
            <a:endParaRPr lang="en-US" sz="3200" dirty="0">
              <a:latin typeface="Avenir Next" charset="0"/>
              <a:ea typeface="Avenir Next" charset="0"/>
              <a:cs typeface="Avenir Next" charset="0"/>
            </a:endParaRPr>
          </a:p>
        </p:txBody>
      </p:sp>
    </p:spTree>
    <p:extLst>
      <p:ext uri="{BB962C8B-B14F-4D97-AF65-F5344CB8AC3E}">
        <p14:creationId xmlns:p14="http://schemas.microsoft.com/office/powerpoint/2010/main" xmlns="" val="1011138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t="6626" b="10485"/>
          <a:stretch/>
        </p:blipFill>
        <p:spPr>
          <a:xfrm>
            <a:off x="0" y="0"/>
            <a:ext cx="12285785" cy="7238065"/>
          </a:xfrm>
          <a:prstGeom prst="rect">
            <a:avLst/>
          </a:prstGeom>
        </p:spPr>
      </p:pic>
      <p:sp>
        <p:nvSpPr>
          <p:cNvPr id="3" name="Content Placeholder 2"/>
          <p:cNvSpPr>
            <a:spLocks noGrp="1"/>
          </p:cNvSpPr>
          <p:nvPr>
            <p:ph idx="1"/>
          </p:nvPr>
        </p:nvSpPr>
        <p:spPr>
          <a:xfrm>
            <a:off x="2949676" y="1036320"/>
            <a:ext cx="8404123" cy="5506720"/>
          </a:xfrm>
        </p:spPr>
        <p:txBody>
          <a:bodyPr>
            <a:normAutofit/>
          </a:bodyPr>
          <a:lstStyle/>
          <a:p>
            <a:r>
              <a:rPr lang="ru-RU" dirty="0" smtClean="0"/>
              <a:t>Марии пришлось </a:t>
            </a:r>
            <a:r>
              <a:rPr lang="ru-RU" b="1" dirty="0" smtClean="0">
                <a:solidFill>
                  <a:schemeClr val="accent6">
                    <a:lumMod val="50000"/>
                  </a:schemeClr>
                </a:solidFill>
              </a:rPr>
              <a:t>полностью</a:t>
            </a:r>
            <a:r>
              <a:rPr lang="ru-RU" dirty="0" smtClean="0"/>
              <a:t> поменять свою жизнь, подобно тому, как это сделала Марина Чепмен</a:t>
            </a:r>
            <a:r>
              <a:rPr lang="en-US" dirty="0" smtClean="0"/>
              <a:t>. </a:t>
            </a:r>
            <a:endParaRPr lang="en-US" dirty="0"/>
          </a:p>
          <a:p>
            <a:r>
              <a:rPr lang="ru-RU" dirty="0" smtClean="0"/>
              <a:t>Теперь Мария </a:t>
            </a:r>
            <a:r>
              <a:rPr lang="ru-RU" b="1" dirty="0" smtClean="0">
                <a:solidFill>
                  <a:schemeClr val="accent6">
                    <a:lumMod val="50000"/>
                  </a:schemeClr>
                </a:solidFill>
              </a:rPr>
              <a:t>должна была проявить больше веры, чем когда-либо</a:t>
            </a:r>
            <a:r>
              <a:rPr lang="ru-RU" dirty="0" smtClean="0"/>
              <a:t>, чтобы испытать, что значит быть матерью Бога на земле</a:t>
            </a:r>
            <a:r>
              <a:rPr lang="en-US" dirty="0" smtClean="0"/>
              <a:t>. </a:t>
            </a:r>
            <a:endParaRPr lang="en-US" dirty="0"/>
          </a:p>
          <a:p>
            <a:r>
              <a:rPr lang="ru-RU" b="1" dirty="0" smtClean="0">
                <a:solidFill>
                  <a:schemeClr val="accent6">
                    <a:lumMod val="50000"/>
                  </a:schemeClr>
                </a:solidFill>
              </a:rPr>
              <a:t>Она знала, что столкнется с большими трудностями</a:t>
            </a:r>
            <a:r>
              <a:rPr lang="ru-RU" dirty="0" smtClean="0"/>
              <a:t>. Но сознавала ли она, что, подчиняясь Божьему руководству, она позволяет Богу использовать это неожиданное для нее благословение ради благословения бесчисленного множества других людей</a:t>
            </a:r>
            <a:r>
              <a:rPr lang="en-US" dirty="0" smtClean="0"/>
              <a:t>? </a:t>
            </a:r>
            <a:endParaRPr lang="en-US" dirty="0"/>
          </a:p>
          <a:p>
            <a:endParaRPr lang="en-US" dirty="0"/>
          </a:p>
        </p:txBody>
      </p:sp>
    </p:spTree>
    <p:extLst>
      <p:ext uri="{BB962C8B-B14F-4D97-AF65-F5344CB8AC3E}">
        <p14:creationId xmlns:p14="http://schemas.microsoft.com/office/powerpoint/2010/main" xmlns="" val="1544185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1" cy="6883583"/>
          </a:xfrm>
          <a:prstGeom prst="rect">
            <a:avLst/>
          </a:prstGeom>
        </p:spPr>
      </p:pic>
      <p:sp>
        <p:nvSpPr>
          <p:cNvPr id="2" name="Title 1"/>
          <p:cNvSpPr>
            <a:spLocks noGrp="1"/>
          </p:cNvSpPr>
          <p:nvPr>
            <p:ph type="title"/>
          </p:nvPr>
        </p:nvSpPr>
        <p:spPr>
          <a:xfrm>
            <a:off x="941439" y="650240"/>
            <a:ext cx="9765891" cy="1325563"/>
          </a:xfrm>
        </p:spPr>
        <p:txBody>
          <a:bodyPr>
            <a:normAutofit/>
          </a:bodyPr>
          <a:lstStyle/>
          <a:p>
            <a:pPr algn="ctr"/>
            <a:r>
              <a:rPr lang="ru-RU" sz="4000" b="1" dirty="0" smtClean="0">
                <a:solidFill>
                  <a:schemeClr val="accent6">
                    <a:lumMod val="50000"/>
                  </a:schemeClr>
                </a:solidFill>
                <a:latin typeface="Avenir Next" charset="0"/>
                <a:ea typeface="Avenir Next" charset="0"/>
                <a:cs typeface="Avenir Next" charset="0"/>
              </a:rPr>
              <a:t>НАСЛЕДИЕ МАРИИ</a:t>
            </a:r>
            <a:r>
              <a:rPr lang="ru-RU" sz="4000" b="1" smtClean="0">
                <a:solidFill>
                  <a:schemeClr val="accent6">
                    <a:lumMod val="50000"/>
                  </a:schemeClr>
                </a:solidFill>
                <a:latin typeface="Avenir Next" charset="0"/>
                <a:ea typeface="Avenir Next" charset="0"/>
                <a:cs typeface="Avenir Next" charset="0"/>
              </a:rPr>
              <a:t>, </a:t>
            </a:r>
            <a:br>
              <a:rPr lang="ru-RU" sz="4000" b="1" smtClean="0">
                <a:solidFill>
                  <a:schemeClr val="accent6">
                    <a:lumMod val="50000"/>
                  </a:schemeClr>
                </a:solidFill>
                <a:latin typeface="Avenir Next" charset="0"/>
                <a:ea typeface="Avenir Next" charset="0"/>
                <a:cs typeface="Avenir Next" charset="0"/>
              </a:rPr>
            </a:br>
            <a:r>
              <a:rPr lang="ru-RU" sz="4000" b="1" smtClean="0">
                <a:solidFill>
                  <a:schemeClr val="accent6">
                    <a:lumMod val="50000"/>
                  </a:schemeClr>
                </a:solidFill>
                <a:latin typeface="Avenir Next" charset="0"/>
                <a:ea typeface="Avenir Next" charset="0"/>
                <a:cs typeface="Avenir Next" charset="0"/>
              </a:rPr>
              <a:t>ОСТАВЛЕННОЕ </a:t>
            </a:r>
            <a:r>
              <a:rPr lang="ru-RU" sz="4000" b="1" dirty="0" smtClean="0">
                <a:solidFill>
                  <a:schemeClr val="accent6">
                    <a:lumMod val="50000"/>
                  </a:schemeClr>
                </a:solidFill>
                <a:latin typeface="Avenir Next" charset="0"/>
                <a:ea typeface="Avenir Next" charset="0"/>
                <a:cs typeface="Avenir Next" charset="0"/>
              </a:rPr>
              <a:t>НАМ</a:t>
            </a:r>
            <a:endParaRPr lang="en-US" sz="4000"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1723100" y="3005496"/>
            <a:ext cx="8187813" cy="2215433"/>
          </a:xfrm>
        </p:spPr>
        <p:txBody>
          <a:bodyPr/>
          <a:lstStyle/>
          <a:p>
            <a:pPr marL="0" indent="0" algn="ctr">
              <a:lnSpc>
                <a:spcPct val="100000"/>
              </a:lnSpc>
              <a:buNone/>
            </a:pPr>
            <a:r>
              <a:rPr lang="ru-RU" dirty="0" smtClean="0"/>
              <a:t>Как мы видим из опыта Марии, Бог определенно использует Свои благословения, которые дает нам, чтобы благословить других, даже когда мы не ясно видим, как Он это делает.</a:t>
            </a:r>
            <a:endParaRPr lang="en-US" dirty="0"/>
          </a:p>
        </p:txBody>
      </p:sp>
    </p:spTree>
    <p:extLst>
      <p:ext uri="{BB962C8B-B14F-4D97-AF65-F5344CB8AC3E}">
        <p14:creationId xmlns:p14="http://schemas.microsoft.com/office/powerpoint/2010/main" xmlns="" val="351751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t="6626" b="10485"/>
          <a:stretch/>
        </p:blipFill>
        <p:spPr>
          <a:xfrm>
            <a:off x="-93785" y="0"/>
            <a:ext cx="12285785" cy="7238065"/>
          </a:xfrm>
          <a:prstGeom prst="rect">
            <a:avLst/>
          </a:prstGeom>
        </p:spPr>
      </p:pic>
      <p:sp>
        <p:nvSpPr>
          <p:cNvPr id="2" name="Title 1"/>
          <p:cNvSpPr>
            <a:spLocks noGrp="1"/>
          </p:cNvSpPr>
          <p:nvPr>
            <p:ph type="title"/>
          </p:nvPr>
        </p:nvSpPr>
        <p:spPr>
          <a:xfrm>
            <a:off x="2403997" y="690880"/>
            <a:ext cx="9522538" cy="1325563"/>
          </a:xfrm>
        </p:spPr>
        <p:txBody>
          <a:bodyPr>
            <a:normAutofit/>
          </a:bodyPr>
          <a:lstStyle/>
          <a:p>
            <a:pPr algn="ctr"/>
            <a:r>
              <a:rPr lang="ru-RU" sz="3600" dirty="0" smtClean="0">
                <a:solidFill>
                  <a:schemeClr val="accent6">
                    <a:lumMod val="50000"/>
                  </a:schemeClr>
                </a:solidFill>
                <a:latin typeface="Avenir Next" charset="0"/>
                <a:ea typeface="Avenir Next" charset="0"/>
                <a:cs typeface="Avenir Next" charset="0"/>
              </a:rPr>
              <a:t>БЛАГОСЛОВЛЕННАЯ ЖЕНЩИНА</a:t>
            </a:r>
            <a:r>
              <a:rPr lang="en-US" sz="3600" dirty="0" smtClean="0">
                <a:solidFill>
                  <a:schemeClr val="accent6">
                    <a:lumMod val="50000"/>
                  </a:schemeClr>
                </a:solidFill>
                <a:latin typeface="Avenir Next" charset="0"/>
                <a:ea typeface="Avenir Next" charset="0"/>
                <a:cs typeface="Avenir Next" charset="0"/>
              </a:rPr>
              <a:t> </a:t>
            </a:r>
            <a:r>
              <a:rPr lang="ru-RU" sz="3600" b="1" dirty="0" smtClean="0">
                <a:solidFill>
                  <a:schemeClr val="accent6">
                    <a:lumMod val="50000"/>
                  </a:schemeClr>
                </a:solidFill>
                <a:latin typeface="Avenir Next" charset="0"/>
                <a:ea typeface="Avenir Next" charset="0"/>
                <a:cs typeface="Avenir Next" charset="0"/>
              </a:rPr>
              <a:t>ИЗ ВЕТХОГО ЗАВЕТА</a:t>
            </a:r>
            <a:endParaRPr lang="en-US" sz="3600" b="1"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2743200" y="2016442"/>
            <a:ext cx="8610600" cy="4841557"/>
          </a:xfrm>
        </p:spPr>
        <p:txBody>
          <a:bodyPr>
            <a:normAutofit/>
          </a:bodyPr>
          <a:lstStyle/>
          <a:p>
            <a:pPr marL="0" indent="0" algn="ctr">
              <a:lnSpc>
                <a:spcPct val="100000"/>
              </a:lnSpc>
              <a:buNone/>
            </a:pPr>
            <a:endParaRPr lang="en-US" dirty="0"/>
          </a:p>
          <a:p>
            <a:pPr marL="0" indent="0" algn="ctr">
              <a:lnSpc>
                <a:spcPct val="100000"/>
              </a:lnSpc>
              <a:buNone/>
            </a:pPr>
            <a:r>
              <a:rPr lang="ru-RU" dirty="0" smtClean="0"/>
              <a:t>У </a:t>
            </a:r>
            <a:r>
              <a:rPr lang="ru-RU" dirty="0" err="1" smtClean="0"/>
              <a:t>Сонамитянки</a:t>
            </a:r>
            <a:r>
              <a:rPr lang="ru-RU" dirty="0" smtClean="0"/>
              <a:t> был дух самоотверженного служения, о чем свидетельствует гостеприимство, оказанное ею пророку </a:t>
            </a:r>
            <a:r>
              <a:rPr lang="en-US" dirty="0" smtClean="0"/>
              <a:t>(</a:t>
            </a:r>
            <a:r>
              <a:rPr lang="ru-RU" dirty="0" smtClean="0"/>
              <a:t>4</a:t>
            </a:r>
            <a:r>
              <a:rPr lang="en-US" dirty="0" smtClean="0"/>
              <a:t> </a:t>
            </a:r>
            <a:r>
              <a:rPr lang="ru-RU" dirty="0" smtClean="0"/>
              <a:t>Царств </a:t>
            </a:r>
            <a:r>
              <a:rPr lang="en-US" dirty="0" smtClean="0"/>
              <a:t>4:9</a:t>
            </a:r>
            <a:r>
              <a:rPr lang="en-US" dirty="0"/>
              <a:t>, 10).</a:t>
            </a:r>
          </a:p>
          <a:p>
            <a:pPr marL="0" indent="0" algn="ctr">
              <a:lnSpc>
                <a:spcPct val="100000"/>
              </a:lnSpc>
              <a:buNone/>
            </a:pPr>
            <a:r>
              <a:rPr lang="ru-RU" dirty="0" smtClean="0"/>
              <a:t>Итак, вот вопрос для каждой из нас</a:t>
            </a:r>
            <a:r>
              <a:rPr lang="en-US" dirty="0" smtClean="0"/>
              <a:t>.</a:t>
            </a:r>
            <a:endParaRPr lang="ru-RU" dirty="0" smtClean="0"/>
          </a:p>
          <a:p>
            <a:pPr marL="0" indent="0" algn="ctr">
              <a:lnSpc>
                <a:spcPct val="100000"/>
              </a:lnSpc>
              <a:buNone/>
            </a:pPr>
            <a:r>
              <a:rPr lang="en-US" dirty="0" smtClean="0"/>
              <a:t> </a:t>
            </a:r>
            <a:r>
              <a:rPr lang="ru-RU" b="1" dirty="0" smtClean="0">
                <a:solidFill>
                  <a:schemeClr val="accent6">
                    <a:lumMod val="50000"/>
                  </a:schemeClr>
                </a:solidFill>
              </a:rPr>
              <a:t>Какой акт бескорыстного служения - просто потому, что мы любим Бога, мы готовы совершить ради Него</a:t>
            </a:r>
            <a:r>
              <a:rPr lang="en-US" b="1" dirty="0" smtClean="0">
                <a:solidFill>
                  <a:schemeClr val="accent6">
                    <a:lumMod val="50000"/>
                  </a:schemeClr>
                </a:solidFill>
              </a:rPr>
              <a:t>? </a:t>
            </a:r>
            <a:r>
              <a:rPr lang="ru-RU" dirty="0" smtClean="0"/>
              <a:t>Эти бескорыстные поступки могут не быть упомянуты в списке церковных отчетов, но они написаны на великом свитке Бога на небесах</a:t>
            </a:r>
            <a:r>
              <a:rPr lang="en-US" dirty="0" smtClean="0"/>
              <a:t>. </a:t>
            </a:r>
            <a:endParaRPr lang="en-US" dirty="0"/>
          </a:p>
        </p:txBody>
      </p:sp>
    </p:spTree>
    <p:extLst>
      <p:ext uri="{BB962C8B-B14F-4D97-AF65-F5344CB8AC3E}">
        <p14:creationId xmlns:p14="http://schemas.microsoft.com/office/powerpoint/2010/main" xmlns="" val="836962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1" cy="6883583"/>
          </a:xfrm>
          <a:prstGeom prst="rect">
            <a:avLst/>
          </a:prstGeom>
        </p:spPr>
      </p:pic>
      <p:sp>
        <p:nvSpPr>
          <p:cNvPr id="2" name="Title 1"/>
          <p:cNvSpPr>
            <a:spLocks noGrp="1"/>
          </p:cNvSpPr>
          <p:nvPr>
            <p:ph type="title"/>
          </p:nvPr>
        </p:nvSpPr>
        <p:spPr>
          <a:xfrm>
            <a:off x="838200" y="589280"/>
            <a:ext cx="10515600" cy="1325563"/>
          </a:xfrm>
        </p:spPr>
        <p:txBody>
          <a:bodyPr>
            <a:normAutofit/>
          </a:bodyPr>
          <a:lstStyle/>
          <a:p>
            <a:pPr algn="ctr"/>
            <a:r>
              <a:rPr lang="ru-RU" sz="3600" b="1" dirty="0" smtClean="0">
                <a:solidFill>
                  <a:schemeClr val="accent6">
                    <a:lumMod val="50000"/>
                  </a:schemeClr>
                </a:solidFill>
                <a:latin typeface="Avenir Next" charset="0"/>
                <a:ea typeface="Avenir Next" charset="0"/>
                <a:cs typeface="Avenir Next" charset="0"/>
              </a:rPr>
              <a:t>НАСЛЕДИЕ СОНАМИТЯНКИ, </a:t>
            </a:r>
            <a:br>
              <a:rPr lang="ru-RU" sz="3600" b="1" dirty="0" smtClean="0">
                <a:solidFill>
                  <a:schemeClr val="accent6">
                    <a:lumMod val="50000"/>
                  </a:schemeClr>
                </a:solidFill>
                <a:latin typeface="Avenir Next" charset="0"/>
                <a:ea typeface="Avenir Next" charset="0"/>
                <a:cs typeface="Avenir Next" charset="0"/>
              </a:rPr>
            </a:br>
            <a:r>
              <a:rPr lang="ru-RU" sz="3600" b="1" dirty="0" smtClean="0">
                <a:solidFill>
                  <a:schemeClr val="accent6">
                    <a:lumMod val="50000"/>
                  </a:schemeClr>
                </a:solidFill>
                <a:latin typeface="Avenir Next" charset="0"/>
                <a:ea typeface="Avenir Next" charset="0"/>
                <a:cs typeface="Avenir Next" charset="0"/>
              </a:rPr>
              <a:t>ОСТАВЛЕННОЕ НАМ</a:t>
            </a:r>
            <a:r>
              <a:rPr lang="en-US" sz="3600" dirty="0" smtClean="0">
                <a:solidFill>
                  <a:schemeClr val="accent6">
                    <a:lumMod val="50000"/>
                  </a:schemeClr>
                </a:solidFill>
                <a:latin typeface="Avenir Next" charset="0"/>
                <a:ea typeface="Avenir Next" charset="0"/>
                <a:cs typeface="Avenir Next" charset="0"/>
              </a:rPr>
              <a:t> </a:t>
            </a:r>
            <a:endParaRPr lang="en-US" sz="3600" dirty="0">
              <a:solidFill>
                <a:schemeClr val="accent6">
                  <a:lumMod val="50000"/>
                </a:schemeClr>
              </a:solidFill>
              <a:latin typeface="Avenir Next" charset="0"/>
              <a:ea typeface="Avenir Next" charset="0"/>
              <a:cs typeface="Avenir Next" charset="0"/>
            </a:endParaRPr>
          </a:p>
        </p:txBody>
      </p:sp>
      <p:sp>
        <p:nvSpPr>
          <p:cNvPr id="3" name="Content Placeholder 2"/>
          <p:cNvSpPr>
            <a:spLocks noGrp="1"/>
          </p:cNvSpPr>
          <p:nvPr>
            <p:ph idx="1"/>
          </p:nvPr>
        </p:nvSpPr>
        <p:spPr>
          <a:xfrm>
            <a:off x="838200" y="3256218"/>
            <a:ext cx="10515600" cy="2215433"/>
          </a:xfrm>
        </p:spPr>
        <p:txBody>
          <a:bodyPr/>
          <a:lstStyle/>
          <a:p>
            <a:pPr marL="0" indent="0" algn="ctr">
              <a:lnSpc>
                <a:spcPct val="100000"/>
              </a:lnSpc>
              <a:buNone/>
            </a:pPr>
            <a:r>
              <a:rPr lang="ru-RU" dirty="0" smtClean="0">
                <a:latin typeface="Avenir Next" charset="0"/>
                <a:ea typeface="Avenir Next" charset="0"/>
                <a:cs typeface="Avenir Next" charset="0"/>
              </a:rPr>
              <a:t>КАК И МАРИЯ, ЗАМНАЯ МАТЬ ИИСУСА</a:t>
            </a:r>
            <a:r>
              <a:rPr lang="ru-RU" dirty="0" smtClean="0">
                <a:latin typeface="Avenir Next" charset="0"/>
                <a:ea typeface="Avenir Next" charset="0"/>
                <a:cs typeface="Avenir Next" charset="0"/>
              </a:rPr>
              <a:t>,</a:t>
            </a:r>
          </a:p>
          <a:p>
            <a:pPr marL="0" indent="0" algn="ctr">
              <a:lnSpc>
                <a:spcPct val="100000"/>
              </a:lnSpc>
              <a:buNone/>
            </a:pPr>
            <a:r>
              <a:rPr lang="ru-RU" dirty="0" smtClean="0">
                <a:latin typeface="Avenir Next" charset="0"/>
                <a:ea typeface="Avenir Next" charset="0"/>
                <a:cs typeface="Avenir Next" charset="0"/>
              </a:rPr>
              <a:t> </a:t>
            </a:r>
            <a:r>
              <a:rPr lang="ru-RU" dirty="0" smtClean="0">
                <a:latin typeface="Avenir Next" charset="0"/>
                <a:ea typeface="Avenir Next" charset="0"/>
                <a:cs typeface="Avenir Next" charset="0"/>
              </a:rPr>
              <a:t>СОНАМИТЯНКА ТАКЖЕ ОСТАВИЛА НАМ НАСЛЕДИЕ. </a:t>
            </a:r>
            <a:endParaRPr lang="en-US" dirty="0">
              <a:latin typeface="Avenir Next" charset="0"/>
              <a:ea typeface="Avenir Next" charset="0"/>
              <a:cs typeface="Avenir Next" charset="0"/>
            </a:endParaRPr>
          </a:p>
        </p:txBody>
      </p:sp>
    </p:spTree>
    <p:extLst>
      <p:ext uri="{BB962C8B-B14F-4D97-AF65-F5344CB8AC3E}">
        <p14:creationId xmlns:p14="http://schemas.microsoft.com/office/powerpoint/2010/main" xmlns="" val="34967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b="23475"/>
          <a:stretch/>
        </p:blipFill>
        <p:spPr>
          <a:xfrm>
            <a:off x="-1" y="-1"/>
            <a:ext cx="12189867" cy="6858001"/>
          </a:xfrm>
          <a:prstGeom prst="rect">
            <a:avLst/>
          </a:prstGeom>
        </p:spPr>
      </p:pic>
      <p:sp>
        <p:nvSpPr>
          <p:cNvPr id="2" name="Title 1"/>
          <p:cNvSpPr>
            <a:spLocks noGrp="1"/>
          </p:cNvSpPr>
          <p:nvPr>
            <p:ph type="title"/>
          </p:nvPr>
        </p:nvSpPr>
        <p:spPr>
          <a:xfrm>
            <a:off x="336756" y="1427005"/>
            <a:ext cx="10515600" cy="1325563"/>
          </a:xfrm>
        </p:spPr>
        <p:txBody>
          <a:bodyPr>
            <a:normAutofit/>
          </a:bodyPr>
          <a:lstStyle/>
          <a:p>
            <a:r>
              <a:rPr lang="en-US" sz="4000" b="1" dirty="0">
                <a:solidFill>
                  <a:schemeClr val="bg1"/>
                </a:solidFill>
                <a:latin typeface="Avenir Next" charset="0"/>
                <a:ea typeface="Avenir Next" charset="0"/>
                <a:cs typeface="Avenir Next" charset="0"/>
              </a:rPr>
              <a:t>1. </a:t>
            </a:r>
            <a:r>
              <a:rPr lang="ru-RU" sz="4000" b="1" dirty="0" smtClean="0">
                <a:solidFill>
                  <a:schemeClr val="bg1"/>
                </a:solidFill>
                <a:latin typeface="Avenir Next" charset="0"/>
                <a:ea typeface="Avenir Next" charset="0"/>
                <a:cs typeface="Avenir Next" charset="0"/>
              </a:rPr>
              <a:t>ГОСТЕПРИИМСТВО</a:t>
            </a:r>
            <a:endParaRPr lang="en-US" sz="4000" b="1" dirty="0">
              <a:solidFill>
                <a:schemeClr val="bg1"/>
              </a:solidFill>
              <a:latin typeface="Avenir Next" charset="0"/>
              <a:ea typeface="Avenir Next" charset="0"/>
              <a:cs typeface="Avenir Next" charset="0"/>
            </a:endParaRPr>
          </a:p>
        </p:txBody>
      </p:sp>
      <p:sp>
        <p:nvSpPr>
          <p:cNvPr id="3" name="Content Placeholder 2"/>
          <p:cNvSpPr>
            <a:spLocks noGrp="1"/>
          </p:cNvSpPr>
          <p:nvPr>
            <p:ph idx="1"/>
          </p:nvPr>
        </p:nvSpPr>
        <p:spPr>
          <a:xfrm>
            <a:off x="690718" y="3344707"/>
            <a:ext cx="10515600" cy="2687383"/>
          </a:xfrm>
        </p:spPr>
        <p:txBody>
          <a:bodyPr>
            <a:normAutofit fontScale="92500" lnSpcReduction="10000"/>
          </a:bodyPr>
          <a:lstStyle/>
          <a:p>
            <a:pPr marL="0" indent="0" algn="ctr">
              <a:lnSpc>
                <a:spcPct val="100000"/>
              </a:lnSpc>
              <a:buNone/>
            </a:pPr>
            <a:r>
              <a:rPr lang="ru-RU" dirty="0" smtClean="0"/>
              <a:t>«И там </a:t>
            </a:r>
            <a:r>
              <a:rPr lang="ru-RU" dirty="0" err="1" smtClean="0"/>
              <a:t>Елисей</a:t>
            </a:r>
            <a:r>
              <a:rPr lang="ru-RU" dirty="0" smtClean="0"/>
              <a:t> часто отдыхал, наслаждаясь покоем и миром</a:t>
            </a:r>
            <a:r>
              <a:rPr lang="en-US" dirty="0" smtClean="0"/>
              <a:t>.</a:t>
            </a:r>
            <a:endParaRPr lang="ru-RU" dirty="0" smtClean="0"/>
          </a:p>
          <a:p>
            <a:pPr marL="0" indent="0" algn="ctr">
              <a:lnSpc>
                <a:spcPct val="100000"/>
              </a:lnSpc>
              <a:buNone/>
            </a:pPr>
            <a:r>
              <a:rPr lang="en-US" dirty="0" smtClean="0"/>
              <a:t> </a:t>
            </a:r>
            <a:r>
              <a:rPr lang="ru-RU" b="1" dirty="0" smtClean="0"/>
              <a:t>Бог также не остался безучастным к доброте женщины</a:t>
            </a:r>
            <a:r>
              <a:rPr lang="en-US" b="1" dirty="0" smtClean="0"/>
              <a:t>.</a:t>
            </a:r>
            <a:endParaRPr lang="ru-RU" b="1" dirty="0" smtClean="0"/>
          </a:p>
          <a:p>
            <a:pPr marL="0" indent="0" algn="ctr">
              <a:lnSpc>
                <a:spcPct val="100000"/>
              </a:lnSpc>
              <a:buNone/>
            </a:pPr>
            <a:r>
              <a:rPr lang="en-US" dirty="0" smtClean="0"/>
              <a:t> </a:t>
            </a:r>
            <a:r>
              <a:rPr lang="ru-RU" dirty="0" smtClean="0"/>
              <a:t>Она была бездетна, и Господь вознаградил ее гостеприимство тем, что даровал ей сына»</a:t>
            </a:r>
            <a:r>
              <a:rPr lang="en-US" dirty="0" smtClean="0"/>
              <a:t>.</a:t>
            </a:r>
            <a:endParaRPr lang="en-US" dirty="0"/>
          </a:p>
          <a:p>
            <a:pPr marL="0" indent="0" algn="ctr">
              <a:lnSpc>
                <a:spcPct val="100000"/>
              </a:lnSpc>
              <a:buNone/>
            </a:pPr>
            <a:endParaRPr lang="en-US" dirty="0"/>
          </a:p>
          <a:p>
            <a:pPr marL="0" indent="0" algn="ctr">
              <a:lnSpc>
                <a:spcPct val="100000"/>
              </a:lnSpc>
              <a:buNone/>
            </a:pPr>
            <a:r>
              <a:rPr lang="en-US" sz="2400" dirty="0" smtClean="0"/>
              <a:t>(</a:t>
            </a:r>
            <a:r>
              <a:rPr lang="ru-RU" sz="2400" dirty="0" err="1" smtClean="0"/>
              <a:t>Эллен</a:t>
            </a:r>
            <a:r>
              <a:rPr lang="ru-RU" sz="2400" dirty="0" smtClean="0"/>
              <a:t> Уайт « Пророки и цари », стр. 237</a:t>
            </a:r>
            <a:r>
              <a:rPr lang="en-US" sz="2400" dirty="0" smtClean="0"/>
              <a:t>)</a:t>
            </a:r>
            <a:endParaRPr lang="en-US" sz="2400" dirty="0"/>
          </a:p>
        </p:txBody>
      </p:sp>
    </p:spTree>
    <p:extLst>
      <p:ext uri="{BB962C8B-B14F-4D97-AF65-F5344CB8AC3E}">
        <p14:creationId xmlns:p14="http://schemas.microsoft.com/office/powerpoint/2010/main" xmlns="" val="1531812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8674</TotalTime>
  <Words>2972</Words>
  <Application>Microsoft Office PowerPoint</Application>
  <PresentationFormat>Произвольный</PresentationFormat>
  <Paragraphs>123</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БЛАГОСЛОВЛЕНЫ, ЧТОБЫ БЫТЬ БЛАГОСЛОВЕНИЕМ АВТОР – ДИНОРА РИВЕРА</vt:lpstr>
      <vt:lpstr>Слайд 2</vt:lpstr>
      <vt:lpstr>БЛАГОСЛОВЕННАЯ ЖЕНЩИНА ИЗ НОВОГО ЗАВЕТА</vt:lpstr>
      <vt:lpstr>Слайд 4</vt:lpstr>
      <vt:lpstr>Слайд 5</vt:lpstr>
      <vt:lpstr>НАСЛЕДИЕ МАРИИ,  ОСТАВЛЕННОЕ НАМ</vt:lpstr>
      <vt:lpstr>БЛАГОСЛОВЛЕННАЯ ЖЕНЩИНА ИЗ ВЕТХОГО ЗАВЕТА</vt:lpstr>
      <vt:lpstr>НАСЛЕДИЕ СОНАМИТЯНКИ,  ОСТАВЛЕННОЕ НАМ </vt:lpstr>
      <vt:lpstr>1. ГОСТЕПРИИМСТВО</vt:lpstr>
      <vt:lpstr>2. ДОВОЛЬСТВО</vt:lpstr>
      <vt:lpstr>Слайд 11</vt:lpstr>
      <vt:lpstr>3. МИР И ДОВЕРИЕ</vt:lpstr>
      <vt:lpstr>4. НАСТОЙЧИВОСТЬ</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 TO BLESS BY DINORAH RIVERA</dc:title>
  <dc:creator>Arrais, Raquel</dc:creator>
  <cp:lastModifiedBy>raostrovskaya</cp:lastModifiedBy>
  <cp:revision>36</cp:revision>
  <dcterms:created xsi:type="dcterms:W3CDTF">2018-01-10T20:16:14Z</dcterms:created>
  <dcterms:modified xsi:type="dcterms:W3CDTF">2018-04-26T14:17:47Z</dcterms:modified>
</cp:coreProperties>
</file>