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3"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83"/>
    <p:restoredTop sz="70949" autoAdjust="0"/>
  </p:normalViewPr>
  <p:slideViewPr>
    <p:cSldViewPr snapToGrid="0" snapToObjects="1">
      <p:cViewPr varScale="1">
        <p:scale>
          <a:sx n="51" d="100"/>
          <a:sy n="51" d="100"/>
        </p:scale>
        <p:origin x="-1488" y="-8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1138C0-DA6F-794C-AC17-57F596C269AE}" type="datetimeFigureOut">
              <a:rPr lang="en-US" smtClean="0"/>
              <a:pPr/>
              <a:t>4/26/2018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B8B50-6640-F747-858F-C1AE2611DD9E}" type="slidenum">
              <a:rPr lang="en-US" smtClean="0"/>
              <a:pPr/>
              <a:t>‹#›</a:t>
            </a:fld>
            <a:endParaRPr lang="en-US"/>
          </a:p>
        </p:txBody>
      </p:sp>
    </p:spTree>
    <p:extLst>
      <p:ext uri="{BB962C8B-B14F-4D97-AF65-F5344CB8AC3E}">
        <p14:creationId xmlns="" xmlns:p14="http://schemas.microsoft.com/office/powerpoint/2010/main" val="327821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Восемь благословений, данных для того, чтобы разделить их с другими</a:t>
            </a:r>
          </a:p>
          <a:p>
            <a:endParaRPr lang="en-US" sz="12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latin typeface="Book Antiqua" charset="0"/>
                <a:ea typeface="Book Antiqua" charset="0"/>
                <a:cs typeface="Book Antiqua" charset="0"/>
              </a:rPr>
              <a:t>Хвалите Бога за Его милость и говорите об этом благословении другим! </a:t>
            </a:r>
            <a:endParaRPr lang="en-US" sz="1200" dirty="0">
              <a:latin typeface="Book Antiqua" charset="0"/>
              <a:ea typeface="Book Antiqua" charset="0"/>
              <a:cs typeface="Book Antiqua" charset="0"/>
            </a:endParaRPr>
          </a:p>
          <a:p>
            <a:endParaRPr lang="en-US" dirty="0"/>
          </a:p>
        </p:txBody>
      </p:sp>
      <p:sp>
        <p:nvSpPr>
          <p:cNvPr id="4" name="Slide Number Placeholder 3"/>
          <p:cNvSpPr>
            <a:spLocks noGrp="1"/>
          </p:cNvSpPr>
          <p:nvPr>
            <p:ph type="sldNum" sz="quarter" idx="10"/>
          </p:nvPr>
        </p:nvSpPr>
        <p:spPr/>
        <p:txBody>
          <a:bodyPr/>
          <a:lstStyle/>
          <a:p>
            <a:fld id="{FE0B8B50-6640-F747-858F-C1AE2611DD9E}" type="slidenum">
              <a:rPr lang="en-US" smtClean="0"/>
              <a:pPr/>
              <a:t>1</a:t>
            </a:fld>
            <a:endParaRPr lang="en-US"/>
          </a:p>
        </p:txBody>
      </p:sp>
    </p:spTree>
    <p:extLst>
      <p:ext uri="{BB962C8B-B14F-4D97-AF65-F5344CB8AC3E}">
        <p14:creationId xmlns="" xmlns:p14="http://schemas.microsoft.com/office/powerpoint/2010/main" val="1406614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ru-RU" sz="1200" b="1" kern="1200" dirty="0" smtClean="0">
                <a:solidFill>
                  <a:schemeClr val="tx1"/>
                </a:solidFill>
                <a:latin typeface="+mn-lt"/>
                <a:ea typeface="+mn-ea"/>
                <a:cs typeface="+mn-cs"/>
              </a:rPr>
              <a:t>1. Поймите свою цель</a:t>
            </a:r>
            <a:r>
              <a:rPr lang="es-CO" sz="1200" b="1" kern="1200" dirty="0" smtClean="0">
                <a:solidFill>
                  <a:schemeClr val="tx1"/>
                </a:solidFill>
                <a:latin typeface="+mn-lt"/>
                <a:ea typeface="+mn-ea"/>
                <a:cs typeface="+mn-cs"/>
              </a:rPr>
              <a:t>.</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Будучи дочерью Бога, ищите Его водительства, чтобы найти свою божественную цель. От цели зависит ваша миссия. У вас есть своя миссия - это ваши дети, муж, родители, семья, церковь, но, прежде всего, ваш Бог. </a:t>
            </a:r>
            <a:r>
              <a:rPr lang="en-US" sz="1200" kern="1200" dirty="0" err="1" smtClean="0">
                <a:solidFill>
                  <a:schemeClr val="tx1"/>
                </a:solidFill>
                <a:latin typeface="+mn-lt"/>
                <a:ea typeface="+mn-ea"/>
                <a:cs typeface="+mn-cs"/>
              </a:rPr>
              <a:t>Выполняйте</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сво</a:t>
            </a:r>
            <a:r>
              <a:rPr lang="ru-RU" sz="1200" kern="1200" dirty="0" smtClean="0">
                <a:solidFill>
                  <a:schemeClr val="tx1"/>
                </a:solidFill>
                <a:latin typeface="+mn-lt"/>
                <a:ea typeface="+mn-ea"/>
                <a:cs typeface="+mn-cs"/>
              </a:rPr>
              <a:t>е предназначение</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Стань</a:t>
            </a:r>
            <a:r>
              <a:rPr lang="ru-RU" sz="1200" kern="1200" dirty="0" smtClean="0">
                <a:solidFill>
                  <a:schemeClr val="tx1"/>
                </a:solidFill>
                <a:latin typeface="+mn-lt"/>
                <a:ea typeface="+mn-ea"/>
                <a:cs typeface="+mn-cs"/>
              </a:rPr>
              <a:t>те</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Божьим</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благословением</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для</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других</a:t>
            </a:r>
            <a:r>
              <a:rPr lang="en-US" sz="1200" kern="1200" dirty="0" smtClean="0">
                <a:solidFill>
                  <a:schemeClr val="tx1"/>
                </a:solidFill>
                <a:latin typeface="+mn-lt"/>
                <a:ea typeface="+mn-ea"/>
                <a:cs typeface="+mn-cs"/>
              </a:rPr>
              <a:t>!</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2</a:t>
            </a:fld>
            <a:endParaRPr lang="en-US"/>
          </a:p>
        </p:txBody>
      </p:sp>
    </p:spTree>
    <p:extLst>
      <p:ext uri="{BB962C8B-B14F-4D97-AF65-F5344CB8AC3E}">
        <p14:creationId xmlns="" xmlns:p14="http://schemas.microsoft.com/office/powerpoint/2010/main" val="1086458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ru-RU" sz="1200" b="1" kern="1200" dirty="0" smtClean="0">
                <a:solidFill>
                  <a:schemeClr val="tx1"/>
                </a:solidFill>
                <a:latin typeface="+mn-lt"/>
                <a:ea typeface="+mn-ea"/>
                <a:cs typeface="+mn-cs"/>
              </a:rPr>
              <a:t>2. Служите с любовью</a:t>
            </a:r>
            <a:r>
              <a:rPr lang="es-CO" sz="1200" b="1" kern="1200" dirty="0" smtClean="0">
                <a:solidFill>
                  <a:schemeClr val="tx1"/>
                </a:solidFill>
                <a:latin typeface="+mn-lt"/>
                <a:ea typeface="+mn-ea"/>
                <a:cs typeface="+mn-cs"/>
              </a:rPr>
              <a:t>.</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1 Коринфянам 13:1-3 – «</a:t>
            </a:r>
            <a:r>
              <a:rPr lang="ru-RU" sz="1200" i="1" kern="1200" dirty="0" smtClean="0">
                <a:solidFill>
                  <a:schemeClr val="tx1"/>
                </a:solidFill>
                <a:latin typeface="+mn-lt"/>
                <a:ea typeface="+mn-ea"/>
                <a:cs typeface="+mn-cs"/>
              </a:rPr>
              <a:t>Если я говорю языками человеческими и ангельскими, а любви не имею, то я — медь звенящая или кимвал звучащий. Если имею дар пророчества, и знаю все тайны, и имею всякое познание и всю веру, так что могу и горы переставлять, а не имею любви, — то я ничто. И если я раздам все имение мое и отдам тело мое на сожжение, а любви не имею, нет мне в том никакой пользы</a:t>
            </a:r>
            <a:r>
              <a:rPr lang="ru-RU" sz="1200" kern="1200" dirty="0" smtClean="0">
                <a:solidFill>
                  <a:schemeClr val="tx1"/>
                </a:solidFill>
                <a:latin typeface="+mn-lt"/>
                <a:ea typeface="+mn-ea"/>
                <a:cs typeface="+mn-cs"/>
              </a:rPr>
              <a:t>». </a:t>
            </a:r>
          </a:p>
          <a:p>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Все, что мы делаем по обязанности, но без любви, не соответствует божественной цели и может причинить непоправимый ущерб. Чтобы наше служение было благословением для других, совершайте его с любовью!</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3</a:t>
            </a:fld>
            <a:endParaRPr lang="en-US"/>
          </a:p>
        </p:txBody>
      </p:sp>
    </p:spTree>
    <p:extLst>
      <p:ext uri="{BB962C8B-B14F-4D97-AF65-F5344CB8AC3E}">
        <p14:creationId xmlns="" xmlns:p14="http://schemas.microsoft.com/office/powerpoint/2010/main" val="646502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ru-RU" sz="1200" b="1" kern="1200" dirty="0" smtClean="0">
                <a:solidFill>
                  <a:schemeClr val="tx1"/>
                </a:solidFill>
                <a:latin typeface="+mn-lt"/>
                <a:ea typeface="+mn-ea"/>
                <a:cs typeface="+mn-cs"/>
              </a:rPr>
              <a:t>3. Будьте медленны на гнев и щедры на доброту.</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Псалом 85:15 – «</a:t>
            </a:r>
            <a:r>
              <a:rPr lang="ru-RU" sz="1200" i="1" kern="1200" dirty="0" smtClean="0">
                <a:solidFill>
                  <a:schemeClr val="tx1"/>
                </a:solidFill>
                <a:latin typeface="+mn-lt"/>
                <a:ea typeface="+mn-ea"/>
                <a:cs typeface="+mn-cs"/>
              </a:rPr>
              <a:t>Но Ты, Господи, Боже щедрый и </a:t>
            </a:r>
            <a:r>
              <a:rPr lang="ru-RU" sz="1200" i="1" kern="1200" dirty="0" err="1" smtClean="0">
                <a:solidFill>
                  <a:schemeClr val="tx1"/>
                </a:solidFill>
                <a:latin typeface="+mn-lt"/>
                <a:ea typeface="+mn-ea"/>
                <a:cs typeface="+mn-cs"/>
              </a:rPr>
              <a:t>благосердый</a:t>
            </a:r>
            <a:r>
              <a:rPr lang="ru-RU" sz="1200" i="1" kern="1200" dirty="0" smtClean="0">
                <a:solidFill>
                  <a:schemeClr val="tx1"/>
                </a:solidFill>
                <a:latin typeface="+mn-lt"/>
                <a:ea typeface="+mn-ea"/>
                <a:cs typeface="+mn-cs"/>
              </a:rPr>
              <a:t>, долготерпеливый и многомилостивый и истинный</a:t>
            </a:r>
            <a:r>
              <a:rPr lang="ru-RU" sz="1200" kern="1200" dirty="0" smtClean="0">
                <a:solidFill>
                  <a:schemeClr val="tx1"/>
                </a:solidFill>
                <a:latin typeface="+mn-lt"/>
                <a:ea typeface="+mn-ea"/>
                <a:cs typeface="+mn-cs"/>
              </a:rPr>
              <a:t>…». Давайте учиться этим Божьим характеристикам, чтобы быть благословением для других. </a:t>
            </a:r>
          </a:p>
          <a:p>
            <a:r>
              <a:rPr lang="ru-RU" sz="1200" kern="1200" dirty="0" err="1" smtClean="0">
                <a:solidFill>
                  <a:schemeClr val="tx1"/>
                </a:solidFill>
                <a:latin typeface="+mn-lt"/>
                <a:ea typeface="+mn-ea"/>
                <a:cs typeface="+mn-cs"/>
              </a:rPr>
              <a:t>Ефесянам</a:t>
            </a:r>
            <a:r>
              <a:rPr lang="ru-RU" sz="1200" kern="1200" dirty="0" smtClean="0">
                <a:solidFill>
                  <a:schemeClr val="tx1"/>
                </a:solidFill>
                <a:latin typeface="+mn-lt"/>
                <a:ea typeface="+mn-ea"/>
                <a:cs typeface="+mn-cs"/>
              </a:rPr>
              <a:t> 4:26 – «</a:t>
            </a:r>
            <a:r>
              <a:rPr lang="ru-RU" sz="1200" i="1" kern="1200" dirty="0" smtClean="0">
                <a:solidFill>
                  <a:schemeClr val="tx1"/>
                </a:solidFill>
                <a:latin typeface="+mn-lt"/>
                <a:ea typeface="+mn-ea"/>
                <a:cs typeface="+mn-cs"/>
              </a:rPr>
              <a:t>Гневаясь, </a:t>
            </a:r>
            <a:r>
              <a:rPr lang="ru-RU" sz="1200" b="1" i="1" kern="1200" dirty="0" smtClean="0">
                <a:solidFill>
                  <a:schemeClr val="tx1"/>
                </a:solidFill>
                <a:latin typeface="+mn-lt"/>
                <a:ea typeface="+mn-ea"/>
                <a:cs typeface="+mn-cs"/>
              </a:rPr>
              <a:t>не</a:t>
            </a:r>
            <a:r>
              <a:rPr lang="ru-RU" sz="1200" i="1" kern="1200" dirty="0" smtClean="0">
                <a:solidFill>
                  <a:schemeClr val="tx1"/>
                </a:solidFill>
                <a:latin typeface="+mn-lt"/>
                <a:ea typeface="+mn-ea"/>
                <a:cs typeface="+mn-cs"/>
              </a:rPr>
              <a:t> согрешайте: солнце да </a:t>
            </a:r>
            <a:r>
              <a:rPr lang="ru-RU" sz="1200" b="1" i="1" kern="1200" dirty="0" smtClean="0">
                <a:solidFill>
                  <a:schemeClr val="tx1"/>
                </a:solidFill>
                <a:latin typeface="+mn-lt"/>
                <a:ea typeface="+mn-ea"/>
                <a:cs typeface="+mn-cs"/>
              </a:rPr>
              <a:t>не</a:t>
            </a:r>
            <a:r>
              <a:rPr lang="ru-RU" sz="1200" i="1" kern="1200" dirty="0" smtClean="0">
                <a:solidFill>
                  <a:schemeClr val="tx1"/>
                </a:solidFill>
                <a:latin typeface="+mn-lt"/>
                <a:ea typeface="+mn-ea"/>
                <a:cs typeface="+mn-cs"/>
              </a:rPr>
              <a:t> зайдет во гневе вашем»;</a:t>
            </a:r>
          </a:p>
          <a:p>
            <a:r>
              <a:rPr lang="ru-RU" sz="1200" i="1" kern="1200" dirty="0" smtClean="0">
                <a:solidFill>
                  <a:schemeClr val="tx1"/>
                </a:solidFill>
                <a:latin typeface="+mn-lt"/>
                <a:ea typeface="+mn-ea"/>
                <a:cs typeface="+mn-cs"/>
              </a:rPr>
              <a:t>Это такое благословение для окружающих, когда мы медленны на гнев и щедры на доброту!</a:t>
            </a:r>
            <a:r>
              <a:rPr lang="ru-RU" sz="1200" kern="1200" dirty="0" smtClean="0">
                <a:solidFill>
                  <a:schemeClr val="tx1"/>
                </a:solidFill>
                <a:latin typeface="+mn-lt"/>
                <a:ea typeface="+mn-ea"/>
                <a:cs typeface="+mn-cs"/>
              </a:rPr>
              <a:t> </a:t>
            </a:r>
          </a:p>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4</a:t>
            </a:fld>
            <a:endParaRPr lang="en-US"/>
          </a:p>
        </p:txBody>
      </p:sp>
    </p:spTree>
    <p:extLst>
      <p:ext uri="{BB962C8B-B14F-4D97-AF65-F5344CB8AC3E}">
        <p14:creationId xmlns="" xmlns:p14="http://schemas.microsoft.com/office/powerpoint/2010/main" val="1824043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a:solidFill>
                  <a:schemeClr val="tx1"/>
                </a:solidFill>
                <a:effectLst/>
                <a:latin typeface="+mn-lt"/>
                <a:ea typeface="+mn-ea"/>
                <a:cs typeface="+mn-cs"/>
              </a:rPr>
              <a:t> 4. </a:t>
            </a:r>
            <a:r>
              <a:rPr lang="ru-RU" sz="1200" b="1" kern="1200" dirty="0" smtClean="0">
                <a:solidFill>
                  <a:schemeClr val="tx1"/>
                </a:solidFill>
                <a:latin typeface="+mn-lt"/>
                <a:ea typeface="+mn-ea"/>
                <a:cs typeface="+mn-cs"/>
              </a:rPr>
              <a:t>Делайте то, что правильно, и ни на кого не смотрите.</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Иакова 2:9 – «</a:t>
            </a:r>
            <a:r>
              <a:rPr lang="ru-RU" sz="1200" i="1" kern="1200" dirty="0" smtClean="0">
                <a:solidFill>
                  <a:schemeClr val="tx1"/>
                </a:solidFill>
                <a:latin typeface="+mn-lt"/>
                <a:ea typeface="+mn-ea"/>
                <a:cs typeface="+mn-cs"/>
              </a:rPr>
              <a:t>Но если поступаете с лицеприятием, то грех делаете и перед законом оказываетесь преступниками</a:t>
            </a:r>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Повеление любить ближнего как самого себя - это заповедь, соблюдение которой имеет далеко идущие последствия. Давайте не будем грешить, разрушая жизнь наших детей и окружающих, нашими предубеждениями. Есть люди, даже очень близкие нам, которые либо по привычке, либо по незнанию, попадают в список тех, кого мы презираем. Тот, кто проявляет любовь Христа, не может поддаться этому искушению. Иными словами, хотя соблазн может присутствовать, мы не должны поддаваться такому испорченному мышлению. Будьте благословением для всех без исключения!</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5</a:t>
            </a:fld>
            <a:endParaRPr lang="en-US"/>
          </a:p>
        </p:txBody>
      </p:sp>
    </p:spTree>
    <p:extLst>
      <p:ext uri="{BB962C8B-B14F-4D97-AF65-F5344CB8AC3E}">
        <p14:creationId xmlns="" xmlns:p14="http://schemas.microsoft.com/office/powerpoint/2010/main" val="714178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s-CO" sz="1200" b="1" kern="1200" dirty="0">
                <a:solidFill>
                  <a:schemeClr val="tx1"/>
                </a:solidFill>
                <a:effectLst/>
                <a:latin typeface="+mn-lt"/>
                <a:ea typeface="+mn-ea"/>
                <a:cs typeface="+mn-cs"/>
              </a:rPr>
              <a:t>5. </a:t>
            </a:r>
            <a:r>
              <a:rPr lang="ru-RU" sz="1200" b="1" kern="1200" dirty="0" smtClean="0">
                <a:solidFill>
                  <a:schemeClr val="tx1"/>
                </a:solidFill>
                <a:latin typeface="+mn-lt"/>
                <a:ea typeface="+mn-ea"/>
                <a:cs typeface="+mn-cs"/>
              </a:rPr>
              <a:t>Укрепляйте веру</a:t>
            </a:r>
            <a:r>
              <a:rPr lang="es-CO" sz="1200" b="1" kern="1200" dirty="0" smtClean="0">
                <a:solidFill>
                  <a:schemeClr val="tx1"/>
                </a:solidFill>
                <a:latin typeface="+mn-lt"/>
                <a:ea typeface="+mn-ea"/>
                <a:cs typeface="+mn-cs"/>
              </a:rPr>
              <a:t>.</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Римлянам 10:17 – «</a:t>
            </a:r>
            <a:r>
              <a:rPr lang="ru-RU" sz="1200" i="1" kern="1200" dirty="0" smtClean="0">
                <a:solidFill>
                  <a:schemeClr val="tx1"/>
                </a:solidFill>
                <a:latin typeface="+mn-lt"/>
                <a:ea typeface="+mn-ea"/>
                <a:cs typeface="+mn-cs"/>
              </a:rPr>
              <a:t>Итак, вера — от </a:t>
            </a:r>
            <a:r>
              <a:rPr lang="ru-RU" sz="1200" i="1" kern="1200" dirty="0" err="1" smtClean="0">
                <a:solidFill>
                  <a:schemeClr val="tx1"/>
                </a:solidFill>
                <a:latin typeface="+mn-lt"/>
                <a:ea typeface="+mn-ea"/>
                <a:cs typeface="+mn-cs"/>
              </a:rPr>
              <a:t>слышания</a:t>
            </a:r>
            <a:r>
              <a:rPr lang="ru-RU" sz="1200" i="1" kern="1200" dirty="0" smtClean="0">
                <a:solidFill>
                  <a:schemeClr val="tx1"/>
                </a:solidFill>
                <a:latin typeface="+mn-lt"/>
                <a:ea typeface="+mn-ea"/>
                <a:cs typeface="+mn-cs"/>
              </a:rPr>
              <a:t>, а </a:t>
            </a:r>
            <a:r>
              <a:rPr lang="ru-RU" sz="1200" i="1" kern="1200" dirty="0" err="1" smtClean="0">
                <a:solidFill>
                  <a:schemeClr val="tx1"/>
                </a:solidFill>
                <a:latin typeface="+mn-lt"/>
                <a:ea typeface="+mn-ea"/>
                <a:cs typeface="+mn-cs"/>
              </a:rPr>
              <a:t>слышание</a:t>
            </a:r>
            <a:r>
              <a:rPr lang="ru-RU" sz="1200" i="1" kern="1200" dirty="0" smtClean="0">
                <a:solidFill>
                  <a:schemeClr val="tx1"/>
                </a:solidFill>
                <a:latin typeface="+mn-lt"/>
                <a:ea typeface="+mn-ea"/>
                <a:cs typeface="+mn-cs"/>
              </a:rPr>
              <a:t> — от </a:t>
            </a:r>
            <a:r>
              <a:rPr lang="ru-RU" sz="1200" b="1" i="1" kern="1200" dirty="0" smtClean="0">
                <a:solidFill>
                  <a:schemeClr val="tx1"/>
                </a:solidFill>
                <a:latin typeface="+mn-lt"/>
                <a:ea typeface="+mn-ea"/>
                <a:cs typeface="+mn-cs"/>
              </a:rPr>
              <a:t>слова Божия</a:t>
            </a:r>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Мы укрепляем нашу веру, изучая Слово Божье, слушая, наблюдая и копируя действия Бога в нашей жизни. Читайте Писание, свидетельствуйте, посещайте нуждающихся, ходите в дом Божий, наполните свое сердце песнями спасения, и не только ваша вера будет расти, но вы будете благословлены и станете благословением.</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6</a:t>
            </a:fld>
            <a:endParaRPr lang="en-US"/>
          </a:p>
        </p:txBody>
      </p:sp>
    </p:spTree>
    <p:extLst>
      <p:ext uri="{BB962C8B-B14F-4D97-AF65-F5344CB8AC3E}">
        <p14:creationId xmlns="" xmlns:p14="http://schemas.microsoft.com/office/powerpoint/2010/main" val="94436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s-CO" sz="1200" b="1" kern="1200" dirty="0">
                <a:solidFill>
                  <a:schemeClr val="tx1"/>
                </a:solidFill>
                <a:effectLst/>
                <a:latin typeface="+mn-lt"/>
                <a:ea typeface="+mn-ea"/>
                <a:cs typeface="+mn-cs"/>
              </a:rPr>
              <a:t>6. </a:t>
            </a:r>
            <a:r>
              <a:rPr lang="ru-RU" sz="1200" b="1" kern="1200" dirty="0" smtClean="0">
                <a:solidFill>
                  <a:schemeClr val="tx1"/>
                </a:solidFill>
                <a:latin typeface="+mn-lt"/>
                <a:ea typeface="+mn-ea"/>
                <a:cs typeface="+mn-cs"/>
              </a:rPr>
              <a:t>Проявляйте послушание</a:t>
            </a:r>
            <a:r>
              <a:rPr lang="es-CO" sz="1200" b="1"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1 Царств 15:22 – «И отвечал Самуил: неужели всесожжения и жертвы столько же приятны Господу, как послушание гласу Господа? </a:t>
            </a:r>
            <a:r>
              <a:rPr lang="ru-RU" sz="1200" b="1" kern="1200" dirty="0" smtClean="0">
                <a:solidFill>
                  <a:schemeClr val="tx1"/>
                </a:solidFill>
                <a:latin typeface="+mn-lt"/>
                <a:ea typeface="+mn-ea"/>
                <a:cs typeface="+mn-cs"/>
              </a:rPr>
              <a:t>Послушание лучше жертвы</a:t>
            </a:r>
            <a:r>
              <a:rPr lang="ru-RU" sz="1200" kern="1200" dirty="0" smtClean="0">
                <a:solidFill>
                  <a:schemeClr val="tx1"/>
                </a:solidFill>
                <a:latin typeface="+mn-lt"/>
                <a:ea typeface="+mn-ea"/>
                <a:cs typeface="+mn-cs"/>
              </a:rPr>
              <a:t>, и повиновение лучше тука овнов…».</a:t>
            </a:r>
          </a:p>
          <a:p>
            <a:r>
              <a:rPr lang="ru-RU" sz="1200" kern="1200" dirty="0" smtClean="0">
                <a:solidFill>
                  <a:schemeClr val="tx1"/>
                </a:solidFill>
                <a:latin typeface="+mn-lt"/>
                <a:ea typeface="+mn-ea"/>
                <a:cs typeface="+mn-cs"/>
              </a:rPr>
              <a:t>Жизнь послушания – это нечто большее, чем ритуалы и жертвоприношения, которые занимают часть нашей жизни и которые, как мы верим, очень важны. Если наша мотивация к послушанию – страх, культура или ложное осуждение, постарайтесь вобрать в себя Слово Божье таким образом, чтобы свет Духа расчистил путь и привел вас к пониманию. Послушный христианин благословен и благословляет сам.</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7</a:t>
            </a:fld>
            <a:endParaRPr lang="en-US"/>
          </a:p>
        </p:txBody>
      </p:sp>
    </p:spTree>
    <p:extLst>
      <p:ext uri="{BB962C8B-B14F-4D97-AF65-F5344CB8AC3E}">
        <p14:creationId xmlns="" xmlns:p14="http://schemas.microsoft.com/office/powerpoint/2010/main" val="195732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CO" sz="1200" b="1" kern="1200" dirty="0">
                <a:solidFill>
                  <a:schemeClr val="tx1"/>
                </a:solidFill>
                <a:effectLst/>
                <a:latin typeface="+mn-lt"/>
                <a:ea typeface="+mn-ea"/>
                <a:cs typeface="+mn-cs"/>
              </a:rPr>
              <a:t>7. </a:t>
            </a:r>
            <a:r>
              <a:rPr lang="ru-RU" sz="1200" b="1" kern="1200" dirty="0" smtClean="0">
                <a:solidFill>
                  <a:schemeClr val="tx1"/>
                </a:solidFill>
                <a:effectLst/>
                <a:latin typeface="+mn-lt"/>
                <a:ea typeface="+mn-ea"/>
                <a:cs typeface="+mn-cs"/>
              </a:rPr>
              <a:t>Будьте счастливы</a:t>
            </a:r>
          </a:p>
          <a:p>
            <a:r>
              <a:rPr lang="ru-RU" sz="1200" kern="1200" dirty="0" smtClean="0">
                <a:solidFill>
                  <a:schemeClr val="tx1"/>
                </a:solidFill>
                <a:latin typeface="+mn-lt"/>
                <a:ea typeface="+mn-ea"/>
                <a:cs typeface="+mn-cs"/>
              </a:rPr>
              <a:t>Мы слышали</a:t>
            </a:r>
            <a:r>
              <a:rPr lang="es-CO" sz="1200" kern="1200" dirty="0" smtClean="0">
                <a:solidFill>
                  <a:schemeClr val="tx1"/>
                </a:solidFill>
                <a:latin typeface="+mn-lt"/>
                <a:ea typeface="+mn-ea"/>
                <a:cs typeface="+mn-cs"/>
              </a:rPr>
              <a:t>, </a:t>
            </a:r>
            <a:r>
              <a:rPr lang="ru-RU" sz="1200" kern="1200" dirty="0" smtClean="0">
                <a:solidFill>
                  <a:schemeClr val="tx1"/>
                </a:solidFill>
                <a:latin typeface="+mn-lt"/>
                <a:ea typeface="+mn-ea"/>
                <a:cs typeface="+mn-cs"/>
              </a:rPr>
              <a:t>что христианка должна быть самым счастливым человеком на земле. Почему? Потому что у нее есть надежда, у нее есть Христос, который дает ей благодать и прощение, она не одинока – она получает </a:t>
            </a:r>
            <a:r>
              <a:rPr lang="ru-RU" sz="1200" i="1" kern="1200" dirty="0" smtClean="0">
                <a:solidFill>
                  <a:schemeClr val="tx1"/>
                </a:solidFill>
                <a:latin typeface="+mn-lt"/>
                <a:ea typeface="+mn-ea"/>
                <a:cs typeface="+mn-cs"/>
              </a:rPr>
              <a:t>благовременную помощь</a:t>
            </a:r>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Евреям 4:16 – “</a:t>
            </a:r>
            <a:r>
              <a:rPr lang="ru-RU" sz="1200" i="1" kern="1200" dirty="0" smtClean="0">
                <a:solidFill>
                  <a:schemeClr val="tx1"/>
                </a:solidFill>
                <a:latin typeface="+mn-lt"/>
                <a:ea typeface="+mn-ea"/>
                <a:cs typeface="+mn-cs"/>
              </a:rPr>
              <a:t>Посему да приступаем с дерзновением к престолу благодати, чтобы получить милость и обрести благодать для </a:t>
            </a:r>
            <a:r>
              <a:rPr lang="ru-RU" sz="1200" b="1" i="1" kern="1200" dirty="0" smtClean="0">
                <a:solidFill>
                  <a:schemeClr val="tx1"/>
                </a:solidFill>
                <a:latin typeface="+mn-lt"/>
                <a:ea typeface="+mn-ea"/>
                <a:cs typeface="+mn-cs"/>
              </a:rPr>
              <a:t>благовременной помощи</a:t>
            </a:r>
            <a:r>
              <a:rPr lang="ru-RU" sz="1200" kern="1200" dirty="0" smtClean="0">
                <a:solidFill>
                  <a:schemeClr val="tx1"/>
                </a:solidFill>
                <a:latin typeface="+mn-lt"/>
                <a:ea typeface="+mn-ea"/>
                <a:cs typeface="+mn-cs"/>
              </a:rPr>
              <a:t>» (курсив добавлен).</a:t>
            </a:r>
          </a:p>
          <a:p>
            <a:r>
              <a:rPr lang="ru-RU" sz="1200" kern="1200" dirty="0" smtClean="0">
                <a:solidFill>
                  <a:schemeClr val="tx1"/>
                </a:solidFill>
                <a:latin typeface="+mn-lt"/>
                <a:ea typeface="+mn-ea"/>
                <a:cs typeface="+mn-cs"/>
              </a:rPr>
              <a:t>Если вы живете жизнью, которая полна горечи, в которой нет места радости, отдайте свою жизнь в руки Божьи, чтобы Он наполнил ваше сердце счастьем и осознанием преимущества быть Его дочерью. Получайте благословения от Господа и благословляйте других своим счастьем. </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8</a:t>
            </a:fld>
            <a:endParaRPr lang="en-US"/>
          </a:p>
        </p:txBody>
      </p:sp>
    </p:spTree>
    <p:extLst>
      <p:ext uri="{BB962C8B-B14F-4D97-AF65-F5344CB8AC3E}">
        <p14:creationId xmlns="" xmlns:p14="http://schemas.microsoft.com/office/powerpoint/2010/main" val="1958490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s-CO" sz="1200" b="1" kern="1200" dirty="0">
                <a:solidFill>
                  <a:schemeClr val="tx1"/>
                </a:solidFill>
                <a:effectLst/>
                <a:latin typeface="+mn-lt"/>
                <a:ea typeface="+mn-ea"/>
                <a:cs typeface="+mn-cs"/>
              </a:rPr>
              <a:t>8. </a:t>
            </a:r>
            <a:r>
              <a:rPr lang="ru-RU" sz="1200" b="1" kern="1200" dirty="0" smtClean="0">
                <a:solidFill>
                  <a:schemeClr val="tx1"/>
                </a:solidFill>
                <a:latin typeface="+mn-lt"/>
                <a:ea typeface="+mn-ea"/>
                <a:cs typeface="+mn-cs"/>
              </a:rPr>
              <a:t>Посоветуйтесь с Богом</a:t>
            </a:r>
            <a:r>
              <a:rPr lang="es-CO" sz="1200" b="1"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В одной песне есть такие слова: «Скажи молитву утром, скажи молитву днем, скажи молитву вечером, и сердце воспоет». </a:t>
            </a:r>
          </a:p>
          <a:p>
            <a:r>
              <a:rPr lang="ru-RU" sz="1200" kern="1200" dirty="0" smtClean="0">
                <a:solidFill>
                  <a:schemeClr val="tx1"/>
                </a:solidFill>
                <a:latin typeface="+mn-lt"/>
                <a:ea typeface="+mn-ea"/>
                <a:cs typeface="+mn-cs"/>
              </a:rPr>
              <a:t>И. Навин 1:8 – «</a:t>
            </a:r>
            <a:r>
              <a:rPr lang="ru-RU" sz="1200" i="1" kern="1200" dirty="0" smtClean="0">
                <a:solidFill>
                  <a:schemeClr val="tx1"/>
                </a:solidFill>
                <a:latin typeface="+mn-lt"/>
                <a:ea typeface="+mn-ea"/>
                <a:cs typeface="+mn-cs"/>
              </a:rPr>
              <a:t>Да не отходит сия книга закона от уст твоих; но поучайся в ней день и ночь, дабы в точности исполнять все, что в ней написано: тогда ты будешь успешен в путях твоих и будешь поступать благоразумно</a:t>
            </a:r>
            <a:r>
              <a:rPr lang="ru-RU" sz="1200" kern="1200" dirty="0" smtClean="0">
                <a:solidFill>
                  <a:schemeClr val="tx1"/>
                </a:solidFill>
                <a:latin typeface="+mn-lt"/>
                <a:ea typeface="+mn-ea"/>
                <a:cs typeface="+mn-cs"/>
              </a:rPr>
              <a:t>».</a:t>
            </a:r>
          </a:p>
          <a:p>
            <a:r>
              <a:rPr lang="ru-RU" sz="1200" kern="1200" dirty="0" smtClean="0">
                <a:solidFill>
                  <a:schemeClr val="tx1"/>
                </a:solidFill>
                <a:latin typeface="+mn-lt"/>
                <a:ea typeface="+mn-ea"/>
                <a:cs typeface="+mn-cs"/>
              </a:rPr>
              <a:t>Только если жизнь наполнена постоянным общением с Богом, вы можете стать тем благословением, которым Бог предназначил вам быть. </a:t>
            </a:r>
          </a:p>
          <a:p>
            <a:r>
              <a:rPr lang="ru-RU" sz="1200" kern="1200" dirty="0" smtClean="0">
                <a:solidFill>
                  <a:schemeClr val="tx1"/>
                </a:solidFill>
                <a:latin typeface="+mn-lt"/>
                <a:ea typeface="+mn-ea"/>
                <a:cs typeface="+mn-cs"/>
              </a:rPr>
              <a:t>Благословленная женщина, будь благословенна и благословляй!</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pPr/>
              <a:t>9</a:t>
            </a:fld>
            <a:endParaRPr lang="en-US"/>
          </a:p>
        </p:txBody>
      </p:sp>
    </p:spTree>
    <p:extLst>
      <p:ext uri="{BB962C8B-B14F-4D97-AF65-F5344CB8AC3E}">
        <p14:creationId xmlns="" xmlns:p14="http://schemas.microsoft.com/office/powerpoint/2010/main" val="2061401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4022E4-77A1-544D-8EA6-6A323539A053}"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1789330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64613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1856044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2071918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4022E4-77A1-544D-8EA6-6A323539A053}"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1294826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4022E4-77A1-544D-8EA6-6A323539A053}"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169381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4022E4-77A1-544D-8EA6-6A323539A053}" type="datetimeFigureOut">
              <a:rPr lang="en-US" smtClean="0"/>
              <a:pPr/>
              <a:t>4/26/2018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859126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4022E4-77A1-544D-8EA6-6A323539A053}" type="datetimeFigureOut">
              <a:rPr lang="en-US" smtClean="0"/>
              <a:pPr/>
              <a:t>4/26/2018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1809249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4022E4-77A1-544D-8EA6-6A323539A053}" type="datetimeFigureOut">
              <a:rPr lang="en-US" smtClean="0"/>
              <a:pPr/>
              <a:t>4/26/2018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1834598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4022E4-77A1-544D-8EA6-6A323539A053}"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530113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4022E4-77A1-544D-8EA6-6A323539A053}"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1858115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022E4-77A1-544D-8EA6-6A323539A053}" type="datetimeFigureOut">
              <a:rPr lang="en-US" smtClean="0"/>
              <a:pPr/>
              <a:t>4/26/2018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64C310-91FB-1047-9373-5090397F7B89}" type="slidenum">
              <a:rPr lang="en-US" smtClean="0"/>
              <a:pPr/>
              <a:t>‹#›</a:t>
            </a:fld>
            <a:endParaRPr lang="en-US"/>
          </a:p>
        </p:txBody>
      </p:sp>
    </p:spTree>
    <p:extLst>
      <p:ext uri="{BB962C8B-B14F-4D97-AF65-F5344CB8AC3E}">
        <p14:creationId xmlns="" xmlns:p14="http://schemas.microsoft.com/office/powerpoint/2010/main" val="2048821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 xmlns:a14="http://schemas.microsoft.com/office/drawing/2010/main" val="0"/>
              </a:ext>
            </a:extLst>
          </a:blip>
          <a:srcRect b="17404"/>
          <a:stretch/>
        </p:blipFill>
        <p:spPr>
          <a:xfrm>
            <a:off x="0" y="0"/>
            <a:ext cx="12192000" cy="6858001"/>
          </a:xfrm>
          <a:prstGeom prst="rect">
            <a:avLst/>
          </a:prstGeom>
        </p:spPr>
      </p:pic>
      <p:sp>
        <p:nvSpPr>
          <p:cNvPr id="2" name="Title 1"/>
          <p:cNvSpPr>
            <a:spLocks noGrp="1"/>
          </p:cNvSpPr>
          <p:nvPr>
            <p:ph type="ctrTitle"/>
          </p:nvPr>
        </p:nvSpPr>
        <p:spPr>
          <a:xfrm>
            <a:off x="1524000" y="1614791"/>
            <a:ext cx="9144000" cy="2387600"/>
          </a:xfrm>
        </p:spPr>
        <p:txBody>
          <a:bodyPr>
            <a:normAutofit/>
          </a:bodyPr>
          <a:lstStyle/>
          <a:p>
            <a:r>
              <a:rPr lang="ru-RU" sz="4000" b="1" dirty="0" smtClean="0">
                <a:latin typeface="Avenir Next" charset="0"/>
                <a:ea typeface="Avenir Next" charset="0"/>
                <a:cs typeface="Avenir Next" charset="0"/>
              </a:rPr>
              <a:t>ВОСЕМЬ БЛАГОСЛОВЕНИЙ</a:t>
            </a:r>
            <a:r>
              <a:rPr lang="ru-RU" sz="4000" b="1" dirty="0" smtClean="0">
                <a:solidFill>
                  <a:schemeClr val="accent6">
                    <a:lumMod val="50000"/>
                  </a:schemeClr>
                </a:solidFill>
                <a:latin typeface="Avenir Next" charset="0"/>
                <a:ea typeface="Avenir Next" charset="0"/>
                <a:cs typeface="Avenir Next" charset="0"/>
              </a:rPr>
              <a:t>, ЧТОБЫ РАЗДЕЛИТЬ ИХ С ДРУГИМИ</a:t>
            </a:r>
            <a:endParaRPr lang="en-US" sz="4000" dirty="0">
              <a:solidFill>
                <a:schemeClr val="accent6">
                  <a:lumMod val="50000"/>
                </a:schemeClr>
              </a:solidFill>
              <a:latin typeface="Avenir Next" charset="0"/>
              <a:ea typeface="Avenir Next" charset="0"/>
              <a:cs typeface="Avenir Next" charset="0"/>
            </a:endParaRPr>
          </a:p>
        </p:txBody>
      </p:sp>
      <p:sp>
        <p:nvSpPr>
          <p:cNvPr id="8" name="Subtitle 2"/>
          <p:cNvSpPr>
            <a:spLocks noGrp="1"/>
          </p:cNvSpPr>
          <p:nvPr>
            <p:ph type="subTitle" idx="1"/>
          </p:nvPr>
        </p:nvSpPr>
        <p:spPr>
          <a:xfrm>
            <a:off x="1206500" y="5011738"/>
            <a:ext cx="9474200" cy="931862"/>
          </a:xfrm>
        </p:spPr>
        <p:txBody>
          <a:bodyPr>
            <a:normAutofit fontScale="92500" lnSpcReduction="20000"/>
          </a:bodyPr>
          <a:lstStyle/>
          <a:p>
            <a:r>
              <a:rPr lang="ru-RU" sz="2000" b="1" dirty="0" smtClean="0">
                <a:solidFill>
                  <a:schemeClr val="bg2">
                    <a:lumMod val="50000"/>
                  </a:schemeClr>
                </a:solidFill>
                <a:latin typeface="Avenir Next" charset="0"/>
                <a:ea typeface="Avenir Next" charset="0"/>
                <a:cs typeface="Avenir Next" charset="0"/>
              </a:rPr>
              <a:t>ДЕНЬ ЖЕНСКОГО СЛУЖЕНИЯ 2018</a:t>
            </a:r>
            <a:endParaRPr lang="en-US" sz="2000" b="1" dirty="0">
              <a:solidFill>
                <a:schemeClr val="bg2">
                  <a:lumMod val="50000"/>
                </a:schemeClr>
              </a:solidFill>
              <a:latin typeface="Avenir Next" charset="0"/>
              <a:ea typeface="Avenir Next" charset="0"/>
              <a:cs typeface="Avenir Next" charset="0"/>
            </a:endParaRPr>
          </a:p>
          <a:p>
            <a:r>
              <a:rPr lang="ru-RU" sz="1800" dirty="0" smtClean="0">
                <a:solidFill>
                  <a:schemeClr val="bg2">
                    <a:lumMod val="50000"/>
                  </a:schemeClr>
                </a:solidFill>
                <a:latin typeface="Avenir Next" charset="0"/>
                <a:ea typeface="Avenir Next" charset="0"/>
                <a:cs typeface="Avenir Next" charset="0"/>
              </a:rPr>
              <a:t>ГЕНЕРАЛЬНАЯ КОНФЕРЕНЦИЯ</a:t>
            </a:r>
            <a:r>
              <a:rPr lang="en-US" sz="1800" dirty="0" smtClean="0">
                <a:solidFill>
                  <a:schemeClr val="bg2">
                    <a:lumMod val="50000"/>
                  </a:schemeClr>
                </a:solidFill>
                <a:latin typeface="Avenir Next" charset="0"/>
                <a:ea typeface="Avenir Next" charset="0"/>
                <a:cs typeface="Avenir Next" charset="0"/>
              </a:rPr>
              <a:t> </a:t>
            </a:r>
            <a:endParaRPr lang="en-US" sz="1800" dirty="0">
              <a:solidFill>
                <a:schemeClr val="bg2">
                  <a:lumMod val="50000"/>
                </a:schemeClr>
              </a:solidFill>
              <a:latin typeface="Avenir Next" charset="0"/>
              <a:ea typeface="Avenir Next" charset="0"/>
              <a:cs typeface="Avenir Next" charset="0"/>
            </a:endParaRPr>
          </a:p>
          <a:p>
            <a:r>
              <a:rPr lang="ru-RU" sz="1800" dirty="0" smtClean="0">
                <a:solidFill>
                  <a:schemeClr val="bg2">
                    <a:lumMod val="50000"/>
                  </a:schemeClr>
                </a:solidFill>
                <a:latin typeface="Avenir Next" charset="0"/>
                <a:ea typeface="Avenir Next" charset="0"/>
                <a:cs typeface="Avenir Next" charset="0"/>
              </a:rPr>
              <a:t>ОТДЕЛ ЖЕНСКОГО СЛУЖЕНИЯ</a:t>
            </a:r>
            <a:endParaRPr lang="en-US" sz="1800" dirty="0">
              <a:solidFill>
                <a:schemeClr val="bg2">
                  <a:lumMod val="50000"/>
                </a:schemeClr>
              </a:solidFill>
              <a:latin typeface="Avenir Next" charset="0"/>
              <a:ea typeface="Avenir Next" charset="0"/>
              <a:cs typeface="Avenir Next" charset="0"/>
            </a:endParaRPr>
          </a:p>
        </p:txBody>
      </p:sp>
      <p:pic>
        <p:nvPicPr>
          <p:cNvPr id="10" name="Picture 9"/>
          <p:cNvPicPr>
            <a:picLocks noChangeAspect="1"/>
          </p:cNvPicPr>
          <p:nvPr/>
        </p:nvPicPr>
        <p:blipFill>
          <a:blip r:embed="rId4">
            <a:extLst>
              <a:ext uri="{28A0092B-C50C-407E-A947-70E740481C1C}">
                <a14:useLocalDpi xmlns="" xmlns:a14="http://schemas.microsoft.com/office/drawing/2010/main" val="0"/>
              </a:ext>
            </a:extLst>
          </a:blip>
          <a:stretch>
            <a:fillRect/>
          </a:stretch>
        </p:blipFill>
        <p:spPr>
          <a:xfrm>
            <a:off x="5671789" y="5928446"/>
            <a:ext cx="543621" cy="380280"/>
          </a:xfrm>
          <a:prstGeom prst="rect">
            <a:avLst/>
          </a:prstGeom>
        </p:spPr>
      </p:pic>
    </p:spTree>
    <p:extLst>
      <p:ext uri="{BB962C8B-B14F-4D97-AF65-F5344CB8AC3E}">
        <p14:creationId xmlns="" xmlns:p14="http://schemas.microsoft.com/office/powerpoint/2010/main" val="200623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973151" y="1495458"/>
            <a:ext cx="8788400" cy="1325563"/>
          </a:xfrm>
        </p:spPr>
        <p:txBody>
          <a:bodyPr>
            <a:normAutofit/>
          </a:bodyPr>
          <a:lstStyle/>
          <a:p>
            <a:pPr lvl="0"/>
            <a:r>
              <a:rPr lang="en-US" sz="3600" b="1" dirty="0">
                <a:solidFill>
                  <a:schemeClr val="bg2">
                    <a:lumMod val="50000"/>
                  </a:schemeClr>
                </a:solidFill>
                <a:latin typeface="Avenir Next" charset="0"/>
                <a:ea typeface="Avenir Next" charset="0"/>
                <a:cs typeface="Avenir Next" charset="0"/>
              </a:rPr>
              <a:t>1. </a:t>
            </a:r>
            <a:r>
              <a:rPr lang="ru-RU" sz="3600" b="1" dirty="0" smtClean="0">
                <a:solidFill>
                  <a:schemeClr val="bg2">
                    <a:lumMod val="50000"/>
                  </a:schemeClr>
                </a:solidFill>
                <a:latin typeface="Avenir Next" charset="0"/>
                <a:ea typeface="Avenir Next" charset="0"/>
                <a:cs typeface="Avenir Next" charset="0"/>
              </a:rPr>
              <a:t>ПОЙМИТЕ СВОЮ ЦЕЛЬ</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257300" y="2821021"/>
            <a:ext cx="10134600" cy="3020979"/>
          </a:xfrm>
        </p:spPr>
        <p:txBody>
          <a:bodyPr>
            <a:normAutofit lnSpcReduction="10000"/>
          </a:bodyPr>
          <a:lstStyle/>
          <a:p>
            <a:pPr marL="0" indent="0" algn="ctr">
              <a:buNone/>
            </a:pPr>
            <a:r>
              <a:rPr lang="ru-RU" dirty="0" smtClean="0"/>
              <a:t>Будучи дочерью Бога, ищите Его водительства, чтобы найти свою божественную цель</a:t>
            </a:r>
            <a:r>
              <a:rPr lang="ru-RU" dirty="0" smtClean="0"/>
              <a:t>.</a:t>
            </a:r>
          </a:p>
          <a:p>
            <a:pPr marL="0" indent="0" algn="ctr">
              <a:buNone/>
            </a:pPr>
            <a:r>
              <a:rPr lang="ru-RU" dirty="0" smtClean="0"/>
              <a:t> </a:t>
            </a:r>
            <a:r>
              <a:rPr lang="ru-RU" b="1" dirty="0" smtClean="0"/>
              <a:t>От цели зависит ваша миссия</a:t>
            </a:r>
            <a:r>
              <a:rPr lang="ru-RU" dirty="0" smtClean="0"/>
              <a:t>.</a:t>
            </a:r>
          </a:p>
          <a:p>
            <a:pPr marL="0" indent="0" algn="ctr">
              <a:buNone/>
            </a:pPr>
            <a:r>
              <a:rPr lang="ru-RU" dirty="0" smtClean="0"/>
              <a:t> </a:t>
            </a:r>
            <a:r>
              <a:rPr lang="ru-RU" dirty="0" smtClean="0"/>
              <a:t>У вас есть своя миссия - это ваши дети, муж, родители, семья, церковь, но, прежде всего, ваш Бог</a:t>
            </a:r>
            <a:r>
              <a:rPr lang="ru-RU" dirty="0" smtClean="0"/>
              <a:t>.</a:t>
            </a:r>
          </a:p>
          <a:p>
            <a:pPr marL="0" indent="0" algn="ctr">
              <a:buNone/>
            </a:pPr>
            <a:r>
              <a:rPr lang="ru-RU" dirty="0" smtClean="0"/>
              <a:t> </a:t>
            </a:r>
            <a:r>
              <a:rPr lang="en-US" dirty="0" err="1" smtClean="0"/>
              <a:t>Выполняйте</a:t>
            </a:r>
            <a:r>
              <a:rPr lang="en-US" dirty="0" smtClean="0"/>
              <a:t> </a:t>
            </a:r>
            <a:r>
              <a:rPr lang="en-US" dirty="0" err="1" smtClean="0"/>
              <a:t>сво</a:t>
            </a:r>
            <a:r>
              <a:rPr lang="ru-RU" dirty="0" smtClean="0"/>
              <a:t>е </a:t>
            </a:r>
            <a:r>
              <a:rPr lang="ru-RU" dirty="0" smtClean="0"/>
              <a:t>предназначение</a:t>
            </a:r>
          </a:p>
          <a:p>
            <a:pPr marL="0" indent="0" algn="ctr">
              <a:buNone/>
            </a:pPr>
            <a:r>
              <a:rPr lang="en-US" dirty="0" smtClean="0"/>
              <a:t> </a:t>
            </a:r>
            <a:r>
              <a:rPr lang="en-US" dirty="0" err="1" smtClean="0"/>
              <a:t>Стань</a:t>
            </a:r>
            <a:r>
              <a:rPr lang="ru-RU" dirty="0" smtClean="0"/>
              <a:t>те</a:t>
            </a:r>
            <a:r>
              <a:rPr lang="en-US" dirty="0" smtClean="0"/>
              <a:t> </a:t>
            </a:r>
            <a:r>
              <a:rPr lang="en-US" dirty="0" err="1" smtClean="0"/>
              <a:t>Божьим</a:t>
            </a:r>
            <a:r>
              <a:rPr lang="en-US" dirty="0" smtClean="0"/>
              <a:t> </a:t>
            </a:r>
            <a:r>
              <a:rPr lang="en-US" dirty="0" err="1" smtClean="0"/>
              <a:t>благословением</a:t>
            </a:r>
            <a:r>
              <a:rPr lang="en-US" dirty="0" smtClean="0"/>
              <a:t> </a:t>
            </a:r>
            <a:r>
              <a:rPr lang="en-US" dirty="0" err="1" smtClean="0"/>
              <a:t>для</a:t>
            </a:r>
            <a:r>
              <a:rPr lang="en-US" dirty="0" smtClean="0"/>
              <a:t> </a:t>
            </a:r>
            <a:r>
              <a:rPr lang="en-US" dirty="0" err="1" smtClean="0"/>
              <a:t>других</a:t>
            </a:r>
            <a:r>
              <a:rPr lang="en-US" dirty="0" smtClean="0"/>
              <a:t>!</a:t>
            </a:r>
            <a:endParaRPr lang="en-US" dirty="0"/>
          </a:p>
        </p:txBody>
      </p:sp>
    </p:spTree>
    <p:extLst>
      <p:ext uri="{BB962C8B-B14F-4D97-AF65-F5344CB8AC3E}">
        <p14:creationId xmlns="" xmlns:p14="http://schemas.microsoft.com/office/powerpoint/2010/main" val="1470503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3035300" y="1457325"/>
            <a:ext cx="10515600" cy="1325563"/>
          </a:xfrm>
        </p:spPr>
        <p:txBody>
          <a:bodyPr>
            <a:normAutofit/>
          </a:bodyPr>
          <a:lstStyle/>
          <a:p>
            <a:pPr lvl="0"/>
            <a:r>
              <a:rPr lang="es-CO" sz="3600" b="1" dirty="0">
                <a:solidFill>
                  <a:schemeClr val="bg2">
                    <a:lumMod val="50000"/>
                  </a:schemeClr>
                </a:solidFill>
                <a:latin typeface="Avenir Next" charset="0"/>
                <a:ea typeface="Avenir Next" charset="0"/>
                <a:cs typeface="Avenir Next" charset="0"/>
              </a:rPr>
              <a:t>2. </a:t>
            </a:r>
            <a:r>
              <a:rPr lang="ru-RU" sz="3600" b="1" dirty="0" smtClean="0">
                <a:solidFill>
                  <a:schemeClr val="bg2">
                    <a:lumMod val="50000"/>
                  </a:schemeClr>
                </a:solidFill>
                <a:latin typeface="Avenir Next" charset="0"/>
                <a:ea typeface="Avenir Next" charset="0"/>
                <a:cs typeface="Avenir Next" charset="0"/>
              </a:rPr>
              <a:t>СЛУЖИТЕ С ЛЮБОВЬЮ</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787400" y="2933699"/>
            <a:ext cx="10566400" cy="4322763"/>
          </a:xfrm>
        </p:spPr>
        <p:txBody>
          <a:bodyPr/>
          <a:lstStyle/>
          <a:p>
            <a:pPr marL="0" indent="0" algn="ctr">
              <a:lnSpc>
                <a:spcPct val="100000"/>
              </a:lnSpc>
              <a:buNone/>
            </a:pPr>
            <a:r>
              <a:rPr lang="ru-RU" dirty="0" smtClean="0"/>
              <a:t>«Если я говорю языками человеческими и ангельскими, а любви не имею, то я — медь звенящая или кимвал звучащий. Если имею дар пророчества, и знаю все тайны, и имею всякое познание и всю веру, так что могу и горы переставлять, а не имею любви, — то я ничто. И если я раздам все имение мое и отдам тело мое на сожжение, а любви не имею, нет мне в том никакой пользы»</a:t>
            </a:r>
            <a:r>
              <a:rPr lang="en-US" dirty="0" smtClean="0"/>
              <a:t>.</a:t>
            </a:r>
            <a:endParaRPr lang="en-US" dirty="0"/>
          </a:p>
          <a:p>
            <a:pPr marL="0" indent="0" algn="ctr">
              <a:buNone/>
            </a:pPr>
            <a:r>
              <a:rPr lang="en-US" sz="2400" dirty="0"/>
              <a:t>1 </a:t>
            </a:r>
            <a:r>
              <a:rPr lang="ru-RU" sz="2400" dirty="0" smtClean="0"/>
              <a:t>Коринфянам </a:t>
            </a:r>
            <a:r>
              <a:rPr lang="en-US" sz="2400" dirty="0" smtClean="0"/>
              <a:t>13:1-3</a:t>
            </a:r>
            <a:endParaRPr lang="en-US" sz="2400" dirty="0"/>
          </a:p>
        </p:txBody>
      </p:sp>
    </p:spTree>
    <p:extLst>
      <p:ext uri="{BB962C8B-B14F-4D97-AF65-F5344CB8AC3E}">
        <p14:creationId xmlns="" xmlns:p14="http://schemas.microsoft.com/office/powerpoint/2010/main" val="1511674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959100" y="1193801"/>
            <a:ext cx="8966200" cy="1385888"/>
          </a:xfrm>
        </p:spPr>
        <p:txBody>
          <a:bodyPr>
            <a:normAutofit/>
          </a:bodyPr>
          <a:lstStyle/>
          <a:p>
            <a:pPr lvl="0"/>
            <a:r>
              <a:rPr lang="en-US" sz="3600" b="1" dirty="0">
                <a:solidFill>
                  <a:schemeClr val="bg2">
                    <a:lumMod val="50000"/>
                  </a:schemeClr>
                </a:solidFill>
                <a:latin typeface="Avenir Next" charset="0"/>
                <a:ea typeface="Avenir Next" charset="0"/>
                <a:cs typeface="Avenir Next" charset="0"/>
              </a:rPr>
              <a:t>3. </a:t>
            </a:r>
            <a:r>
              <a:rPr lang="ru-RU" sz="3600" b="1" dirty="0" smtClean="0">
                <a:solidFill>
                  <a:schemeClr val="bg2">
                    <a:lumMod val="50000"/>
                  </a:schemeClr>
                </a:solidFill>
                <a:latin typeface="Avenir Next" charset="0"/>
                <a:ea typeface="Avenir Next" charset="0"/>
                <a:cs typeface="Avenir Next" charset="0"/>
              </a:rPr>
              <a:t>БУДЬТЕ МЕДЛЕННЫ НА ГНЕВ И ЩЕДРЫ НА ДОБРОТУ</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003300" y="3311525"/>
            <a:ext cx="10515600" cy="1806575"/>
          </a:xfrm>
        </p:spPr>
        <p:txBody>
          <a:bodyPr/>
          <a:lstStyle/>
          <a:p>
            <a:pPr marL="0" indent="0" algn="ctr">
              <a:lnSpc>
                <a:spcPct val="100000"/>
              </a:lnSpc>
              <a:buNone/>
            </a:pPr>
            <a:r>
              <a:rPr lang="ru-RU" dirty="0" smtClean="0"/>
              <a:t>«Но Ты, Господи, Боже щедрый и </a:t>
            </a:r>
            <a:r>
              <a:rPr lang="ru-RU" dirty="0" err="1" smtClean="0"/>
              <a:t>благосердый</a:t>
            </a:r>
            <a:r>
              <a:rPr lang="ru-RU" dirty="0" smtClean="0"/>
              <a:t>, </a:t>
            </a:r>
            <a:r>
              <a:rPr lang="ru-RU" b="1" dirty="0" smtClean="0"/>
              <a:t>долготерпеливый</a:t>
            </a:r>
            <a:r>
              <a:rPr lang="ru-RU" dirty="0" smtClean="0"/>
              <a:t> и многомилостивый и истинный»</a:t>
            </a:r>
            <a:r>
              <a:rPr lang="en-US" dirty="0" smtClean="0"/>
              <a:t>.</a:t>
            </a:r>
            <a:endParaRPr lang="en-US" dirty="0"/>
          </a:p>
          <a:p>
            <a:pPr marL="0" indent="0" algn="ctr">
              <a:lnSpc>
                <a:spcPct val="100000"/>
              </a:lnSpc>
              <a:buNone/>
            </a:pPr>
            <a:r>
              <a:rPr lang="ru-RU" sz="2400" dirty="0" smtClean="0"/>
              <a:t>Псалом </a:t>
            </a:r>
            <a:r>
              <a:rPr lang="en-US" sz="2400" dirty="0" smtClean="0"/>
              <a:t>8</a:t>
            </a:r>
            <a:r>
              <a:rPr lang="ru-RU" sz="2400" dirty="0" smtClean="0"/>
              <a:t>5</a:t>
            </a:r>
            <a:r>
              <a:rPr lang="en-US" sz="2400" dirty="0" smtClean="0"/>
              <a:t>:15 </a:t>
            </a:r>
            <a:endParaRPr lang="en-US" sz="2400" dirty="0"/>
          </a:p>
        </p:txBody>
      </p:sp>
    </p:spTree>
    <p:extLst>
      <p:ext uri="{BB962C8B-B14F-4D97-AF65-F5344CB8AC3E}">
        <p14:creationId xmlns="" xmlns:p14="http://schemas.microsoft.com/office/powerpoint/2010/main" val="1981895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806700" y="1368425"/>
            <a:ext cx="10515600" cy="2044700"/>
          </a:xfrm>
        </p:spPr>
        <p:txBody>
          <a:bodyPr>
            <a:normAutofit/>
          </a:bodyPr>
          <a:lstStyle/>
          <a:p>
            <a:pPr lvl="0"/>
            <a:r>
              <a:rPr lang="en-US" sz="3600" b="1" dirty="0">
                <a:solidFill>
                  <a:schemeClr val="bg2">
                    <a:lumMod val="50000"/>
                  </a:schemeClr>
                </a:solidFill>
                <a:latin typeface="Avenir Next" charset="0"/>
                <a:ea typeface="Avenir Next" charset="0"/>
                <a:cs typeface="Avenir Next" charset="0"/>
              </a:rPr>
              <a:t> 4. </a:t>
            </a:r>
            <a:r>
              <a:rPr lang="ru-RU" sz="3600" b="1" dirty="0" smtClean="0">
                <a:solidFill>
                  <a:schemeClr val="bg2">
                    <a:lumMod val="50000"/>
                  </a:schemeClr>
                </a:solidFill>
                <a:latin typeface="Avenir Next" charset="0"/>
                <a:ea typeface="Avenir Next" charset="0"/>
                <a:cs typeface="Avenir Next" charset="0"/>
              </a:rPr>
              <a:t>ДЕЛАЙТЕ ТО, ЧТО ПРАВИЛЬНО</a:t>
            </a:r>
            <a:r>
              <a:rPr lang="en-US" sz="3600" b="1" dirty="0">
                <a:solidFill>
                  <a:schemeClr val="bg2">
                    <a:lumMod val="50000"/>
                  </a:schemeClr>
                </a:solidFill>
                <a:latin typeface="Avenir Next" charset="0"/>
                <a:ea typeface="Avenir Next" charset="0"/>
                <a:cs typeface="Avenir Next" charset="0"/>
              </a:rPr>
              <a:t/>
            </a:r>
            <a:br>
              <a:rPr lang="en-US" sz="3600" b="1" dirty="0">
                <a:solidFill>
                  <a:schemeClr val="bg2">
                    <a:lumMod val="50000"/>
                  </a:schemeClr>
                </a:solidFill>
                <a:latin typeface="Avenir Next" charset="0"/>
                <a:ea typeface="Avenir Next" charset="0"/>
                <a:cs typeface="Avenir Next" charset="0"/>
              </a:rPr>
            </a:b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752600" y="3502025"/>
            <a:ext cx="8623300" cy="2073275"/>
          </a:xfrm>
        </p:spPr>
        <p:txBody>
          <a:bodyPr/>
          <a:lstStyle/>
          <a:p>
            <a:pPr marL="0" indent="0" algn="ctr">
              <a:lnSpc>
                <a:spcPct val="100000"/>
              </a:lnSpc>
              <a:buNone/>
            </a:pPr>
            <a:r>
              <a:rPr lang="ru-RU" dirty="0" smtClean="0"/>
              <a:t>«Но если поступаете с лицеприятием, то грех делаете и перед законом оказываетесь преступниками»</a:t>
            </a:r>
            <a:r>
              <a:rPr lang="en-US" dirty="0" smtClean="0"/>
              <a:t>. </a:t>
            </a:r>
            <a:endParaRPr lang="en-US" dirty="0"/>
          </a:p>
          <a:p>
            <a:pPr marL="0" indent="0" algn="ctr">
              <a:lnSpc>
                <a:spcPct val="100000"/>
              </a:lnSpc>
              <a:buNone/>
            </a:pPr>
            <a:r>
              <a:rPr lang="ru-RU" sz="2400" dirty="0" smtClean="0"/>
              <a:t>Иакова </a:t>
            </a:r>
            <a:r>
              <a:rPr lang="en-US" sz="2400" dirty="0" smtClean="0"/>
              <a:t>2:9 </a:t>
            </a:r>
            <a:endParaRPr lang="en-US" sz="2400" dirty="0"/>
          </a:p>
        </p:txBody>
      </p:sp>
    </p:spTree>
    <p:extLst>
      <p:ext uri="{BB962C8B-B14F-4D97-AF65-F5344CB8AC3E}">
        <p14:creationId xmlns="" xmlns:p14="http://schemas.microsoft.com/office/powerpoint/2010/main" val="9275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3035300" y="1444625"/>
            <a:ext cx="8775700" cy="1325563"/>
          </a:xfrm>
        </p:spPr>
        <p:txBody>
          <a:bodyPr>
            <a:normAutofit/>
          </a:bodyPr>
          <a:lstStyle/>
          <a:p>
            <a:pPr lvl="0"/>
            <a:r>
              <a:rPr lang="es-CO" sz="3600" b="1" dirty="0">
                <a:solidFill>
                  <a:schemeClr val="bg2">
                    <a:lumMod val="50000"/>
                  </a:schemeClr>
                </a:solidFill>
                <a:latin typeface="Avenir Next" charset="0"/>
                <a:ea typeface="Avenir Next" charset="0"/>
                <a:cs typeface="Avenir Next" charset="0"/>
              </a:rPr>
              <a:t>5. </a:t>
            </a:r>
            <a:r>
              <a:rPr lang="ru-RU" sz="3600" b="1" dirty="0" smtClean="0">
                <a:solidFill>
                  <a:schemeClr val="bg2">
                    <a:lumMod val="50000"/>
                  </a:schemeClr>
                </a:solidFill>
                <a:latin typeface="Avenir Next" charset="0"/>
                <a:ea typeface="Avenir Next" charset="0"/>
                <a:cs typeface="Avenir Next" charset="0"/>
              </a:rPr>
              <a:t>УКРЕПЛЯЙТЕ ВЕРУ</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838200" y="2816225"/>
            <a:ext cx="10515600" cy="3381375"/>
          </a:xfrm>
        </p:spPr>
        <p:txBody>
          <a:bodyPr>
            <a:normAutofit/>
          </a:bodyPr>
          <a:lstStyle/>
          <a:p>
            <a:pPr marL="0" indent="0" algn="ctr">
              <a:buNone/>
            </a:pPr>
            <a:endParaRPr lang="en-US" i="1" dirty="0"/>
          </a:p>
          <a:p>
            <a:pPr marL="0" indent="0" algn="ctr">
              <a:buNone/>
            </a:pPr>
            <a:r>
              <a:rPr lang="ru-RU" i="1" dirty="0" smtClean="0"/>
              <a:t>«Итак, вера — от </a:t>
            </a:r>
            <a:r>
              <a:rPr lang="ru-RU" i="1" dirty="0" err="1" smtClean="0"/>
              <a:t>слышания</a:t>
            </a:r>
            <a:r>
              <a:rPr lang="ru-RU" i="1" dirty="0" smtClean="0"/>
              <a:t>, а </a:t>
            </a:r>
            <a:r>
              <a:rPr lang="ru-RU" i="1" dirty="0" err="1" smtClean="0"/>
              <a:t>слышание</a:t>
            </a:r>
            <a:r>
              <a:rPr lang="ru-RU" i="1" dirty="0" smtClean="0"/>
              <a:t> — </a:t>
            </a:r>
            <a:r>
              <a:rPr lang="ru-RU" b="1" i="1" dirty="0" smtClean="0"/>
              <a:t>от слова Божия»</a:t>
            </a:r>
            <a:r>
              <a:rPr lang="en-US" b="1" i="1" dirty="0" smtClean="0"/>
              <a:t>.</a:t>
            </a:r>
            <a:endParaRPr lang="en-US" b="1" i="1" dirty="0"/>
          </a:p>
          <a:p>
            <a:pPr marL="0" indent="0" algn="ctr">
              <a:buNone/>
            </a:pPr>
            <a:r>
              <a:rPr lang="ru-RU" dirty="0" smtClean="0"/>
              <a:t>Римлянам </a:t>
            </a:r>
            <a:r>
              <a:rPr lang="en-US" dirty="0" smtClean="0"/>
              <a:t>10:17 </a:t>
            </a:r>
            <a:endParaRPr lang="en-US" dirty="0"/>
          </a:p>
          <a:p>
            <a:pPr marL="0" indent="0" algn="ctr">
              <a:buNone/>
            </a:pPr>
            <a:endParaRPr lang="en-US" sz="1100" b="1" i="1" dirty="0"/>
          </a:p>
          <a:p>
            <a:pPr marL="0" indent="0" algn="ctr">
              <a:buNone/>
            </a:pPr>
            <a:endParaRPr lang="en-US" dirty="0"/>
          </a:p>
        </p:txBody>
      </p:sp>
    </p:spTree>
    <p:extLst>
      <p:ext uri="{BB962C8B-B14F-4D97-AF65-F5344CB8AC3E}">
        <p14:creationId xmlns="" xmlns:p14="http://schemas.microsoft.com/office/powerpoint/2010/main" val="84160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933700" y="1444625"/>
            <a:ext cx="8661400" cy="1325563"/>
          </a:xfrm>
        </p:spPr>
        <p:txBody>
          <a:bodyPr>
            <a:normAutofit/>
          </a:bodyPr>
          <a:lstStyle/>
          <a:p>
            <a:pPr lvl="0"/>
            <a:r>
              <a:rPr lang="es-CO" sz="4000" b="1" dirty="0">
                <a:solidFill>
                  <a:schemeClr val="bg2">
                    <a:lumMod val="50000"/>
                  </a:schemeClr>
                </a:solidFill>
                <a:latin typeface="Avenir Next" charset="0"/>
                <a:ea typeface="Avenir Next" charset="0"/>
                <a:cs typeface="Avenir Next" charset="0"/>
              </a:rPr>
              <a:t>6. </a:t>
            </a:r>
            <a:r>
              <a:rPr lang="ru-RU" sz="4000" b="1" dirty="0" smtClean="0">
                <a:solidFill>
                  <a:schemeClr val="bg2">
                    <a:lumMod val="50000"/>
                  </a:schemeClr>
                </a:solidFill>
                <a:latin typeface="Avenir Next" charset="0"/>
                <a:ea typeface="Avenir Next" charset="0"/>
                <a:cs typeface="Avenir Next" charset="0"/>
              </a:rPr>
              <a:t>ПРОЯВЛЯЙТЕ ПОСЛУШАНИЕ</a:t>
            </a:r>
            <a:endParaRPr lang="en-US" sz="40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838200" y="3133725"/>
            <a:ext cx="10515600" cy="3368675"/>
          </a:xfrm>
        </p:spPr>
        <p:txBody>
          <a:bodyPr>
            <a:normAutofit/>
          </a:bodyPr>
          <a:lstStyle/>
          <a:p>
            <a:pPr marL="0" indent="0" algn="ctr">
              <a:lnSpc>
                <a:spcPct val="120000"/>
              </a:lnSpc>
              <a:buNone/>
            </a:pPr>
            <a:r>
              <a:rPr lang="ru-RU" dirty="0" smtClean="0"/>
              <a:t>«И отвечал Самуил: неужели всесожжения и жертвы столько же приятны Господу, как послушание гласу Господа? </a:t>
            </a:r>
            <a:r>
              <a:rPr lang="ru-RU" b="1" dirty="0" smtClean="0"/>
              <a:t>Послушание лучше жертвы</a:t>
            </a:r>
            <a:r>
              <a:rPr lang="ru-RU" dirty="0" smtClean="0"/>
              <a:t>, и повиновение лучше тука овнов»</a:t>
            </a:r>
            <a:r>
              <a:rPr lang="en-US" dirty="0" smtClean="0">
                <a:effectLst/>
              </a:rPr>
              <a:t> </a:t>
            </a:r>
            <a:endParaRPr lang="en-US" dirty="0">
              <a:effectLst/>
            </a:endParaRPr>
          </a:p>
          <a:p>
            <a:pPr marL="0" indent="0" algn="ctr">
              <a:lnSpc>
                <a:spcPct val="120000"/>
              </a:lnSpc>
              <a:buNone/>
            </a:pPr>
            <a:r>
              <a:rPr lang="en-US" sz="2400" dirty="0"/>
              <a:t>1 </a:t>
            </a:r>
            <a:r>
              <a:rPr lang="ru-RU" sz="2400" dirty="0" smtClean="0"/>
              <a:t>Царств </a:t>
            </a:r>
            <a:r>
              <a:rPr lang="en-US" sz="2400" dirty="0" smtClean="0"/>
              <a:t>15:22</a:t>
            </a:r>
            <a:endParaRPr lang="en-US" sz="2400" dirty="0"/>
          </a:p>
        </p:txBody>
      </p:sp>
    </p:spTree>
    <p:extLst>
      <p:ext uri="{BB962C8B-B14F-4D97-AF65-F5344CB8AC3E}">
        <p14:creationId xmlns="" xmlns:p14="http://schemas.microsoft.com/office/powerpoint/2010/main" val="1966564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 xmlns:a14="http://schemas.microsoft.com/office/drawing/2010/main" val="0"/>
              </a:ext>
            </a:extLst>
          </a:blip>
          <a:srcRect b="25041"/>
          <a:stretch/>
        </p:blipFill>
        <p:spPr>
          <a:xfrm>
            <a:off x="0" y="0"/>
            <a:ext cx="12189833" cy="6858000"/>
          </a:xfrm>
          <a:prstGeom prst="rect">
            <a:avLst/>
          </a:prstGeom>
        </p:spPr>
      </p:pic>
      <p:sp>
        <p:nvSpPr>
          <p:cNvPr id="2" name="Title 1"/>
          <p:cNvSpPr>
            <a:spLocks noGrp="1"/>
          </p:cNvSpPr>
          <p:nvPr>
            <p:ph type="title"/>
          </p:nvPr>
        </p:nvSpPr>
        <p:spPr>
          <a:xfrm>
            <a:off x="2870200" y="1482725"/>
            <a:ext cx="8877300" cy="1325563"/>
          </a:xfrm>
        </p:spPr>
        <p:txBody>
          <a:bodyPr>
            <a:normAutofit/>
          </a:bodyPr>
          <a:lstStyle/>
          <a:p>
            <a:pPr lvl="0"/>
            <a:r>
              <a:rPr lang="es-CO" sz="3600" b="1" dirty="0">
                <a:solidFill>
                  <a:schemeClr val="bg2">
                    <a:lumMod val="50000"/>
                  </a:schemeClr>
                </a:solidFill>
                <a:latin typeface="Avenir Next" charset="0"/>
                <a:ea typeface="Avenir Next" charset="0"/>
                <a:cs typeface="Avenir Next" charset="0"/>
              </a:rPr>
              <a:t>7. </a:t>
            </a:r>
            <a:r>
              <a:rPr lang="ru-RU" sz="3600" b="1" dirty="0" smtClean="0">
                <a:solidFill>
                  <a:schemeClr val="bg2">
                    <a:lumMod val="50000"/>
                  </a:schemeClr>
                </a:solidFill>
                <a:latin typeface="Avenir Next" charset="0"/>
                <a:ea typeface="Avenir Next" charset="0"/>
                <a:cs typeface="Avenir Next" charset="0"/>
              </a:rPr>
              <a:t>БУДЬТЕ СЧАСТЛИВЫ</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044700" y="3340101"/>
            <a:ext cx="8547100" cy="2438400"/>
          </a:xfrm>
        </p:spPr>
        <p:txBody>
          <a:bodyPr>
            <a:normAutofit/>
          </a:bodyPr>
          <a:lstStyle/>
          <a:p>
            <a:pPr marL="0" indent="0" algn="ctr">
              <a:buNone/>
            </a:pPr>
            <a:r>
              <a:rPr lang="ru-RU" dirty="0" smtClean="0"/>
              <a:t>«</a:t>
            </a:r>
            <a:r>
              <a:rPr lang="ru-RU" i="1" dirty="0" smtClean="0"/>
              <a:t>Посему да приступаем с дерзновением к престолу благодати, чтобы получить милость и обрести благодать для </a:t>
            </a:r>
            <a:r>
              <a:rPr lang="ru-RU" b="1" i="1" dirty="0" smtClean="0"/>
              <a:t>благовременной помощи</a:t>
            </a:r>
            <a:r>
              <a:rPr lang="ru-RU" i="1" dirty="0" smtClean="0"/>
              <a:t>»</a:t>
            </a:r>
            <a:endParaRPr lang="en-US" b="1" i="1" dirty="0"/>
          </a:p>
          <a:p>
            <a:pPr marL="0" indent="0" algn="ctr">
              <a:buNone/>
            </a:pPr>
            <a:r>
              <a:rPr lang="ru-RU" sz="2400" dirty="0" smtClean="0"/>
              <a:t>Евреям </a:t>
            </a:r>
            <a:r>
              <a:rPr lang="en-US" sz="2400" dirty="0" smtClean="0"/>
              <a:t>4:16</a:t>
            </a:r>
            <a:endParaRPr lang="en-US" sz="2400" dirty="0"/>
          </a:p>
          <a:p>
            <a:pPr algn="ctr"/>
            <a:endParaRPr lang="en-US" dirty="0"/>
          </a:p>
        </p:txBody>
      </p:sp>
    </p:spTree>
    <p:extLst>
      <p:ext uri="{BB962C8B-B14F-4D97-AF65-F5344CB8AC3E}">
        <p14:creationId xmlns="" xmlns:p14="http://schemas.microsoft.com/office/powerpoint/2010/main" val="130706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667000" y="1482725"/>
            <a:ext cx="8686800" cy="1325563"/>
          </a:xfrm>
        </p:spPr>
        <p:txBody>
          <a:bodyPr>
            <a:normAutofit/>
          </a:bodyPr>
          <a:lstStyle/>
          <a:p>
            <a:r>
              <a:rPr lang="es-CO" sz="3600" b="1" dirty="0">
                <a:solidFill>
                  <a:schemeClr val="bg2">
                    <a:lumMod val="50000"/>
                  </a:schemeClr>
                </a:solidFill>
                <a:latin typeface="Avenir Next" charset="0"/>
                <a:ea typeface="Avenir Next" charset="0"/>
                <a:cs typeface="Avenir Next" charset="0"/>
              </a:rPr>
              <a:t>8. </a:t>
            </a:r>
            <a:r>
              <a:rPr lang="ru-RU" sz="3600" b="1" dirty="0" smtClean="0">
                <a:solidFill>
                  <a:schemeClr val="bg2">
                    <a:lumMod val="50000"/>
                  </a:schemeClr>
                </a:solidFill>
                <a:latin typeface="Avenir Next" charset="0"/>
                <a:ea typeface="Avenir Next" charset="0"/>
                <a:cs typeface="Avenir Next" charset="0"/>
              </a:rPr>
              <a:t>ПОСОВЕТУЙТЕСЬ С БОГОМ</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838200" y="3324225"/>
            <a:ext cx="10515600" cy="2873375"/>
          </a:xfrm>
        </p:spPr>
        <p:txBody>
          <a:bodyPr>
            <a:normAutofit/>
          </a:bodyPr>
          <a:lstStyle/>
          <a:p>
            <a:pPr marL="0" indent="0" algn="ctr">
              <a:lnSpc>
                <a:spcPct val="110000"/>
              </a:lnSpc>
              <a:buNone/>
            </a:pPr>
            <a:r>
              <a:rPr lang="ru-RU" dirty="0" smtClean="0"/>
              <a:t>«Да не отходит сия книга закона от уст твоих; но поучайся в ней день и ночь, дабы в точности исполнять все, что в ней написано: тогда ты будешь успешен в путях твоих и будешь поступать благоразумно»</a:t>
            </a:r>
            <a:r>
              <a:rPr lang="en-US" dirty="0" smtClean="0"/>
              <a:t>.</a:t>
            </a:r>
            <a:endParaRPr lang="en-US" dirty="0"/>
          </a:p>
          <a:p>
            <a:pPr marL="0" indent="0" algn="ctr">
              <a:lnSpc>
                <a:spcPct val="110000"/>
              </a:lnSpc>
              <a:buNone/>
            </a:pPr>
            <a:r>
              <a:rPr lang="ru-RU" dirty="0" smtClean="0"/>
              <a:t>И. Навин </a:t>
            </a:r>
            <a:r>
              <a:rPr lang="en-US" dirty="0" smtClean="0"/>
              <a:t>1:8 </a:t>
            </a:r>
            <a:endParaRPr lang="en-US" i="1" dirty="0"/>
          </a:p>
        </p:txBody>
      </p:sp>
    </p:spTree>
    <p:extLst>
      <p:ext uri="{BB962C8B-B14F-4D97-AF65-F5344CB8AC3E}">
        <p14:creationId xmlns="" xmlns:p14="http://schemas.microsoft.com/office/powerpoint/2010/main" val="125704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1191</TotalTime>
  <Words>1210</Words>
  <Application>Microsoft Office PowerPoint</Application>
  <PresentationFormat>Произвольный</PresentationFormat>
  <Paragraphs>72</Paragraphs>
  <Slides>9</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Office Theme</vt:lpstr>
      <vt:lpstr>ВОСЕМЬ БЛАГОСЛОВЕНИЙ, ЧТОБЫ РАЗДЕЛИТЬ ИХ С ДРУГИМИ</vt:lpstr>
      <vt:lpstr>1. ПОЙМИТЕ СВОЮ ЦЕЛЬ</vt:lpstr>
      <vt:lpstr>2. СЛУЖИТЕ С ЛЮБОВЬЮ</vt:lpstr>
      <vt:lpstr>3. БУДЬТЕ МЕДЛЕННЫ НА ГНЕВ И ЩЕДРЫ НА ДОБРОТУ</vt:lpstr>
      <vt:lpstr> 4. ДЕЛАЙТЕ ТО, ЧТО ПРАВИЛЬНО </vt:lpstr>
      <vt:lpstr>5. УКРЕПЛЯЙТЕ ВЕРУ</vt:lpstr>
      <vt:lpstr>6. ПРОЯВЛЯЙТЕ ПОСЛУШАНИЕ</vt:lpstr>
      <vt:lpstr>7. БУДЬТЕ СЧАСТЛИВЫ</vt:lpstr>
      <vt:lpstr>8. ПОСОВЕТУЙТЕСЬ С БОГОМ</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Eight Blessings to share </dc:title>
  <dc:creator>Arrais, Raquel</dc:creator>
  <cp:lastModifiedBy>raostrovskaya</cp:lastModifiedBy>
  <cp:revision>16</cp:revision>
  <dcterms:created xsi:type="dcterms:W3CDTF">2018-01-28T23:02:22Z</dcterms:created>
  <dcterms:modified xsi:type="dcterms:W3CDTF">2018-04-26T14:19:28Z</dcterms:modified>
</cp:coreProperties>
</file>