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165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39"/>
    <p:restoredTop sz="65683"/>
  </p:normalViewPr>
  <p:slideViewPr>
    <p:cSldViewPr snapToGrid="0" snapToObjects="1">
      <p:cViewPr>
        <p:scale>
          <a:sx n="50" d="100"/>
          <a:sy n="50" d="100"/>
        </p:scale>
        <p:origin x="-1374" y="-7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2E3A6-DBC7-034A-9AF0-45730EEA8439}" type="datetimeFigureOut">
              <a:rPr lang="en-US" smtClean="0"/>
              <a:pPr/>
              <a:t>4/26/2018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9F061-7B05-F34B-B18F-B116673A4E57}" type="slidenum">
              <a:rPr lang="en-US" smtClean="0"/>
              <a:pPr/>
              <a:t>‹#›</a:t>
            </a:fld>
            <a:endParaRPr lang="en-US"/>
          </a:p>
        </p:txBody>
      </p:sp>
    </p:spTree>
    <p:extLst>
      <p:ext uri="{BB962C8B-B14F-4D97-AF65-F5344CB8AC3E}">
        <p14:creationId xmlns:p14="http://schemas.microsoft.com/office/powerpoint/2010/main" xmlns="" val="4605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8000" dirty="0" smtClean="0">
                <a:solidFill>
                  <a:srgbClr val="941651"/>
                </a:solidFill>
                <a:latin typeface="Avenir Next" charset="0"/>
                <a:ea typeface="Avenir Next" charset="0"/>
                <a:cs typeface="Avenir Next" charset="0"/>
              </a:rPr>
              <a:t>СОСУДЫ С </a:t>
            </a:r>
            <a:r>
              <a:rPr lang="ru-RU" sz="8000" b="1" dirty="0" smtClean="0">
                <a:solidFill>
                  <a:srgbClr val="941651"/>
                </a:solidFill>
                <a:latin typeface="Avenir Next" charset="0"/>
                <a:ea typeface="Avenir Next" charset="0"/>
                <a:cs typeface="Avenir Next" charset="0"/>
              </a:rPr>
              <a:t>БЛАГОВОНИЯМИ</a:t>
            </a:r>
            <a:r>
              <a:rPr lang="en-US" sz="3600" dirty="0" smtClean="0">
                <a:solidFill>
                  <a:srgbClr val="941651"/>
                </a:solidFill>
                <a:latin typeface="Avenir Next" charset="0"/>
                <a:ea typeface="Avenir Next" charset="0"/>
                <a:cs typeface="Avenir Next" charset="0"/>
              </a:rPr>
              <a:t/>
            </a:r>
            <a:br>
              <a:rPr lang="en-US" sz="3600" dirty="0" smtClean="0">
                <a:solidFill>
                  <a:srgbClr val="941651"/>
                </a:solidFill>
                <a:latin typeface="Avenir Next" charset="0"/>
                <a:ea typeface="Avenir Next" charset="0"/>
                <a:cs typeface="Avenir Next" charset="0"/>
              </a:rPr>
            </a:br>
            <a:r>
              <a:rPr lang="ru-RU" sz="3600" dirty="0" smtClean="0">
                <a:latin typeface="Avenir Next" charset="0"/>
                <a:ea typeface="Avenir Next" charset="0"/>
                <a:cs typeface="Avenir Next" charset="0"/>
              </a:rPr>
              <a:t>ПРЕВРАЩАЕМ НАШУ ХВАЛУ В БЛАГОСЛОВЕНИЯ</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a:t>
            </a:fld>
            <a:endParaRPr lang="en-US"/>
          </a:p>
        </p:txBody>
      </p:sp>
    </p:spTree>
    <p:extLst>
      <p:ext uri="{BB962C8B-B14F-4D97-AF65-F5344CB8AC3E}">
        <p14:creationId xmlns:p14="http://schemas.microsoft.com/office/powerpoint/2010/main" xmlns="" val="1159294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tx1"/>
                </a:solidFill>
                <a:latin typeface="+mn-lt"/>
                <a:ea typeface="+mn-ea"/>
                <a:cs typeface="+mn-cs"/>
              </a:rPr>
              <a:t>Четвертая</a:t>
            </a:r>
            <a:r>
              <a:rPr lang="ru-RU" sz="1200" kern="1200" dirty="0" smtClean="0">
                <a:solidFill>
                  <a:schemeClr val="tx1"/>
                </a:solidFill>
                <a:latin typeface="+mn-lt"/>
                <a:ea typeface="+mn-ea"/>
                <a:cs typeface="+mn-cs"/>
              </a:rPr>
              <a:t> причина прославлять Бога заключается в том,  чтобы </a:t>
            </a:r>
            <a:r>
              <a:rPr lang="ru-RU" sz="1200" b="1" kern="1200" dirty="0" smtClean="0">
                <a:solidFill>
                  <a:schemeClr val="tx1"/>
                </a:solidFill>
                <a:latin typeface="+mn-lt"/>
                <a:ea typeface="+mn-ea"/>
                <a:cs typeface="+mn-cs"/>
              </a:rPr>
              <a:t>уже сейчас начать жить жизнью прославления, как на небесах, - это будет отличной тренировкой</a:t>
            </a:r>
            <a:r>
              <a:rPr lang="ru-RU" sz="1200" kern="1200" dirty="0" smtClean="0">
                <a:solidFill>
                  <a:schemeClr val="tx1"/>
                </a:solidFill>
                <a:latin typeface="+mn-lt"/>
                <a:ea typeface="+mn-ea"/>
                <a:cs typeface="+mn-cs"/>
              </a:rPr>
              <a:t>. Апостол Павел писал: «Посему и Бог превознес Его и дал Ему имя выше всякого имени, дабы пред именем Иисуса преклонилось всякое колено небесных, земных и преисподних, и всякий язык исповедал, что Господь Иисус Христос в славу Бога Отца (Послание к Филиппийцам 2:9-11).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10</a:t>
            </a:fld>
            <a:endParaRPr lang="en-US"/>
          </a:p>
        </p:txBody>
      </p:sp>
    </p:spTree>
    <p:extLst>
      <p:ext uri="{BB962C8B-B14F-4D97-AF65-F5344CB8AC3E}">
        <p14:creationId xmlns:p14="http://schemas.microsoft.com/office/powerpoint/2010/main" xmlns="" val="474705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err="1" smtClean="0">
                <a:solidFill>
                  <a:schemeClr val="tx1"/>
                </a:solidFill>
                <a:latin typeface="+mn-lt"/>
                <a:ea typeface="+mn-ea"/>
                <a:cs typeface="+mn-cs"/>
              </a:rPr>
              <a:t>Эллен</a:t>
            </a:r>
            <a:r>
              <a:rPr lang="ru-RU" sz="1200" kern="1200" dirty="0" smtClean="0">
                <a:solidFill>
                  <a:schemeClr val="tx1"/>
                </a:solidFill>
                <a:latin typeface="+mn-lt"/>
                <a:ea typeface="+mn-ea"/>
                <a:cs typeface="+mn-cs"/>
              </a:rPr>
              <a:t> Уайт писала: «Все небожители с интересом взирают на общины святых, собирающихся на земле для поклонения Богу в духе и истине, в красоте святости. Во внутреннем небесном дворе небожители внимают свидетельствам детей Христовых, произносимым ими во внешнем дворе на земле. Хвала и благодарение, исходящие от Церкви внизу, подхватываются небесным хором, тогда песни хвалы и радости оглашают небесные дворы, ибо Христос не напрасно умер за падших сыновей и дочерей Адама…»</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11</a:t>
            </a:fld>
            <a:endParaRPr lang="en-US"/>
          </a:p>
        </p:txBody>
      </p:sp>
    </p:spTree>
    <p:extLst>
      <p:ext uri="{BB962C8B-B14F-4D97-AF65-F5344CB8AC3E}">
        <p14:creationId xmlns:p14="http://schemas.microsoft.com/office/powerpoint/2010/main" xmlns="" val="466228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И, наконец, </a:t>
            </a:r>
            <a:r>
              <a:rPr lang="ru-RU" sz="1200" b="1" kern="1200" dirty="0" smtClean="0">
                <a:solidFill>
                  <a:schemeClr val="tx1"/>
                </a:solidFill>
                <a:latin typeface="+mn-lt"/>
                <a:ea typeface="+mn-ea"/>
                <a:cs typeface="+mn-cs"/>
              </a:rPr>
              <a:t>еще одна причина</a:t>
            </a:r>
            <a:r>
              <a:rPr lang="ru-RU" sz="1200" kern="1200" dirty="0" smtClean="0">
                <a:solidFill>
                  <a:schemeClr val="tx1"/>
                </a:solidFill>
                <a:latin typeface="+mn-lt"/>
                <a:ea typeface="+mn-ea"/>
                <a:cs typeface="+mn-cs"/>
              </a:rPr>
              <a:t> прославлять Бога заключается в том, что </a:t>
            </a:r>
            <a:r>
              <a:rPr lang="ru-RU" sz="1200" b="1" kern="1200" dirty="0" smtClean="0">
                <a:solidFill>
                  <a:schemeClr val="tx1"/>
                </a:solidFill>
                <a:latin typeface="+mn-lt"/>
                <a:ea typeface="+mn-ea"/>
                <a:cs typeface="+mn-cs"/>
              </a:rPr>
              <a:t>Он дает нам заверение в особых благословениях, когда мы Его славим</a:t>
            </a:r>
            <a:r>
              <a:rPr lang="ru-RU" sz="1200" kern="1200" dirty="0" smtClean="0">
                <a:solidFill>
                  <a:schemeClr val="tx1"/>
                </a:solidFill>
                <a:latin typeface="+mn-lt"/>
                <a:ea typeface="+mn-ea"/>
                <a:cs typeface="+mn-cs"/>
              </a:rPr>
              <a:t> (см. 2 Царств 22:47-51). Эти благословения Господь дает нам не только для того, чтобы мы их использовали для себя, но и чтобы делились с другими, рассказывая о Божьей великой любви к ним. Не случайно тема сегодняшнего женского служения напоминает нам о том, что мы «благословлены, чтобы быть благословением».</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12</a:t>
            </a:fld>
            <a:endParaRPr lang="en-US"/>
          </a:p>
        </p:txBody>
      </p:sp>
    </p:spTree>
    <p:extLst>
      <p:ext uri="{BB962C8B-B14F-4D97-AF65-F5344CB8AC3E}">
        <p14:creationId xmlns:p14="http://schemas.microsoft.com/office/powerpoint/2010/main" xmlns="" val="981107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Задание для группы: </a:t>
            </a:r>
            <a:r>
              <a:rPr lang="ru-RU" sz="1200" b="0" kern="1200" dirty="0" smtClean="0">
                <a:solidFill>
                  <a:schemeClr val="tx1"/>
                </a:solidFill>
                <a:latin typeface="+mn-lt"/>
                <a:ea typeface="+mn-ea"/>
                <a:cs typeface="+mn-cs"/>
              </a:rPr>
              <a:t>библейские истории, в которых излитие сосудов с хвалой привело к благословениям</a:t>
            </a:r>
          </a:p>
          <a:p>
            <a:r>
              <a:rPr lang="ru-RU" sz="1200" kern="1200" dirty="0" smtClean="0">
                <a:solidFill>
                  <a:schemeClr val="tx1"/>
                </a:solidFill>
                <a:latin typeface="+mn-lt"/>
                <a:ea typeface="+mn-ea"/>
                <a:cs typeface="+mn-cs"/>
              </a:rPr>
              <a:t>Сейчас мы рассмотрим три истории, когда прославление Бога привело к тому, что аромат благословений излился не только на тех, кто воздавал Ему хвалу, но и на окружающих.</a:t>
            </a:r>
          </a:p>
          <a:p>
            <a:r>
              <a:rPr lang="ru-RU" sz="1200" kern="1200" dirty="0" smtClean="0">
                <a:solidFill>
                  <a:schemeClr val="tx1"/>
                </a:solidFill>
                <a:latin typeface="+mn-lt"/>
                <a:ea typeface="+mn-ea"/>
                <a:cs typeface="+mn-cs"/>
              </a:rPr>
              <a:t>Я попрошу вас разделиться на три группы. Каждой группе я дам короткий отрывок из Писания. Пожалуйста, прочитайте его вместе, подведите итог, а затем подготовьтесь сделать небольшую презентацию о том, как похвала в этих ситуациях привела к благословениям.</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13</a:t>
            </a:fld>
            <a:endParaRPr lang="en-US"/>
          </a:p>
        </p:txBody>
      </p:sp>
    </p:spTree>
    <p:extLst>
      <p:ext uri="{BB962C8B-B14F-4D97-AF65-F5344CB8AC3E}">
        <p14:creationId xmlns:p14="http://schemas.microsoft.com/office/powerpoint/2010/main" xmlns="" val="109647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a:t>
            </a:r>
            <a:r>
              <a:rPr lang="ru-RU" dirty="0" smtClean="0"/>
              <a:t>И встали они рано утром, и выступили к пустыне </a:t>
            </a:r>
            <a:r>
              <a:rPr lang="ru-RU" dirty="0" err="1" smtClean="0"/>
              <a:t>Фекойской</a:t>
            </a:r>
            <a:r>
              <a:rPr lang="ru-RU" dirty="0" smtClean="0"/>
              <a:t>; и когда они выступили, стал </a:t>
            </a:r>
            <a:r>
              <a:rPr lang="ru-RU" dirty="0" err="1" smtClean="0"/>
              <a:t>Иосафат</a:t>
            </a:r>
            <a:r>
              <a:rPr lang="ru-RU" dirty="0" smtClean="0"/>
              <a:t> </a:t>
            </a:r>
            <a:r>
              <a:rPr lang="en-US" dirty="0" smtClean="0"/>
              <a:t>. . . . </a:t>
            </a:r>
            <a:r>
              <a:rPr lang="ru-RU" dirty="0" smtClean="0"/>
              <a:t>И совещался он с народом, и поставил певцов Господу, чтобы они в благолепии святыни, выступая впереди вооруженных, славословили и говорили</a:t>
            </a:r>
            <a:r>
              <a:rPr lang="en-US" sz="1200" kern="1200" dirty="0" smtClean="0">
                <a:solidFill>
                  <a:schemeClr val="tx1"/>
                </a:solidFill>
                <a:effectLst/>
                <a:latin typeface="+mn-lt"/>
                <a:ea typeface="+mn-ea"/>
                <a:cs typeface="+mn-cs"/>
              </a:rPr>
              <a:t>:</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14</a:t>
            </a:fld>
            <a:endParaRPr lang="en-US"/>
          </a:p>
        </p:txBody>
      </p:sp>
    </p:spTree>
    <p:extLst>
      <p:ext uri="{BB962C8B-B14F-4D97-AF65-F5344CB8AC3E}">
        <p14:creationId xmlns:p14="http://schemas.microsoft.com/office/powerpoint/2010/main" xmlns="" val="1013510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i="1" kern="1200" dirty="0" smtClean="0">
                <a:solidFill>
                  <a:schemeClr val="tx1"/>
                </a:solidFill>
                <a:latin typeface="+mn-lt"/>
                <a:ea typeface="+mn-ea"/>
                <a:cs typeface="+mn-cs"/>
              </a:rPr>
              <a:t>Славьте</a:t>
            </a:r>
            <a:r>
              <a:rPr lang="ru-RU" sz="1200" kern="1200" dirty="0" smtClean="0">
                <a:solidFill>
                  <a:schemeClr val="tx1"/>
                </a:solidFill>
                <a:latin typeface="+mn-lt"/>
                <a:ea typeface="+mn-ea"/>
                <a:cs typeface="+mn-cs"/>
              </a:rPr>
              <a:t> Господа, ибо вовек милость Его! И в то время как они стали восклицать и славословить, Господь возбудил несогласие между Аммонитянами, </a:t>
            </a:r>
            <a:r>
              <a:rPr lang="ru-RU" sz="1200" kern="1200" dirty="0" err="1" smtClean="0">
                <a:solidFill>
                  <a:schemeClr val="tx1"/>
                </a:solidFill>
                <a:latin typeface="+mn-lt"/>
                <a:ea typeface="+mn-ea"/>
                <a:cs typeface="+mn-cs"/>
              </a:rPr>
              <a:t>Моавитянами</a:t>
            </a:r>
            <a:r>
              <a:rPr lang="ru-RU" sz="1200" kern="1200" dirty="0" smtClean="0">
                <a:solidFill>
                  <a:schemeClr val="tx1"/>
                </a:solidFill>
                <a:latin typeface="+mn-lt"/>
                <a:ea typeface="+mn-ea"/>
                <a:cs typeface="+mn-cs"/>
              </a:rPr>
              <a:t> и обитателями горы </a:t>
            </a:r>
            <a:r>
              <a:rPr lang="ru-RU" sz="1200" kern="1200" dirty="0" err="1" smtClean="0">
                <a:solidFill>
                  <a:schemeClr val="tx1"/>
                </a:solidFill>
                <a:latin typeface="+mn-lt"/>
                <a:ea typeface="+mn-ea"/>
                <a:cs typeface="+mn-cs"/>
              </a:rPr>
              <a:t>Сеира</a:t>
            </a:r>
            <a:r>
              <a:rPr lang="ru-RU" sz="1200" kern="1200" dirty="0" smtClean="0">
                <a:solidFill>
                  <a:schemeClr val="tx1"/>
                </a:solidFill>
                <a:latin typeface="+mn-lt"/>
                <a:ea typeface="+mn-ea"/>
                <a:cs typeface="+mn-cs"/>
              </a:rPr>
              <a:t>, пришедшими на Иудею, и были они поражены.</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15</a:t>
            </a:fld>
            <a:endParaRPr lang="en-US"/>
          </a:p>
        </p:txBody>
      </p:sp>
    </p:spTree>
    <p:extLst>
      <p:ext uri="{BB962C8B-B14F-4D97-AF65-F5344CB8AC3E}">
        <p14:creationId xmlns:p14="http://schemas.microsoft.com/office/powerpoint/2010/main" xmlns="" val="228349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Что случилось в этой истории и как хвала привела к благословению? [Возможное заключение для ведущего: Бог использует нашу хвалу, чтобы победить Своих врагов и наших]</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16</a:t>
            </a:fld>
            <a:endParaRPr lang="en-US"/>
          </a:p>
        </p:txBody>
      </p:sp>
    </p:spTree>
    <p:extLst>
      <p:ext uri="{BB962C8B-B14F-4D97-AF65-F5344CB8AC3E}">
        <p14:creationId xmlns:p14="http://schemas.microsoft.com/office/powerpoint/2010/main" xmlns="" val="1671671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Группа 2:</a:t>
            </a:r>
            <a:r>
              <a:rPr lang="ru-RU" sz="1200" kern="1200" dirty="0" smtClean="0">
                <a:solidFill>
                  <a:schemeClr val="tx1"/>
                </a:solidFill>
                <a:latin typeface="+mn-lt"/>
                <a:ea typeface="+mn-ea"/>
                <a:cs typeface="+mn-cs"/>
              </a:rPr>
              <a:t> 1 Петра 2:9—«Но вы — род избранный, царственное священство, народ святой, люди, взятые в удел, дабы возвещать </a:t>
            </a:r>
            <a:r>
              <a:rPr lang="ru-RU" sz="1200" i="1" kern="1200" dirty="0" smtClean="0">
                <a:solidFill>
                  <a:schemeClr val="tx1"/>
                </a:solidFill>
                <a:latin typeface="+mn-lt"/>
                <a:ea typeface="+mn-ea"/>
                <a:cs typeface="+mn-cs"/>
              </a:rPr>
              <a:t>совершенства</a:t>
            </a:r>
            <a:r>
              <a:rPr lang="ru-RU" sz="1200" kern="1200" dirty="0" smtClean="0">
                <a:solidFill>
                  <a:schemeClr val="tx1"/>
                </a:solidFill>
                <a:latin typeface="+mn-lt"/>
                <a:ea typeface="+mn-ea"/>
                <a:cs typeface="+mn-cs"/>
              </a:rPr>
              <a:t> Призвавшего вас из тьмы в чудный Свой свет…». </a:t>
            </a:r>
          </a:p>
          <a:p>
            <a:r>
              <a:rPr lang="ru-RU" sz="1200" kern="1200" dirty="0" smtClean="0">
                <a:solidFill>
                  <a:schemeClr val="tx1"/>
                </a:solidFill>
                <a:latin typeface="+mn-lt"/>
                <a:ea typeface="+mn-ea"/>
                <a:cs typeface="+mn-cs"/>
              </a:rPr>
              <a:t>Возвещать хвалу – перев. с англ.</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17</a:t>
            </a:fld>
            <a:endParaRPr lang="en-US"/>
          </a:p>
        </p:txBody>
      </p:sp>
    </p:spTree>
    <p:extLst>
      <p:ext uri="{BB962C8B-B14F-4D97-AF65-F5344CB8AC3E}">
        <p14:creationId xmlns:p14="http://schemas.microsoft.com/office/powerpoint/2010/main" xmlns="" val="2103780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О чем здесь речь, и каким образом хвала связана с благословением? [Возможный ответ ведущего: наша хвала побуждает других к тому, чтобы услышать Божий призыв выйти из тьмы в небесный свет].</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18</a:t>
            </a:fld>
            <a:endParaRPr lang="en-US"/>
          </a:p>
        </p:txBody>
      </p:sp>
    </p:spTree>
    <p:extLst>
      <p:ext uri="{BB962C8B-B14F-4D97-AF65-F5344CB8AC3E}">
        <p14:creationId xmlns:p14="http://schemas.microsoft.com/office/powerpoint/2010/main" xmlns="" val="1351702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Группа 3:</a:t>
            </a:r>
            <a:r>
              <a:rPr lang="ru-RU" sz="1200" kern="1200" dirty="0" smtClean="0">
                <a:solidFill>
                  <a:schemeClr val="tx1"/>
                </a:solidFill>
                <a:latin typeface="+mn-lt"/>
                <a:ea typeface="+mn-ea"/>
                <a:cs typeface="+mn-cs"/>
              </a:rPr>
              <a:t> Деяния Апостолов 16:25, 26 — «Около полуночи Павел и Сила, молясь, воспевали Бога; узники же слушали их. Вдруг сделалось великое землетрясение, так что поколебалось основание темницы; тотчас отворились все двери, и у всех узы ослабели...». </a:t>
            </a:r>
          </a:p>
          <a:p>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Кто в этой истории был более всех благословлен ароматом хвалы, поднимающейся к Богу из темницы? [Возможный ответ для ведущего: тюремный страж и его семья, которые обратились. Наша хвала управляет рукой Бога, принося благословение спасения другим].</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19</a:t>
            </a:fld>
            <a:endParaRPr lang="en-US"/>
          </a:p>
        </p:txBody>
      </p:sp>
    </p:spTree>
    <p:extLst>
      <p:ext uri="{BB962C8B-B14F-4D97-AF65-F5344CB8AC3E}">
        <p14:creationId xmlns:p14="http://schemas.microsoft.com/office/powerpoint/2010/main" xmlns="" val="41891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Добрый день и добро пожаловать всем участницам нашей программы «Сосуды с благовониями». Кто-то однажды сказал: «</a:t>
            </a:r>
            <a:r>
              <a:rPr lang="ru-RU" sz="1200" b="1" kern="1200" dirty="0" smtClean="0">
                <a:solidFill>
                  <a:schemeClr val="tx1"/>
                </a:solidFill>
                <a:latin typeface="+mn-lt"/>
                <a:ea typeface="+mn-ea"/>
                <a:cs typeface="+mn-cs"/>
              </a:rPr>
              <a:t>Когда мы поднимаем руки в хвале и поклонении, мы разбиваем духовные сосуды с благовониями над Иисусом. Благоухание нашей хвалы наполняет всю землю и касается сердца Бога</a:t>
            </a:r>
            <a:r>
              <a:rPr lang="ru-RU" sz="1200" kern="1200" dirty="0" smtClean="0">
                <a:solidFill>
                  <a:schemeClr val="tx1"/>
                </a:solidFill>
                <a:latin typeface="+mn-lt"/>
                <a:ea typeface="+mn-ea"/>
                <a:cs typeface="+mn-cs"/>
              </a:rPr>
              <a:t>». </a:t>
            </a:r>
            <a:r>
              <a:rPr lang="ru-RU" sz="1200" i="1" kern="1200" dirty="0" smtClean="0">
                <a:solidFill>
                  <a:schemeClr val="tx1"/>
                </a:solidFill>
                <a:latin typeface="+mn-lt"/>
                <a:ea typeface="+mn-ea"/>
                <a:cs typeface="+mn-cs"/>
              </a:rPr>
              <a:t>Цитата</a:t>
            </a:r>
            <a:r>
              <a:rPr lang="ru-RU" sz="1200" i="1" kern="1200" baseline="0" dirty="0" smtClean="0">
                <a:solidFill>
                  <a:schemeClr val="tx1"/>
                </a:solidFill>
                <a:latin typeface="+mn-lt"/>
                <a:ea typeface="+mn-ea"/>
                <a:cs typeface="+mn-cs"/>
              </a:rPr>
              <a:t> </a:t>
            </a:r>
            <a:r>
              <a:rPr lang="ru-RU" sz="1200" i="1" kern="1200" baseline="0" dirty="0" err="1" smtClean="0">
                <a:solidFill>
                  <a:schemeClr val="tx1"/>
                </a:solidFill>
                <a:latin typeface="+mn-lt"/>
                <a:ea typeface="+mn-ea"/>
                <a:cs typeface="+mn-cs"/>
              </a:rPr>
              <a:t>Денниса</a:t>
            </a:r>
            <a:r>
              <a:rPr lang="ru-RU" sz="1200" i="1" kern="1200" baseline="0" dirty="0" smtClean="0">
                <a:solidFill>
                  <a:schemeClr val="tx1"/>
                </a:solidFill>
                <a:latin typeface="+mn-lt"/>
                <a:ea typeface="+mn-ea"/>
                <a:cs typeface="+mn-cs"/>
              </a:rPr>
              <a:t> </a:t>
            </a:r>
            <a:r>
              <a:rPr lang="ru-RU" sz="1200" i="1" kern="1200" baseline="0" dirty="0" err="1" smtClean="0">
                <a:solidFill>
                  <a:schemeClr val="tx1"/>
                </a:solidFill>
                <a:latin typeface="+mn-lt"/>
                <a:ea typeface="+mn-ea"/>
                <a:cs typeface="+mn-cs"/>
              </a:rPr>
              <a:t>Игнатиуса</a:t>
            </a:r>
            <a:r>
              <a:rPr lang="ru-RU" sz="1200" i="1" kern="1200" baseline="0" dirty="0" smtClean="0">
                <a:solidFill>
                  <a:schemeClr val="tx1"/>
                </a:solidFill>
                <a:latin typeface="+mn-lt"/>
                <a:ea typeface="+mn-ea"/>
                <a:cs typeface="+mn-cs"/>
              </a:rPr>
              <a:t>.</a:t>
            </a:r>
            <a:endParaRPr lang="ru-RU" sz="1200" i="1"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Я бы добавила, что наша хвала Богу приводит к </a:t>
            </a:r>
            <a:r>
              <a:rPr lang="ru-RU" sz="1200" i="1" kern="1200" dirty="0" smtClean="0">
                <a:solidFill>
                  <a:schemeClr val="tx1"/>
                </a:solidFill>
                <a:latin typeface="+mn-lt"/>
                <a:ea typeface="+mn-ea"/>
                <a:cs typeface="+mn-cs"/>
              </a:rPr>
              <a:t>благословениям</a:t>
            </a:r>
            <a:r>
              <a:rPr lang="ru-RU" sz="1200" kern="1200" dirty="0" smtClean="0">
                <a:solidFill>
                  <a:schemeClr val="tx1"/>
                </a:solidFill>
                <a:latin typeface="+mn-lt"/>
                <a:ea typeface="+mn-ea"/>
                <a:cs typeface="+mn-cs"/>
              </a:rPr>
              <a:t> от Бога, которыми мы можем поделиться с другими. </a:t>
            </a:r>
            <a:r>
              <a:rPr lang="ru-RU" sz="1200" i="1" kern="1200" dirty="0" smtClean="0">
                <a:solidFill>
                  <a:schemeClr val="tx1"/>
                </a:solidFill>
                <a:latin typeface="+mn-lt"/>
                <a:ea typeface="+mn-ea"/>
                <a:cs typeface="+mn-cs"/>
              </a:rPr>
              <a:t>Каждый</a:t>
            </a:r>
            <a:r>
              <a:rPr lang="ru-RU" sz="1200" kern="1200" dirty="0" smtClean="0">
                <a:solidFill>
                  <a:schemeClr val="tx1"/>
                </a:solidFill>
                <a:latin typeface="+mn-lt"/>
                <a:ea typeface="+mn-ea"/>
                <a:cs typeface="+mn-cs"/>
              </a:rPr>
              <a:t> может поделиться </a:t>
            </a:r>
            <a:r>
              <a:rPr lang="ru-RU" sz="1200" kern="1200" smtClean="0">
                <a:solidFill>
                  <a:schemeClr val="tx1"/>
                </a:solidFill>
                <a:latin typeface="+mn-lt"/>
                <a:ea typeface="+mn-ea"/>
                <a:cs typeface="+mn-cs"/>
              </a:rPr>
              <a:t>ароматом хвалы.</a:t>
            </a:r>
            <a:endParaRPr lang="en-US" sz="1200" b="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a:t>
            </a:fld>
            <a:endParaRPr lang="en-US"/>
          </a:p>
        </p:txBody>
      </p:sp>
    </p:spTree>
    <p:extLst>
      <p:ext uri="{BB962C8B-B14F-4D97-AF65-F5344CB8AC3E}">
        <p14:creationId xmlns:p14="http://schemas.microsoft.com/office/powerpoint/2010/main" xmlns="" val="631860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Во-первых, наша хвала помогает нам сосредоточиться на Боге, а не на себе.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Одна пожилая женщина имела привычку постоянно жаловаться. При этом она исчерпала свой боевой дух, свою веру, дружеские отношения и физическое здоровье. В отчаянии взрослые дети этой женщины категорически настаивали на том, чтобы она пошла к еще одному врачу для возможного лечения. После того, как доктор несколько минут послушал жалобы женщины, он спросил: «Есть ли что-нибудь, что вам действительно нравится?»</a:t>
            </a:r>
          </a:p>
          <a:p>
            <a:r>
              <a:rPr lang="ru-RU" sz="1200" kern="1200" dirty="0" smtClean="0">
                <a:solidFill>
                  <a:schemeClr val="tx1"/>
                </a:solidFill>
                <a:latin typeface="+mn-lt"/>
                <a:ea typeface="+mn-ea"/>
                <a:cs typeface="+mn-cs"/>
              </a:rPr>
              <a:t>«Да, - ответила женщина, - Мне нравится выращивать маленькие цветочные растения. У меня их десятки».</a:t>
            </a:r>
          </a:p>
          <a:p>
            <a:r>
              <a:rPr lang="ru-RU" sz="1200" kern="1200" dirty="0" smtClean="0">
                <a:solidFill>
                  <a:schemeClr val="tx1"/>
                </a:solidFill>
                <a:latin typeface="+mn-lt"/>
                <a:ea typeface="+mn-ea"/>
                <a:cs typeface="+mn-cs"/>
              </a:rPr>
              <a:t>«Тогда у меня есть рецепт для вас», - сказал доктор. «И я гарантирую, что если вы будете следовать моему рецепту, вы скоро почувствуете себя намного лучше».</a:t>
            </a:r>
          </a:p>
          <a:p>
            <a:r>
              <a:rPr lang="ru-RU" sz="1200" kern="1200" dirty="0" smtClean="0">
                <a:solidFill>
                  <a:schemeClr val="tx1"/>
                </a:solidFill>
                <a:latin typeface="+mn-lt"/>
                <a:ea typeface="+mn-ea"/>
                <a:cs typeface="+mn-cs"/>
              </a:rPr>
              <a:t> «Сомневаюсь, - сказала леди. - Но каков ваш рецепт?»</a:t>
            </a:r>
          </a:p>
          <a:p>
            <a:r>
              <a:rPr lang="ru-RU" sz="1200" kern="1200" dirty="0" smtClean="0">
                <a:solidFill>
                  <a:schemeClr val="tx1"/>
                </a:solidFill>
                <a:latin typeface="+mn-lt"/>
                <a:ea typeface="+mn-ea"/>
                <a:cs typeface="+mn-cs"/>
              </a:rPr>
              <a:t>Врач дал указание: «В следующий раз, когда вы захотите пожаловаться на что-либо вместо того, чтобы воздать Богу хвалу за имеющиеся у вас благословения, найдите кого-то, кому еще хуже, чем вам. Отнесите этому человеку один из ваших маленьких цветков и напомните им, что теперь у них есть по крайней мере что-то, за что можно возблагодарить Бога».</a:t>
            </a:r>
          </a:p>
          <a:p>
            <a:r>
              <a:rPr lang="ru-RU" sz="1200" kern="1200" dirty="0" smtClean="0">
                <a:solidFill>
                  <a:schemeClr val="tx1"/>
                </a:solidFill>
                <a:latin typeface="+mn-lt"/>
                <a:ea typeface="+mn-ea"/>
                <a:cs typeface="+mn-cs"/>
              </a:rPr>
              <a:t>Пожилая женщина скептически отнеслась к предложению доктора. Однако вскоре она узнала, что муж соседки только что умер. Она отнесла цветок вдове и сказала: «Теперь у вас есть хотя бы что-то, за что вы можете прославить Бога».</a:t>
            </a:r>
          </a:p>
          <a:p>
            <a:r>
              <a:rPr lang="ru-RU" sz="1200" kern="1200" dirty="0" smtClean="0">
                <a:solidFill>
                  <a:schemeClr val="tx1"/>
                </a:solidFill>
                <a:latin typeface="+mn-lt"/>
                <a:ea typeface="+mn-ea"/>
                <a:cs typeface="+mn-cs"/>
              </a:rPr>
              <a:t>Вдова была так благодарна, что даже прослезилась. В тот момент, когда пожилая женщина стала благословением для кого-то другого, что-то произошло в ее сердце. Поэтому, узнав, что ребенок другой соседки попал в больницу, она также отнесла цветок в эту семью. Они поблагодарили ее за то, что она принесла им лучик надежды. И так продолжалось годами.</a:t>
            </a:r>
          </a:p>
          <a:p>
            <a:r>
              <a:rPr lang="ru-RU" sz="1200" kern="1200" dirty="0" smtClean="0">
                <a:solidFill>
                  <a:schemeClr val="tx1"/>
                </a:solidFill>
                <a:latin typeface="+mn-lt"/>
                <a:ea typeface="+mn-ea"/>
                <a:cs typeface="+mn-cs"/>
              </a:rPr>
              <a:t>Через какое-то время пожилая женщина умерла. Заголовок в местной газете очень хорошо охарактеризовал ее жизнь: «Цветочная леди умерла. Сотням ее будет не хватать!».</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20</a:t>
            </a:fld>
            <a:endParaRPr lang="en-US"/>
          </a:p>
        </p:txBody>
      </p:sp>
    </p:spTree>
    <p:extLst>
      <p:ext uri="{BB962C8B-B14F-4D97-AF65-F5344CB8AC3E}">
        <p14:creationId xmlns:p14="http://schemas.microsoft.com/office/powerpoint/2010/main" xmlns="" val="509193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Хвала замечательна тем, что мы перестаем сосредотачиваться на себе и начинаем смотреть на Бога. Хвала не изменяет Бога. Скорее, меняет наши сердца</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21</a:t>
            </a:fld>
            <a:endParaRPr lang="en-US"/>
          </a:p>
        </p:txBody>
      </p:sp>
    </p:spTree>
    <p:extLst>
      <p:ext uri="{BB962C8B-B14F-4D97-AF65-F5344CB8AC3E}">
        <p14:creationId xmlns:p14="http://schemas.microsoft.com/office/powerpoint/2010/main" xmlns="" val="898265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Возможно, именно поэтому Давид писал: «Благослови, душа моя, Господа, и вся внутренность моя — святое имя Его. Благослови, душа моя, Господа и не забывай всех благодеяний Его. Он прощает все беззакония твои, исцеляет все недуги твои; избавляет от могилы жизнь твою, венчает тебя милостью и щедротами; насыщает благами желание твое: обновляется, подобно орлу, юность твоя» (Псалом 102:1-5).</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22</a:t>
            </a:fld>
            <a:endParaRPr lang="en-US"/>
          </a:p>
        </p:txBody>
      </p:sp>
    </p:spTree>
    <p:extLst>
      <p:ext uri="{BB962C8B-B14F-4D97-AF65-F5344CB8AC3E}">
        <p14:creationId xmlns:p14="http://schemas.microsoft.com/office/powerpoint/2010/main" xmlns="" val="100089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Во-вторых, хвала открывает дверь благословениям, когда мы приходим в Божье присутствие и открываем наши сосуды с благовонием</a:t>
            </a:r>
            <a:r>
              <a:rPr lang="ru-RU" sz="1200" kern="1200" dirty="0" smtClean="0">
                <a:solidFill>
                  <a:schemeClr val="tx1"/>
                </a:solidFill>
                <a:latin typeface="+mn-lt"/>
                <a:ea typeface="+mn-ea"/>
                <a:cs typeface="+mn-cs"/>
              </a:rPr>
              <a:t>. </a:t>
            </a:r>
            <a:r>
              <a:rPr lang="ru-RU" sz="1200" b="1" kern="1200" dirty="0" smtClean="0">
                <a:solidFill>
                  <a:schemeClr val="tx1"/>
                </a:solidFill>
                <a:latin typeface="+mn-lt"/>
                <a:ea typeface="+mn-ea"/>
                <a:cs typeface="+mn-cs"/>
              </a:rPr>
              <a:t>«</a:t>
            </a:r>
            <a:r>
              <a:rPr lang="ru-RU" sz="1200" i="1" kern="1200" dirty="0" smtClean="0">
                <a:solidFill>
                  <a:schemeClr val="tx1"/>
                </a:solidFill>
                <a:latin typeface="+mn-lt"/>
                <a:ea typeface="+mn-ea"/>
                <a:cs typeface="+mn-cs"/>
              </a:rPr>
              <a:t>Благословен</a:t>
            </a:r>
            <a:r>
              <a:rPr lang="ru-RU" sz="1200" kern="1200" dirty="0" smtClean="0">
                <a:solidFill>
                  <a:schemeClr val="tx1"/>
                </a:solidFill>
                <a:latin typeface="+mn-lt"/>
                <a:ea typeface="+mn-ea"/>
                <a:cs typeface="+mn-cs"/>
              </a:rPr>
              <a:t> Бог и Отец Господа нашего Иисуса Христа, благословивший нас во Христе </a:t>
            </a:r>
            <a:r>
              <a:rPr lang="ru-RU" sz="1200" i="1" kern="1200" dirty="0" smtClean="0">
                <a:solidFill>
                  <a:schemeClr val="tx1"/>
                </a:solidFill>
                <a:latin typeface="+mn-lt"/>
                <a:ea typeface="+mn-ea"/>
                <a:cs typeface="+mn-cs"/>
              </a:rPr>
              <a:t>всяким духовным благословением в небесах</a:t>
            </a:r>
            <a:r>
              <a:rPr lang="ru-RU" sz="1200" b="1"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 (</a:t>
            </a:r>
            <a:r>
              <a:rPr lang="ru-RU" sz="1200" kern="1200" dirty="0" err="1" smtClean="0">
                <a:solidFill>
                  <a:schemeClr val="tx1"/>
                </a:solidFill>
                <a:latin typeface="+mn-lt"/>
                <a:ea typeface="+mn-ea"/>
                <a:cs typeface="+mn-cs"/>
              </a:rPr>
              <a:t>Ефесянам</a:t>
            </a:r>
            <a:r>
              <a:rPr lang="ru-RU" sz="1200" kern="1200" dirty="0" smtClean="0">
                <a:solidFill>
                  <a:schemeClr val="tx1"/>
                </a:solidFill>
                <a:latin typeface="+mn-lt"/>
                <a:ea typeface="+mn-ea"/>
                <a:cs typeface="+mn-cs"/>
              </a:rPr>
              <a:t> 1:3, курсив добавлен).</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23</a:t>
            </a:fld>
            <a:endParaRPr lang="en-US"/>
          </a:p>
        </p:txBody>
      </p:sp>
    </p:spTree>
    <p:extLst>
      <p:ext uri="{BB962C8B-B14F-4D97-AF65-F5344CB8AC3E}">
        <p14:creationId xmlns:p14="http://schemas.microsoft.com/office/powerpoint/2010/main" xmlns="" val="10406303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И, наконец, потому что мы благословлены, чтобы быть благословением, наша хвала закончится тем, что мы будем приводить других ко Христу».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[Примечание для ведущего: если время позволяет, дайте возможность участницам прославить Бога перед собранием]</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24</a:t>
            </a:fld>
            <a:endParaRPr lang="en-US"/>
          </a:p>
        </p:txBody>
      </p:sp>
    </p:spTree>
    <p:extLst>
      <p:ext uri="{BB962C8B-B14F-4D97-AF65-F5344CB8AC3E}">
        <p14:creationId xmlns:p14="http://schemas.microsoft.com/office/powerpoint/2010/main" xmlns="" val="1947119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Закончим наш семинар этим замечательным обетованием: «Но вы — род избранный, царственное священство, народ святой, люди, взятые в удел, дабы возвещать совершенства Призвавшего вас из тьмы в чудный Свой свет…». (1 Петра 2:9, курсив добавлен).</a:t>
            </a:r>
          </a:p>
          <a:p>
            <a:endParaRPr lang="ru-RU" sz="1200" kern="1200" dirty="0" smtClean="0">
              <a:solidFill>
                <a:schemeClr val="tx1"/>
              </a:solidFill>
              <a:latin typeface="+mn-lt"/>
              <a:ea typeface="+mn-ea"/>
              <a:cs typeface="+mn-cs"/>
            </a:endParaRPr>
          </a:p>
          <a:p>
            <a:r>
              <a:rPr lang="ru-RU" sz="1200" kern="1200" dirty="0" smtClean="0">
                <a:solidFill>
                  <a:schemeClr val="tx1"/>
                </a:solidFill>
                <a:effectLst/>
                <a:latin typeface="+mn-lt"/>
                <a:ea typeface="+mn-ea"/>
                <a:cs typeface="+mn-cs"/>
              </a:rPr>
              <a:t>Помолимся</a:t>
            </a:r>
            <a:r>
              <a:rPr lang="en-US" sz="1200" kern="120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25</a:t>
            </a:fld>
            <a:endParaRPr lang="en-US"/>
          </a:p>
        </p:txBody>
      </p:sp>
    </p:spTree>
    <p:extLst>
      <p:ext uri="{BB962C8B-B14F-4D97-AF65-F5344CB8AC3E}">
        <p14:creationId xmlns:p14="http://schemas.microsoft.com/office/powerpoint/2010/main" xmlns="" val="76638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На этом занятии мы сделаем три вещи. Во-первых, мы рассмотрим причины, чтобы славить Бога. Во-вторых, посмотрим, как результаты нашей хвалы Богу могут стать благословениями в нашей жизни, которые мы можем передать другим. В конце концов, помните, что мы «Благословлены, чтобы быть благословением». В это драгоценное время, которое мы проведем вместе, у нас будет возможность учиться, общаться, обсуждать и быть благословленными!</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3</a:t>
            </a:fld>
            <a:endParaRPr lang="en-US"/>
          </a:p>
        </p:txBody>
      </p:sp>
    </p:spTree>
    <p:extLst>
      <p:ext uri="{BB962C8B-B14F-4D97-AF65-F5344CB8AC3E}">
        <p14:creationId xmlns:p14="http://schemas.microsoft.com/office/powerpoint/2010/main" xmlns="" val="378721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i="1" kern="1200" dirty="0" smtClean="0">
                <a:solidFill>
                  <a:schemeClr val="tx1"/>
                </a:solidFill>
                <a:effectLst/>
                <a:latin typeface="+mn-lt"/>
                <a:ea typeface="+mn-ea"/>
                <a:cs typeface="+mn-cs"/>
              </a:rPr>
              <a:t>Молитва</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ru-RU" sz="1200" kern="1200" dirty="0" smtClean="0">
                <a:solidFill>
                  <a:schemeClr val="tx1"/>
                </a:solidFill>
                <a:latin typeface="+mn-lt"/>
                <a:ea typeface="+mn-ea"/>
                <a:cs typeface="+mn-cs"/>
              </a:rPr>
              <a:t>Мы начнем наше совместное изучение с чтения отрывка из Откровения 5:11-14. Это прекрасная иллюстрация того, как прославление происходит на небесах. После того, как мы прочитаем этот отрывок, давайте немного о нем поговорим.</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[Примечание для ведущего: вы можете пригласить нескольких людей принять участие в чтении этого библейского отрывка].</a:t>
            </a:r>
          </a:p>
          <a:p>
            <a:r>
              <a:rPr lang="en-US" sz="1200" kern="1200" dirty="0">
                <a:solidFill>
                  <a:schemeClr val="tx1"/>
                </a:solidFill>
                <a:effectLst/>
                <a:latin typeface="+mn-lt"/>
                <a:ea typeface="+mn-ea"/>
                <a:cs typeface="+mn-cs"/>
              </a:rPr>
              <a:t> </a:t>
            </a:r>
          </a:p>
          <a:p>
            <a:r>
              <a:rPr lang="ru-RU" sz="1200" i="1" kern="1200" dirty="0" smtClean="0">
                <a:solidFill>
                  <a:schemeClr val="tx1"/>
                </a:solidFill>
                <a:latin typeface="+mn-lt"/>
                <a:ea typeface="+mn-ea"/>
                <a:cs typeface="+mn-cs"/>
              </a:rPr>
              <a:t>11. И я видел и слышал голос многих Ангелов вокруг престола и животных и старцев, и число их было тьмы тем и тысячи тысяч,</a:t>
            </a:r>
          </a:p>
          <a:p>
            <a:r>
              <a:rPr lang="ru-RU" sz="1200" i="1" kern="1200" dirty="0" smtClean="0">
                <a:solidFill>
                  <a:schemeClr val="tx1"/>
                </a:solidFill>
                <a:latin typeface="+mn-lt"/>
                <a:ea typeface="+mn-ea"/>
                <a:cs typeface="+mn-cs"/>
              </a:rPr>
              <a:t>12. которые говорили громким голосом: достоин Агнец закланный принять силу и богатство, и премудрость и крепость, и честь и славу и благословение.</a:t>
            </a:r>
          </a:p>
          <a:p>
            <a:r>
              <a:rPr lang="ru-RU" sz="1200" i="1" kern="1200" dirty="0" smtClean="0">
                <a:solidFill>
                  <a:schemeClr val="tx1"/>
                </a:solidFill>
                <a:latin typeface="+mn-lt"/>
                <a:ea typeface="+mn-ea"/>
                <a:cs typeface="+mn-cs"/>
              </a:rPr>
              <a:t>13. И всякое создание, находящееся на небе и на земле, и под землею, и на море, и все, что в них, слышал я, говорило: Сидящему на престоле и Агнцу — благословение и честь, и слава и держава во веки веков.</a:t>
            </a:r>
          </a:p>
          <a:p>
            <a:r>
              <a:rPr lang="ru-RU" sz="1200" i="1" kern="1200" dirty="0" smtClean="0">
                <a:solidFill>
                  <a:schemeClr val="tx1"/>
                </a:solidFill>
                <a:latin typeface="+mn-lt"/>
                <a:ea typeface="+mn-ea"/>
                <a:cs typeface="+mn-cs"/>
              </a:rPr>
              <a:t>14. И четыре животных говорили: аминь. И двадцать четыре старца пали и поклонились Живущему во веки веков</a:t>
            </a:r>
            <a:r>
              <a:rPr lang="ru-RU" sz="1200" kern="1200" dirty="0" smtClean="0">
                <a:solidFill>
                  <a:schemeClr val="tx1"/>
                </a:solidFill>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4</a:t>
            </a:fld>
            <a:endParaRPr lang="en-US"/>
          </a:p>
        </p:txBody>
      </p:sp>
    </p:spTree>
    <p:extLst>
      <p:ext uri="{BB962C8B-B14F-4D97-AF65-F5344CB8AC3E}">
        <p14:creationId xmlns:p14="http://schemas.microsoft.com/office/powerpoint/2010/main" xmlns="" val="38384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Согласно этому библейскому отрывку кто открыл свои сосуды хвалы перед Богом? [небесные воинства ангелов]</a:t>
            </a:r>
          </a:p>
          <a:p>
            <a:r>
              <a:rPr lang="ru-RU" sz="1200" kern="1200" dirty="0" smtClean="0">
                <a:solidFill>
                  <a:schemeClr val="tx1"/>
                </a:solidFill>
                <a:latin typeface="+mn-lt"/>
                <a:ea typeface="+mn-ea"/>
                <a:cs typeface="+mn-cs"/>
              </a:rPr>
              <a:t>Почему они прославляют Бога? [потому что Он достоит хвалы]</a:t>
            </a:r>
          </a:p>
          <a:p>
            <a:r>
              <a:rPr lang="ru-RU" sz="1200" kern="1200" dirty="0" smtClean="0">
                <a:solidFill>
                  <a:schemeClr val="tx1"/>
                </a:solidFill>
                <a:latin typeface="+mn-lt"/>
                <a:ea typeface="+mn-ea"/>
                <a:cs typeface="+mn-cs"/>
              </a:rPr>
              <a:t>Бог также достоин хвалы, исходящей из уст людей. Поэтому, сосредоточив внимание на том, кто есть Бог, что мы можем сказать о некоторых чертах Его характера, за которые мы можем хвалить Его?</a:t>
            </a:r>
          </a:p>
          <a:p>
            <a:r>
              <a:rPr lang="ru-RU" sz="1200" kern="1200" dirty="0" smtClean="0">
                <a:solidFill>
                  <a:schemeClr val="tx1"/>
                </a:solidFill>
                <a:latin typeface="+mn-lt"/>
                <a:ea typeface="+mn-ea"/>
                <a:cs typeface="+mn-cs"/>
              </a:rPr>
              <a:t>[Обсуждение: Дайте время для ответов. Примерные ответы: Бог - наш Творец, Начало и Конец, Царь царей и Господь господствующих. Он наш Кормилец, Целитель, Искупитель, Законодатель, Судья, Первосвященник и Заступник, наш Защитник, наша Сила, Скала нашего спасения и многое другое].</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5</a:t>
            </a:fld>
            <a:endParaRPr lang="en-US"/>
          </a:p>
        </p:txBody>
      </p:sp>
    </p:spTree>
    <p:extLst>
      <p:ext uri="{BB962C8B-B14F-4D97-AF65-F5344CB8AC3E}">
        <p14:creationId xmlns:p14="http://schemas.microsoft.com/office/powerpoint/2010/main" xmlns="" val="88797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Почему нужно излить наши сосуды с благовониями перед Богом?</a:t>
            </a:r>
          </a:p>
          <a:p>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Теперь давайте рассмотрим некоторые важные причины, по которым Бог заслуживает нашей хвалы, и почему мы должны нести Ему благоуханное славословие. </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6</a:t>
            </a:fld>
            <a:endParaRPr lang="en-US"/>
          </a:p>
        </p:txBody>
      </p:sp>
    </p:spTree>
    <p:extLst>
      <p:ext uri="{BB962C8B-B14F-4D97-AF65-F5344CB8AC3E}">
        <p14:creationId xmlns:p14="http://schemas.microsoft.com/office/powerpoint/2010/main" xmlns="" val="70940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Во-первых</a:t>
            </a:r>
            <a:r>
              <a:rPr lang="ru-RU" sz="1200" kern="1200" dirty="0" smtClean="0">
                <a:solidFill>
                  <a:schemeClr val="tx1"/>
                </a:solidFill>
                <a:latin typeface="+mn-lt"/>
                <a:ea typeface="+mn-ea"/>
                <a:cs typeface="+mn-cs"/>
              </a:rPr>
              <a:t>, как мы уже установили из библейского отрывка, </a:t>
            </a:r>
            <a:r>
              <a:rPr lang="ru-RU" sz="1200" b="1" kern="1200" dirty="0" smtClean="0">
                <a:solidFill>
                  <a:schemeClr val="tx1"/>
                </a:solidFill>
                <a:latin typeface="+mn-lt"/>
                <a:ea typeface="+mn-ea"/>
                <a:cs typeface="+mn-cs"/>
              </a:rPr>
              <a:t>Он один достоин нашей хвалы</a:t>
            </a:r>
            <a:r>
              <a:rPr lang="ru-RU" sz="1200" kern="1200" dirty="0" smtClean="0">
                <a:solidFill>
                  <a:schemeClr val="tx1"/>
                </a:solidFill>
                <a:latin typeface="+mn-lt"/>
                <a:ea typeface="+mn-ea"/>
                <a:cs typeface="+mn-cs"/>
              </a:rPr>
              <a:t>. Но, к сожалению, иногда наша хвала прямо пропорциональна количеству  благословений, которые мы видим или не видим в нашей жизни. Когда мы получаем ответы на молитву, на которые надеялись, мы прославляем Бога. Но если мы их не получаем или получим не тогда, когда нам надо, мы забываем или пренебрегаем прославлением Бога.</a:t>
            </a:r>
          </a:p>
          <a:p>
            <a:r>
              <a:rPr lang="ru-RU" sz="1200" kern="1200" dirty="0" smtClean="0">
                <a:solidFill>
                  <a:schemeClr val="tx1"/>
                </a:solidFill>
                <a:latin typeface="+mn-lt"/>
                <a:ea typeface="+mn-ea"/>
                <a:cs typeface="+mn-cs"/>
              </a:rPr>
              <a:t>Я молюсь о том, чтобы мы не забывали, что Бог достоин нашей хвалы в любое время! Как можно прославлять Бога?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[Заметка для ведущего: отведите несколько минут для того, чтобы слушатели высказали свои предложения и мысли по этому поводу]</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7</a:t>
            </a:fld>
            <a:endParaRPr lang="en-US"/>
          </a:p>
        </p:txBody>
      </p:sp>
    </p:spTree>
    <p:extLst>
      <p:ext uri="{BB962C8B-B14F-4D97-AF65-F5344CB8AC3E}">
        <p14:creationId xmlns:p14="http://schemas.microsoft.com/office/powerpoint/2010/main" xmlns="" val="876172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Вторая </a:t>
            </a:r>
            <a:r>
              <a:rPr lang="ru-RU" sz="1200" kern="1200" dirty="0" smtClean="0">
                <a:solidFill>
                  <a:schemeClr val="tx1"/>
                </a:solidFill>
                <a:latin typeface="+mn-lt"/>
                <a:ea typeface="+mn-ea"/>
                <a:cs typeface="+mn-cs"/>
              </a:rPr>
              <a:t>причина хвалить Бога - это просто </a:t>
            </a:r>
            <a:r>
              <a:rPr lang="ru-RU" sz="1200" b="1" kern="1200" dirty="0" smtClean="0">
                <a:solidFill>
                  <a:schemeClr val="tx1"/>
                </a:solidFill>
                <a:latin typeface="+mn-lt"/>
                <a:ea typeface="+mn-ea"/>
                <a:cs typeface="+mn-cs"/>
              </a:rPr>
              <a:t>потому, что </a:t>
            </a:r>
            <a:r>
              <a:rPr lang="ru-RU" sz="1200" b="1" i="1" kern="1200" dirty="0" smtClean="0">
                <a:solidFill>
                  <a:schemeClr val="tx1"/>
                </a:solidFill>
                <a:latin typeface="+mn-lt"/>
                <a:ea typeface="+mn-ea"/>
                <a:cs typeface="+mn-cs"/>
              </a:rPr>
              <a:t>Он приглашает нас это делать</a:t>
            </a:r>
            <a:r>
              <a:rPr lang="ru-RU" sz="1200" kern="1200" dirty="0" smtClean="0">
                <a:solidFill>
                  <a:schemeClr val="tx1"/>
                </a:solidFill>
                <a:latin typeface="+mn-lt"/>
                <a:ea typeface="+mn-ea"/>
                <a:cs typeface="+mn-cs"/>
              </a:rPr>
              <a:t>. Псалмопевец писал: «Все дышащее да хвалит Господа! </a:t>
            </a:r>
            <a:r>
              <a:rPr lang="ru-RU" sz="1200" kern="1200" dirty="0" err="1" smtClean="0">
                <a:solidFill>
                  <a:schemeClr val="tx1"/>
                </a:solidFill>
                <a:latin typeface="+mn-lt"/>
                <a:ea typeface="+mn-ea"/>
                <a:cs typeface="+mn-cs"/>
              </a:rPr>
              <a:t>Аллилуия</a:t>
            </a:r>
            <a:r>
              <a:rPr lang="ru-RU" sz="1200" kern="1200" dirty="0" smtClean="0">
                <a:solidFill>
                  <a:schemeClr val="tx1"/>
                </a:solidFill>
                <a:latin typeface="+mn-lt"/>
                <a:ea typeface="+mn-ea"/>
                <a:cs typeface="+mn-cs"/>
              </a:rPr>
              <a:t>» (Псалом 150:6). Мы и сами понимаем, как приятно слышать искренние слова благодарности от кого-то, кому мы помогли. Наша благоухающая похвала также радует сердце Иисуса.</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8</a:t>
            </a:fld>
            <a:endParaRPr lang="en-US"/>
          </a:p>
        </p:txBody>
      </p:sp>
    </p:spTree>
    <p:extLst>
      <p:ext uri="{BB962C8B-B14F-4D97-AF65-F5344CB8AC3E}">
        <p14:creationId xmlns:p14="http://schemas.microsoft.com/office/powerpoint/2010/main" xmlns="" val="1823700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Третья</a:t>
            </a:r>
            <a:r>
              <a:rPr lang="ru-RU" sz="1200" kern="1200" dirty="0" smtClean="0">
                <a:solidFill>
                  <a:schemeClr val="tx1"/>
                </a:solidFill>
                <a:latin typeface="+mn-lt"/>
                <a:ea typeface="+mn-ea"/>
                <a:cs typeface="+mn-cs"/>
              </a:rPr>
              <a:t> причина хвалить Бога заключается в том, что </a:t>
            </a:r>
            <a:r>
              <a:rPr lang="ru-RU" sz="1200" b="1" kern="1200" dirty="0" smtClean="0">
                <a:solidFill>
                  <a:schemeClr val="tx1"/>
                </a:solidFill>
                <a:latin typeface="+mn-lt"/>
                <a:ea typeface="+mn-ea"/>
                <a:cs typeface="+mn-cs"/>
              </a:rPr>
              <a:t>прославление делает отношения с Ним более близкими</a:t>
            </a:r>
            <a:r>
              <a:rPr lang="ru-RU" sz="1200" kern="1200" dirty="0" smtClean="0">
                <a:solidFill>
                  <a:schemeClr val="tx1"/>
                </a:solidFill>
                <a:latin typeface="+mn-lt"/>
                <a:ea typeface="+mn-ea"/>
                <a:cs typeface="+mn-cs"/>
              </a:rPr>
              <a:t>. Псалмопевец писал о Боге: «Но Ты, Святой, живешь среди </a:t>
            </a:r>
            <a:r>
              <a:rPr lang="ru-RU" sz="1200" i="1" kern="1200" dirty="0" smtClean="0">
                <a:solidFill>
                  <a:schemeClr val="tx1"/>
                </a:solidFill>
                <a:latin typeface="+mn-lt"/>
                <a:ea typeface="+mn-ea"/>
                <a:cs typeface="+mn-cs"/>
              </a:rPr>
              <a:t>славословий</a:t>
            </a:r>
            <a:r>
              <a:rPr lang="ru-RU" sz="1200" kern="1200" dirty="0" smtClean="0">
                <a:solidFill>
                  <a:schemeClr val="tx1"/>
                </a:solidFill>
                <a:latin typeface="+mn-lt"/>
                <a:ea typeface="+mn-ea"/>
                <a:cs typeface="+mn-cs"/>
              </a:rPr>
              <a:t> Израиля» (Псалом 21:4, курсив добавлен). Хвала способствует тому, что Бог глубже входит в нашу жизнь, когда мы сами стремимся к сближению с Ним. «Приблизьтесь к Богу, и приблизится к вам», - говорит апостол Иаков (</a:t>
            </a:r>
            <a:r>
              <a:rPr lang="ru-RU" sz="1200" kern="1200" dirty="0" err="1" smtClean="0">
                <a:solidFill>
                  <a:schemeClr val="tx1"/>
                </a:solidFill>
                <a:latin typeface="+mn-lt"/>
                <a:ea typeface="+mn-ea"/>
                <a:cs typeface="+mn-cs"/>
              </a:rPr>
              <a:t>Иак</a:t>
            </a:r>
            <a:r>
              <a:rPr lang="ru-RU" sz="1200" kern="1200" dirty="0" smtClean="0">
                <a:solidFill>
                  <a:schemeClr val="tx1"/>
                </a:solidFill>
                <a:latin typeface="+mn-lt"/>
                <a:ea typeface="+mn-ea"/>
                <a:cs typeface="+mn-cs"/>
              </a:rPr>
              <a:t>. 4:8). Небесный Отец также любит иметь личное общение с нами. Когда в смирении мы прославляем Его, это помогает нам восстановить правильные отношения с Ним, которые грех первоначально нарушил.</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9</a:t>
            </a:fld>
            <a:endParaRPr lang="en-US"/>
          </a:p>
        </p:txBody>
      </p:sp>
    </p:spTree>
    <p:extLst>
      <p:ext uri="{BB962C8B-B14F-4D97-AF65-F5344CB8AC3E}">
        <p14:creationId xmlns:p14="http://schemas.microsoft.com/office/powerpoint/2010/main" xmlns="" val="204567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88074A-F5BB-1749-9BC0-54686A1FD33B}"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562352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736985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62471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38614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8074A-F5BB-1749-9BC0-54686A1FD33B}"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28024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8074A-F5BB-1749-9BC0-54686A1FD33B}"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58046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8074A-F5BB-1749-9BC0-54686A1FD33B}" type="datetimeFigureOut">
              <a:rPr lang="en-US" smtClean="0"/>
              <a:pPr/>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96421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8074A-F5BB-1749-9BC0-54686A1FD33B}" type="datetimeFigureOut">
              <a:rPr lang="en-US" smtClean="0"/>
              <a:pPr/>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364445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8074A-F5BB-1749-9BC0-54686A1FD33B}" type="datetimeFigureOut">
              <a:rPr lang="en-US" smtClean="0"/>
              <a:pPr/>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397522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12802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764186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8074A-F5BB-1749-9BC0-54686A1FD33B}" type="datetimeFigureOut">
              <a:rPr lang="en-US" smtClean="0"/>
              <a:pPr/>
              <a:t>4/26/2018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87149-6796-E04F-8161-A7949E4E1742}" type="slidenum">
              <a:rPr lang="en-US" smtClean="0"/>
              <a:pPr/>
              <a:t>‹#›</a:t>
            </a:fld>
            <a:endParaRPr lang="en-US"/>
          </a:p>
        </p:txBody>
      </p:sp>
    </p:spTree>
    <p:extLst>
      <p:ext uri="{BB962C8B-B14F-4D97-AF65-F5344CB8AC3E}">
        <p14:creationId xmlns:p14="http://schemas.microsoft.com/office/powerpoint/2010/main" xmlns="" val="1576243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xmlns="" val="0"/>
              </a:ext>
            </a:extLst>
          </a:blip>
          <a:srcRect t="6188" b="4916"/>
          <a:stretch/>
        </p:blipFill>
        <p:spPr>
          <a:xfrm>
            <a:off x="0" y="-30434"/>
            <a:ext cx="12192000" cy="6888434"/>
          </a:xfrm>
          <a:prstGeom prst="rect">
            <a:avLst/>
          </a:prstGeom>
        </p:spPr>
      </p:pic>
      <p:sp>
        <p:nvSpPr>
          <p:cNvPr id="2" name="Title 1"/>
          <p:cNvSpPr>
            <a:spLocks noGrp="1"/>
          </p:cNvSpPr>
          <p:nvPr>
            <p:ph type="ctrTitle"/>
          </p:nvPr>
        </p:nvSpPr>
        <p:spPr>
          <a:xfrm>
            <a:off x="4305300" y="3276600"/>
            <a:ext cx="7086600" cy="2413000"/>
          </a:xfrm>
        </p:spPr>
        <p:txBody>
          <a:bodyPr>
            <a:normAutofit/>
          </a:bodyPr>
          <a:lstStyle/>
          <a:p>
            <a:r>
              <a:rPr lang="ru-RU" sz="5400" dirty="0" smtClean="0">
                <a:solidFill>
                  <a:srgbClr val="941651"/>
                </a:solidFill>
                <a:latin typeface="Avenir Next" charset="0"/>
                <a:ea typeface="Avenir Next" charset="0"/>
                <a:cs typeface="Avenir Next" charset="0"/>
              </a:rPr>
              <a:t>СОСУДЫ С </a:t>
            </a:r>
            <a:r>
              <a:rPr lang="ru-RU" sz="5400" b="1" dirty="0" smtClean="0">
                <a:solidFill>
                  <a:srgbClr val="941651"/>
                </a:solidFill>
                <a:latin typeface="Avenir Next" charset="0"/>
                <a:ea typeface="Avenir Next" charset="0"/>
                <a:cs typeface="Avenir Next" charset="0"/>
              </a:rPr>
              <a:t>БЛАГОВОНИЯМИ</a:t>
            </a:r>
            <a:r>
              <a:rPr lang="en-US" dirty="0">
                <a:solidFill>
                  <a:srgbClr val="941651"/>
                </a:solidFill>
                <a:latin typeface="Avenir Next" charset="0"/>
                <a:ea typeface="Avenir Next" charset="0"/>
                <a:cs typeface="Avenir Next" charset="0"/>
              </a:rPr>
              <a:t/>
            </a:r>
            <a:br>
              <a:rPr lang="en-US" dirty="0">
                <a:solidFill>
                  <a:srgbClr val="941651"/>
                </a:solidFill>
                <a:latin typeface="Avenir Next" charset="0"/>
                <a:ea typeface="Avenir Next" charset="0"/>
                <a:cs typeface="Avenir Next" charset="0"/>
              </a:rPr>
            </a:br>
            <a:r>
              <a:rPr lang="ru-RU" sz="2000" dirty="0" smtClean="0">
                <a:latin typeface="Avenir Next" charset="0"/>
                <a:ea typeface="Avenir Next" charset="0"/>
                <a:cs typeface="Avenir Next" charset="0"/>
              </a:rPr>
              <a:t>ПРЕВРАЩАЕМ НАШУ ХВАЛУ В БЛАГОСЛОВЕНИЯ</a:t>
            </a:r>
            <a:endParaRPr lang="en-US" sz="2400" dirty="0">
              <a:latin typeface="Avenir Next" charset="0"/>
              <a:ea typeface="Avenir Next" charset="0"/>
              <a:cs typeface="Avenir Next"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1429284" y="6401330"/>
            <a:ext cx="543621" cy="380280"/>
          </a:xfrm>
          <a:prstGeom prst="rect">
            <a:avLst/>
          </a:prstGeom>
        </p:spPr>
      </p:pic>
      <p:sp>
        <p:nvSpPr>
          <p:cNvPr id="6" name="Subtitle 5"/>
          <p:cNvSpPr txBox="1">
            <a:spLocks noGrp="1"/>
          </p:cNvSpPr>
          <p:nvPr>
            <p:ph type="subTitle" idx="1"/>
          </p:nvPr>
        </p:nvSpPr>
        <p:spPr>
          <a:xfrm>
            <a:off x="5461000" y="6256338"/>
            <a:ext cx="4914900" cy="501419"/>
          </a:xfrm>
          <a:prstGeom prst="rect">
            <a:avLst/>
          </a:prstGeom>
          <a:noFill/>
        </p:spPr>
        <p:txBody>
          <a:bodyPr wrap="square" rtlCol="0">
            <a:spAutoFit/>
          </a:bodyPr>
          <a:lstStyle/>
          <a:p>
            <a:pPr algn="ctr"/>
            <a:r>
              <a:rPr lang="ru-RU" sz="1000" b="1" dirty="0" smtClean="0">
                <a:latin typeface="Avenir Next" charset="0"/>
                <a:ea typeface="Avenir Next" charset="0"/>
                <a:cs typeface="Avenir Next" charset="0"/>
              </a:rPr>
              <a:t>ГЕНЕРАЛЬНАЯ КОНФЕРЕНЦИЯ</a:t>
            </a:r>
            <a:endParaRPr lang="en-US" sz="1000" b="1" dirty="0">
              <a:latin typeface="Avenir Next" charset="0"/>
              <a:ea typeface="Avenir Next" charset="0"/>
              <a:cs typeface="Avenir Next" charset="0"/>
            </a:endParaRPr>
          </a:p>
          <a:p>
            <a:pPr algn="ctr"/>
            <a:r>
              <a:rPr lang="ru-RU" sz="1000" b="1" dirty="0" smtClean="0">
                <a:latin typeface="Avenir Next" charset="0"/>
                <a:ea typeface="Avenir Next" charset="0"/>
                <a:cs typeface="Avenir Next" charset="0"/>
              </a:rPr>
              <a:t>ОТДЕЛ ЖЕНСКОГО СЛУЖЕНИЯ</a:t>
            </a:r>
            <a:endParaRPr lang="en-US" sz="1000" b="1" dirty="0">
              <a:latin typeface="Avenir Next" charset="0"/>
              <a:ea typeface="Avenir Next" charset="0"/>
              <a:cs typeface="Avenir Next" charset="0"/>
            </a:endParaRPr>
          </a:p>
        </p:txBody>
      </p:sp>
    </p:spTree>
    <p:extLst>
      <p:ext uri="{BB962C8B-B14F-4D97-AF65-F5344CB8AC3E}">
        <p14:creationId xmlns:p14="http://schemas.microsoft.com/office/powerpoint/2010/main" xmlns="" val="602397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89200" y="2247901"/>
            <a:ext cx="8864600" cy="4394200"/>
          </a:xfrm>
        </p:spPr>
        <p:txBody>
          <a:bodyPr>
            <a:normAutofit fontScale="77500" lnSpcReduction="20000"/>
          </a:bodyPr>
          <a:lstStyle/>
          <a:p>
            <a:pPr>
              <a:lnSpc>
                <a:spcPct val="150000"/>
              </a:lnSpc>
            </a:pPr>
            <a:r>
              <a:rPr lang="ru-RU" b="1" dirty="0" smtClean="0"/>
              <a:t>Четвертая</a:t>
            </a:r>
            <a:r>
              <a:rPr lang="ru-RU" dirty="0" smtClean="0"/>
              <a:t> </a:t>
            </a:r>
            <a:r>
              <a:rPr lang="ru-RU" b="1" dirty="0" smtClean="0"/>
              <a:t>причина</a:t>
            </a:r>
            <a:r>
              <a:rPr lang="ru-RU" dirty="0" smtClean="0"/>
              <a:t> </a:t>
            </a:r>
            <a:r>
              <a:rPr lang="ru-RU" b="1" i="1" dirty="0" smtClean="0">
                <a:solidFill>
                  <a:srgbClr val="941651"/>
                </a:solidFill>
              </a:rPr>
              <a:t>прославлять Бога заключается в том,  чтобы уже сейчас начать жить жизнью прославления, как на небесах, - это будет отличной тренировкой</a:t>
            </a:r>
            <a:r>
              <a:rPr lang="en-US" b="1" i="1" dirty="0" smtClean="0">
                <a:solidFill>
                  <a:srgbClr val="941651"/>
                </a:solidFill>
              </a:rPr>
              <a:t>.</a:t>
            </a:r>
            <a:r>
              <a:rPr lang="en-US" dirty="0" smtClean="0"/>
              <a:t> </a:t>
            </a:r>
            <a:r>
              <a:rPr lang="ru-RU" dirty="0" smtClean="0"/>
              <a:t>Апостол Павел писал: «Посему и Бог превознес Его и дал Ему имя выше всякого имени, дабы пред именем Иисуса преклонилось всякое колено небесных, земных и преисподних, и всякий язык исповедал, что Господь Иисус Христос в славу Бога Отца (Послание к Филиппийцам 2:9-11).</a:t>
            </a:r>
            <a:r>
              <a:rPr lang="en-US" sz="2600" dirty="0" smtClean="0"/>
              <a:t> </a:t>
            </a:r>
            <a:endParaRPr lang="en-US" sz="2600" dirty="0"/>
          </a:p>
          <a:p>
            <a:pPr marL="0" indent="0" algn="ctr">
              <a:lnSpc>
                <a:spcPct val="150000"/>
              </a:lnSpc>
              <a:buNone/>
            </a:pPr>
            <a:r>
              <a:rPr lang="en-US" sz="2200" dirty="0" smtClean="0"/>
              <a:t>(</a:t>
            </a:r>
            <a:r>
              <a:rPr lang="ru-RU" sz="2000" dirty="0" smtClean="0"/>
              <a:t>Послание к Филиппийцам </a:t>
            </a:r>
            <a:r>
              <a:rPr lang="en-US" sz="2200" dirty="0" smtClean="0"/>
              <a:t>2:9-11) </a:t>
            </a:r>
            <a:endParaRPr lang="en-US" sz="2200" dirty="0"/>
          </a:p>
        </p:txBody>
      </p:sp>
    </p:spTree>
    <p:extLst>
      <p:ext uri="{BB962C8B-B14F-4D97-AF65-F5344CB8AC3E}">
        <p14:creationId xmlns:p14="http://schemas.microsoft.com/office/powerpoint/2010/main" xmlns="" val="46150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7020984"/>
          </a:xfrm>
          <a:prstGeom prst="rect">
            <a:avLst/>
          </a:prstGeom>
        </p:spPr>
      </p:pic>
      <p:sp>
        <p:nvSpPr>
          <p:cNvPr id="3" name="Content Placeholder 2"/>
          <p:cNvSpPr>
            <a:spLocks noGrp="1"/>
          </p:cNvSpPr>
          <p:nvPr>
            <p:ph idx="1"/>
          </p:nvPr>
        </p:nvSpPr>
        <p:spPr>
          <a:xfrm>
            <a:off x="838200" y="2905125"/>
            <a:ext cx="10515600" cy="3508375"/>
          </a:xfrm>
        </p:spPr>
        <p:txBody>
          <a:bodyPr>
            <a:normAutofit fontScale="92500" lnSpcReduction="10000"/>
          </a:bodyPr>
          <a:lstStyle/>
          <a:p>
            <a:pPr marL="0" indent="0" algn="ctr">
              <a:lnSpc>
                <a:spcPct val="100000"/>
              </a:lnSpc>
              <a:buNone/>
            </a:pPr>
            <a:r>
              <a:rPr lang="ru-RU" dirty="0" smtClean="0"/>
              <a:t>«Все небожители с интересом взирают на общины святых, собирающихся на земле для поклонения Богу в духе и истине, в красоте святости. Во внутреннем небесном дворе небожители внимают свидетельствам детей Христовых, произносимым ими во внешнем дворе на земле</a:t>
            </a:r>
            <a:r>
              <a:rPr lang="en-US" dirty="0" smtClean="0"/>
              <a:t>, </a:t>
            </a:r>
            <a:r>
              <a:rPr lang="ru-RU" b="1" dirty="0" smtClean="0">
                <a:solidFill>
                  <a:srgbClr val="941651"/>
                </a:solidFill>
              </a:rPr>
              <a:t>Хвала и благодарение, исходящие от Церкви внизу, подхватываются небесным хором, тогда песни хвалы и радости оглашают небесные дворы, </a:t>
            </a:r>
            <a:r>
              <a:rPr lang="ru-RU" dirty="0" smtClean="0"/>
              <a:t>ибо Христос не напрасно умер за падших сыновей и дочерей Адама</a:t>
            </a:r>
            <a:r>
              <a:rPr lang="en-US" dirty="0" smtClean="0"/>
              <a:t>…</a:t>
            </a:r>
            <a:r>
              <a:rPr lang="ru-RU" dirty="0" smtClean="0"/>
              <a:t>»</a:t>
            </a:r>
            <a:r>
              <a:rPr lang="en-US" dirty="0" smtClean="0"/>
              <a:t>.</a:t>
            </a:r>
            <a:endParaRPr lang="en-US" dirty="0"/>
          </a:p>
          <a:p>
            <a:pPr marL="0" indent="0" algn="ctr">
              <a:lnSpc>
                <a:spcPct val="100000"/>
              </a:lnSpc>
              <a:buNone/>
            </a:pPr>
            <a:r>
              <a:rPr lang="en-US" sz="2000" dirty="0" smtClean="0"/>
              <a:t>(</a:t>
            </a:r>
            <a:r>
              <a:rPr lang="ru-RU" sz="2000" dirty="0" err="1" smtClean="0"/>
              <a:t>Эллен</a:t>
            </a:r>
            <a:r>
              <a:rPr lang="ru-RU" sz="2000" dirty="0" smtClean="0"/>
              <a:t> Уайт. Свидетельства для Церкви, том 6, с. 632</a:t>
            </a:r>
            <a:r>
              <a:rPr lang="en-US" sz="2000" dirty="0" smtClean="0"/>
              <a:t>)</a:t>
            </a:r>
            <a:endParaRPr lang="en-US" sz="2000" dirty="0"/>
          </a:p>
        </p:txBody>
      </p:sp>
    </p:spTree>
    <p:extLst>
      <p:ext uri="{BB962C8B-B14F-4D97-AF65-F5344CB8AC3E}">
        <p14:creationId xmlns:p14="http://schemas.microsoft.com/office/powerpoint/2010/main" xmlns="" val="201100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65200" y="2955925"/>
            <a:ext cx="10121900" cy="2657475"/>
          </a:xfrm>
        </p:spPr>
        <p:txBody>
          <a:bodyPr>
            <a:normAutofit fontScale="92500" lnSpcReduction="10000"/>
          </a:bodyPr>
          <a:lstStyle/>
          <a:p>
            <a:pPr marL="0" indent="0" algn="ctr">
              <a:lnSpc>
                <a:spcPct val="100000"/>
              </a:lnSpc>
              <a:buNone/>
            </a:pPr>
            <a:r>
              <a:rPr lang="ru-RU" dirty="0" smtClean="0"/>
              <a:t>И, наконец, еще одна причина прославлять Бога заключается в том, что </a:t>
            </a:r>
            <a:r>
              <a:rPr lang="ru-RU" b="1" dirty="0" smtClean="0">
                <a:solidFill>
                  <a:srgbClr val="941651"/>
                </a:solidFill>
              </a:rPr>
              <a:t>Он дает нам заверение в особых благословениях, когда мы Его славим</a:t>
            </a:r>
            <a:r>
              <a:rPr lang="en-US" b="1" dirty="0" smtClean="0">
                <a:solidFill>
                  <a:srgbClr val="941651"/>
                </a:solidFill>
              </a:rPr>
              <a:t> </a:t>
            </a:r>
            <a:r>
              <a:rPr lang="en-US" dirty="0" smtClean="0"/>
              <a:t>(</a:t>
            </a:r>
            <a:r>
              <a:rPr lang="ru-RU" dirty="0" smtClean="0"/>
              <a:t>см. 2 Царств 22:47-51</a:t>
            </a:r>
            <a:r>
              <a:rPr lang="en-US" dirty="0" smtClean="0"/>
              <a:t>). </a:t>
            </a:r>
            <a:r>
              <a:rPr lang="ru-RU" dirty="0" smtClean="0"/>
              <a:t>Эти благословения Господь дает нам не только для того, чтобы мы их использовали для себя, но и чтобы делились с другими, рассказывая о Божьей великой любви к ним. Не случайно тема сегодняшнего женского служения напоминает нам о том, что мы </a:t>
            </a:r>
            <a:r>
              <a:rPr lang="en-US" b="1" dirty="0" smtClean="0">
                <a:solidFill>
                  <a:srgbClr val="941651"/>
                </a:solidFill>
              </a:rPr>
              <a:t>“</a:t>
            </a:r>
            <a:r>
              <a:rPr lang="ru-RU" b="1" dirty="0" smtClean="0">
                <a:solidFill>
                  <a:srgbClr val="941651"/>
                </a:solidFill>
              </a:rPr>
              <a:t>благословлены, чтобы быть благословением</a:t>
            </a:r>
            <a:r>
              <a:rPr lang="en-US" b="1" dirty="0" smtClean="0">
                <a:solidFill>
                  <a:srgbClr val="941651"/>
                </a:solidFill>
              </a:rPr>
              <a:t>”</a:t>
            </a:r>
            <a:endParaRPr lang="en-US" b="1" dirty="0">
              <a:solidFill>
                <a:srgbClr val="941651"/>
              </a:solidFill>
            </a:endParaRPr>
          </a:p>
        </p:txBody>
      </p:sp>
    </p:spTree>
    <p:extLst>
      <p:ext uri="{BB962C8B-B14F-4D97-AF65-F5344CB8AC3E}">
        <p14:creationId xmlns:p14="http://schemas.microsoft.com/office/powerpoint/2010/main" xmlns="" val="188086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1358900" y="3324225"/>
            <a:ext cx="9220200" cy="1325563"/>
          </a:xfrm>
        </p:spPr>
        <p:txBody>
          <a:bodyPr>
            <a:noAutofit/>
          </a:bodyPr>
          <a:lstStyle/>
          <a:p>
            <a:r>
              <a:rPr lang="ru-RU" sz="3600" b="1" dirty="0" smtClean="0">
                <a:solidFill>
                  <a:srgbClr val="941651"/>
                </a:solidFill>
                <a:latin typeface="Avenir Next" charset="0"/>
                <a:ea typeface="Avenir Next" charset="0"/>
                <a:cs typeface="Avenir Next" charset="0"/>
              </a:rPr>
              <a:t>ЗАДАНИЕ ДЛЯ ГРУППЫ</a:t>
            </a:r>
            <a:r>
              <a:rPr lang="en-US" sz="3600" b="1" dirty="0">
                <a:solidFill>
                  <a:srgbClr val="941651"/>
                </a:solidFill>
                <a:latin typeface="Avenir Next" charset="0"/>
                <a:ea typeface="Avenir Next" charset="0"/>
                <a:cs typeface="Avenir Next" charset="0"/>
              </a:rPr>
              <a:t/>
            </a:r>
            <a:br>
              <a:rPr lang="en-US" sz="3600" b="1" dirty="0">
                <a:solidFill>
                  <a:srgbClr val="941651"/>
                </a:solidFill>
                <a:latin typeface="Avenir Next" charset="0"/>
                <a:ea typeface="Avenir Next" charset="0"/>
                <a:cs typeface="Avenir Next" charset="0"/>
              </a:rPr>
            </a:b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ru-RU" sz="3600" dirty="0" smtClean="0">
                <a:latin typeface="Avenir Next" charset="0"/>
                <a:ea typeface="Avenir Next" charset="0"/>
                <a:cs typeface="Avenir Next" charset="0"/>
              </a:rPr>
              <a:t>БИБЛЕЙСКИЕ ИСТОРИИ, В КОТОРЫХ ИЗЛИТИЕ СОСУДОВ С ХВАЛОЙ ПРИВЕЛО К БЛАГОСЛОВЕНИЯМ</a:t>
            </a:r>
            <a:endParaRPr lang="en-US" sz="3600" dirty="0">
              <a:latin typeface="Avenir Next" charset="0"/>
              <a:ea typeface="Avenir Next" charset="0"/>
              <a:cs typeface="Avenir Next" charset="0"/>
            </a:endParaRPr>
          </a:p>
        </p:txBody>
      </p:sp>
    </p:spTree>
    <p:extLst>
      <p:ext uri="{BB962C8B-B14F-4D97-AF65-F5344CB8AC3E}">
        <p14:creationId xmlns:p14="http://schemas.microsoft.com/office/powerpoint/2010/main" xmlns="" val="68745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3704"/>
            <a:ext cx="12192000" cy="6843184"/>
          </a:xfrm>
          <a:prstGeom prst="rect">
            <a:avLst/>
          </a:prstGeom>
        </p:spPr>
      </p:pic>
      <p:sp>
        <p:nvSpPr>
          <p:cNvPr id="2" name="Title 1"/>
          <p:cNvSpPr>
            <a:spLocks noGrp="1"/>
          </p:cNvSpPr>
          <p:nvPr>
            <p:ph type="title"/>
          </p:nvPr>
        </p:nvSpPr>
        <p:spPr>
          <a:xfrm>
            <a:off x="4508500" y="784225"/>
            <a:ext cx="7467600" cy="1325563"/>
          </a:xfrm>
        </p:spPr>
        <p:txBody>
          <a:bodyPr>
            <a:normAutofit/>
          </a:bodyPr>
          <a:lstStyle/>
          <a:p>
            <a:r>
              <a:rPr lang="ru-RU" sz="3600" b="1" dirty="0" smtClean="0">
                <a:solidFill>
                  <a:srgbClr val="941651"/>
                </a:solidFill>
                <a:latin typeface="Avenir Next" charset="0"/>
                <a:ea typeface="Avenir Next" charset="0"/>
                <a:cs typeface="Avenir Next" charset="0"/>
              </a:rPr>
              <a:t>ГРУППА </a:t>
            </a:r>
            <a:r>
              <a:rPr lang="en-US" sz="3600" b="1" dirty="0" smtClean="0">
                <a:solidFill>
                  <a:srgbClr val="941651"/>
                </a:solidFill>
                <a:latin typeface="Avenir Next" charset="0"/>
                <a:ea typeface="Avenir Next" charset="0"/>
                <a:cs typeface="Avenir Next" charset="0"/>
              </a:rPr>
              <a:t>1</a:t>
            </a: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ru-RU" sz="2400" b="1" dirty="0" smtClean="0">
                <a:latin typeface="Avenir Next" charset="0"/>
                <a:ea typeface="Avenir Next" charset="0"/>
                <a:cs typeface="Avenir Next" charset="0"/>
              </a:rPr>
              <a:t> 2 Паралипоменон </a:t>
            </a:r>
            <a:r>
              <a:rPr lang="en-US" sz="2400" b="1" dirty="0" smtClean="0">
                <a:latin typeface="Avenir Next" charset="0"/>
                <a:ea typeface="Avenir Next" charset="0"/>
                <a:cs typeface="Avenir Next" charset="0"/>
              </a:rPr>
              <a:t>20:20-22</a:t>
            </a:r>
            <a:endParaRPr lang="en-US" sz="3600" dirty="0">
              <a:latin typeface="Avenir Next" charset="0"/>
              <a:ea typeface="Avenir Next" charset="0"/>
              <a:cs typeface="Avenir Next" charset="0"/>
            </a:endParaRPr>
          </a:p>
        </p:txBody>
      </p:sp>
      <p:sp>
        <p:nvSpPr>
          <p:cNvPr id="3" name="Content Placeholder 2"/>
          <p:cNvSpPr>
            <a:spLocks noGrp="1"/>
          </p:cNvSpPr>
          <p:nvPr>
            <p:ph idx="1"/>
          </p:nvPr>
        </p:nvSpPr>
        <p:spPr>
          <a:xfrm>
            <a:off x="1117600" y="2790825"/>
            <a:ext cx="10515600" cy="2543175"/>
          </a:xfrm>
        </p:spPr>
        <p:txBody>
          <a:bodyPr/>
          <a:lstStyle/>
          <a:p>
            <a:pPr marL="0" indent="0">
              <a:lnSpc>
                <a:spcPct val="100000"/>
              </a:lnSpc>
              <a:buNone/>
            </a:pPr>
            <a:r>
              <a:rPr lang="en-US" b="1" dirty="0" smtClean="0"/>
              <a:t>—“</a:t>
            </a:r>
            <a:r>
              <a:rPr lang="ru-RU" dirty="0" smtClean="0"/>
              <a:t>И встали они рано утром, и выступили к пустыне </a:t>
            </a:r>
            <a:r>
              <a:rPr lang="ru-RU" dirty="0" err="1" smtClean="0"/>
              <a:t>Фекойской</a:t>
            </a:r>
            <a:r>
              <a:rPr lang="ru-RU" dirty="0" smtClean="0"/>
              <a:t>; и когда они выступили, стал </a:t>
            </a:r>
            <a:r>
              <a:rPr lang="ru-RU" dirty="0" err="1" smtClean="0"/>
              <a:t>Иосафат</a:t>
            </a:r>
            <a:r>
              <a:rPr lang="ru-RU" dirty="0" smtClean="0"/>
              <a:t> </a:t>
            </a:r>
            <a:r>
              <a:rPr lang="en-US" dirty="0" smtClean="0"/>
              <a:t>. </a:t>
            </a:r>
            <a:r>
              <a:rPr lang="en-US" dirty="0"/>
              <a:t>. . . </a:t>
            </a:r>
            <a:r>
              <a:rPr lang="ru-RU" dirty="0" smtClean="0"/>
              <a:t>И совещался он с народом, и поставил певцов Господу, чтобы они в благолепии святыни, выступая впереди вооруженных, славословили и говорили </a:t>
            </a:r>
            <a:r>
              <a:rPr lang="en-US" dirty="0" smtClean="0"/>
              <a:t>:</a:t>
            </a:r>
            <a:endParaRPr lang="en-US" dirty="0"/>
          </a:p>
        </p:txBody>
      </p:sp>
    </p:spTree>
    <p:extLst>
      <p:ext uri="{BB962C8B-B14F-4D97-AF65-F5344CB8AC3E}">
        <p14:creationId xmlns:p14="http://schemas.microsoft.com/office/powerpoint/2010/main" xmlns="" val="66793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1536700" y="3238501"/>
            <a:ext cx="9817100" cy="2692400"/>
          </a:xfrm>
        </p:spPr>
        <p:txBody>
          <a:bodyPr/>
          <a:lstStyle/>
          <a:p>
            <a:pPr marL="0" indent="0">
              <a:lnSpc>
                <a:spcPct val="100000"/>
              </a:lnSpc>
              <a:buNone/>
            </a:pPr>
            <a:r>
              <a:rPr lang="ru-RU" dirty="0" smtClean="0"/>
              <a:t>«С</a:t>
            </a:r>
            <a:r>
              <a:rPr lang="ru-RU" i="1" dirty="0" smtClean="0"/>
              <a:t>лавьте</a:t>
            </a:r>
            <a:r>
              <a:rPr lang="ru-RU" dirty="0" smtClean="0"/>
              <a:t> Господа, ибо вовек милость Его».</a:t>
            </a:r>
            <a:r>
              <a:rPr lang="ru-RU" b="1" dirty="0" smtClean="0">
                <a:solidFill>
                  <a:srgbClr val="941651"/>
                </a:solidFill>
              </a:rPr>
              <a:t> И в то время как они стали восклицать и славословить, Господь возбудил несогласие между Аммонитянами</a:t>
            </a:r>
            <a:r>
              <a:rPr lang="en-US" b="1" dirty="0" smtClean="0">
                <a:solidFill>
                  <a:srgbClr val="941651"/>
                </a:solidFill>
              </a:rPr>
              <a:t>, </a:t>
            </a:r>
            <a:r>
              <a:rPr lang="ru-RU" dirty="0" err="1" smtClean="0"/>
              <a:t>Моавитянами</a:t>
            </a:r>
            <a:r>
              <a:rPr lang="ru-RU" dirty="0" smtClean="0"/>
              <a:t> и обитателями горы </a:t>
            </a:r>
            <a:r>
              <a:rPr lang="ru-RU" dirty="0" err="1" smtClean="0"/>
              <a:t>Сеира</a:t>
            </a:r>
            <a:r>
              <a:rPr lang="ru-RU" dirty="0" smtClean="0"/>
              <a:t>, пришедшими на Иудею, и были они поражены»</a:t>
            </a:r>
            <a:r>
              <a:rPr lang="en-US" dirty="0" smtClean="0"/>
              <a:t>.</a:t>
            </a:r>
            <a:r>
              <a:rPr lang="en-US" dirty="0"/>
              <a:t> </a:t>
            </a:r>
          </a:p>
          <a:p>
            <a:pPr marL="0" indent="0">
              <a:lnSpc>
                <a:spcPct val="100000"/>
              </a:lnSpc>
              <a:buNone/>
            </a:pPr>
            <a:endParaRPr lang="en-US" dirty="0"/>
          </a:p>
        </p:txBody>
      </p:sp>
    </p:spTree>
    <p:extLst>
      <p:ext uri="{BB962C8B-B14F-4D97-AF65-F5344CB8AC3E}">
        <p14:creationId xmlns:p14="http://schemas.microsoft.com/office/powerpoint/2010/main" xmlns="" val="1003545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3324225"/>
            <a:ext cx="10515600" cy="1984375"/>
          </a:xfrm>
        </p:spPr>
        <p:txBody>
          <a:bodyPr>
            <a:normAutofit/>
          </a:bodyPr>
          <a:lstStyle/>
          <a:p>
            <a:pPr marL="0" indent="0" algn="ctr">
              <a:lnSpc>
                <a:spcPct val="100000"/>
              </a:lnSpc>
              <a:buNone/>
            </a:pPr>
            <a:r>
              <a:rPr lang="ru-RU" sz="3600" dirty="0" smtClean="0">
                <a:latin typeface="Avenir Next" charset="0"/>
                <a:ea typeface="Avenir Next" charset="0"/>
                <a:cs typeface="Avenir Next" charset="0"/>
              </a:rPr>
              <a:t>ЧТО СЛУЧИЛОСЬ В ЭТОЙ ИСТОРИИ</a:t>
            </a:r>
            <a:r>
              <a:rPr lang="en-US" sz="3600" dirty="0" smtClean="0">
                <a:latin typeface="Avenir Next" charset="0"/>
                <a:ea typeface="Avenir Next" charset="0"/>
                <a:cs typeface="Avenir Next" charset="0"/>
              </a:rPr>
              <a:t> </a:t>
            </a:r>
            <a:r>
              <a:rPr lang="ru-RU" sz="3600" b="1" dirty="0" smtClean="0">
                <a:latin typeface="Avenir Next" charset="0"/>
                <a:ea typeface="Avenir Next" charset="0"/>
                <a:cs typeface="Avenir Next" charset="0"/>
              </a:rPr>
              <a:t>И КАК ХВАЛА ПРИВЕЛА К БЛАГОСЛОВЕНИЮ</a:t>
            </a:r>
            <a:r>
              <a:rPr lang="en-US" sz="3600" b="1" dirty="0" smtClean="0">
                <a:latin typeface="Avenir Next" charset="0"/>
                <a:ea typeface="Avenir Next" charset="0"/>
                <a:cs typeface="Avenir Next" charset="0"/>
              </a:rPr>
              <a:t>? </a:t>
            </a:r>
            <a:endParaRPr lang="en-US" sz="3600" b="1" dirty="0">
              <a:latin typeface="Avenir Next" charset="0"/>
              <a:ea typeface="Avenir Next" charset="0"/>
              <a:cs typeface="Avenir Next" charset="0"/>
            </a:endParaRPr>
          </a:p>
        </p:txBody>
      </p:sp>
    </p:spTree>
    <p:extLst>
      <p:ext uri="{BB962C8B-B14F-4D97-AF65-F5344CB8AC3E}">
        <p14:creationId xmlns:p14="http://schemas.microsoft.com/office/powerpoint/2010/main" xmlns="" val="260587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88900"/>
            <a:ext cx="12192000" cy="6946900"/>
          </a:xfrm>
          <a:prstGeom prst="rect">
            <a:avLst/>
          </a:prstGeom>
        </p:spPr>
      </p:pic>
      <p:sp>
        <p:nvSpPr>
          <p:cNvPr id="2" name="Title 1"/>
          <p:cNvSpPr>
            <a:spLocks noGrp="1"/>
          </p:cNvSpPr>
          <p:nvPr>
            <p:ph type="title"/>
          </p:nvPr>
        </p:nvSpPr>
        <p:spPr>
          <a:xfrm>
            <a:off x="4673600" y="682625"/>
            <a:ext cx="6845300" cy="1325563"/>
          </a:xfrm>
        </p:spPr>
        <p:txBody>
          <a:bodyPr/>
          <a:lstStyle/>
          <a:p>
            <a:r>
              <a:rPr lang="ru-RU" sz="4000" b="1" dirty="0" smtClean="0">
                <a:solidFill>
                  <a:srgbClr val="941651"/>
                </a:solidFill>
                <a:latin typeface="Avenir Next" charset="0"/>
                <a:ea typeface="Avenir Next" charset="0"/>
                <a:cs typeface="Avenir Next" charset="0"/>
              </a:rPr>
              <a:t>ГРУППА </a:t>
            </a:r>
            <a:r>
              <a:rPr lang="en-US" sz="4000" b="1" dirty="0" smtClean="0">
                <a:solidFill>
                  <a:srgbClr val="941651"/>
                </a:solidFill>
                <a:latin typeface="Avenir Next" charset="0"/>
                <a:ea typeface="Avenir Next" charset="0"/>
                <a:cs typeface="Avenir Next" charset="0"/>
              </a:rPr>
              <a:t>2</a:t>
            </a:r>
            <a:r>
              <a:rPr lang="en-US" b="1" dirty="0">
                <a:solidFill>
                  <a:srgbClr val="941651"/>
                </a:solidFill>
                <a:latin typeface="Avenir Next" charset="0"/>
                <a:ea typeface="Avenir Next" charset="0"/>
                <a:cs typeface="Avenir Next" charset="0"/>
              </a:rPr>
              <a:t/>
            </a:r>
            <a:br>
              <a:rPr lang="en-US" b="1" dirty="0">
                <a:solidFill>
                  <a:srgbClr val="941651"/>
                </a:solidFill>
                <a:latin typeface="Avenir Next" charset="0"/>
                <a:ea typeface="Avenir Next" charset="0"/>
                <a:cs typeface="Avenir Next" charset="0"/>
              </a:rPr>
            </a:br>
            <a:r>
              <a:rPr lang="ru-RU" sz="3200" dirty="0" smtClean="0">
                <a:latin typeface="Avenir Next" charset="0"/>
                <a:ea typeface="Avenir Next" charset="0"/>
                <a:cs typeface="Avenir Next" charset="0"/>
              </a:rPr>
              <a:t>1 ПЕТРА </a:t>
            </a:r>
            <a:r>
              <a:rPr lang="en-US" sz="3200" dirty="0" smtClean="0">
                <a:latin typeface="Avenir Next" charset="0"/>
                <a:ea typeface="Avenir Next" charset="0"/>
                <a:cs typeface="Avenir Next" charset="0"/>
              </a:rPr>
              <a:t>2:9</a:t>
            </a: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850900" y="2968625"/>
            <a:ext cx="10515600" cy="2505075"/>
          </a:xfrm>
        </p:spPr>
        <p:txBody>
          <a:bodyPr/>
          <a:lstStyle/>
          <a:p>
            <a:pPr marL="0" indent="0">
              <a:lnSpc>
                <a:spcPct val="100000"/>
              </a:lnSpc>
              <a:buNone/>
            </a:pPr>
            <a:r>
              <a:rPr lang="en-US" b="1" dirty="0" smtClean="0">
                <a:solidFill>
                  <a:srgbClr val="941651"/>
                </a:solidFill>
              </a:rPr>
              <a:t>—“</a:t>
            </a:r>
            <a:r>
              <a:rPr lang="ru-RU" b="1" dirty="0" smtClean="0">
                <a:solidFill>
                  <a:srgbClr val="941651"/>
                </a:solidFill>
              </a:rPr>
              <a:t>Но вы — род избранный, царственное священство, народ святой</a:t>
            </a:r>
            <a:r>
              <a:rPr lang="en-US" b="1" dirty="0" smtClean="0">
                <a:solidFill>
                  <a:srgbClr val="941651"/>
                </a:solidFill>
              </a:rPr>
              <a:t>, </a:t>
            </a:r>
            <a:r>
              <a:rPr lang="ru-RU" dirty="0" smtClean="0"/>
              <a:t>люди, взятые в удел, дабы возвещать </a:t>
            </a:r>
            <a:r>
              <a:rPr lang="ru-RU" i="1" dirty="0" smtClean="0"/>
              <a:t>совершенства</a:t>
            </a:r>
            <a:r>
              <a:rPr lang="ru-RU" dirty="0" smtClean="0"/>
              <a:t> Призвавшего вас из тьмы в чудный Свой свет».</a:t>
            </a:r>
            <a:endParaRPr lang="en-US" dirty="0"/>
          </a:p>
          <a:p>
            <a:pPr marL="0" indent="0">
              <a:lnSpc>
                <a:spcPct val="100000"/>
              </a:lnSpc>
              <a:buNone/>
            </a:pPr>
            <a:endParaRPr lang="en-US" dirty="0"/>
          </a:p>
        </p:txBody>
      </p:sp>
    </p:spTree>
    <p:extLst>
      <p:ext uri="{BB962C8B-B14F-4D97-AF65-F5344CB8AC3E}">
        <p14:creationId xmlns:p14="http://schemas.microsoft.com/office/powerpoint/2010/main" xmlns="" val="25464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88900"/>
            <a:ext cx="12192000" cy="6946900"/>
          </a:xfrm>
          <a:prstGeom prst="rect">
            <a:avLst/>
          </a:prstGeom>
        </p:spPr>
      </p:pic>
      <p:sp>
        <p:nvSpPr>
          <p:cNvPr id="3" name="Content Placeholder 2"/>
          <p:cNvSpPr>
            <a:spLocks noGrp="1"/>
          </p:cNvSpPr>
          <p:nvPr>
            <p:ph idx="1"/>
          </p:nvPr>
        </p:nvSpPr>
        <p:spPr>
          <a:xfrm>
            <a:off x="838200" y="3248025"/>
            <a:ext cx="10515600" cy="2378075"/>
          </a:xfrm>
        </p:spPr>
        <p:txBody>
          <a:bodyPr>
            <a:normAutofit/>
          </a:bodyPr>
          <a:lstStyle/>
          <a:p>
            <a:pPr marL="0" indent="0" algn="ctr">
              <a:lnSpc>
                <a:spcPct val="100000"/>
              </a:lnSpc>
              <a:buNone/>
            </a:pPr>
            <a:r>
              <a:rPr lang="ru-RU" sz="3600" dirty="0" smtClean="0">
                <a:latin typeface="Avenir Next" charset="0"/>
                <a:ea typeface="Avenir Next" charset="0"/>
                <a:cs typeface="Avenir Next" charset="0"/>
              </a:rPr>
              <a:t>О ЧЕМ ЗДЕСЬ РЕЧЬ, И </a:t>
            </a:r>
            <a:r>
              <a:rPr lang="ru-RU" sz="3600" b="1" dirty="0" smtClean="0">
                <a:latin typeface="Avenir Next" charset="0"/>
                <a:ea typeface="Avenir Next" charset="0"/>
                <a:cs typeface="Avenir Next" charset="0"/>
              </a:rPr>
              <a:t>КАКИМ ОБРАЗОМ ХВАЛА СВЯЗАНА С БЛАГОСЛОВЕНИЕМ</a:t>
            </a:r>
            <a:r>
              <a:rPr lang="en-US" sz="3600" b="1" dirty="0" smtClean="0">
                <a:latin typeface="Avenir Next" charset="0"/>
                <a:ea typeface="Avenir Next" charset="0"/>
                <a:cs typeface="Avenir Next" charset="0"/>
              </a:rPr>
              <a:t>? </a:t>
            </a:r>
            <a:endParaRPr lang="en-US" sz="3600" b="1" dirty="0">
              <a:latin typeface="Avenir Next" charset="0"/>
              <a:ea typeface="Avenir Next" charset="0"/>
              <a:cs typeface="Avenir Next" charset="0"/>
            </a:endParaRPr>
          </a:p>
        </p:txBody>
      </p:sp>
    </p:spTree>
    <p:extLst>
      <p:ext uri="{BB962C8B-B14F-4D97-AF65-F5344CB8AC3E}">
        <p14:creationId xmlns:p14="http://schemas.microsoft.com/office/powerpoint/2010/main" xmlns="" val="1471388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6843184"/>
          </a:xfrm>
          <a:prstGeom prst="rect">
            <a:avLst/>
          </a:prstGeom>
        </p:spPr>
      </p:pic>
      <p:sp>
        <p:nvSpPr>
          <p:cNvPr id="2" name="Title 1"/>
          <p:cNvSpPr>
            <a:spLocks noGrp="1"/>
          </p:cNvSpPr>
          <p:nvPr>
            <p:ph type="title"/>
          </p:nvPr>
        </p:nvSpPr>
        <p:spPr>
          <a:xfrm>
            <a:off x="4673600" y="746125"/>
            <a:ext cx="6680200" cy="1325563"/>
          </a:xfrm>
        </p:spPr>
        <p:txBody>
          <a:bodyPr/>
          <a:lstStyle/>
          <a:p>
            <a:r>
              <a:rPr lang="ru-RU" sz="4000" b="1" dirty="0" smtClean="0">
                <a:solidFill>
                  <a:srgbClr val="941651"/>
                </a:solidFill>
                <a:latin typeface="Avenir Next" charset="0"/>
                <a:ea typeface="Avenir Next" charset="0"/>
                <a:cs typeface="Avenir Next" charset="0"/>
              </a:rPr>
              <a:t>ГРУППА </a:t>
            </a:r>
            <a:r>
              <a:rPr lang="en-US" sz="4000" b="1" dirty="0" smtClean="0">
                <a:solidFill>
                  <a:srgbClr val="941651"/>
                </a:solidFill>
                <a:latin typeface="Avenir Next" charset="0"/>
                <a:ea typeface="Avenir Next" charset="0"/>
                <a:cs typeface="Avenir Next" charset="0"/>
              </a:rPr>
              <a:t>3</a:t>
            </a:r>
            <a:r>
              <a:rPr lang="en-US" b="1" dirty="0">
                <a:latin typeface="Avenir Next" charset="0"/>
                <a:ea typeface="Avenir Next" charset="0"/>
                <a:cs typeface="Avenir Next" charset="0"/>
              </a:rPr>
              <a:t/>
            </a:r>
            <a:br>
              <a:rPr lang="en-US" b="1" dirty="0">
                <a:latin typeface="Avenir Next" charset="0"/>
                <a:ea typeface="Avenir Next" charset="0"/>
                <a:cs typeface="Avenir Next" charset="0"/>
              </a:rPr>
            </a:br>
            <a:r>
              <a:rPr lang="ru-RU" sz="3200" dirty="0" smtClean="0">
                <a:latin typeface="Avenir Next" charset="0"/>
                <a:ea typeface="Avenir Next" charset="0"/>
                <a:cs typeface="Avenir Next" charset="0"/>
              </a:rPr>
              <a:t>ДЕЯНИЯ АПОСТОЛОВ </a:t>
            </a:r>
            <a:r>
              <a:rPr lang="en-US" sz="3200" dirty="0" smtClean="0">
                <a:latin typeface="Avenir Next" charset="0"/>
                <a:ea typeface="Avenir Next" charset="0"/>
                <a:cs typeface="Avenir Next" charset="0"/>
              </a:rPr>
              <a:t>16:25</a:t>
            </a:r>
            <a:r>
              <a:rPr lang="en-US" sz="3200" dirty="0">
                <a:latin typeface="Avenir Next" charset="0"/>
                <a:ea typeface="Avenir Next" charset="0"/>
                <a:cs typeface="Avenir Next" charset="0"/>
              </a:rPr>
              <a:t>, 26</a:t>
            </a:r>
          </a:p>
        </p:txBody>
      </p:sp>
      <p:sp>
        <p:nvSpPr>
          <p:cNvPr id="3" name="Content Placeholder 2"/>
          <p:cNvSpPr>
            <a:spLocks noGrp="1"/>
          </p:cNvSpPr>
          <p:nvPr>
            <p:ph idx="1"/>
          </p:nvPr>
        </p:nvSpPr>
        <p:spPr>
          <a:xfrm>
            <a:off x="1270000" y="2828925"/>
            <a:ext cx="9893300" cy="2263775"/>
          </a:xfrm>
        </p:spPr>
        <p:txBody>
          <a:bodyPr/>
          <a:lstStyle/>
          <a:p>
            <a:pPr marL="0" indent="0">
              <a:lnSpc>
                <a:spcPct val="100000"/>
              </a:lnSpc>
              <a:buNone/>
            </a:pPr>
            <a:r>
              <a:rPr lang="en-US" dirty="0" smtClean="0"/>
              <a:t>—</a:t>
            </a:r>
            <a:r>
              <a:rPr lang="ru-RU" dirty="0" smtClean="0"/>
              <a:t>"</a:t>
            </a:r>
            <a:r>
              <a:rPr lang="ru-RU" b="1" dirty="0" smtClean="0">
                <a:solidFill>
                  <a:srgbClr val="941651"/>
                </a:solidFill>
              </a:rPr>
              <a:t>Около полуночи Павел и Сила, молясь, воспевали Бога; узники же слушали их</a:t>
            </a:r>
            <a:r>
              <a:rPr lang="en-US" b="1" dirty="0" smtClean="0">
                <a:solidFill>
                  <a:srgbClr val="941651"/>
                </a:solidFill>
              </a:rPr>
              <a:t>.</a:t>
            </a:r>
            <a:r>
              <a:rPr lang="en-US" b="1" dirty="0">
                <a:solidFill>
                  <a:srgbClr val="941651"/>
                </a:solidFill>
              </a:rPr>
              <a:t> </a:t>
            </a:r>
            <a:r>
              <a:rPr lang="ru-RU" dirty="0" smtClean="0"/>
              <a:t> Вдруг сделалось великое землетрясение, так что поколебалось основание темницы; тотчас отворились все двери, и у всех узы ослабели</a:t>
            </a:r>
            <a:r>
              <a:rPr lang="en-US" dirty="0" smtClean="0"/>
              <a:t>”</a:t>
            </a:r>
            <a:r>
              <a:rPr lang="ru-RU" dirty="0" smtClean="0"/>
              <a:t>.</a:t>
            </a:r>
            <a:r>
              <a:rPr lang="en-US" dirty="0" smtClean="0"/>
              <a:t> </a:t>
            </a:r>
            <a:endParaRPr lang="en-US" dirty="0"/>
          </a:p>
          <a:p>
            <a:pPr marL="0" indent="0">
              <a:lnSpc>
                <a:spcPct val="100000"/>
              </a:lnSpc>
              <a:buNone/>
            </a:pPr>
            <a:endParaRPr lang="en-US" dirty="0"/>
          </a:p>
        </p:txBody>
      </p:sp>
    </p:spTree>
    <p:extLst>
      <p:ext uri="{BB962C8B-B14F-4D97-AF65-F5344CB8AC3E}">
        <p14:creationId xmlns:p14="http://schemas.microsoft.com/office/powerpoint/2010/main" xmlns="" val="22142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3500" y="1930401"/>
            <a:ext cx="7759700" cy="3098799"/>
          </a:xfrm>
        </p:spPr>
        <p:txBody>
          <a:bodyPr>
            <a:normAutofit lnSpcReduction="10000"/>
          </a:bodyPr>
          <a:lstStyle/>
          <a:p>
            <a:pPr marL="0" indent="0" algn="ctr">
              <a:lnSpc>
                <a:spcPct val="150000"/>
              </a:lnSpc>
              <a:buNone/>
            </a:pPr>
            <a:r>
              <a:rPr lang="ru-RU" dirty="0" smtClean="0"/>
              <a:t>Кто-то однажды сказал: «</a:t>
            </a:r>
            <a:r>
              <a:rPr lang="ru-RU" i="1" dirty="0" smtClean="0"/>
              <a:t>Когда мы поднимаем руки в хвале и поклонении, мы разбиваем духовные сосуды с благовониями над Иисусом. Благоухание нашей хвалы наполняет всю землю и касается сердца Бога</a:t>
            </a:r>
            <a:r>
              <a:rPr lang="ru-RU" dirty="0" smtClean="0"/>
              <a:t>»</a:t>
            </a:r>
            <a:endParaRPr lang="en-US" dirty="0"/>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xmlns=""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xmlns="" val="26459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4956313" y="1223202"/>
            <a:ext cx="8017565" cy="1325563"/>
          </a:xfrm>
        </p:spPr>
        <p:txBody>
          <a:bodyPr>
            <a:normAutofit fontScale="90000"/>
          </a:bodyPr>
          <a:lstStyle/>
          <a:p>
            <a:r>
              <a:rPr lang="ru-RU" sz="3200" b="1" dirty="0" smtClean="0">
                <a:solidFill>
                  <a:srgbClr val="941651"/>
                </a:solidFill>
                <a:latin typeface="Avenir Next" charset="0"/>
                <a:ea typeface="Avenir Next" charset="0"/>
                <a:cs typeface="Avenir Next" charset="0"/>
              </a:rPr>
              <a:t>ЗАКЛЮЧИТЕЛЬНЫЕ МЫСЛИ О ХВАЛЕ, </a:t>
            </a:r>
            <a:r>
              <a:rPr lang="ru-RU" sz="3200" dirty="0" smtClean="0">
                <a:latin typeface="Avenir Next" charset="0"/>
                <a:ea typeface="Avenir Next" charset="0"/>
                <a:cs typeface="Avenir Next" charset="0"/>
              </a:rPr>
              <a:t>СТАНОВЯЩЕЙСЯ БЛАГОСЛОВЕНИЕМ</a:t>
            </a: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2235200" y="2955925"/>
            <a:ext cx="8966200" cy="1844675"/>
          </a:xfrm>
        </p:spPr>
        <p:txBody>
          <a:bodyPr/>
          <a:lstStyle/>
          <a:p>
            <a:pPr marL="0" indent="0" algn="ctr">
              <a:buNone/>
            </a:pPr>
            <a:r>
              <a:rPr lang="ru-RU" dirty="0" smtClean="0">
                <a:solidFill>
                  <a:srgbClr val="941651"/>
                </a:solidFill>
              </a:rPr>
              <a:t>Излитие благоухающей хвалы перед Богом совершает в нашей жизни нечто особенное</a:t>
            </a:r>
            <a:r>
              <a:rPr lang="en-US" dirty="0" smtClean="0">
                <a:solidFill>
                  <a:srgbClr val="941651"/>
                </a:solidFill>
              </a:rPr>
              <a:t>.</a:t>
            </a:r>
            <a:endParaRPr lang="en-US" dirty="0">
              <a:solidFill>
                <a:srgbClr val="941651"/>
              </a:solidFill>
            </a:endParaRPr>
          </a:p>
          <a:p>
            <a:pPr marL="0" indent="0">
              <a:buNone/>
            </a:pPr>
            <a:r>
              <a:rPr lang="ru-RU" b="1" dirty="0" smtClean="0"/>
              <a:t>Во-первых,</a:t>
            </a:r>
            <a:r>
              <a:rPr lang="en-US" dirty="0" smtClean="0"/>
              <a:t> </a:t>
            </a:r>
            <a:r>
              <a:rPr lang="ru-RU" dirty="0" smtClean="0"/>
              <a:t>наша хвала помогает нам сосредоточиться на Боге, а не на себе</a:t>
            </a:r>
            <a:endParaRPr lang="en-US" dirty="0"/>
          </a:p>
          <a:p>
            <a:pPr marL="0" indent="0">
              <a:buNone/>
            </a:pPr>
            <a:endParaRPr lang="en-US" dirty="0"/>
          </a:p>
        </p:txBody>
      </p:sp>
    </p:spTree>
    <p:extLst>
      <p:ext uri="{BB962C8B-B14F-4D97-AF65-F5344CB8AC3E}">
        <p14:creationId xmlns:p14="http://schemas.microsoft.com/office/powerpoint/2010/main" xmlns="" val="212742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0700" y="1978025"/>
            <a:ext cx="8915400" cy="2073275"/>
          </a:xfrm>
        </p:spPr>
        <p:txBody>
          <a:bodyPr>
            <a:noAutofit/>
          </a:bodyPr>
          <a:lstStyle/>
          <a:p>
            <a:pPr marL="0" indent="0" algn="ctr">
              <a:lnSpc>
                <a:spcPct val="150000"/>
              </a:lnSpc>
              <a:buNone/>
            </a:pPr>
            <a:r>
              <a:rPr lang="ru-RU" dirty="0" smtClean="0"/>
              <a:t>Хвала замечательна тем, что мы перестаем сосредотачиваться на себе и начинаем смотреть на Бога</a:t>
            </a:r>
            <a:r>
              <a:rPr lang="en-US" dirty="0" smtClean="0"/>
              <a:t>. </a:t>
            </a:r>
            <a:r>
              <a:rPr lang="ru-RU" b="1" dirty="0" smtClean="0">
                <a:solidFill>
                  <a:srgbClr val="941651"/>
                </a:solidFill>
              </a:rPr>
              <a:t>Хвала не изменяет Бога. Скорее, меняет наши сердца</a:t>
            </a:r>
            <a:r>
              <a:rPr lang="en-US" b="1" dirty="0" smtClean="0">
                <a:solidFill>
                  <a:srgbClr val="941651"/>
                </a:solidFill>
              </a:rPr>
              <a:t>.</a:t>
            </a:r>
            <a:endParaRPr lang="en-US" b="1" dirty="0">
              <a:solidFill>
                <a:srgbClr val="941651"/>
              </a:solidFill>
            </a:endParaRP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xmlns=""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xmlns="" val="29163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5800" y="1825625"/>
            <a:ext cx="8128000" cy="4351338"/>
          </a:xfrm>
        </p:spPr>
        <p:txBody>
          <a:bodyPr/>
          <a:lstStyle/>
          <a:p>
            <a:pPr marL="0" indent="0" algn="ctr">
              <a:lnSpc>
                <a:spcPct val="100000"/>
              </a:lnSpc>
              <a:buNone/>
            </a:pPr>
            <a:r>
              <a:rPr lang="en-US" dirty="0" smtClean="0"/>
              <a:t>“</a:t>
            </a:r>
            <a:r>
              <a:rPr lang="ru-RU" b="1" dirty="0" smtClean="0">
                <a:solidFill>
                  <a:srgbClr val="941651"/>
                </a:solidFill>
              </a:rPr>
              <a:t>Благослови, душа моя, Господа и не забывай всех благодеяний Его</a:t>
            </a:r>
            <a:r>
              <a:rPr lang="ru-RU" dirty="0" smtClean="0"/>
              <a:t>. Он прощает все беззакония твои, исцеляет все недуги твои; избавляет от могилы жизнь твою, венчает тебя милостью и щедротами; насыщает благами желание твое: обновляется, подобно орлу, юность твоя</a:t>
            </a:r>
            <a:r>
              <a:rPr lang="en-US" dirty="0" smtClean="0"/>
              <a:t>” </a:t>
            </a:r>
            <a:endParaRPr lang="en-US" dirty="0"/>
          </a:p>
          <a:p>
            <a:pPr marL="0" indent="0" algn="ctr">
              <a:lnSpc>
                <a:spcPct val="100000"/>
              </a:lnSpc>
              <a:buNone/>
            </a:pPr>
            <a:r>
              <a:rPr lang="en-US" sz="2000" dirty="0" smtClean="0"/>
              <a:t>(</a:t>
            </a:r>
            <a:r>
              <a:rPr lang="ru-RU" sz="2000" dirty="0" smtClean="0"/>
              <a:t>Псалом </a:t>
            </a:r>
            <a:r>
              <a:rPr lang="en-US" sz="2000" dirty="0" smtClean="0"/>
              <a:t>10</a:t>
            </a:r>
            <a:r>
              <a:rPr lang="ru-RU" sz="2000" dirty="0" smtClean="0"/>
              <a:t>2</a:t>
            </a:r>
            <a:r>
              <a:rPr lang="en-US" sz="2000" dirty="0" smtClean="0"/>
              <a:t>:2-5)</a:t>
            </a:r>
            <a:endParaRPr lang="en-US" sz="2000" dirty="0"/>
          </a:p>
          <a:p>
            <a:pPr marL="0" indent="0" algn="ctr">
              <a:lnSpc>
                <a:spcPct val="100000"/>
              </a:lnSpc>
              <a:buNone/>
            </a:pPr>
            <a:endParaRPr lang="en-US" dirty="0"/>
          </a:p>
        </p:txBody>
      </p:sp>
      <p:pic>
        <p:nvPicPr>
          <p:cNvPr id="5" name="Content Placeholder 3"/>
          <p:cNvPicPr>
            <a:picLocks noChangeAspect="1"/>
          </p:cNvPicPr>
          <p:nvPr/>
        </p:nvPicPr>
        <p:blipFill rotWithShape="1">
          <a:blip r:embed="rId3">
            <a:extLst>
              <a:ext uri="{28A0092B-C50C-407E-A947-70E740481C1C}">
                <a14:useLocalDpi xmlns:a14="http://schemas.microsoft.com/office/drawing/2010/main" xmlns=""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xmlns="" val="34435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800" y="1825625"/>
            <a:ext cx="7899400" cy="4270375"/>
          </a:xfrm>
        </p:spPr>
        <p:txBody>
          <a:bodyPr>
            <a:normAutofit/>
          </a:bodyPr>
          <a:lstStyle/>
          <a:p>
            <a:pPr marL="0" indent="0" algn="ctr">
              <a:lnSpc>
                <a:spcPct val="100000"/>
              </a:lnSpc>
              <a:buNone/>
            </a:pPr>
            <a:r>
              <a:rPr lang="ru-RU" b="1" dirty="0" smtClean="0"/>
              <a:t>Во-вторых</a:t>
            </a:r>
            <a:r>
              <a:rPr lang="en-US" b="1" dirty="0" smtClean="0"/>
              <a:t>, </a:t>
            </a:r>
            <a:r>
              <a:rPr lang="ru-RU" dirty="0" smtClean="0"/>
              <a:t>хвала открывает дверь благословениям, когда мы приходим в Божье присутствие и открываем наши сосуды с благовонием. «</a:t>
            </a:r>
            <a:r>
              <a:rPr lang="ru-RU" i="1" dirty="0" smtClean="0"/>
              <a:t>Благословен</a:t>
            </a:r>
            <a:r>
              <a:rPr lang="ru-RU" dirty="0" smtClean="0"/>
              <a:t> Бог и Отец Господа нашего Иисуса Христа, благословивший нас во Христе </a:t>
            </a:r>
            <a:r>
              <a:rPr lang="ru-RU" b="1" i="1" dirty="0" smtClean="0">
                <a:solidFill>
                  <a:srgbClr val="941651"/>
                </a:solidFill>
              </a:rPr>
              <a:t>всяким духовным благословением в небесах» </a:t>
            </a:r>
            <a:endParaRPr lang="en-US" b="1" dirty="0">
              <a:solidFill>
                <a:srgbClr val="941651"/>
              </a:solidFill>
            </a:endParaRPr>
          </a:p>
          <a:p>
            <a:pPr marL="0" indent="0" algn="ctr">
              <a:lnSpc>
                <a:spcPct val="100000"/>
              </a:lnSpc>
              <a:buNone/>
            </a:pPr>
            <a:r>
              <a:rPr lang="en-US" sz="2000" dirty="0" smtClean="0"/>
              <a:t>(</a:t>
            </a:r>
            <a:r>
              <a:rPr lang="ru-RU" sz="2000" dirty="0" err="1" smtClean="0"/>
              <a:t>Ефесянам</a:t>
            </a:r>
            <a:r>
              <a:rPr lang="ru-RU" sz="2000" dirty="0" smtClean="0"/>
              <a:t> </a:t>
            </a:r>
            <a:r>
              <a:rPr lang="en-US" sz="2000" dirty="0" smtClean="0"/>
              <a:t>1:3</a:t>
            </a:r>
            <a:r>
              <a:rPr lang="en-US" sz="2000" dirty="0"/>
              <a:t>, </a:t>
            </a:r>
            <a:r>
              <a:rPr lang="ru-RU" sz="2000" dirty="0" smtClean="0"/>
              <a:t>курсив добавлен</a:t>
            </a:r>
            <a:r>
              <a:rPr lang="en-US" sz="2000" dirty="0" smtClean="0"/>
              <a:t>)</a:t>
            </a:r>
            <a:endParaRPr lang="en-US" sz="2000" dirty="0"/>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xmlns=""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xmlns="" val="730413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01600"/>
            <a:ext cx="12192000" cy="6959600"/>
          </a:xfrm>
          <a:prstGeom prst="rect">
            <a:avLst/>
          </a:prstGeom>
        </p:spPr>
      </p:pic>
      <p:sp>
        <p:nvSpPr>
          <p:cNvPr id="3" name="Content Placeholder 2"/>
          <p:cNvSpPr>
            <a:spLocks noGrp="1"/>
          </p:cNvSpPr>
          <p:nvPr>
            <p:ph idx="1"/>
          </p:nvPr>
        </p:nvSpPr>
        <p:spPr>
          <a:xfrm>
            <a:off x="2209800" y="2794001"/>
            <a:ext cx="9144000" cy="2057400"/>
          </a:xfrm>
        </p:spPr>
        <p:txBody>
          <a:bodyPr>
            <a:normAutofit/>
          </a:bodyPr>
          <a:lstStyle/>
          <a:p>
            <a:pPr marL="0" indent="0">
              <a:lnSpc>
                <a:spcPct val="100000"/>
              </a:lnSpc>
              <a:buNone/>
            </a:pPr>
            <a:r>
              <a:rPr lang="ru-RU" b="1" dirty="0" smtClean="0"/>
              <a:t>И, наконец, </a:t>
            </a:r>
            <a:r>
              <a:rPr lang="ru-RU" dirty="0" smtClean="0"/>
              <a:t>потому что мы благословлены, чтобы быть благословением, наша хвала закончится тем, что мы будем приводить других ко Христу</a:t>
            </a:r>
            <a:r>
              <a:rPr lang="en-US" dirty="0" smtClean="0"/>
              <a:t>. </a:t>
            </a:r>
            <a:endParaRPr lang="en-US" dirty="0"/>
          </a:p>
        </p:txBody>
      </p:sp>
    </p:spTree>
    <p:extLst>
      <p:ext uri="{BB962C8B-B14F-4D97-AF65-F5344CB8AC3E}">
        <p14:creationId xmlns:p14="http://schemas.microsoft.com/office/powerpoint/2010/main" xmlns="" val="76816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90600" y="2768600"/>
            <a:ext cx="10515600" cy="3606799"/>
          </a:xfrm>
        </p:spPr>
        <p:txBody>
          <a:bodyPr>
            <a:normAutofit/>
          </a:bodyPr>
          <a:lstStyle/>
          <a:p>
            <a:pPr marL="0" indent="0" algn="ctr">
              <a:lnSpc>
                <a:spcPct val="160000"/>
              </a:lnSpc>
              <a:buNone/>
            </a:pPr>
            <a:r>
              <a:rPr lang="ru-RU" sz="2600" cap="all" dirty="0" smtClean="0">
                <a:latin typeface="Avenir Next" charset="0"/>
                <a:ea typeface="Avenir Next" charset="0"/>
                <a:cs typeface="Avenir Next" charset="0"/>
              </a:rPr>
              <a:t>«Но вы — род избранный, царственное священство, народ святой, люди, взятые в удел, дабы возвещать совершенства </a:t>
            </a:r>
            <a:r>
              <a:rPr lang="ru-RU" sz="2600" b="1" cap="all" dirty="0" smtClean="0">
                <a:solidFill>
                  <a:srgbClr val="941651"/>
                </a:solidFill>
                <a:latin typeface="Avenir Next" charset="0"/>
                <a:ea typeface="Avenir Next" charset="0"/>
                <a:cs typeface="Avenir Next" charset="0"/>
              </a:rPr>
              <a:t>Призвавшего вас из тьмы в чудный Свой свет»</a:t>
            </a:r>
            <a:endParaRPr lang="en-US" sz="2600" b="1" dirty="0">
              <a:solidFill>
                <a:srgbClr val="941651"/>
              </a:solidFill>
              <a:latin typeface="Avenir Next" charset="0"/>
              <a:ea typeface="Avenir Next" charset="0"/>
              <a:cs typeface="Avenir Next" charset="0"/>
            </a:endParaRPr>
          </a:p>
          <a:p>
            <a:pPr marL="0" indent="0" algn="ctr">
              <a:lnSpc>
                <a:spcPct val="160000"/>
              </a:lnSpc>
              <a:buNone/>
            </a:pPr>
            <a:r>
              <a:rPr lang="en-US" sz="2000" dirty="0">
                <a:latin typeface="Avenir Next" charset="0"/>
                <a:ea typeface="Avenir Next" charset="0"/>
                <a:cs typeface="Avenir Next" charset="0"/>
              </a:rPr>
              <a:t>(1 </a:t>
            </a:r>
            <a:r>
              <a:rPr lang="ru-RU" sz="2000" dirty="0" smtClean="0">
                <a:latin typeface="Avenir Next" charset="0"/>
                <a:ea typeface="Avenir Next" charset="0"/>
                <a:cs typeface="Avenir Next" charset="0"/>
              </a:rPr>
              <a:t>ПЕТРА </a:t>
            </a:r>
            <a:r>
              <a:rPr lang="en-US" sz="2000" dirty="0" smtClean="0">
                <a:latin typeface="Avenir Next" charset="0"/>
                <a:ea typeface="Avenir Next" charset="0"/>
                <a:cs typeface="Avenir Next" charset="0"/>
              </a:rPr>
              <a:t>2:9, </a:t>
            </a:r>
            <a:r>
              <a:rPr lang="ru-RU" sz="2000" dirty="0" smtClean="0">
                <a:latin typeface="Avenir Next" charset="0"/>
                <a:ea typeface="Avenir Next" charset="0"/>
                <a:cs typeface="Avenir Next" charset="0"/>
              </a:rPr>
              <a:t>курсив добавлен</a:t>
            </a:r>
            <a:r>
              <a:rPr lang="en-US" sz="2000" dirty="0" smtClean="0">
                <a:latin typeface="Avenir Next" charset="0"/>
                <a:ea typeface="Avenir Next" charset="0"/>
                <a:cs typeface="Avenir Next" charset="0"/>
              </a:rPr>
              <a:t>)</a:t>
            </a:r>
            <a:endParaRPr lang="en-US" sz="2000" dirty="0">
              <a:latin typeface="Avenir Next" charset="0"/>
              <a:ea typeface="Avenir Next" charset="0"/>
              <a:cs typeface="Avenir Next" charset="0"/>
            </a:endParaRPr>
          </a:p>
          <a:p>
            <a:pPr marL="0" indent="0" algn="ctr">
              <a:lnSpc>
                <a:spcPct val="160000"/>
              </a:lnSpc>
              <a:buNone/>
            </a:pP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xmlns="" val="182017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3900" y="781050"/>
            <a:ext cx="8089900" cy="5395913"/>
          </a:xfrm>
        </p:spPr>
        <p:txBody>
          <a:bodyPr>
            <a:normAutofit/>
          </a:bodyPr>
          <a:lstStyle/>
          <a:p>
            <a:pPr marL="0" indent="0" algn="ctr">
              <a:lnSpc>
                <a:spcPct val="150000"/>
              </a:lnSpc>
              <a:buNone/>
            </a:pPr>
            <a:r>
              <a:rPr lang="ru-RU" sz="2400" dirty="0" smtClean="0"/>
              <a:t>На этом занятии мы сделаем три вещи</a:t>
            </a:r>
            <a:r>
              <a:rPr lang="ru-RU" sz="2400" dirty="0" smtClean="0"/>
              <a:t>.</a:t>
            </a:r>
          </a:p>
          <a:p>
            <a:pPr marL="0" indent="0" algn="ctr">
              <a:lnSpc>
                <a:spcPct val="150000"/>
              </a:lnSpc>
              <a:buNone/>
            </a:pPr>
            <a:r>
              <a:rPr lang="ru-RU" sz="2400" dirty="0" smtClean="0"/>
              <a:t> </a:t>
            </a:r>
            <a:r>
              <a:rPr lang="ru-RU" sz="2400" b="1" dirty="0" smtClean="0"/>
              <a:t>Во-первых</a:t>
            </a:r>
            <a:r>
              <a:rPr lang="ru-RU" sz="2400" dirty="0" smtClean="0"/>
              <a:t>, мы рассмотрим причины, чтобы славить Бога. </a:t>
            </a:r>
            <a:r>
              <a:rPr lang="ru-RU" sz="2400" b="1" dirty="0" smtClean="0"/>
              <a:t>Во-вторых</a:t>
            </a:r>
            <a:r>
              <a:rPr lang="ru-RU" sz="2400" dirty="0" smtClean="0"/>
              <a:t>, посмотрим, как результаты нашей хвалы Богу могут стать благословениями в нашей жизни, которые мы можем передать другим. В конце концов, помните, что мы «</a:t>
            </a:r>
            <a:r>
              <a:rPr lang="ru-RU" sz="2400" b="1" dirty="0" smtClean="0"/>
              <a:t>Благословлены, чтобы быть благословением</a:t>
            </a:r>
            <a:r>
              <a:rPr lang="ru-RU" sz="2400" dirty="0" smtClean="0"/>
              <a:t>»</a:t>
            </a:r>
          </a:p>
          <a:p>
            <a:pPr marL="0" indent="0" algn="ctr">
              <a:lnSpc>
                <a:spcPct val="150000"/>
              </a:lnSpc>
              <a:buNone/>
            </a:pPr>
            <a:r>
              <a:rPr lang="ru-RU" sz="2400" dirty="0" smtClean="0"/>
              <a:t> </a:t>
            </a:r>
            <a:r>
              <a:rPr lang="ru-RU" sz="2400" dirty="0" smtClean="0"/>
              <a:t>В это драгоценное время, которое мы проведем вместе, у нас будет возможность учиться, общаться, обсуждать и быть благословленными!</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xmlns=""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xmlns="" val="183747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4816"/>
            <a:ext cx="12192000" cy="6843184"/>
          </a:xfrm>
          <a:prstGeom prst="rect">
            <a:avLst/>
          </a:prstGeom>
        </p:spPr>
      </p:pic>
      <p:sp>
        <p:nvSpPr>
          <p:cNvPr id="2" name="Title 1"/>
          <p:cNvSpPr>
            <a:spLocks noGrp="1"/>
          </p:cNvSpPr>
          <p:nvPr>
            <p:ph type="title"/>
          </p:nvPr>
        </p:nvSpPr>
        <p:spPr>
          <a:xfrm>
            <a:off x="4953000" y="936625"/>
            <a:ext cx="6400800" cy="1325563"/>
          </a:xfrm>
        </p:spPr>
        <p:txBody>
          <a:bodyPr/>
          <a:lstStyle/>
          <a:p>
            <a:r>
              <a:rPr lang="ru-RU" b="1" dirty="0" smtClean="0">
                <a:solidFill>
                  <a:srgbClr val="941651"/>
                </a:solidFill>
                <a:latin typeface="Avenir Next" charset="0"/>
                <a:ea typeface="Avenir Next" charset="0"/>
                <a:cs typeface="Avenir Next" charset="0"/>
              </a:rPr>
              <a:t>ХВАЛА НА НЕБЕСАХ</a:t>
            </a:r>
            <a:endParaRPr lang="en-US" b="1" dirty="0">
              <a:solidFill>
                <a:srgbClr val="941651"/>
              </a:solidFill>
              <a:latin typeface="Avenir Next" charset="0"/>
              <a:ea typeface="Avenir Next" charset="0"/>
              <a:cs typeface="Avenir Next" charset="0"/>
            </a:endParaRPr>
          </a:p>
        </p:txBody>
      </p:sp>
      <p:sp>
        <p:nvSpPr>
          <p:cNvPr id="3" name="Content Placeholder 2"/>
          <p:cNvSpPr>
            <a:spLocks noGrp="1"/>
          </p:cNvSpPr>
          <p:nvPr>
            <p:ph idx="1"/>
          </p:nvPr>
        </p:nvSpPr>
        <p:spPr>
          <a:xfrm>
            <a:off x="1828800" y="2867025"/>
            <a:ext cx="9017000" cy="2486025"/>
          </a:xfrm>
        </p:spPr>
        <p:txBody>
          <a:bodyPr>
            <a:normAutofit fontScale="77500" lnSpcReduction="20000"/>
          </a:bodyPr>
          <a:lstStyle/>
          <a:p>
            <a:pPr marL="0" indent="0" algn="ctr">
              <a:lnSpc>
                <a:spcPct val="150000"/>
              </a:lnSpc>
              <a:buNone/>
            </a:pPr>
            <a:r>
              <a:rPr lang="ru-RU" dirty="0" smtClean="0"/>
              <a:t>Мы начнем наше совместное изучение с чтения отрывка из </a:t>
            </a:r>
            <a:r>
              <a:rPr lang="ru-RU" b="1" dirty="0" smtClean="0"/>
              <a:t>Откровения 5:11-14</a:t>
            </a:r>
            <a:r>
              <a:rPr lang="en-US" b="1" dirty="0" smtClean="0"/>
              <a:t>. </a:t>
            </a:r>
            <a:r>
              <a:rPr lang="ru-RU" dirty="0" smtClean="0"/>
              <a:t>Это прекрасная иллюстрация того, как прославление происходит на небесах</a:t>
            </a:r>
            <a:r>
              <a:rPr lang="ru-RU" dirty="0" smtClean="0"/>
              <a:t>.</a:t>
            </a:r>
          </a:p>
          <a:p>
            <a:pPr marL="0" indent="0" algn="ctr">
              <a:lnSpc>
                <a:spcPct val="150000"/>
              </a:lnSpc>
              <a:buNone/>
            </a:pPr>
            <a:r>
              <a:rPr lang="ru-RU" dirty="0" smtClean="0"/>
              <a:t> </a:t>
            </a:r>
            <a:r>
              <a:rPr lang="ru-RU" dirty="0" smtClean="0"/>
              <a:t>После того, как мы прочитаем этот отрывок, давайте немного о нем поговорим</a:t>
            </a:r>
            <a:r>
              <a:rPr lang="en-US" dirty="0" smtClean="0"/>
              <a:t>.</a:t>
            </a:r>
            <a:endParaRPr lang="en-US" dirty="0"/>
          </a:p>
        </p:txBody>
      </p:sp>
    </p:spTree>
    <p:extLst>
      <p:ext uri="{BB962C8B-B14F-4D97-AF65-F5344CB8AC3E}">
        <p14:creationId xmlns:p14="http://schemas.microsoft.com/office/powerpoint/2010/main" xmlns="" val="155721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6777"/>
            <a:ext cx="12192000" cy="6838523"/>
          </a:xfrm>
          <a:prstGeom prst="rect">
            <a:avLst/>
          </a:prstGeom>
        </p:spPr>
      </p:pic>
      <p:sp>
        <p:nvSpPr>
          <p:cNvPr id="3" name="Content Placeholder 2"/>
          <p:cNvSpPr>
            <a:spLocks noGrp="1"/>
          </p:cNvSpPr>
          <p:nvPr>
            <p:ph idx="1"/>
          </p:nvPr>
        </p:nvSpPr>
        <p:spPr>
          <a:xfrm>
            <a:off x="2146300" y="3146425"/>
            <a:ext cx="8636000" cy="2127940"/>
          </a:xfrm>
        </p:spPr>
        <p:txBody>
          <a:bodyPr>
            <a:normAutofit/>
          </a:bodyPr>
          <a:lstStyle/>
          <a:p>
            <a:pPr marL="0" indent="0" algn="ctr">
              <a:lnSpc>
                <a:spcPct val="150000"/>
              </a:lnSpc>
              <a:buNone/>
            </a:pPr>
            <a:r>
              <a:rPr lang="ru-RU" dirty="0" smtClean="0">
                <a:latin typeface="Avenir Next" charset="0"/>
                <a:ea typeface="Avenir Next" charset="0"/>
                <a:cs typeface="Avenir Next" charset="0"/>
              </a:rPr>
              <a:t>СОГЛАСНО ЭТОМУ БИБЛЕЙСКОМУ ОТРЫВКУ КТО ОТКРЫЛ СВОИ СОСУДЫ ХВАЛЫ ПЕРЕД БОГОМ</a:t>
            </a:r>
            <a:r>
              <a:rPr lang="en-US" dirty="0" smtClean="0">
                <a:latin typeface="Avenir Next" charset="0"/>
                <a:ea typeface="Avenir Next" charset="0"/>
                <a:cs typeface="Avenir Next" charset="0"/>
              </a:rPr>
              <a:t>? </a:t>
            </a:r>
            <a:r>
              <a:rPr lang="ru-RU" dirty="0" smtClean="0">
                <a:latin typeface="Avenir Next" charset="0"/>
                <a:ea typeface="Avenir Next" charset="0"/>
                <a:cs typeface="Avenir Next" charset="0"/>
              </a:rPr>
              <a:t>ПОЧЕМУ</a:t>
            </a:r>
            <a:r>
              <a:rPr lang="en-US" dirty="0" smtClean="0">
                <a:latin typeface="Avenir Next" charset="0"/>
                <a:ea typeface="Avenir Next" charset="0"/>
                <a:cs typeface="Avenir Next" charset="0"/>
              </a:rPr>
              <a:t>?</a:t>
            </a: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xmlns="" val="66329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293600" cy="6843184"/>
          </a:xfrm>
          <a:prstGeom prst="rect">
            <a:avLst/>
          </a:prstGeom>
        </p:spPr>
      </p:pic>
      <p:sp>
        <p:nvSpPr>
          <p:cNvPr id="2" name="Title 1"/>
          <p:cNvSpPr>
            <a:spLocks noGrp="1"/>
          </p:cNvSpPr>
          <p:nvPr>
            <p:ph type="title"/>
          </p:nvPr>
        </p:nvSpPr>
        <p:spPr>
          <a:xfrm>
            <a:off x="4330700" y="457200"/>
            <a:ext cx="7759700" cy="1325563"/>
          </a:xfrm>
        </p:spPr>
        <p:txBody>
          <a:bodyPr>
            <a:normAutofit fontScale="90000"/>
          </a:bodyPr>
          <a:lstStyle/>
          <a:p>
            <a:pPr algn="ctr"/>
            <a:r>
              <a:rPr lang="ru-RU" sz="3200" b="1" dirty="0" smtClean="0">
                <a:solidFill>
                  <a:srgbClr val="941651"/>
                </a:solidFill>
                <a:latin typeface="Avenir Next" charset="0"/>
                <a:ea typeface="Avenir Next" charset="0"/>
                <a:cs typeface="Avenir Next" charset="0"/>
              </a:rPr>
              <a:t>ПОЧЕМУ НУЖНО ИЗЛИТЬ</a:t>
            </a:r>
            <a:r>
              <a:rPr lang="en-US" sz="3200" b="1" dirty="0">
                <a:solidFill>
                  <a:srgbClr val="941651"/>
                </a:solidFill>
                <a:latin typeface="Avenir Next" charset="0"/>
                <a:ea typeface="Avenir Next" charset="0"/>
                <a:cs typeface="Avenir Next" charset="0"/>
              </a:rPr>
              <a:t/>
            </a:r>
            <a:br>
              <a:rPr lang="en-US" sz="3200" b="1" dirty="0">
                <a:solidFill>
                  <a:srgbClr val="941651"/>
                </a:solidFill>
                <a:latin typeface="Avenir Next" charset="0"/>
                <a:ea typeface="Avenir Next" charset="0"/>
                <a:cs typeface="Avenir Next" charset="0"/>
              </a:rPr>
            </a:br>
            <a:r>
              <a:rPr lang="ru-RU" sz="3200" dirty="0" smtClean="0">
                <a:solidFill>
                  <a:srgbClr val="941651"/>
                </a:solidFill>
                <a:latin typeface="Avenir Next" charset="0"/>
                <a:ea typeface="Avenir Next" charset="0"/>
                <a:cs typeface="Avenir Next" charset="0"/>
              </a:rPr>
              <a:t>НАШИ СОСУДЫ С БЛАГОВОНИЯМИ ПЕРЕД БОГОМ</a:t>
            </a:r>
            <a:endParaRPr lang="en-US" sz="3200" dirty="0">
              <a:solidFill>
                <a:srgbClr val="941651"/>
              </a:solidFill>
              <a:latin typeface="Avenir Next" charset="0"/>
              <a:ea typeface="Avenir Next" charset="0"/>
              <a:cs typeface="Avenir Next" charset="0"/>
            </a:endParaRPr>
          </a:p>
        </p:txBody>
      </p:sp>
      <p:sp>
        <p:nvSpPr>
          <p:cNvPr id="3" name="Content Placeholder 2"/>
          <p:cNvSpPr>
            <a:spLocks noGrp="1"/>
          </p:cNvSpPr>
          <p:nvPr>
            <p:ph idx="1"/>
          </p:nvPr>
        </p:nvSpPr>
        <p:spPr>
          <a:xfrm>
            <a:off x="2159000" y="2981325"/>
            <a:ext cx="8801100" cy="2022475"/>
          </a:xfrm>
        </p:spPr>
        <p:txBody>
          <a:bodyPr>
            <a:normAutofit fontScale="92500" lnSpcReduction="10000"/>
          </a:bodyPr>
          <a:lstStyle/>
          <a:p>
            <a:pPr marL="0" indent="0" algn="ctr">
              <a:lnSpc>
                <a:spcPct val="150000"/>
              </a:lnSpc>
              <a:buNone/>
            </a:pPr>
            <a:r>
              <a:rPr lang="ru-RU" sz="2400" dirty="0" smtClean="0">
                <a:latin typeface="Avenir Next" charset="0"/>
                <a:ea typeface="Avenir Next" charset="0"/>
                <a:cs typeface="Avenir Next" charset="0"/>
              </a:rPr>
              <a:t>ТЕПЕРЬ ДАВАЙТЕ РАССМОТРИМ НЕКОТОРЫЕ </a:t>
            </a:r>
            <a:r>
              <a:rPr lang="ru-RU" sz="2400" b="1" dirty="0" smtClean="0">
                <a:latin typeface="Avenir Next" charset="0"/>
                <a:ea typeface="Avenir Next" charset="0"/>
                <a:cs typeface="Avenir Next" charset="0"/>
              </a:rPr>
              <a:t>ВАЖНЫЕ ПРИЧИНЫ, ПО КОТОРЫМ БОГ ЗАСЛУЖИВАЕТ НАШЕЙ ХВАЛЫ,</a:t>
            </a:r>
            <a:r>
              <a:rPr lang="en-US" sz="2400" b="1" dirty="0" smtClean="0">
                <a:latin typeface="Avenir Next" charset="0"/>
                <a:ea typeface="Avenir Next" charset="0"/>
                <a:cs typeface="Avenir Next" charset="0"/>
              </a:rPr>
              <a:t> </a:t>
            </a:r>
            <a:r>
              <a:rPr lang="ru-RU" sz="2400" dirty="0" smtClean="0">
                <a:latin typeface="Avenir Next" charset="0"/>
                <a:ea typeface="Avenir Next" charset="0"/>
                <a:cs typeface="Avenir Next" charset="0"/>
              </a:rPr>
              <a:t>И ПОЧЕМУ МЫ ДОЛЖНЫ НЕСТИ ЕМУ БЛАГОУХАННОЕ СЛАВОСЛОВИЕ</a:t>
            </a:r>
            <a:r>
              <a:rPr lang="en-US" sz="2400" dirty="0" smtClean="0">
                <a:latin typeface="Avenir Next" charset="0"/>
                <a:ea typeface="Avenir Next" charset="0"/>
                <a:cs typeface="Avenir Next" charset="0"/>
              </a:rPr>
              <a:t>.</a:t>
            </a:r>
            <a:endParaRPr lang="en-US" sz="2400" dirty="0">
              <a:latin typeface="Avenir Next" charset="0"/>
              <a:ea typeface="Avenir Next" charset="0"/>
              <a:cs typeface="Avenir Next" charset="0"/>
            </a:endParaRPr>
          </a:p>
        </p:txBody>
      </p:sp>
    </p:spTree>
    <p:extLst>
      <p:ext uri="{BB962C8B-B14F-4D97-AF65-F5344CB8AC3E}">
        <p14:creationId xmlns:p14="http://schemas.microsoft.com/office/powerpoint/2010/main" xmlns="" val="527106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12192000" cy="6946900"/>
          </a:xfrm>
          <a:prstGeom prst="rect">
            <a:avLst/>
          </a:prstGeom>
        </p:spPr>
      </p:pic>
      <p:sp>
        <p:nvSpPr>
          <p:cNvPr id="3" name="Content Placeholder 2"/>
          <p:cNvSpPr>
            <a:spLocks noGrp="1"/>
          </p:cNvSpPr>
          <p:nvPr>
            <p:ph idx="1"/>
          </p:nvPr>
        </p:nvSpPr>
        <p:spPr>
          <a:xfrm>
            <a:off x="2324100" y="2689225"/>
            <a:ext cx="9029700" cy="3521075"/>
          </a:xfrm>
        </p:spPr>
        <p:txBody>
          <a:bodyPr>
            <a:normAutofit/>
          </a:bodyPr>
          <a:lstStyle/>
          <a:p>
            <a:pPr>
              <a:lnSpc>
                <a:spcPct val="150000"/>
              </a:lnSpc>
            </a:pPr>
            <a:r>
              <a:rPr lang="ru-RU" b="1" dirty="0" smtClean="0"/>
              <a:t>Во-первых</a:t>
            </a:r>
            <a:r>
              <a:rPr lang="en-US" b="1" dirty="0" smtClean="0"/>
              <a:t>,</a:t>
            </a:r>
            <a:r>
              <a:rPr lang="en-US" dirty="0" smtClean="0"/>
              <a:t> </a:t>
            </a:r>
            <a:r>
              <a:rPr lang="ru-RU" dirty="0" smtClean="0"/>
              <a:t>как мы уже установили из библейского отрывка</a:t>
            </a:r>
            <a:r>
              <a:rPr lang="en-US" dirty="0" smtClean="0"/>
              <a:t>, </a:t>
            </a:r>
            <a:r>
              <a:rPr lang="ru-RU" b="1" dirty="0" smtClean="0"/>
              <a:t>Он </a:t>
            </a:r>
            <a:r>
              <a:rPr lang="ru-RU" b="1" dirty="0" smtClean="0"/>
              <a:t>Один </a:t>
            </a:r>
            <a:r>
              <a:rPr lang="ru-RU" b="1" dirty="0" smtClean="0"/>
              <a:t>достоин нашей хвалы</a:t>
            </a:r>
            <a:r>
              <a:rPr lang="en-US" b="1" dirty="0" smtClean="0">
                <a:solidFill>
                  <a:srgbClr val="941651"/>
                </a:solidFill>
              </a:rPr>
              <a:t>. </a:t>
            </a:r>
            <a:r>
              <a:rPr lang="ru-RU" dirty="0" smtClean="0"/>
              <a:t>Но, к сожалению, иногда наша хвала прямо пропорциональна количеству  благословений, которые мы видим или не видим в нашей жизни</a:t>
            </a:r>
            <a:r>
              <a:rPr lang="en-US" dirty="0" smtClean="0"/>
              <a:t>.</a:t>
            </a:r>
            <a:endParaRPr lang="en-US" dirty="0"/>
          </a:p>
        </p:txBody>
      </p:sp>
    </p:spTree>
    <p:extLst>
      <p:ext uri="{BB962C8B-B14F-4D97-AF65-F5344CB8AC3E}">
        <p14:creationId xmlns:p14="http://schemas.microsoft.com/office/powerpoint/2010/main" xmlns="" val="1969292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88899"/>
            <a:ext cx="12192000" cy="6946900"/>
          </a:xfrm>
          <a:prstGeom prst="rect">
            <a:avLst/>
          </a:prstGeom>
        </p:spPr>
      </p:pic>
      <p:sp>
        <p:nvSpPr>
          <p:cNvPr id="3" name="Content Placeholder 2"/>
          <p:cNvSpPr>
            <a:spLocks noGrp="1"/>
          </p:cNvSpPr>
          <p:nvPr>
            <p:ph idx="1"/>
          </p:nvPr>
        </p:nvSpPr>
        <p:spPr>
          <a:xfrm>
            <a:off x="2616200" y="2663825"/>
            <a:ext cx="8026400" cy="3140075"/>
          </a:xfrm>
        </p:spPr>
        <p:txBody>
          <a:bodyPr>
            <a:normAutofit lnSpcReduction="10000"/>
          </a:bodyPr>
          <a:lstStyle/>
          <a:p>
            <a:pPr>
              <a:lnSpc>
                <a:spcPct val="150000"/>
              </a:lnSpc>
            </a:pPr>
            <a:r>
              <a:rPr lang="ru-RU" b="1" dirty="0" smtClean="0"/>
              <a:t>Вторая причина </a:t>
            </a:r>
            <a:r>
              <a:rPr lang="ru-RU" dirty="0" smtClean="0"/>
              <a:t>хвалить Бога – это просто</a:t>
            </a:r>
            <a:r>
              <a:rPr lang="en-US" dirty="0" smtClean="0"/>
              <a:t> </a:t>
            </a:r>
            <a:r>
              <a:rPr lang="ru-RU" b="1" dirty="0" smtClean="0">
                <a:solidFill>
                  <a:srgbClr val="941651"/>
                </a:solidFill>
              </a:rPr>
              <a:t>потому, что Он </a:t>
            </a:r>
            <a:r>
              <a:rPr lang="ru-RU" b="1" i="1" dirty="0" smtClean="0">
                <a:solidFill>
                  <a:srgbClr val="941651"/>
                </a:solidFill>
              </a:rPr>
              <a:t>приглашает нас это делать</a:t>
            </a:r>
            <a:r>
              <a:rPr lang="en-US" b="1" dirty="0" smtClean="0">
                <a:solidFill>
                  <a:srgbClr val="941651"/>
                </a:solidFill>
              </a:rPr>
              <a:t>. </a:t>
            </a:r>
            <a:r>
              <a:rPr lang="ru-RU" dirty="0" smtClean="0"/>
              <a:t>Псалмопевец писал: «Все дышащее да хвалит Господа! </a:t>
            </a:r>
            <a:r>
              <a:rPr lang="ru-RU" dirty="0" err="1" smtClean="0"/>
              <a:t>Аллилуия</a:t>
            </a:r>
            <a:r>
              <a:rPr lang="ru-RU" dirty="0" smtClean="0"/>
              <a:t>»</a:t>
            </a:r>
            <a:endParaRPr lang="en-US" dirty="0"/>
          </a:p>
          <a:p>
            <a:pPr marL="0" indent="0" algn="ctr">
              <a:lnSpc>
                <a:spcPct val="150000"/>
              </a:lnSpc>
              <a:buNone/>
            </a:pPr>
            <a:r>
              <a:rPr lang="en-US" sz="2000" dirty="0" smtClean="0"/>
              <a:t>(</a:t>
            </a:r>
            <a:r>
              <a:rPr lang="ru-RU" sz="2000" dirty="0" smtClean="0"/>
              <a:t>Псалом </a:t>
            </a:r>
            <a:r>
              <a:rPr lang="en-US" sz="2000" dirty="0" smtClean="0"/>
              <a:t>150:6</a:t>
            </a:r>
            <a:r>
              <a:rPr lang="en-US" sz="2000" dirty="0"/>
              <a:t>, NIV)</a:t>
            </a:r>
          </a:p>
        </p:txBody>
      </p:sp>
    </p:spTree>
    <p:extLst>
      <p:ext uri="{BB962C8B-B14F-4D97-AF65-F5344CB8AC3E}">
        <p14:creationId xmlns:p14="http://schemas.microsoft.com/office/powerpoint/2010/main" xmlns="" val="1086473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67665" y="2383494"/>
            <a:ext cx="8674100" cy="4282349"/>
          </a:xfrm>
        </p:spPr>
        <p:txBody>
          <a:bodyPr>
            <a:normAutofit fontScale="92500" lnSpcReduction="10000"/>
          </a:bodyPr>
          <a:lstStyle/>
          <a:p>
            <a:pPr>
              <a:lnSpc>
                <a:spcPct val="150000"/>
              </a:lnSpc>
            </a:pPr>
            <a:r>
              <a:rPr lang="ru-RU" b="1" dirty="0" smtClean="0"/>
              <a:t>Третья</a:t>
            </a:r>
            <a:r>
              <a:rPr lang="ru-RU" dirty="0" smtClean="0"/>
              <a:t> причина хвалить Бога заключается в том, что </a:t>
            </a:r>
            <a:r>
              <a:rPr lang="ru-RU" b="1" i="1" dirty="0" smtClean="0">
                <a:solidFill>
                  <a:srgbClr val="941651"/>
                </a:solidFill>
              </a:rPr>
              <a:t>прославление делает отношения с Ним более близкими</a:t>
            </a:r>
            <a:r>
              <a:rPr lang="en-US" b="1" dirty="0" smtClean="0">
                <a:solidFill>
                  <a:srgbClr val="941651"/>
                </a:solidFill>
              </a:rPr>
              <a:t>. </a:t>
            </a:r>
            <a:r>
              <a:rPr lang="ru-RU" dirty="0" smtClean="0"/>
              <a:t>Псалмопевец писал о Боге: «Но Ты, Святой, живешь среди </a:t>
            </a:r>
            <a:r>
              <a:rPr lang="ru-RU" i="1" dirty="0" smtClean="0"/>
              <a:t>славословий</a:t>
            </a:r>
            <a:r>
              <a:rPr lang="ru-RU" dirty="0" smtClean="0"/>
              <a:t> Израиля»</a:t>
            </a:r>
            <a:endParaRPr lang="en-US" dirty="0"/>
          </a:p>
          <a:p>
            <a:pPr marL="0" indent="0" algn="ctr">
              <a:lnSpc>
                <a:spcPct val="150000"/>
              </a:lnSpc>
              <a:buNone/>
            </a:pPr>
            <a:r>
              <a:rPr lang="en-US" sz="2000" dirty="0"/>
              <a:t> </a:t>
            </a:r>
            <a:r>
              <a:rPr lang="en-US" sz="2000" dirty="0" smtClean="0"/>
              <a:t>(</a:t>
            </a:r>
            <a:r>
              <a:rPr lang="ru-RU" sz="2000" dirty="0" smtClean="0"/>
              <a:t>Псалом </a:t>
            </a:r>
            <a:r>
              <a:rPr lang="en-US" sz="2000" dirty="0" smtClean="0"/>
              <a:t>2</a:t>
            </a:r>
            <a:r>
              <a:rPr lang="ru-RU" sz="2000" dirty="0" smtClean="0"/>
              <a:t>1</a:t>
            </a:r>
            <a:r>
              <a:rPr lang="en-US" sz="2000" dirty="0" smtClean="0"/>
              <a:t>:</a:t>
            </a:r>
            <a:r>
              <a:rPr lang="ru-RU" sz="2000" dirty="0" smtClean="0"/>
              <a:t>4</a:t>
            </a:r>
            <a:r>
              <a:rPr lang="en-US" sz="2000" dirty="0" smtClean="0"/>
              <a:t>, </a:t>
            </a:r>
            <a:r>
              <a:rPr lang="ru-RU" sz="2000" dirty="0" smtClean="0"/>
              <a:t>курсив добавлен</a:t>
            </a:r>
            <a:r>
              <a:rPr lang="en-US" sz="2000" dirty="0" smtClean="0"/>
              <a:t>)</a:t>
            </a:r>
            <a:endParaRPr lang="en-US" sz="2000" dirty="0"/>
          </a:p>
          <a:p>
            <a:pPr marL="0" indent="0" algn="ctr">
              <a:lnSpc>
                <a:spcPct val="150000"/>
              </a:lnSpc>
              <a:buNone/>
            </a:pPr>
            <a:r>
              <a:rPr lang="ru-RU" dirty="0" smtClean="0"/>
              <a:t>«Приблизьтесь к Богу, и приблизится к вам»</a:t>
            </a:r>
            <a:r>
              <a:rPr lang="en-US" dirty="0" smtClean="0"/>
              <a:t>.</a:t>
            </a:r>
            <a:endParaRPr lang="en-US" dirty="0"/>
          </a:p>
          <a:p>
            <a:pPr marL="0" indent="0" algn="ctr">
              <a:lnSpc>
                <a:spcPct val="150000"/>
              </a:lnSpc>
              <a:buNone/>
            </a:pPr>
            <a:r>
              <a:rPr lang="en-US" sz="2000" dirty="0" smtClean="0"/>
              <a:t>(</a:t>
            </a:r>
            <a:r>
              <a:rPr lang="ru-RU" sz="2000" dirty="0" smtClean="0"/>
              <a:t>Иакова </a:t>
            </a:r>
            <a:r>
              <a:rPr lang="en-US" sz="2000" dirty="0" smtClean="0"/>
              <a:t>4:8)</a:t>
            </a:r>
            <a:endParaRPr lang="en-US" sz="2000" dirty="0"/>
          </a:p>
        </p:txBody>
      </p:sp>
    </p:spTree>
    <p:extLst>
      <p:ext uri="{BB962C8B-B14F-4D97-AF65-F5344CB8AC3E}">
        <p14:creationId xmlns:p14="http://schemas.microsoft.com/office/powerpoint/2010/main" xmlns="" val="29965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1905</TotalTime>
  <Words>2815</Words>
  <Application>Microsoft Office PowerPoint</Application>
  <PresentationFormat>Произвольный</PresentationFormat>
  <Paragraphs>131</Paragraphs>
  <Slides>25</Slides>
  <Notes>25</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Office Theme</vt:lpstr>
      <vt:lpstr>СОСУДЫ С БЛАГОВОНИЯМИ ПРЕВРАЩАЕМ НАШУ ХВАЛУ В БЛАГОСЛОВЕНИЯ</vt:lpstr>
      <vt:lpstr>Слайд 2</vt:lpstr>
      <vt:lpstr>Слайд 3</vt:lpstr>
      <vt:lpstr>ХВАЛА НА НЕБЕСАХ</vt:lpstr>
      <vt:lpstr>Слайд 5</vt:lpstr>
      <vt:lpstr>ПОЧЕМУ НУЖНО ИЗЛИТЬ НАШИ СОСУДЫ С БЛАГОВОНИЯМИ ПЕРЕД БОГОМ</vt:lpstr>
      <vt:lpstr>Слайд 7</vt:lpstr>
      <vt:lpstr>Слайд 8</vt:lpstr>
      <vt:lpstr>Слайд 9</vt:lpstr>
      <vt:lpstr>Слайд 10</vt:lpstr>
      <vt:lpstr>Слайд 11</vt:lpstr>
      <vt:lpstr>Слайд 12</vt:lpstr>
      <vt:lpstr>ЗАДАНИЕ ДЛЯ ГРУППЫ  БИБЛЕЙСКИЕ ИСТОРИИ, В КОТОРЫХ ИЗЛИТИЕ СОСУДОВ С ХВАЛОЙ ПРИВЕЛО К БЛАГОСЛОВЕНИЯМ</vt:lpstr>
      <vt:lpstr>ГРУППА 1  2 Паралипоменон 20:20-22</vt:lpstr>
      <vt:lpstr>Слайд 15</vt:lpstr>
      <vt:lpstr>Слайд 16</vt:lpstr>
      <vt:lpstr>ГРУППА 2 1 ПЕТРА 2:9</vt:lpstr>
      <vt:lpstr>Слайд 18</vt:lpstr>
      <vt:lpstr>ГРУППА 3 ДЕЯНИЯ АПОСТОЛОВ 16:25, 26</vt:lpstr>
      <vt:lpstr>ЗАКЛЮЧИТЕЛЬНЫЕ МЫСЛИ О ХВАЛЕ, СТАНОВЯЩЕЙСЯ БЛАГОСЛОВЕНИЕМ</vt:lpstr>
      <vt:lpstr>Слайд 21</vt:lpstr>
      <vt:lpstr>Слайд 22</vt:lpstr>
      <vt:lpstr>Слайд 23</vt:lpstr>
      <vt:lpstr>Слайд 24</vt:lpstr>
      <vt:lpstr>Слайд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Jars of Fragrance  (Releasing Our Praise into Blessings)</dc:title>
  <dc:creator>Arrais, Raquel</dc:creator>
  <cp:lastModifiedBy>raostrovskaya</cp:lastModifiedBy>
  <cp:revision>37</cp:revision>
  <dcterms:created xsi:type="dcterms:W3CDTF">2018-01-11T17:16:33Z</dcterms:created>
  <dcterms:modified xsi:type="dcterms:W3CDTF">2018-04-26T14:24:54Z</dcterms:modified>
</cp:coreProperties>
</file>