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256" r:id="rId5"/>
    <p:sldId id="262" r:id="rId6"/>
    <p:sldId id="261" r:id="rId7"/>
    <p:sldId id="264" r:id="rId8"/>
    <p:sldId id="257" r:id="rId9"/>
    <p:sldId id="265" r:id="rId10"/>
    <p:sldId id="266" r:id="rId11"/>
    <p:sldId id="267" r:id="rId12"/>
    <p:sldId id="268" r:id="rId13"/>
    <p:sldId id="259" r:id="rId14"/>
    <p:sldId id="269" r:id="rId15"/>
    <p:sldId id="270" r:id="rId16"/>
    <p:sldId id="271" r:id="rId17"/>
    <p:sldId id="260" r:id="rId18"/>
    <p:sldId id="258" r:id="rId19"/>
    <p:sldId id="263" r:id="rId20"/>
    <p:sldId id="272" r:id="rId21"/>
    <p:sldId id="273" r:id="rId22"/>
    <p:sldId id="274" r:id="rId23"/>
    <p:sldId id="275"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FF7C80"/>
    <a:srgbClr val="009193"/>
    <a:srgbClr val="FFFF66"/>
    <a:srgbClr val="FFCCFF"/>
    <a:srgbClr val="FFFF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1" autoAdjust="0"/>
    <p:restoredTop sz="64672" autoAdjust="0"/>
  </p:normalViewPr>
  <p:slideViewPr>
    <p:cSldViewPr>
      <p:cViewPr varScale="1">
        <p:scale>
          <a:sx n="46" d="100"/>
          <a:sy n="46" d="100"/>
        </p:scale>
        <p:origin x="-1728" y="-90"/>
      </p:cViewPr>
      <p:guideLst>
        <p:guide orient="horz" pos="2160"/>
        <p:guide pos="3840"/>
      </p:guideLst>
    </p:cSldViewPr>
  </p:slideViewPr>
  <p:notesTextViewPr>
    <p:cViewPr>
      <p:scale>
        <a:sx n="100" d="100"/>
        <a:sy n="100" d="100"/>
      </p:scale>
      <p:origin x="0" y="0"/>
    </p:cViewPr>
  </p:notesTextViewPr>
  <p:notesViewPr>
    <p:cSldViewPr>
      <p:cViewPr varScale="1">
        <p:scale>
          <a:sx n="109" d="100"/>
          <a:sy n="109" d="100"/>
        </p:scale>
        <p:origin x="5256" y="20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43B66-26EE-C048-9AA8-DF5235710DB0}" type="datetimeFigureOut">
              <a:rPr lang="en-US" smtClean="0"/>
              <a:pPr/>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F903D-729E-4144-9E18-652C25845BD8}" type="slidenum">
              <a:rPr lang="en-US" smtClean="0"/>
              <a:pPr/>
              <a:t>‹#›</a:t>
            </a:fld>
            <a:endParaRPr lang="en-US"/>
          </a:p>
        </p:txBody>
      </p:sp>
    </p:spTree>
    <p:extLst>
      <p:ext uri="{BB962C8B-B14F-4D97-AF65-F5344CB8AC3E}">
        <p14:creationId xmlns="" xmlns:p14="http://schemas.microsoft.com/office/powerpoint/2010/main" val="58734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ПОЙТЕ ГОСПОДУ ПЕСНЬ</a:t>
            </a:r>
            <a:r>
              <a:rPr lang="ru-RU" sz="1200" b="1" kern="1200" baseline="0" dirty="0" smtClean="0">
                <a:solidFill>
                  <a:schemeClr val="tx1"/>
                </a:solidFill>
                <a:effectLst/>
                <a:latin typeface="+mn-lt"/>
                <a:ea typeface="+mn-ea"/>
                <a:cs typeface="+mn-cs"/>
              </a:rPr>
              <a:t> НОВУЮ</a:t>
            </a:r>
            <a:endParaRPr lang="en-US" sz="1200" kern="1200" dirty="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Прославление</a:t>
            </a:r>
            <a:r>
              <a:rPr lang="ru-RU" sz="1200" b="1" kern="1200" baseline="0" dirty="0" smtClean="0">
                <a:solidFill>
                  <a:schemeClr val="tx1"/>
                </a:solidFill>
                <a:effectLst/>
                <a:latin typeface="+mn-lt"/>
                <a:ea typeface="+mn-ea"/>
                <a:cs typeface="+mn-cs"/>
              </a:rPr>
              <a:t> как образ жизни</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1</a:t>
            </a:fld>
            <a:endParaRPr lang="en-US"/>
          </a:p>
        </p:txBody>
      </p:sp>
    </p:spTree>
    <p:extLst>
      <p:ext uri="{BB962C8B-B14F-4D97-AF65-F5344CB8AC3E}">
        <p14:creationId xmlns="" xmlns:p14="http://schemas.microsoft.com/office/powerpoint/2010/main" val="1199953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ru-RU" sz="1200" kern="1200" dirty="0" err="1" smtClean="0">
                <a:solidFill>
                  <a:schemeClr val="tx1"/>
                </a:solidFill>
                <a:latin typeface="+mn-lt"/>
                <a:ea typeface="+mn-ea"/>
                <a:cs typeface="+mn-cs"/>
              </a:rPr>
              <a:t>Лонни</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Мелашенко</a:t>
            </a:r>
            <a:r>
              <a:rPr lang="ru-RU" sz="1200" kern="1200" dirty="0" smtClean="0">
                <a:solidFill>
                  <a:schemeClr val="tx1"/>
                </a:solidFill>
                <a:latin typeface="+mn-lt"/>
                <a:ea typeface="+mn-ea"/>
                <a:cs typeface="+mn-cs"/>
              </a:rPr>
              <a:t> в своей книге «Страсть к молитве» (</a:t>
            </a:r>
            <a:r>
              <a:rPr lang="en-US" sz="1200" i="1" kern="1200" dirty="0" smtClean="0">
                <a:solidFill>
                  <a:schemeClr val="tx1"/>
                </a:solidFill>
                <a:latin typeface="+mn-lt"/>
                <a:ea typeface="+mn-ea"/>
                <a:cs typeface="+mn-cs"/>
              </a:rPr>
              <a:t>Passion for Prayer</a:t>
            </a:r>
            <a:r>
              <a:rPr lang="ru-RU" sz="1200" kern="1200" dirty="0" smtClean="0">
                <a:solidFill>
                  <a:schemeClr val="tx1"/>
                </a:solidFill>
                <a:latin typeface="+mn-lt"/>
                <a:ea typeface="+mn-ea"/>
                <a:cs typeface="+mn-cs"/>
              </a:rPr>
              <a:t>) пишет следующее: «Поэтому чем меньше мы чувствуем потребности к прославлению Бога</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тем больше нужно Его славить</a:t>
            </a:r>
            <a:r>
              <a:rPr lang="en-US"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Нам нужно Его благодарить даже тогда, когда нам больно. </a:t>
            </a:r>
            <a:r>
              <a:rPr lang="ru-RU" sz="1200" i="1" kern="1200" dirty="0" smtClean="0">
                <a:solidFill>
                  <a:schemeClr val="tx1"/>
                </a:solidFill>
                <a:latin typeface="+mn-lt"/>
                <a:ea typeface="+mn-ea"/>
                <a:cs typeface="+mn-cs"/>
              </a:rPr>
              <a:t>И особенно тогда, когда мы испытываем боль, потому что хвала обычно кратчайший путь к победе через боль и бедствия к исцелению</a:t>
            </a:r>
            <a:r>
              <a:rPr lang="ru-RU" sz="1200" kern="1200" dirty="0" smtClean="0">
                <a:solidFill>
                  <a:schemeClr val="tx1"/>
                </a:solidFill>
                <a:latin typeface="+mn-lt"/>
                <a:ea typeface="+mn-ea"/>
                <a:cs typeface="+mn-cs"/>
              </a:rPr>
              <a:t>».</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ru-RU" sz="1200" b="1" kern="1200" dirty="0" smtClean="0">
                <a:solidFill>
                  <a:schemeClr val="tx1"/>
                </a:solidFill>
                <a:latin typeface="+mn-lt"/>
                <a:ea typeface="+mn-ea"/>
                <a:cs typeface="+mn-cs"/>
              </a:rPr>
              <a:t>Пригласите аудиторию прославить Бога в пении.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Попросите каждого сказать слово благодарности Богу</a:t>
            </a:r>
            <a:r>
              <a:rPr lang="en-US" sz="1200" b="1"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pPr/>
              <a:t>10</a:t>
            </a:fld>
            <a:endParaRPr lang="en-US"/>
          </a:p>
        </p:txBody>
      </p:sp>
    </p:spTree>
    <p:extLst>
      <p:ext uri="{BB962C8B-B14F-4D97-AF65-F5344CB8AC3E}">
        <p14:creationId xmlns="" xmlns:p14="http://schemas.microsoft.com/office/powerpoint/2010/main" val="1806273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3. </a:t>
            </a:r>
            <a:r>
              <a:rPr lang="ru-RU" sz="1200" b="1" kern="1200" dirty="0" smtClean="0">
                <a:solidFill>
                  <a:schemeClr val="tx1"/>
                </a:solidFill>
                <a:effectLst/>
                <a:latin typeface="+mn-lt"/>
                <a:ea typeface="+mn-ea"/>
                <a:cs typeface="+mn-cs"/>
              </a:rPr>
              <a:t>ИЗБАВЛЕНИЕ</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t>
            </a:r>
            <a:r>
              <a:rPr lang="ru-RU" sz="1200" b="1" kern="1200" dirty="0" smtClean="0">
                <a:solidFill>
                  <a:schemeClr val="tx1"/>
                </a:solidFill>
                <a:effectLst/>
                <a:latin typeface="+mn-lt"/>
                <a:ea typeface="+mn-ea"/>
                <a:cs typeface="+mn-cs"/>
              </a:rPr>
              <a:t>Избавляет от  могилы жизнь твою</a:t>
            </a:r>
            <a:r>
              <a:rPr lang="en-US" sz="1200" b="1"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БОГ ИЗБАВЛЯЕТ МЕНЯ, РАБА</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Избавлять значит спасать от опасности во время неприятностей, в том числе смертельных. Бог сохранил вас до этого момента и защищал вас на каждом этапе вашего пути. Если бы Бог пожелал, вы бы умерли сегодня же, и вы действительно могли умереть сегодня, но такие вещи не происходят без разрешения Бога. Сам сатана не может коснуться вас без Его разрешения.</a:t>
            </a:r>
          </a:p>
          <a:p>
            <a:r>
              <a:rPr lang="ru-RU" sz="1200" kern="1200" dirty="0" smtClean="0">
                <a:solidFill>
                  <a:schemeClr val="tx1"/>
                </a:solidFill>
                <a:latin typeface="+mn-lt"/>
                <a:ea typeface="+mn-ea"/>
                <a:cs typeface="+mn-cs"/>
              </a:rPr>
              <a:t>Бог постоянно работает за кулисами, защищая нас от неприятностей и давая нам силы для каждого нового дня, чтобы мы могли продолжать наш путь вперед. Рассказывают, что в Англии над одной больничной кроватью висит бронзовая табличка со словами: «Эта кровать была куплена на сбережения бедного человека, который благодарен за неожиданное выздоровление».</a:t>
            </a:r>
          </a:p>
          <a:p>
            <a:r>
              <a:rPr lang="ru-RU" sz="1200" kern="1200" dirty="0" smtClean="0">
                <a:solidFill>
                  <a:schemeClr val="tx1"/>
                </a:solidFill>
                <a:latin typeface="+mn-lt"/>
                <a:ea typeface="+mn-ea"/>
                <a:cs typeface="+mn-cs"/>
              </a:rPr>
              <a:t>Если бы мы только видели жизнь, как видит ее Бог, нам бы пришлось такие таблички делать каждый день.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could only see life as God does, we would make a new plaque like that every day.</a:t>
            </a:r>
          </a:p>
        </p:txBody>
      </p:sp>
      <p:sp>
        <p:nvSpPr>
          <p:cNvPr id="4" name="Slide Number Placeholder 3"/>
          <p:cNvSpPr>
            <a:spLocks noGrp="1"/>
          </p:cNvSpPr>
          <p:nvPr>
            <p:ph type="sldNum" sz="quarter" idx="10"/>
          </p:nvPr>
        </p:nvSpPr>
        <p:spPr/>
        <p:txBody>
          <a:bodyPr/>
          <a:lstStyle/>
          <a:p>
            <a:fld id="{10BF903D-729E-4144-9E18-652C25845BD8}" type="slidenum">
              <a:rPr lang="en-US" smtClean="0"/>
              <a:pPr/>
              <a:t>11</a:t>
            </a:fld>
            <a:endParaRPr lang="en-US"/>
          </a:p>
        </p:txBody>
      </p:sp>
    </p:spTree>
    <p:extLst>
      <p:ext uri="{BB962C8B-B14F-4D97-AF65-F5344CB8AC3E}">
        <p14:creationId xmlns="" xmlns:p14="http://schemas.microsoft.com/office/powerpoint/2010/main" val="1211191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a:t>
            </a:r>
            <a:r>
              <a:rPr lang="ru-RU" sz="1200" b="1" kern="1200" dirty="0" smtClean="0">
                <a:solidFill>
                  <a:schemeClr val="tx1"/>
                </a:solidFill>
                <a:effectLst/>
                <a:latin typeface="+mn-lt"/>
                <a:ea typeface="+mn-ea"/>
                <a:cs typeface="+mn-cs"/>
              </a:rPr>
              <a:t>КОРОНАЦИЯ</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t>
            </a:r>
            <a:r>
              <a:rPr lang="ru-RU" sz="1200" b="1" kern="1200" dirty="0" smtClean="0">
                <a:solidFill>
                  <a:schemeClr val="tx1"/>
                </a:solidFill>
                <a:latin typeface="+mn-lt"/>
                <a:ea typeface="+mn-ea"/>
                <a:cs typeface="+mn-cs"/>
              </a:rPr>
              <a:t>Венчает тебя милостью и щедротами</a:t>
            </a:r>
            <a:r>
              <a:rPr lang="en-US" sz="1200" b="1"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БОГ ВЕНЧАЕТ МЕНЯ, ЕГО ДИТЯ</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pPr/>
              <a:t>12</a:t>
            </a:fld>
            <a:endParaRPr lang="en-US"/>
          </a:p>
        </p:txBody>
      </p:sp>
    </p:spTree>
    <p:extLst>
      <p:ext uri="{BB962C8B-B14F-4D97-AF65-F5344CB8AC3E}">
        <p14:creationId xmlns="" xmlns:p14="http://schemas.microsoft.com/office/powerpoint/2010/main" val="1986010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более старом переводе сказано, что Он венчает нас «заботливым участием». Это преданная, безграничная, неизменная любовь Бога к нам. Он собирает Свои благословения и дождем изливает на нас.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Затем Он венчает нас «щедротами». Почему не «справедливостью»? Нет ничего «нежного» в справедливости. Милость подразумевает падение и поражение. </a:t>
            </a:r>
            <a:r>
              <a:rPr lang="ru-RU" sz="1200" i="1" kern="1200" dirty="0" smtClean="0">
                <a:solidFill>
                  <a:schemeClr val="tx1"/>
                </a:solidFill>
                <a:latin typeface="+mn-lt"/>
                <a:ea typeface="+mn-ea"/>
                <a:cs typeface="+mn-cs"/>
              </a:rPr>
              <a:t>Нежная милость означает, что Он знает, через что мы проходим, и Он встречает нас там</a:t>
            </a:r>
            <a:r>
              <a:rPr lang="ru-RU" sz="1200" kern="1200" dirty="0" smtClean="0">
                <a:solidFill>
                  <a:schemeClr val="tx1"/>
                </a:solidFill>
                <a:latin typeface="+mn-lt"/>
                <a:ea typeface="+mn-ea"/>
                <a:cs typeface="+mn-cs"/>
              </a:rPr>
              <a:t>. Если бы мы получали от Бога то, что действительно заслужили, у нас не было бы никаких шансов. Но вместо правосудия, Бог дарует нам «нежную милость». </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Венец напоминает нам о нашем положении как Божьих детей. В наши дни только короли и королевы носят короны, но привилегия каждого христианина быть венчанным заботливым участием и нежной милостью Бога. </a:t>
            </a:r>
          </a:p>
          <a:p>
            <a:r>
              <a:rPr lang="ru-RU" sz="1200" kern="1200" dirty="0" smtClean="0">
                <a:solidFill>
                  <a:schemeClr val="tx1"/>
                </a:solidFill>
                <a:latin typeface="+mn-lt"/>
                <a:ea typeface="+mn-ea"/>
                <a:cs typeface="+mn-cs"/>
              </a:rPr>
              <a:t>Нежной милостью – перевод с англ.</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13</a:t>
            </a:fld>
            <a:endParaRPr lang="en-US"/>
          </a:p>
        </p:txBody>
      </p:sp>
    </p:spTree>
    <p:extLst>
      <p:ext uri="{BB962C8B-B14F-4D97-AF65-F5344CB8AC3E}">
        <p14:creationId xmlns="" xmlns:p14="http://schemas.microsoft.com/office/powerpoint/2010/main" val="1967934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5.</a:t>
            </a:r>
            <a:r>
              <a:rPr lang="en-US" sz="1200" b="1" kern="1200" baseline="0" dirty="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НАСЫЩЕНИЕ</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t>
            </a:r>
            <a:r>
              <a:rPr lang="ru-RU" sz="1200" b="1" kern="1200" dirty="0" smtClean="0">
                <a:solidFill>
                  <a:schemeClr val="tx1"/>
                </a:solidFill>
                <a:latin typeface="+mn-lt"/>
                <a:ea typeface="+mn-ea"/>
                <a:cs typeface="+mn-cs"/>
              </a:rPr>
              <a:t> Насыщает благами желание твое: обновляется, подобно орлу, юность твоя</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БОГ НАСЫЩАЕТ МЕНЯ</a:t>
            </a:r>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14</a:t>
            </a:fld>
            <a:endParaRPr lang="en-US"/>
          </a:p>
        </p:txBody>
      </p:sp>
    </p:spTree>
    <p:extLst>
      <p:ext uri="{BB962C8B-B14F-4D97-AF65-F5344CB8AC3E}">
        <p14:creationId xmlns="" xmlns:p14="http://schemas.microsoft.com/office/powerpoint/2010/main" val="1307669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В одном из переводов 5-й стих звучит следующим образом: «Одаряет благами Своими жизнь твою», это так и есть, но может создаться впечатление, что Бог обещает нам материальные преимущества – деньги, статус, продвижение по службе или какое-либо другое благо, существующее на земле, если мы только будем служить Ему. </a:t>
            </a:r>
            <a:r>
              <a:rPr lang="ru-RU" sz="1200" i="1" kern="1200" dirty="0" smtClean="0">
                <a:solidFill>
                  <a:schemeClr val="tx1"/>
                </a:solidFill>
                <a:latin typeface="+mn-lt"/>
                <a:ea typeface="+mn-ea"/>
                <a:cs typeface="+mn-cs"/>
              </a:rPr>
              <a:t>Но здесь акцент стоит не на том, чем мы обладаем, но на том, что обладает нами</a:t>
            </a:r>
            <a:r>
              <a:rPr lang="ru-RU" sz="1200" kern="1200" dirty="0" smtClean="0">
                <a:solidFill>
                  <a:schemeClr val="tx1"/>
                </a:solidFill>
                <a:latin typeface="+mn-lt"/>
                <a:ea typeface="+mn-ea"/>
                <a:cs typeface="+mn-cs"/>
              </a:rPr>
              <a:t>.  Юджин </a:t>
            </a:r>
            <a:r>
              <a:rPr lang="ru-RU" sz="1200" kern="1200" dirty="0" err="1" smtClean="0">
                <a:solidFill>
                  <a:schemeClr val="tx1"/>
                </a:solidFill>
                <a:latin typeface="+mn-lt"/>
                <a:ea typeface="+mn-ea"/>
                <a:cs typeface="+mn-cs"/>
              </a:rPr>
              <a:t>Петерсон</a:t>
            </a:r>
            <a:r>
              <a:rPr lang="ru-RU" sz="1200" kern="1200" dirty="0" smtClean="0">
                <a:solidFill>
                  <a:schemeClr val="tx1"/>
                </a:solidFill>
                <a:latin typeface="+mn-lt"/>
                <a:ea typeface="+mn-ea"/>
                <a:cs typeface="+mn-cs"/>
              </a:rPr>
              <a:t> в своем переводе Библии очень хорошо передает этот момент: «Он заворачивает тебя в благость – вечную красоту».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15</a:t>
            </a:fld>
            <a:endParaRPr lang="en-US"/>
          </a:p>
        </p:txBody>
      </p:sp>
    </p:spTree>
    <p:extLst>
      <p:ext uri="{BB962C8B-B14F-4D97-AF65-F5344CB8AC3E}">
        <p14:creationId xmlns="" xmlns:p14="http://schemas.microsoft.com/office/powerpoint/2010/main" val="1678149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ЖИТЬ ЖИЗНЬЮ ХВАЛЫ</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Крайне важно жить в атмосфере хвалы Бога. Но что делать, если вам сложно такую атмосферу создать?</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16</a:t>
            </a:fld>
            <a:endParaRPr lang="en-US"/>
          </a:p>
        </p:txBody>
      </p:sp>
    </p:spTree>
    <p:extLst>
      <p:ext uri="{BB962C8B-B14F-4D97-AF65-F5344CB8AC3E}">
        <p14:creationId xmlns="" xmlns:p14="http://schemas.microsoft.com/office/powerpoint/2010/main" val="1689958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t>
            </a:r>
            <a:r>
              <a:rPr lang="ru-RU" sz="1200" b="1" kern="1200" dirty="0" smtClean="0">
                <a:solidFill>
                  <a:schemeClr val="tx1"/>
                </a:solidFill>
                <a:latin typeface="+mn-lt"/>
                <a:ea typeface="+mn-ea"/>
                <a:cs typeface="+mn-cs"/>
              </a:rPr>
              <a:t>Посвятите свою жизнь Христу</a:t>
            </a:r>
            <a:r>
              <a:rPr lang="ru-RU" sz="1200" kern="1200" dirty="0" smtClean="0">
                <a:solidFill>
                  <a:schemeClr val="tx1"/>
                </a:solidFill>
                <a:latin typeface="+mn-lt"/>
                <a:ea typeface="+mn-ea"/>
                <a:cs typeface="+mn-cs"/>
              </a:rPr>
              <a:t>. Во-первых, убедитесь в том, что вы по-настоящему верите в Иисуса Христа как своего Господа и Спасителя своей жизни. Библия говорит о том, что «ибо если устами твоими будешь исповедовать Иисуса Господом и сердцем твоим веровать, что Бог воскресил Его из мертвых, то спасешься…».  (Римлянам 10:9). Жизнь хвалы начинается здесь – с исповедания, что «Иисус есть Господь».</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17</a:t>
            </a:fld>
            <a:endParaRPr lang="en-US"/>
          </a:p>
        </p:txBody>
      </p:sp>
    </p:spTree>
    <p:extLst>
      <p:ext uri="{BB962C8B-B14F-4D97-AF65-F5344CB8AC3E}">
        <p14:creationId xmlns="" xmlns:p14="http://schemas.microsoft.com/office/powerpoint/2010/main" val="38213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t>
            </a:r>
            <a:r>
              <a:rPr lang="ru-RU" sz="1200" b="1" kern="1200" dirty="0" smtClean="0">
                <a:solidFill>
                  <a:schemeClr val="tx1"/>
                </a:solidFill>
                <a:latin typeface="+mn-lt"/>
                <a:ea typeface="+mn-ea"/>
                <a:cs typeface="+mn-cs"/>
              </a:rPr>
              <a:t>Исповедуйте грех и покайтесь</a:t>
            </a:r>
            <a:r>
              <a:rPr lang="ru-RU" sz="1200" kern="1200" dirty="0" smtClean="0">
                <a:solidFill>
                  <a:schemeClr val="tx1"/>
                </a:solidFill>
                <a:latin typeface="+mn-lt"/>
                <a:ea typeface="+mn-ea"/>
                <a:cs typeface="+mn-cs"/>
              </a:rPr>
              <a:t>. Грех, включая гордую самонадеянность, разделяет нас с Богом и препятствует доступу к Его любви и защите. Но у нас есть заверение в Его прощении, если мы приходим к Нему в покаянии (1 Иоанна 1:9). Исповедуйтесь во всех осознаваемых грехах и попросите Бога исследовать ваше сердце. А затем примите Его прощение</a:t>
            </a:r>
            <a:r>
              <a:rPr lang="en-US" sz="1200" kern="1200" dirty="0" smtClean="0">
                <a:solidFill>
                  <a:schemeClr val="tx1"/>
                </a:solidFill>
                <a:latin typeface="+mn-lt"/>
                <a:ea typeface="+mn-ea"/>
                <a:cs typeface="+mn-cs"/>
              </a:rPr>
              <a:t>.</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18</a:t>
            </a:fld>
            <a:endParaRPr lang="en-US"/>
          </a:p>
        </p:txBody>
      </p:sp>
    </p:spTree>
    <p:extLst>
      <p:ext uri="{BB962C8B-B14F-4D97-AF65-F5344CB8AC3E}">
        <p14:creationId xmlns="" xmlns:p14="http://schemas.microsoft.com/office/powerpoint/2010/main" val="1586269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a:t>
            </a:r>
            <a:r>
              <a:rPr lang="ru-RU" sz="1200" b="1" kern="1200" dirty="0" smtClean="0">
                <a:solidFill>
                  <a:schemeClr val="tx1"/>
                </a:solidFill>
                <a:latin typeface="+mn-lt"/>
                <a:ea typeface="+mn-ea"/>
                <a:cs typeface="+mn-cs"/>
              </a:rPr>
              <a:t>Хвалите Бога несмотря на обстоятельства</a:t>
            </a:r>
            <a:r>
              <a:rPr lang="ru-RU" sz="1200" kern="1200" dirty="0" smtClean="0">
                <a:solidFill>
                  <a:schemeClr val="tx1"/>
                </a:solidFill>
                <a:latin typeface="+mn-lt"/>
                <a:ea typeface="+mn-ea"/>
                <a:cs typeface="+mn-cs"/>
              </a:rPr>
              <a:t>! Важно представать с хвалой перед Богом несмотря на свои чувства в настоящий момент – это то, что Евреям 13:15 называет «жертвой» хвалы. Вопреки нашим чувствам или обстоятельствам Бог часто просит нас сделать первый шаг, особенно тогда, когда Он пытается помочь нам возрасти в вере (Иакова 1:2-4).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pPr/>
              <a:t>19</a:t>
            </a:fld>
            <a:endParaRPr lang="en-US"/>
          </a:p>
        </p:txBody>
      </p:sp>
    </p:spTree>
    <p:extLst>
      <p:ext uri="{BB962C8B-B14F-4D97-AF65-F5344CB8AC3E}">
        <p14:creationId xmlns="" xmlns:p14="http://schemas.microsoft.com/office/powerpoint/2010/main" val="1567173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ru-RU" sz="1200" b="1" kern="1200" dirty="0" smtClean="0">
                <a:solidFill>
                  <a:schemeClr val="tx1"/>
                </a:solidFill>
                <a:effectLst/>
                <a:latin typeface="+mn-lt"/>
                <a:ea typeface="+mn-ea"/>
                <a:cs typeface="+mn-cs"/>
              </a:rPr>
              <a:t>ПОЙТЕ ГОСПОДУ ПЕСНЬ</a:t>
            </a:r>
            <a:r>
              <a:rPr lang="ru-RU" sz="1200" b="1" kern="1200" baseline="0" dirty="0" smtClean="0">
                <a:solidFill>
                  <a:schemeClr val="tx1"/>
                </a:solidFill>
                <a:effectLst/>
                <a:latin typeface="+mn-lt"/>
                <a:ea typeface="+mn-ea"/>
                <a:cs typeface="+mn-cs"/>
              </a:rPr>
              <a:t> НОВУЮ</a:t>
            </a:r>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Прославление</a:t>
            </a:r>
            <a:r>
              <a:rPr lang="ru-RU" sz="1200" b="1" kern="1200" baseline="0" dirty="0" smtClean="0">
                <a:solidFill>
                  <a:schemeClr val="tx1"/>
                </a:solidFill>
                <a:effectLst/>
                <a:latin typeface="+mn-lt"/>
                <a:ea typeface="+mn-ea"/>
                <a:cs typeface="+mn-cs"/>
              </a:rPr>
              <a:t> как образ жизни</a:t>
            </a:r>
            <a:endParaRPr lang="en-US" sz="1200" kern="1200" dirty="0" smtClean="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latin typeface="+mn-lt"/>
                <a:ea typeface="+mn-ea"/>
                <a:cs typeface="+mn-cs"/>
              </a:rPr>
              <a:t>Пойте Господу, вся земля, благовествуйте изо дня в день спасение Его. Возвещайте язычникам славу Его, всем народам чудеса Его, ибо велик Господь и </a:t>
            </a:r>
            <a:r>
              <a:rPr lang="ru-RU" sz="1200" i="1" kern="1200" dirty="0" err="1" smtClean="0">
                <a:solidFill>
                  <a:schemeClr val="tx1"/>
                </a:solidFill>
                <a:latin typeface="+mn-lt"/>
                <a:ea typeface="+mn-ea"/>
                <a:cs typeface="+mn-cs"/>
              </a:rPr>
              <a:t>достохвален</a:t>
            </a:r>
            <a:r>
              <a:rPr lang="ru-RU" sz="1200" i="1" kern="1200" dirty="0" smtClean="0">
                <a:solidFill>
                  <a:schemeClr val="tx1"/>
                </a:solidFill>
                <a:latin typeface="+mn-lt"/>
                <a:ea typeface="+mn-ea"/>
                <a:cs typeface="+mn-cs"/>
              </a:rPr>
              <a:t>, страшен паче всех богов.</a:t>
            </a:r>
            <a:endParaRPr lang="ru-RU" sz="1200" kern="1200" dirty="0" smtClean="0">
              <a:solidFill>
                <a:schemeClr val="tx1"/>
              </a:solidFill>
              <a:latin typeface="+mn-lt"/>
              <a:ea typeface="+mn-ea"/>
              <a:cs typeface="+mn-cs"/>
            </a:endParaRPr>
          </a:p>
          <a:p>
            <a:r>
              <a:rPr lang="en-US" sz="1200" i="1" kern="1200" dirty="0" smtClean="0">
                <a:solidFill>
                  <a:schemeClr val="tx1"/>
                </a:solidFill>
                <a:effectLst/>
                <a:latin typeface="+mn-lt"/>
                <a:ea typeface="+mn-ea"/>
                <a:cs typeface="+mn-cs"/>
              </a:rPr>
              <a:t>1 </a:t>
            </a:r>
            <a:r>
              <a:rPr lang="ru-RU" sz="1200" i="1" kern="1200" dirty="0" smtClean="0">
                <a:solidFill>
                  <a:schemeClr val="tx1"/>
                </a:solidFill>
                <a:latin typeface="+mn-lt"/>
                <a:ea typeface="+mn-ea"/>
                <a:cs typeface="+mn-cs"/>
              </a:rPr>
              <a:t>Паралипоменон </a:t>
            </a:r>
            <a:r>
              <a:rPr lang="en-US" sz="1200" i="1" kern="1200" dirty="0" smtClean="0">
                <a:solidFill>
                  <a:schemeClr val="tx1"/>
                </a:solidFill>
                <a:effectLst/>
                <a:latin typeface="+mn-lt"/>
                <a:ea typeface="+mn-ea"/>
                <a:cs typeface="+mn-cs"/>
              </a:rPr>
              <a:t>16:23-25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pPr/>
              <a:t>2</a:t>
            </a:fld>
            <a:endParaRPr lang="en-US"/>
          </a:p>
        </p:txBody>
      </p:sp>
    </p:spTree>
    <p:extLst>
      <p:ext uri="{BB962C8B-B14F-4D97-AF65-F5344CB8AC3E}">
        <p14:creationId xmlns="" xmlns:p14="http://schemas.microsoft.com/office/powerpoint/2010/main" val="1716490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t>
            </a:r>
            <a:r>
              <a:rPr lang="ru-RU" sz="1200" b="1" kern="1200" dirty="0" smtClean="0">
                <a:solidFill>
                  <a:schemeClr val="tx1"/>
                </a:solidFill>
                <a:latin typeface="+mn-lt"/>
                <a:ea typeface="+mn-ea"/>
                <a:cs typeface="+mn-cs"/>
              </a:rPr>
              <a:t>Объединитесь в хвале с другими верующими</a:t>
            </a:r>
            <a:r>
              <a:rPr lang="ru-RU" sz="1200" kern="1200" dirty="0" smtClean="0">
                <a:solidFill>
                  <a:schemeClr val="tx1"/>
                </a:solidFill>
                <a:latin typeface="+mn-lt"/>
                <a:ea typeface="+mn-ea"/>
                <a:cs typeface="+mn-cs"/>
              </a:rPr>
              <a:t>. Разделить свои трудности с братом или сестрой во Христе – это не просто хорошая идея (Екклесиаста 4:9-10), но и повеление (Иакова 5:16). Объединение с другими верующими на регулярных богослужениях – это также ключ к способности прославлять Бога (Евреям 10:24-25).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20</a:t>
            </a:fld>
            <a:endParaRPr lang="en-US"/>
          </a:p>
        </p:txBody>
      </p:sp>
    </p:spTree>
    <p:extLst>
      <p:ext uri="{BB962C8B-B14F-4D97-AF65-F5344CB8AC3E}">
        <p14:creationId xmlns="" xmlns:p14="http://schemas.microsoft.com/office/powerpoint/2010/main" val="59431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457200"/>
            <a:ext cx="4132263" cy="2324100"/>
          </a:xfrm>
        </p:spPr>
      </p:sp>
      <p:sp>
        <p:nvSpPr>
          <p:cNvPr id="3" name="Notes Placeholder 2"/>
          <p:cNvSpPr>
            <a:spLocks noGrp="1"/>
          </p:cNvSpPr>
          <p:nvPr>
            <p:ph type="body" idx="1"/>
          </p:nvPr>
        </p:nvSpPr>
        <p:spPr>
          <a:xfrm>
            <a:off x="685800" y="2971800"/>
            <a:ext cx="5486400" cy="360045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ЗАКЛЮЧЕНИЕ</a:t>
            </a:r>
            <a:endParaRPr lang="ru-RU" sz="1200" kern="1200" dirty="0" smtClean="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Бог есть только один. И вот, чем Он одаривает: </a:t>
            </a:r>
          </a:p>
          <a:p>
            <a:r>
              <a:rPr lang="en-US" sz="1200"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pPr marL="228600" lvl="0" indent="-228600">
              <a:buFont typeface="+mj-lt"/>
              <a:buAutoNum type="arabicPeriod"/>
            </a:pPr>
            <a:r>
              <a:rPr lang="ru-RU" sz="1200" kern="1200" dirty="0" smtClean="0">
                <a:solidFill>
                  <a:schemeClr val="tx1"/>
                </a:solidFill>
                <a:latin typeface="+mn-lt"/>
                <a:ea typeface="+mn-ea"/>
                <a:cs typeface="+mn-cs"/>
              </a:rPr>
              <a:t>Прощение</a:t>
            </a:r>
          </a:p>
          <a:p>
            <a:pPr marL="228600" lvl="0" indent="-228600">
              <a:buFont typeface="+mj-lt"/>
              <a:buAutoNum type="arabicPeriod"/>
            </a:pPr>
            <a:r>
              <a:rPr lang="ru-RU" sz="1200" kern="1200" dirty="0" smtClean="0">
                <a:solidFill>
                  <a:schemeClr val="tx1"/>
                </a:solidFill>
                <a:latin typeface="+mn-lt"/>
                <a:ea typeface="+mn-ea"/>
                <a:cs typeface="+mn-cs"/>
              </a:rPr>
              <a:t>Исцеление</a:t>
            </a:r>
          </a:p>
          <a:p>
            <a:pPr marL="228600" lvl="0" indent="-228600">
              <a:buFont typeface="+mj-lt"/>
              <a:buAutoNum type="arabicPeriod"/>
            </a:pPr>
            <a:r>
              <a:rPr lang="ru-RU" sz="1200" kern="1200" dirty="0" smtClean="0">
                <a:solidFill>
                  <a:schemeClr val="tx1"/>
                </a:solidFill>
                <a:latin typeface="+mn-lt"/>
                <a:ea typeface="+mn-ea"/>
                <a:cs typeface="+mn-cs"/>
              </a:rPr>
              <a:t>Избавление</a:t>
            </a:r>
          </a:p>
          <a:p>
            <a:pPr marL="228600" lvl="0" indent="-228600">
              <a:buFont typeface="+mj-lt"/>
              <a:buAutoNum type="arabicPeriod"/>
            </a:pPr>
            <a:r>
              <a:rPr lang="ru-RU" sz="1200" kern="1200" dirty="0" smtClean="0">
                <a:solidFill>
                  <a:schemeClr val="tx1"/>
                </a:solidFill>
                <a:latin typeface="+mn-lt"/>
                <a:ea typeface="+mn-ea"/>
                <a:cs typeface="+mn-cs"/>
              </a:rPr>
              <a:t>Венчание</a:t>
            </a:r>
          </a:p>
          <a:p>
            <a:pPr marL="228600" lvl="0" indent="-228600">
              <a:buFont typeface="+mj-lt"/>
              <a:buAutoNum type="arabicPeriod"/>
            </a:pPr>
            <a:r>
              <a:rPr lang="ru-RU" sz="1200" kern="1200" dirty="0" smtClean="0">
                <a:solidFill>
                  <a:schemeClr val="tx1"/>
                </a:solidFill>
                <a:latin typeface="+mn-lt"/>
                <a:ea typeface="+mn-ea"/>
                <a:cs typeface="+mn-cs"/>
              </a:rPr>
              <a:t>Насыщение</a:t>
            </a:r>
          </a:p>
          <a:p>
            <a:pPr lvl="0"/>
            <a:endParaRPr lang="en-US" sz="1200" kern="1200" dirty="0">
              <a:solidFill>
                <a:schemeClr val="tx1"/>
              </a:solidFill>
              <a:effectLst/>
              <a:latin typeface="+mn-lt"/>
              <a:ea typeface="+mn-ea"/>
              <a:cs typeface="+mn-cs"/>
            </a:endParaRPr>
          </a:p>
          <a:p>
            <a:r>
              <a:rPr lang="ru-RU" sz="1200" i="1" kern="1200" dirty="0" smtClean="0">
                <a:solidFill>
                  <a:schemeClr val="tx1"/>
                </a:solidFill>
                <a:latin typeface="+mn-lt"/>
                <a:ea typeface="+mn-ea"/>
                <a:cs typeface="+mn-cs"/>
              </a:rPr>
              <a:t>Псалом</a:t>
            </a:r>
            <a:r>
              <a:rPr lang="en-US" sz="1200" i="1" kern="1200" dirty="0" smtClean="0">
                <a:solidFill>
                  <a:schemeClr val="tx1"/>
                </a:solidFill>
                <a:latin typeface="+mn-lt"/>
                <a:ea typeface="+mn-ea"/>
                <a:cs typeface="+mn-cs"/>
              </a:rPr>
              <a:t> 4</a:t>
            </a:r>
            <a:r>
              <a:rPr lang="ru-RU" sz="1200" i="1" kern="1200" dirty="0" smtClean="0">
                <a:solidFill>
                  <a:schemeClr val="tx1"/>
                </a:solidFill>
                <a:latin typeface="+mn-lt"/>
                <a:ea typeface="+mn-ea"/>
                <a:cs typeface="+mn-cs"/>
              </a:rPr>
              <a:t>1</a:t>
            </a:r>
            <a:r>
              <a:rPr lang="en-US" sz="1200" i="1" kern="1200" dirty="0" smtClean="0">
                <a:solidFill>
                  <a:schemeClr val="tx1"/>
                </a:solidFill>
                <a:latin typeface="+mn-lt"/>
                <a:ea typeface="+mn-ea"/>
                <a:cs typeface="+mn-cs"/>
              </a:rPr>
              <a:t>:3-8</a:t>
            </a:r>
            <a:r>
              <a:rPr lang="ru-RU" sz="1200" i="1" kern="1200" dirty="0" smtClean="0">
                <a:solidFill>
                  <a:schemeClr val="tx1"/>
                </a:solidFill>
                <a:latin typeface="+mn-lt"/>
                <a:ea typeface="+mn-ea"/>
                <a:cs typeface="+mn-cs"/>
              </a:rPr>
              <a:t>:</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Как лань желает к потокам воды, так желает душа моя к Тебе, Боже! Жаждет душа моя к Богу крепкому, живому: когда приду и явлюсь пред лицо Божие! Слезы мои были для меня хлебом день и ночь, когда говорили мне всякий день: «где Бог твой?». Вспоминая об этом, изливаю душу мою, потому что я ходил в многолюдстве, вступал с ними в дом Божий со гласом радости и славословия празднующего сонма. Что унываешь ты, душа моя, и что смущаешься? Уповай на Бога, ибо я буду еще славить Его, Спасителя моего и Бога моего. Унывает во мне душа моя; посему я воспоминаю о Тебе с земли Иорданской, с </a:t>
            </a:r>
            <a:r>
              <a:rPr lang="ru-RU" sz="1200" i="1" kern="1200" dirty="0" err="1" smtClean="0">
                <a:solidFill>
                  <a:schemeClr val="tx1"/>
                </a:solidFill>
                <a:latin typeface="+mn-lt"/>
                <a:ea typeface="+mn-ea"/>
                <a:cs typeface="+mn-cs"/>
              </a:rPr>
              <a:t>Ермона</a:t>
            </a:r>
            <a:r>
              <a:rPr lang="ru-RU" sz="1200" i="1" kern="1200" dirty="0" smtClean="0">
                <a:solidFill>
                  <a:schemeClr val="tx1"/>
                </a:solidFill>
                <a:latin typeface="+mn-lt"/>
                <a:ea typeface="+mn-ea"/>
                <a:cs typeface="+mn-cs"/>
              </a:rPr>
              <a:t>, </a:t>
            </a:r>
            <a:r>
              <a:rPr lang="ru-RU" sz="1200" i="1" kern="1200" dirty="0" err="1" smtClean="0">
                <a:solidFill>
                  <a:schemeClr val="tx1"/>
                </a:solidFill>
                <a:latin typeface="+mn-lt"/>
                <a:ea typeface="+mn-ea"/>
                <a:cs typeface="+mn-cs"/>
              </a:rPr>
              <a:t>с</a:t>
            </a:r>
            <a:r>
              <a:rPr lang="ru-RU" sz="1200" i="1" kern="1200" dirty="0" smtClean="0">
                <a:solidFill>
                  <a:schemeClr val="tx1"/>
                </a:solidFill>
                <a:latin typeface="+mn-lt"/>
                <a:ea typeface="+mn-ea"/>
                <a:cs typeface="+mn-cs"/>
              </a:rPr>
              <a:t> горы </a:t>
            </a:r>
            <a:r>
              <a:rPr lang="ru-RU" sz="1200" i="1" kern="1200" dirty="0" err="1" smtClean="0">
                <a:solidFill>
                  <a:schemeClr val="tx1"/>
                </a:solidFill>
                <a:latin typeface="+mn-lt"/>
                <a:ea typeface="+mn-ea"/>
                <a:cs typeface="+mn-cs"/>
              </a:rPr>
              <a:t>Цоар</a:t>
            </a:r>
            <a:r>
              <a:rPr lang="ru-RU" sz="1200" i="1" kern="1200" dirty="0" smtClean="0">
                <a:solidFill>
                  <a:schemeClr val="tx1"/>
                </a:solidFill>
                <a:latin typeface="+mn-lt"/>
                <a:ea typeface="+mn-ea"/>
                <a:cs typeface="+mn-cs"/>
              </a:rPr>
              <a:t>. Бездна бездну призывает голосом водопадов Твоих; все воды Твои и волны Твои прошли надо мною</a:t>
            </a:r>
            <a:r>
              <a:rPr lang="en-US" sz="1200" i="1" kern="1200" dirty="0" smtClean="0">
                <a:solidFill>
                  <a:schemeClr val="tx1"/>
                </a:solidFill>
                <a:effectLst/>
                <a:latin typeface="+mn-lt"/>
                <a:ea typeface="+mn-ea"/>
                <a:cs typeface="+mn-cs"/>
              </a:rPr>
              <a:t>.</a:t>
            </a:r>
            <a:endParaRPr lang="ru-RU" sz="1200" i="1"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Бог призывает вас излить свою хвалу сегодня же! Он жаждет услышать вашу песню о любви к Нему прямо сейчас! Прославляйте Бога! Сделайте свою жизнь «молитвой». Независимо от того, насколько плохи обстоятельства, когда вы прославляете Бога, вы делаете так, что на вас опускается Божественный Покров Его Славы, который будет охраняющим покрывалом каждый день. </a:t>
            </a:r>
          </a:p>
          <a:p>
            <a:r>
              <a:rPr lang="ru-RU" sz="1200" kern="1200" dirty="0" smtClean="0">
                <a:solidFill>
                  <a:schemeClr val="tx1"/>
                </a:solidFill>
                <a:latin typeface="+mn-lt"/>
                <a:ea typeface="+mn-ea"/>
                <a:cs typeface="+mn-cs"/>
              </a:rPr>
              <a:t>Сегодня же позвольте хвале излиться из ваших уст и испытайте все благословения Божьего присутствия в своей жизни! Он будет изливать любовь на вас ежедневно и торжествовать о вас с ликованием». </a:t>
            </a:r>
          </a:p>
          <a:p>
            <a:r>
              <a:rPr lang="ru-RU" sz="1200" kern="1200" dirty="0" smtClean="0">
                <a:solidFill>
                  <a:schemeClr val="tx1"/>
                </a:solidFill>
                <a:latin typeface="+mn-lt"/>
                <a:ea typeface="+mn-ea"/>
                <a:cs typeface="+mn-cs"/>
              </a:rPr>
              <a:t>Позвольте вашей вере процветать и оттолкните сомнения и неверия и высвободите свое славословие! В свою очередь, ваша жизнь уже не останется прежней. Вы навсегда изменитесь во свете Его славы!</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21</a:t>
            </a:fld>
            <a:endParaRPr lang="en-US"/>
          </a:p>
        </p:txBody>
      </p:sp>
    </p:spTree>
    <p:extLst>
      <p:ext uri="{BB962C8B-B14F-4D97-AF65-F5344CB8AC3E}">
        <p14:creationId xmlns="" xmlns:p14="http://schemas.microsoft.com/office/powerpoint/2010/main" val="77764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a:xfrm>
            <a:off x="685800" y="3657600"/>
            <a:ext cx="5486400" cy="3600450"/>
          </a:xfrm>
        </p:spPr>
        <p:txBody>
          <a:bodyPr/>
          <a:lstStyle/>
          <a:p>
            <a:r>
              <a:rPr lang="ru-RU" sz="1200" b="1" kern="1200" dirty="0" smtClean="0">
                <a:solidFill>
                  <a:schemeClr val="tx1"/>
                </a:solidFill>
                <a:latin typeface="+mn-lt"/>
                <a:ea typeface="+mn-ea"/>
                <a:cs typeface="+mn-cs"/>
              </a:rPr>
              <a:t>ВСТУПЛЕНИЕ</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Хвала, согласно Писанию, является актом нашей воли, который проистекает из благоговения и страха перед нашим Создателем. Прославляя Бога, мы воздаем Ему славу и открываемся для более глубоких отношений с Ним. Наше внимание переключается с наших проблем на природу и характер Самого Бога. </a:t>
            </a:r>
          </a:p>
          <a:p>
            <a:r>
              <a:rPr lang="ru-RU" sz="1200" kern="1200" dirty="0" smtClean="0">
                <a:solidFill>
                  <a:schemeClr val="tx1"/>
                </a:solidFill>
                <a:latin typeface="+mn-lt"/>
                <a:ea typeface="+mn-ea"/>
                <a:cs typeface="+mn-cs"/>
              </a:rPr>
              <a:t>Когда мы фокусируем наш разум на Боге и провозглашаем Его благость, мы отражаем Его славу. В результате нашу жизнь наполняет мир и удовлетворение (Исаия 26: 3), и наш взгляд на жизнь меняется.</a:t>
            </a:r>
          </a:p>
          <a:p>
            <a:r>
              <a:rPr lang="ru-RU" sz="1200" kern="1200" dirty="0" smtClean="0">
                <a:solidFill>
                  <a:schemeClr val="tx1"/>
                </a:solidFill>
                <a:latin typeface="+mn-lt"/>
                <a:ea typeface="+mn-ea"/>
                <a:cs typeface="+mn-cs"/>
              </a:rPr>
              <a:t>Хвала Богу – это то, что мы предлагаем Ему в знак признания Его превосходства. Возможно, вы думаете, что прославлять значит говорить «спасибо», но все же между хвалой и благодарностью есть разница. Благодарение выражает наше отношение к тому, что Бог совершил, в то время как </a:t>
            </a:r>
            <a:r>
              <a:rPr lang="ru-RU" sz="1200" i="1" kern="1200" dirty="0" smtClean="0">
                <a:solidFill>
                  <a:schemeClr val="tx1"/>
                </a:solidFill>
                <a:latin typeface="+mn-lt"/>
                <a:ea typeface="+mn-ea"/>
                <a:cs typeface="+mn-cs"/>
              </a:rPr>
              <a:t>хвала – это наше признание того</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каков наш Бог</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ru-RU" sz="1200" kern="1200" dirty="0" smtClean="0">
                <a:solidFill>
                  <a:schemeClr val="tx1"/>
                </a:solidFill>
                <a:latin typeface="+mn-lt"/>
                <a:ea typeface="+mn-ea"/>
                <a:cs typeface="+mn-cs"/>
              </a:rPr>
              <a:t>Псалом 17:4 гласит: « Призову </a:t>
            </a:r>
            <a:r>
              <a:rPr lang="ru-RU" sz="1200" kern="1200" dirty="0" err="1" smtClean="0">
                <a:solidFill>
                  <a:schemeClr val="tx1"/>
                </a:solidFill>
                <a:latin typeface="+mn-lt"/>
                <a:ea typeface="+mn-ea"/>
                <a:cs typeface="+mn-cs"/>
              </a:rPr>
              <a:t>достопоклоняемого</a:t>
            </a:r>
            <a:r>
              <a:rPr lang="ru-RU" sz="1200" kern="1200" dirty="0" smtClean="0">
                <a:solidFill>
                  <a:schemeClr val="tx1"/>
                </a:solidFill>
                <a:latin typeface="+mn-lt"/>
                <a:ea typeface="+mn-ea"/>
                <a:cs typeface="+mn-cs"/>
              </a:rPr>
              <a:t> Господа…». </a:t>
            </a:r>
          </a:p>
          <a:p>
            <a:r>
              <a:rPr lang="ru-RU" sz="1200" kern="1200" dirty="0" smtClean="0">
                <a:solidFill>
                  <a:schemeClr val="tx1"/>
                </a:solidFill>
                <a:latin typeface="+mn-lt"/>
                <a:ea typeface="+mn-ea"/>
                <a:cs typeface="+mn-cs"/>
              </a:rPr>
              <a:t>Плач Иеремии 3:22 сообщает нам: «По милости Господа мы не исчезли, ибо милосердие Его не истощилось. Оно обновляется каждое утро; велика верность Твоя!».</a:t>
            </a:r>
          </a:p>
          <a:p>
            <a:endParaRPr lang="ru-RU" sz="1200" b="1"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Когда псалмопевец вспомнил все Божьи милости в своей жизни, он не смог не произнести: «</a:t>
            </a:r>
            <a:r>
              <a:rPr lang="ru-RU" sz="1200" i="1" kern="1200" dirty="0" smtClean="0">
                <a:solidFill>
                  <a:schemeClr val="tx1"/>
                </a:solidFill>
                <a:latin typeface="+mn-lt"/>
                <a:ea typeface="+mn-ea"/>
                <a:cs typeface="+mn-cs"/>
              </a:rPr>
              <a:t>Благослови, душа моя, Господа, и вся внутренность моя — святое имя Его</a:t>
            </a:r>
            <a:r>
              <a:rPr lang="ru-RU" sz="1200" kern="1200" dirty="0" smtClean="0">
                <a:solidFill>
                  <a:schemeClr val="tx1"/>
                </a:solidFill>
                <a:latin typeface="+mn-lt"/>
                <a:ea typeface="+mn-ea"/>
                <a:cs typeface="+mn-cs"/>
              </a:rPr>
              <a:t>» (Псалтирь 102:1).</a:t>
            </a:r>
          </a:p>
          <a:p>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Всем верующим дано повеление славить Бога! Более того, </a:t>
            </a:r>
            <a:r>
              <a:rPr lang="ru-RU" sz="1200" u="sng" kern="1200" dirty="0" smtClean="0">
                <a:solidFill>
                  <a:schemeClr val="tx1"/>
                </a:solidFill>
                <a:latin typeface="+mn-lt"/>
                <a:ea typeface="+mn-ea"/>
                <a:cs typeface="+mn-cs"/>
              </a:rPr>
              <a:t>Исаия 43:21 </a:t>
            </a:r>
            <a:r>
              <a:rPr lang="ru-RU" sz="1200" kern="1200" dirty="0" smtClean="0">
                <a:solidFill>
                  <a:schemeClr val="tx1"/>
                </a:solidFill>
                <a:latin typeface="+mn-lt"/>
                <a:ea typeface="+mn-ea"/>
                <a:cs typeface="+mn-cs"/>
              </a:rPr>
              <a:t>объясняет, что хвала – это одна из причин, по которой мы были сотворены: «Этот народ Я образовал для Себя; он будет возвещать славу Мою». </a:t>
            </a:r>
            <a:r>
              <a:rPr lang="ru-RU" sz="1200" u="sng" kern="1200" dirty="0" smtClean="0">
                <a:solidFill>
                  <a:schemeClr val="tx1"/>
                </a:solidFill>
                <a:latin typeface="+mn-lt"/>
                <a:ea typeface="+mn-ea"/>
                <a:cs typeface="+mn-cs"/>
              </a:rPr>
              <a:t>Евреям 13:15 </a:t>
            </a:r>
            <a:r>
              <a:rPr lang="ru-RU" sz="1200" kern="1200" dirty="0" smtClean="0">
                <a:solidFill>
                  <a:schemeClr val="tx1"/>
                </a:solidFill>
                <a:latin typeface="+mn-lt"/>
                <a:ea typeface="+mn-ea"/>
                <a:cs typeface="+mn-cs"/>
              </a:rPr>
              <a:t>подтверждает эту мысль: «Итак, будем через Него непрестанно приносить Богу жертву хвалы, то есть плод уст, прославляющих имя Его».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3</a:t>
            </a:fld>
            <a:endParaRPr lang="en-US"/>
          </a:p>
        </p:txBody>
      </p:sp>
    </p:spTree>
    <p:extLst>
      <p:ext uri="{BB962C8B-B14F-4D97-AF65-F5344CB8AC3E}">
        <p14:creationId xmlns="" xmlns:p14="http://schemas.microsoft.com/office/powerpoint/2010/main" val="129694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Хвала – наша высшая привилегия</a:t>
            </a:r>
            <a:r>
              <a:rPr lang="en-US" sz="1200" b="1" kern="1200" dirty="0" smtClean="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ru-RU" sz="1200" i="1" kern="1200" dirty="0" smtClean="0">
                <a:solidFill>
                  <a:schemeClr val="tx1"/>
                </a:solidFill>
                <a:latin typeface="+mn-lt"/>
                <a:ea typeface="+mn-ea"/>
                <a:cs typeface="+mn-cs"/>
              </a:rPr>
              <a:t>Хвала рождается в сердце, полном любви к Богу. Второзаконие </a:t>
            </a:r>
            <a:r>
              <a:rPr lang="ru-RU" sz="1200" kern="1200" dirty="0" smtClean="0">
                <a:solidFill>
                  <a:schemeClr val="tx1"/>
                </a:solidFill>
                <a:latin typeface="+mn-lt"/>
                <a:ea typeface="+mn-ea"/>
                <a:cs typeface="+mn-cs"/>
              </a:rPr>
              <a:t>6:5 говорит следующее: «Люби Господа, Бога твоего, всем сердцем твоим, и всею душою твоею, и всеми силами твоими».</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4</a:t>
            </a:fld>
            <a:endParaRPr lang="en-US"/>
          </a:p>
        </p:txBody>
      </p:sp>
    </p:spTree>
    <p:extLst>
      <p:ext uri="{BB962C8B-B14F-4D97-AF65-F5344CB8AC3E}">
        <p14:creationId xmlns="" xmlns:p14="http://schemas.microsoft.com/office/powerpoint/2010/main" val="80561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486400" cy="3086100"/>
          </a:xfrm>
        </p:spPr>
      </p:sp>
      <p:sp>
        <p:nvSpPr>
          <p:cNvPr id="3" name="Notes Placeholder 2"/>
          <p:cNvSpPr>
            <a:spLocks noGrp="1"/>
          </p:cNvSpPr>
          <p:nvPr>
            <p:ph type="body" idx="1"/>
          </p:nvPr>
        </p:nvSpPr>
        <p:spPr>
          <a:xfrm>
            <a:off x="685800" y="3429000"/>
            <a:ext cx="5486400" cy="3600450"/>
          </a:xfrm>
        </p:spPr>
        <p:txBody>
          <a:bodyPr/>
          <a:lstStyle/>
          <a:p>
            <a:r>
              <a:rPr lang="ru-RU" sz="1200" b="1" kern="1200" dirty="0" smtClean="0">
                <a:solidFill>
                  <a:schemeClr val="tx1"/>
                </a:solidFill>
                <a:effectLst/>
                <a:latin typeface="+mn-lt"/>
                <a:ea typeface="+mn-ea"/>
                <a:cs typeface="+mn-cs"/>
              </a:rPr>
              <a:t>КАК СЛАВИТЬ БОГА</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Как прославлять Бога? Что вы можете сделать, чтобы сделать хвалу неотъемлемой частью своей жизни? Хвала может быть выражена в песне, в стихах или в молитве, и это нужно делать постоянно! Псалом 33:2: «Благословлю Господа во всякое время; хвала Ему непрестанно в устах моих». Псалом 70:6: «На Тебе утверждался я от утробы; Ты извел меня из чрева матери моей; Тебе хвала моя не престанет».  </a:t>
            </a:r>
            <a:br>
              <a:rPr lang="ru-RU" sz="1200" kern="1200" dirty="0" smtClean="0">
                <a:solidFill>
                  <a:schemeClr val="tx1"/>
                </a:solidFill>
                <a:latin typeface="+mn-lt"/>
                <a:ea typeface="+mn-ea"/>
                <a:cs typeface="+mn-cs"/>
              </a:rPr>
            </a:b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Хвала Богу выражается внешне как через наши повседневные дела, так и через наши мысли. Хвала – это акт христианского поклонения.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 чего же мне начать?» - спросите вы. «Как начать прославлять Бога?». Если это нечто новое для вас, попробуйте славить Бога за то, что Он значит лично для вас. Возвещайте о том, что благость Бога без границ; она щедра и льется через край! Вот несколько способов для начала: </a:t>
            </a:r>
          </a:p>
          <a:p>
            <a:pPr lvl="0"/>
            <a:r>
              <a:rPr lang="ru-RU" sz="1200" kern="1200" dirty="0" smtClean="0">
                <a:solidFill>
                  <a:schemeClr val="tx1"/>
                </a:solidFill>
                <a:latin typeface="+mn-lt"/>
                <a:ea typeface="+mn-ea"/>
                <a:cs typeface="+mn-cs"/>
              </a:rPr>
              <a:t>Хвалите Бога за Его святость, милость и справедливость                           (2 Паралипоменон 20:21; Псалом 98:3,4). </a:t>
            </a:r>
          </a:p>
          <a:p>
            <a:pPr lvl="0"/>
            <a:r>
              <a:rPr lang="ru-RU" sz="1200" kern="1200" dirty="0" smtClean="0">
                <a:solidFill>
                  <a:schemeClr val="tx1"/>
                </a:solidFill>
                <a:latin typeface="+mn-lt"/>
                <a:ea typeface="+mn-ea"/>
                <a:cs typeface="+mn-cs"/>
              </a:rPr>
              <a:t>Хвалите Бога за Его благодать (</a:t>
            </a:r>
            <a:r>
              <a:rPr lang="ru-RU" sz="1200" kern="1200" dirty="0" err="1" smtClean="0">
                <a:solidFill>
                  <a:schemeClr val="tx1"/>
                </a:solidFill>
                <a:latin typeface="+mn-lt"/>
                <a:ea typeface="+mn-ea"/>
                <a:cs typeface="+mn-cs"/>
              </a:rPr>
              <a:t>Ефесянам</a:t>
            </a:r>
            <a:r>
              <a:rPr lang="ru-RU" sz="1200" kern="1200" dirty="0" smtClean="0">
                <a:solidFill>
                  <a:schemeClr val="tx1"/>
                </a:solidFill>
                <a:latin typeface="+mn-lt"/>
                <a:ea typeface="+mn-ea"/>
                <a:cs typeface="+mn-cs"/>
              </a:rPr>
              <a:t> 1:6). </a:t>
            </a:r>
          </a:p>
          <a:p>
            <a:pPr lvl="0"/>
            <a:r>
              <a:rPr lang="ru-RU" sz="1200" kern="1200" dirty="0" smtClean="0">
                <a:solidFill>
                  <a:schemeClr val="tx1"/>
                </a:solidFill>
                <a:latin typeface="+mn-lt"/>
                <a:ea typeface="+mn-ea"/>
                <a:cs typeface="+mn-cs"/>
              </a:rPr>
              <a:t>Хвалите Его за Его благость (Псалом 134:3). </a:t>
            </a:r>
          </a:p>
          <a:p>
            <a:r>
              <a:rPr lang="ru-RU" sz="1200" kern="1200" dirty="0" smtClean="0">
                <a:solidFill>
                  <a:schemeClr val="tx1"/>
                </a:solidFill>
                <a:latin typeface="+mn-lt"/>
                <a:ea typeface="+mn-ea"/>
                <a:cs typeface="+mn-cs"/>
              </a:rPr>
              <a:t> </a:t>
            </a:r>
          </a:p>
          <a:p>
            <a:pPr lvl="0"/>
            <a:r>
              <a:rPr lang="ru-RU" sz="1200" kern="1200" dirty="0" smtClean="0">
                <a:solidFill>
                  <a:schemeClr val="tx1"/>
                </a:solidFill>
                <a:latin typeface="+mn-lt"/>
                <a:ea typeface="+mn-ea"/>
                <a:cs typeface="+mn-cs"/>
              </a:rPr>
              <a:t>Хвалите Бога за Его доброту (Псалом 116). </a:t>
            </a:r>
          </a:p>
          <a:p>
            <a:pPr lvl="0"/>
            <a:r>
              <a:rPr lang="ru-RU" sz="1200" kern="1200" dirty="0" smtClean="0">
                <a:solidFill>
                  <a:schemeClr val="tx1"/>
                </a:solidFill>
                <a:latin typeface="+mn-lt"/>
                <a:ea typeface="+mn-ea"/>
                <a:cs typeface="+mn-cs"/>
              </a:rPr>
              <a:t>Хвалите Бога за спасение (</a:t>
            </a:r>
            <a:r>
              <a:rPr lang="ru-RU" sz="1200" kern="1200" dirty="0" err="1" smtClean="0">
                <a:solidFill>
                  <a:schemeClr val="tx1"/>
                </a:solidFill>
                <a:latin typeface="+mn-lt"/>
                <a:ea typeface="+mn-ea"/>
                <a:cs typeface="+mn-cs"/>
              </a:rPr>
              <a:t>Ефесянам</a:t>
            </a:r>
            <a:r>
              <a:rPr lang="ru-RU" sz="1200" kern="1200" dirty="0" smtClean="0">
                <a:solidFill>
                  <a:schemeClr val="tx1"/>
                </a:solidFill>
                <a:latin typeface="+mn-lt"/>
                <a:ea typeface="+mn-ea"/>
                <a:cs typeface="+mn-cs"/>
              </a:rPr>
              <a:t> 2:8,9)</a:t>
            </a:r>
          </a:p>
          <a:p>
            <a:pPr lvl="0"/>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 что же мы с вами – как мы можем прославить Бога? </a:t>
            </a:r>
          </a:p>
          <a:p>
            <a:r>
              <a:rPr lang="en-US" sz="1200" kern="1200" dirty="0">
                <a:solidFill>
                  <a:schemeClr val="tx1"/>
                </a:solidFill>
                <a:effectLst/>
                <a:latin typeface="+mn-lt"/>
                <a:ea typeface="+mn-ea"/>
                <a:cs typeface="+mn-cs"/>
              </a:rPr>
              <a:t> </a:t>
            </a:r>
          </a:p>
          <a:p>
            <a:r>
              <a:rPr lang="ru-RU" sz="1200" kern="1200" dirty="0" smtClean="0">
                <a:solidFill>
                  <a:schemeClr val="tx1"/>
                </a:solidFill>
                <a:latin typeface="+mn-lt"/>
                <a:ea typeface="+mn-ea"/>
                <a:cs typeface="+mn-cs"/>
              </a:rPr>
              <a:t>Вы познали Бога как своего Господа и Спасителя? </a:t>
            </a:r>
          </a:p>
          <a:p>
            <a:r>
              <a:rPr lang="en-US" sz="1200" kern="1200" dirty="0">
                <a:solidFill>
                  <a:schemeClr val="tx1"/>
                </a:solidFill>
                <a:effectLst/>
                <a:latin typeface="+mn-lt"/>
                <a:ea typeface="+mn-ea"/>
                <a:cs typeface="+mn-cs"/>
              </a:rPr>
              <a:t> </a:t>
            </a:r>
          </a:p>
          <a:p>
            <a:r>
              <a:rPr lang="ru-RU" sz="1200" kern="1200" dirty="0" smtClean="0">
                <a:solidFill>
                  <a:schemeClr val="tx1"/>
                </a:solidFill>
                <a:latin typeface="+mn-lt"/>
                <a:ea typeface="+mn-ea"/>
                <a:cs typeface="+mn-cs"/>
              </a:rPr>
              <a:t>Если это нечто новое для вас, попробуйте славить Бога за то, что Он значит лично для вас. Возвещайте о том, что благость Бога без границ</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0BF903D-729E-4144-9E18-652C25845BD8}" type="slidenum">
              <a:rPr lang="en-US" smtClean="0"/>
              <a:pPr/>
              <a:t>5</a:t>
            </a:fld>
            <a:endParaRPr lang="en-US"/>
          </a:p>
        </p:txBody>
      </p:sp>
    </p:spTree>
    <p:extLst>
      <p:ext uri="{BB962C8B-B14F-4D97-AF65-F5344CB8AC3E}">
        <p14:creationId xmlns="" xmlns:p14="http://schemas.microsoft.com/office/powerpoint/2010/main" val="42626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5486400" cy="3086100"/>
          </a:xfrm>
        </p:spPr>
      </p:sp>
      <p:sp>
        <p:nvSpPr>
          <p:cNvPr id="3" name="Notes Placeholder 2"/>
          <p:cNvSpPr>
            <a:spLocks noGrp="1"/>
          </p:cNvSpPr>
          <p:nvPr>
            <p:ph type="body" idx="1"/>
          </p:nvPr>
        </p:nvSpPr>
        <p:spPr>
          <a:xfrm>
            <a:off x="685800" y="3581400"/>
            <a:ext cx="5486400" cy="3600450"/>
          </a:xfrm>
        </p:spPr>
        <p:txBody>
          <a:bodyPr/>
          <a:lstStyle/>
          <a:p>
            <a:r>
              <a:rPr lang="ru-RU" sz="1200" kern="1200" dirty="0" smtClean="0">
                <a:solidFill>
                  <a:schemeClr val="tx1"/>
                </a:solidFill>
                <a:latin typeface="+mn-lt"/>
                <a:ea typeface="+mn-ea"/>
                <a:cs typeface="+mn-cs"/>
              </a:rPr>
              <a:t>Когда царь Давид размышлял о Божьей доброте и о том, насколько велика и глубока Его милость лично к нему, все, что он мог сказать в ответ, было:</a:t>
            </a:r>
          </a:p>
          <a:p>
            <a:r>
              <a:rPr lang="en-US" sz="1200" kern="1200" dirty="0">
                <a:solidFill>
                  <a:schemeClr val="tx1"/>
                </a:solidFill>
                <a:effectLst/>
                <a:latin typeface="+mn-lt"/>
                <a:ea typeface="+mn-ea"/>
                <a:cs typeface="+mn-cs"/>
              </a:rPr>
              <a:t> </a:t>
            </a:r>
          </a:p>
          <a:p>
            <a:r>
              <a:rPr lang="ru-RU" sz="1200" i="1" kern="1200" dirty="0" smtClean="0">
                <a:solidFill>
                  <a:schemeClr val="tx1"/>
                </a:solidFill>
                <a:latin typeface="+mn-lt"/>
                <a:ea typeface="+mn-ea"/>
                <a:cs typeface="+mn-cs"/>
              </a:rPr>
              <a:t>«Благослови, душа моя, Господа, и вся внутренность моя — святое имя Его. Благослови, душа моя, Господа и не забывай всех благодеяний Его. Он прощает все беззакония твои, исцеляет все недуги твои; избавляет от могилы жизнь твою, венчает тебя милостью и щедротами; насыщает благами желание твое: обновляется, подобно орлу, юность твоя».</a:t>
            </a:r>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r>
              <a:rPr lang="ru-RU" sz="1200" kern="1200" dirty="0" smtClean="0">
                <a:solidFill>
                  <a:schemeClr val="tx1"/>
                </a:solidFill>
                <a:latin typeface="+mn-lt"/>
                <a:ea typeface="+mn-ea"/>
                <a:cs typeface="+mn-cs"/>
              </a:rPr>
              <a:t>Псалом 102:1-5</a:t>
            </a:r>
          </a:p>
          <a:p>
            <a:endParaRPr lang="en-US" sz="1200" kern="1200" dirty="0">
              <a:solidFill>
                <a:schemeClr val="tx1"/>
              </a:solidFill>
              <a:effectLst/>
              <a:latin typeface="+mn-lt"/>
              <a:ea typeface="+mn-ea"/>
              <a:cs typeface="+mn-cs"/>
            </a:endParaRPr>
          </a:p>
          <a:p>
            <a:r>
              <a:rPr lang="ru-RU" sz="1200" kern="1200" dirty="0" smtClean="0">
                <a:solidFill>
                  <a:schemeClr val="tx1"/>
                </a:solidFill>
                <a:latin typeface="+mn-lt"/>
                <a:ea typeface="+mn-ea"/>
                <a:cs typeface="+mn-cs"/>
              </a:rPr>
              <a:t>Интересно подметить, что Давид прославляет Господа и напоминает себе, чтобы он не забывал благодеяний Его (ст. 2).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Проблема многих из нас заключается в том, что мы обычно помним лучше наши обиды, наши беды и наши бремена, но наша память коротка, когда речь идет о том, как Господь был к нам добр.</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Забывчивость - это гораздо больше, чем просто неспособность вспомнить. Это слово несет в себе такой смысл, что мы отворачиваемся от Бога, чтобы следовать другим богам. Пробелы в духовной памяти приводят к тому, что мы начнем блуждать!</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Давид хочет, чтобы его душа созерцала все «благодеяния», которые Господь </a:t>
            </a:r>
            <a:r>
              <a:rPr lang="ru-RU" sz="1200" kern="1200" dirty="0" err="1" smtClean="0">
                <a:solidFill>
                  <a:schemeClr val="tx1"/>
                </a:solidFill>
                <a:latin typeface="+mn-lt"/>
                <a:ea typeface="+mn-ea"/>
                <a:cs typeface="+mn-cs"/>
              </a:rPr>
              <a:t>соделал</a:t>
            </a:r>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Мир вокруг нас находится в постоянном состоянии перемен! Происходят войны. Экономика большинства наших стран по всему миру находится в плохом состоянии. У людей возникают проблемы со здоровьем, жильем и финансами. Даже Церковь не застрахована от проблем - люди приходят и уходят.</a:t>
            </a:r>
          </a:p>
          <a:p>
            <a:r>
              <a:rPr lang="ru-RU" sz="1200" kern="1200" dirty="0" smtClean="0">
                <a:solidFill>
                  <a:schemeClr val="tx1"/>
                </a:solidFill>
                <a:latin typeface="+mn-lt"/>
                <a:ea typeface="+mn-ea"/>
                <a:cs typeface="+mn-cs"/>
              </a:rPr>
              <a:t>Но было бы неплохо нам помнить, что, несмотря на то, что жизнь и мир меняются, благодеяния Господа не прекращаются никогда! Почему? Потому что Он Сам никогда не меняется (</a:t>
            </a:r>
            <a:r>
              <a:rPr lang="ru-RU" sz="1200" u="sng" kern="1200" dirty="0" smtClean="0">
                <a:solidFill>
                  <a:schemeClr val="tx1"/>
                </a:solidFill>
                <a:latin typeface="+mn-lt"/>
                <a:ea typeface="+mn-ea"/>
                <a:cs typeface="+mn-cs"/>
              </a:rPr>
              <a:t>Евреям 13:8</a:t>
            </a:r>
            <a:r>
              <a:rPr lang="ru-RU" sz="1200" kern="1200" dirty="0" smtClean="0">
                <a:solidFill>
                  <a:schemeClr val="tx1"/>
                </a:solidFill>
                <a:latin typeface="+mn-lt"/>
                <a:ea typeface="+mn-ea"/>
                <a:cs typeface="+mn-cs"/>
              </a:rPr>
              <a: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6</a:t>
            </a:fld>
            <a:endParaRPr lang="en-US"/>
          </a:p>
        </p:txBody>
      </p:sp>
    </p:spTree>
    <p:extLst>
      <p:ext uri="{BB962C8B-B14F-4D97-AF65-F5344CB8AC3E}">
        <p14:creationId xmlns="" xmlns:p14="http://schemas.microsoft.com/office/powerpoint/2010/main" val="134188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ru-RU" sz="1200" kern="1200" dirty="0" smtClean="0">
                <a:solidFill>
                  <a:schemeClr val="tx1"/>
                </a:solidFill>
                <a:latin typeface="+mn-lt"/>
                <a:ea typeface="+mn-ea"/>
                <a:cs typeface="+mn-cs"/>
              </a:rPr>
              <a:t>Давид перечисляет несколько причин, по которым он (а с ним и мы) должны прославлять Бога</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7</a:t>
            </a:fld>
            <a:endParaRPr lang="en-US"/>
          </a:p>
        </p:txBody>
      </p:sp>
    </p:spTree>
    <p:extLst>
      <p:ext uri="{BB962C8B-B14F-4D97-AF65-F5344CB8AC3E}">
        <p14:creationId xmlns="" xmlns:p14="http://schemas.microsoft.com/office/powerpoint/2010/main" val="24758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1. </a:t>
            </a:r>
            <a:r>
              <a:rPr lang="ru-RU" sz="1200" b="1" kern="1200" dirty="0" smtClean="0">
                <a:solidFill>
                  <a:schemeClr val="tx1"/>
                </a:solidFill>
                <a:effectLst/>
                <a:latin typeface="+mn-lt"/>
                <a:ea typeface="+mn-ea"/>
                <a:cs typeface="+mn-cs"/>
              </a:rPr>
              <a:t>ПРОЩЕНИЕ</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t>
            </a:r>
            <a:r>
              <a:rPr lang="ru-RU" sz="1200" b="1" kern="1200" dirty="0" smtClean="0">
                <a:solidFill>
                  <a:schemeClr val="tx1"/>
                </a:solidFill>
                <a:latin typeface="+mn-lt"/>
                <a:ea typeface="+mn-ea"/>
                <a:cs typeface="+mn-cs"/>
              </a:rPr>
              <a:t>Прощает все беззакония твои</a:t>
            </a:r>
            <a:r>
              <a:rPr lang="en-US" sz="1200" b="1"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БОГ ПРОЩАЕТ МЕНЯ, ГРЕШНИКА</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smtClean="0">
                <a:solidFill>
                  <a:schemeClr val="tx1"/>
                </a:solidFill>
                <a:latin typeface="+mn-lt"/>
                <a:ea typeface="+mn-ea"/>
                <a:cs typeface="+mn-cs"/>
              </a:rPr>
              <a:t>Это одно из преимуществ, о котором нас увещевают не забывать. Наш любящий Бог милует нас и очищает, когда мы приходим к Нему в смирении и просим прощения за наши грехи (1 Иоанна 1: 9). Прощение является частью Божьей природы; это так же естественно для Него, как дыхание для нас. Он простит, и Он уже простил.</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Это причина для радости и хвалы, ибо на наши собственные силы надежды нет. </a:t>
            </a: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 поскольку мы были милостиво прощены, мы так же легко будем прощать тех, кто причинил нам зло и боль.</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Поэтому Бог прощает меня, грешника! </a:t>
            </a:r>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8</a:t>
            </a:fld>
            <a:endParaRPr lang="en-US"/>
          </a:p>
        </p:txBody>
      </p:sp>
    </p:spTree>
    <p:extLst>
      <p:ext uri="{BB962C8B-B14F-4D97-AF65-F5344CB8AC3E}">
        <p14:creationId xmlns="" xmlns:p14="http://schemas.microsoft.com/office/powerpoint/2010/main" val="1439034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2. </a:t>
            </a:r>
            <a:r>
              <a:rPr lang="ru-RU" sz="1200" b="1" kern="1200" dirty="0" smtClean="0">
                <a:solidFill>
                  <a:schemeClr val="tx1"/>
                </a:solidFill>
                <a:effectLst/>
                <a:latin typeface="+mn-lt"/>
                <a:ea typeface="+mn-ea"/>
                <a:cs typeface="+mn-cs"/>
              </a:rPr>
              <a:t>ИСЦЕЛЕНИЕ</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t>
            </a:r>
            <a:r>
              <a:rPr lang="ru-RU" sz="1200" b="1" kern="1200" dirty="0" smtClean="0">
                <a:solidFill>
                  <a:schemeClr val="tx1"/>
                </a:solidFill>
                <a:effectLst/>
                <a:latin typeface="+mn-lt"/>
                <a:ea typeface="+mn-ea"/>
                <a:cs typeface="+mn-cs"/>
              </a:rPr>
              <a:t>Исцеляет</a:t>
            </a:r>
            <a:r>
              <a:rPr lang="ru-RU" sz="1200" b="1" kern="1200" baseline="0" dirty="0" smtClean="0">
                <a:solidFill>
                  <a:schemeClr val="tx1"/>
                </a:solidFill>
                <a:effectLst/>
                <a:latin typeface="+mn-lt"/>
                <a:ea typeface="+mn-ea"/>
                <a:cs typeface="+mn-cs"/>
              </a:rPr>
              <a:t> все недуги твои</a:t>
            </a:r>
            <a:r>
              <a:rPr lang="en-US" sz="1200" b="1" kern="1200" dirty="0" smtClean="0">
                <a:solidFill>
                  <a:schemeClr val="tx1"/>
                </a:solidFill>
                <a:effectLst/>
                <a:latin typeface="+mn-lt"/>
                <a:ea typeface="+mn-ea"/>
                <a:cs typeface="+mn-cs"/>
              </a:rPr>
              <a:t>”: </a:t>
            </a:r>
            <a:r>
              <a:rPr lang="ru-RU" sz="1200" b="1" kern="1200" dirty="0" smtClean="0">
                <a:solidFill>
                  <a:schemeClr val="tx1"/>
                </a:solidFill>
                <a:latin typeface="+mn-lt"/>
                <a:ea typeface="+mn-ea"/>
                <a:cs typeface="+mn-cs"/>
              </a:rPr>
              <a:t>БОГ ИСЦЕЛЯЕТ МЕНЯ, БОЛЬНОГО</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ru-RU" sz="1200" kern="1200" dirty="0" smtClean="0">
                <a:solidFill>
                  <a:schemeClr val="tx1"/>
                </a:solidFill>
                <a:latin typeface="+mn-lt"/>
                <a:ea typeface="+mn-ea"/>
                <a:cs typeface="+mn-cs"/>
              </a:rPr>
              <a:t>Что это за болезни, от которых нас исцеляет Господь? Главным образом это болезни души, среди которых </a:t>
            </a:r>
            <a:r>
              <a:rPr lang="ru-RU" sz="1200" i="1" kern="1200" dirty="0" smtClean="0">
                <a:solidFill>
                  <a:schemeClr val="tx1"/>
                </a:solidFill>
                <a:latin typeface="+mn-lt"/>
                <a:ea typeface="+mn-ea"/>
                <a:cs typeface="+mn-cs"/>
              </a:rPr>
              <a:t>похоть, ненависть, жадность, ревность, гордость, уныние, гнев, страх, вина и сомнение</a:t>
            </a:r>
            <a:r>
              <a:rPr lang="ru-RU" sz="1200" kern="1200" dirty="0" smtClean="0">
                <a:solidFill>
                  <a:schemeClr val="tx1"/>
                </a:solidFill>
                <a:latin typeface="+mn-lt"/>
                <a:ea typeface="+mn-ea"/>
                <a:cs typeface="+mn-cs"/>
              </a:rPr>
              <a:t> и т.п. Точно так же, как болезни тела могут отнять физическую жизнь, болезни души могут притупить нашу восприимчивость к вещам духовным и сделать нас безжизненными и слабыми.</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Но, слава Богу, у него есть средство от этих болезней души! Каждый день божественный Врач посещает Своих пациентов и Своей милостью Он нежно и эффективно лечит все болезни нашей души.</a:t>
            </a:r>
          </a:p>
          <a:p>
            <a:endParaRPr lang="ru-RU" sz="1200" kern="1200" dirty="0" smtClean="0">
              <a:solidFill>
                <a:schemeClr val="tx1"/>
              </a:solidFill>
              <a:latin typeface="+mn-lt"/>
              <a:ea typeface="+mn-ea"/>
              <a:cs typeface="+mn-cs"/>
            </a:endParaRPr>
          </a:p>
          <a:p>
            <a:r>
              <a:rPr lang="ru-RU" sz="1200" kern="1200" dirty="0" err="1" smtClean="0">
                <a:solidFill>
                  <a:schemeClr val="tx1"/>
                </a:solidFill>
                <a:latin typeface="+mn-lt"/>
                <a:ea typeface="+mn-ea"/>
                <a:cs typeface="+mn-cs"/>
              </a:rPr>
              <a:t>Эллен</a:t>
            </a:r>
            <a:r>
              <a:rPr lang="ru-RU" sz="1200" kern="1200" dirty="0" smtClean="0">
                <a:solidFill>
                  <a:schemeClr val="tx1"/>
                </a:solidFill>
                <a:latin typeface="+mn-lt"/>
                <a:ea typeface="+mn-ea"/>
                <a:cs typeface="+mn-cs"/>
              </a:rPr>
              <a:t> Уайт пишет в </a:t>
            </a:r>
            <a:r>
              <a:rPr lang="ru-RU" sz="1200" i="1" kern="1200" dirty="0" smtClean="0">
                <a:solidFill>
                  <a:schemeClr val="tx1"/>
                </a:solidFill>
                <a:effectLst/>
                <a:latin typeface="+mn-lt"/>
                <a:ea typeface="+mn-ea"/>
                <a:cs typeface="+mn-cs"/>
              </a:rPr>
              <a:t>Служении</a:t>
            </a:r>
            <a:r>
              <a:rPr lang="ru-RU" sz="1200" i="1" kern="1200" baseline="0" dirty="0" smtClean="0">
                <a:solidFill>
                  <a:schemeClr val="tx1"/>
                </a:solidFill>
                <a:effectLst/>
                <a:latin typeface="+mn-lt"/>
                <a:ea typeface="+mn-ea"/>
                <a:cs typeface="+mn-cs"/>
              </a:rPr>
              <a:t> исцеления</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a:t>
            </a:r>
            <a:r>
              <a:rPr lang="en-US" sz="1200" kern="1200" dirty="0" smtClean="0">
                <a:solidFill>
                  <a:schemeClr val="tx1"/>
                </a:solidFill>
                <a:effectLst/>
                <a:latin typeface="+mn-lt"/>
                <a:ea typeface="+mn-ea"/>
                <a:cs typeface="+mn-cs"/>
              </a:rPr>
              <a:t>. 251</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ru-RU" sz="1200" kern="1200" dirty="0" smtClean="0">
                <a:solidFill>
                  <a:schemeClr val="tx1"/>
                </a:solidFill>
                <a:latin typeface="+mn-lt"/>
                <a:ea typeface="+mn-ea"/>
                <a:cs typeface="+mn-cs"/>
              </a:rPr>
              <a:t>Ничто так не способствует здоровью тела и души, как дух благодарения и хвалы</a:t>
            </a:r>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0BF903D-729E-4144-9E18-652C25845BD8}" type="slidenum">
              <a:rPr lang="en-US" smtClean="0"/>
              <a:pPr/>
              <a:t>9</a:t>
            </a:fld>
            <a:endParaRPr lang="en-US"/>
          </a:p>
        </p:txBody>
      </p:sp>
    </p:spTree>
    <p:extLst>
      <p:ext uri="{BB962C8B-B14F-4D97-AF65-F5344CB8AC3E}">
        <p14:creationId xmlns="" xmlns:p14="http://schemas.microsoft.com/office/powerpoint/2010/main" val="1697196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6E2827-A231-4496-807F-D7B4608FA640}"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6E2827-A231-4496-807F-D7B4608FA640}" type="datetimeFigureOut">
              <a:rPr lang="en-US" smtClean="0"/>
              <a:pPr/>
              <a:t>4/26/2018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6E2827-A231-4496-807F-D7B4608FA640}" type="datetimeFigureOut">
              <a:rPr lang="en-US" smtClean="0"/>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6E2827-A231-4496-807F-D7B4608FA640}" type="datetimeFigureOut">
              <a:rPr lang="en-US" smtClean="0"/>
              <a:pPr/>
              <a:t>4/26/2018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6E2827-A231-4496-807F-D7B4608FA640}" type="datetimeFigureOut">
              <a:rPr lang="en-US" smtClean="0"/>
              <a:pPr/>
              <a:t>4/26/2018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E2827-A231-4496-807F-D7B4608FA640}" type="datetimeFigureOut">
              <a:rPr lang="en-US" smtClean="0"/>
              <a:pPr/>
              <a:t>4/26/2018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E2827-A231-4496-807F-D7B4608FA640}" type="datetimeFigureOut">
              <a:rPr lang="en-US" smtClean="0"/>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6E2827-A231-4496-807F-D7B4608FA640}" type="datetimeFigureOut">
              <a:rPr lang="en-US" smtClean="0"/>
              <a:pPr/>
              <a:t>4/26/2018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BC81-B72F-4D83-A7D5-4924519378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E2827-A231-4496-807F-D7B4608FA640}" type="datetimeFigureOut">
              <a:rPr lang="en-US" smtClean="0"/>
              <a:pPr/>
              <a:t>4/26/2018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4BC81-B72F-4D83-A7D5-4924519378F9}" type="slidenum">
              <a:rPr lang="en-US" smtClean="0"/>
              <a:pPr/>
              <a:t>‹#›</a:t>
            </a:fld>
            <a:endParaRPr lang="en-US"/>
          </a:p>
        </p:txBody>
      </p:sp>
    </p:spTree>
    <p:extLst>
      <p:ext uri="{BB962C8B-B14F-4D97-AF65-F5344CB8AC3E}">
        <p14:creationId xmlns="" xmlns:p14="http://schemas.microsoft.com/office/powerpoint/2010/main" val="1277058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l="-691" t="8869" r="691" b="4191"/>
          <a:stretch/>
        </p:blipFill>
        <p:spPr>
          <a:xfrm>
            <a:off x="-76200" y="-76200"/>
            <a:ext cx="12268200" cy="7030720"/>
          </a:xfrm>
          <a:prstGeom prst="rect">
            <a:avLst/>
          </a:prstGeom>
        </p:spPr>
      </p:pic>
      <p:sp>
        <p:nvSpPr>
          <p:cNvPr id="6" name="Title 5"/>
          <p:cNvSpPr>
            <a:spLocks noGrp="1"/>
          </p:cNvSpPr>
          <p:nvPr>
            <p:ph type="ctrTitle"/>
          </p:nvPr>
        </p:nvSpPr>
        <p:spPr>
          <a:xfrm>
            <a:off x="5791200" y="2133600"/>
            <a:ext cx="4584292" cy="1527175"/>
          </a:xfrm>
        </p:spPr>
        <p:txBody>
          <a:bodyPr>
            <a:noAutofit/>
          </a:bodyPr>
          <a:lstStyle/>
          <a:p>
            <a:r>
              <a:rPr lang="ru-RU" sz="3600" b="1" dirty="0" smtClean="0">
                <a:solidFill>
                  <a:srgbClr val="FF7C80"/>
                </a:solidFill>
                <a:latin typeface="Avenir Next" charset="0"/>
                <a:ea typeface="Avenir Next" charset="0"/>
                <a:cs typeface="Avenir Next" charset="0"/>
              </a:rPr>
              <a:t>ПОЙТЕ ГОСПОДУ </a:t>
            </a:r>
            <a:r>
              <a:rPr lang="en-US" sz="3600" dirty="0">
                <a:latin typeface="Avenir Next" charset="0"/>
                <a:ea typeface="Avenir Next" charset="0"/>
                <a:cs typeface="Avenir Next" charset="0"/>
              </a:rPr>
              <a:t/>
            </a:r>
            <a:br>
              <a:rPr lang="en-US" sz="3600" dirty="0">
                <a:latin typeface="Avenir Next" charset="0"/>
                <a:ea typeface="Avenir Next" charset="0"/>
                <a:cs typeface="Avenir Next" charset="0"/>
              </a:rPr>
            </a:br>
            <a:r>
              <a:rPr lang="ru-RU" sz="3600" b="1" dirty="0" smtClean="0">
                <a:latin typeface="Avenir Next" charset="0"/>
                <a:ea typeface="Avenir Next" charset="0"/>
                <a:cs typeface="Avenir Next" charset="0"/>
              </a:rPr>
              <a:t>ПЕСНЬ НОВУЮ</a:t>
            </a:r>
            <a:endParaRPr lang="en-US" sz="3600" b="1" dirty="0">
              <a:latin typeface="Avenir Next" charset="0"/>
              <a:ea typeface="Avenir Next" charset="0"/>
              <a:cs typeface="Avenir Next" charset="0"/>
            </a:endParaRPr>
          </a:p>
        </p:txBody>
      </p:sp>
      <p:sp>
        <p:nvSpPr>
          <p:cNvPr id="3" name="Subtitle 2"/>
          <p:cNvSpPr>
            <a:spLocks noGrp="1"/>
          </p:cNvSpPr>
          <p:nvPr>
            <p:ph type="subTitle" idx="1"/>
          </p:nvPr>
        </p:nvSpPr>
        <p:spPr>
          <a:xfrm>
            <a:off x="5117692" y="5794374"/>
            <a:ext cx="5334000" cy="454025"/>
          </a:xfrm>
        </p:spPr>
        <p:txBody>
          <a:bodyPr>
            <a:noAutofit/>
          </a:bodyPr>
          <a:lstStyle/>
          <a:p>
            <a:r>
              <a:rPr lang="en-US" sz="800" dirty="0">
                <a:latin typeface="Avenir Next" charset="0"/>
                <a:ea typeface="Avenir Next" charset="0"/>
                <a:cs typeface="Avenir Next" charset="0"/>
              </a:rPr>
              <a:t>GENERAL CONFERENCE</a:t>
            </a:r>
          </a:p>
          <a:p>
            <a:r>
              <a:rPr lang="en-US" sz="800" dirty="0">
                <a:latin typeface="Avenir Next" charset="0"/>
                <a:ea typeface="Avenir Next" charset="0"/>
                <a:cs typeface="Avenir Next" charset="0"/>
              </a:rPr>
              <a:t>WOMEN'S MINISTRIES</a:t>
            </a:r>
          </a:p>
        </p:txBody>
      </p:sp>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467600" y="5337322"/>
            <a:ext cx="539902" cy="377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Think About…</a:t>
            </a:r>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t="3773" b="14604"/>
          <a:stretch/>
        </p:blipFill>
        <p:spPr>
          <a:xfrm>
            <a:off x="0" y="0"/>
            <a:ext cx="12192000" cy="6909322"/>
          </a:xfrm>
          <a:prstGeom prst="rect">
            <a:avLst/>
          </a:prstGeom>
        </p:spPr>
      </p:pic>
      <p:sp>
        <p:nvSpPr>
          <p:cNvPr id="3" name="Content Placeholder 2"/>
          <p:cNvSpPr>
            <a:spLocks noGrp="1"/>
          </p:cNvSpPr>
          <p:nvPr>
            <p:ph idx="1"/>
          </p:nvPr>
        </p:nvSpPr>
        <p:spPr>
          <a:xfrm>
            <a:off x="3657600" y="1825625"/>
            <a:ext cx="7924800" cy="3965575"/>
          </a:xfrm>
        </p:spPr>
        <p:txBody>
          <a:bodyPr/>
          <a:lstStyle/>
          <a:p>
            <a:pPr marL="0" indent="0" algn="ctr">
              <a:lnSpc>
                <a:spcPct val="100000"/>
              </a:lnSpc>
              <a:buNone/>
            </a:pPr>
            <a:r>
              <a:rPr lang="ru-RU" dirty="0" err="1" smtClean="0"/>
              <a:t>Лонни</a:t>
            </a:r>
            <a:r>
              <a:rPr lang="ru-RU" dirty="0" smtClean="0"/>
              <a:t> </a:t>
            </a:r>
            <a:r>
              <a:rPr lang="ru-RU" dirty="0" err="1" smtClean="0"/>
              <a:t>Мелашенко</a:t>
            </a:r>
            <a:r>
              <a:rPr lang="ru-RU" dirty="0" smtClean="0"/>
              <a:t> в своей книге «Страсть к молитве» (</a:t>
            </a:r>
            <a:r>
              <a:rPr lang="en-US" i="1" dirty="0" smtClean="0"/>
              <a:t>Passion for Prayer</a:t>
            </a:r>
            <a:r>
              <a:rPr lang="ru-RU" dirty="0" smtClean="0"/>
              <a:t>) пишет следующее: «Поэтому чем меньше мы чувствуем потребности к прославлению Бога</a:t>
            </a:r>
            <a:r>
              <a:rPr lang="en-US" dirty="0" smtClean="0"/>
              <a:t>, </a:t>
            </a:r>
            <a:r>
              <a:rPr lang="ru-RU" dirty="0" smtClean="0"/>
              <a:t>тем больше нужно Его славить</a:t>
            </a:r>
            <a:r>
              <a:rPr lang="en-US" dirty="0" smtClean="0"/>
              <a:t>. </a:t>
            </a:r>
            <a:r>
              <a:rPr lang="ru-RU" dirty="0" smtClean="0"/>
              <a:t>Нам нужно Его благодарить даже тогда, когда нам больно</a:t>
            </a:r>
            <a:r>
              <a:rPr lang="en-US" dirty="0" smtClean="0"/>
              <a:t>.</a:t>
            </a:r>
            <a:r>
              <a:rPr lang="en-US" i="1" dirty="0" smtClean="0"/>
              <a:t> </a:t>
            </a:r>
            <a:r>
              <a:rPr lang="ru-RU" b="1" i="1" dirty="0" smtClean="0">
                <a:solidFill>
                  <a:srgbClr val="945200"/>
                </a:solidFill>
              </a:rPr>
              <a:t>И особенно тогда, когда мы испытываем боль, потому что хвала обычно кратчайший путь к победе через боль и бедствия к исцелению</a:t>
            </a:r>
            <a:r>
              <a:rPr lang="en-US" b="1" i="1" dirty="0" smtClean="0">
                <a:solidFill>
                  <a:srgbClr val="945200"/>
                </a:solidFill>
              </a:rPr>
              <a:t>.”</a:t>
            </a:r>
            <a:endParaRPr lang="en-US" b="1" dirty="0">
              <a:solidFill>
                <a:srgbClr val="945200"/>
              </a:solidFill>
            </a:endParaRPr>
          </a:p>
          <a:p>
            <a:pPr marL="0" indent="0" algn="ctr">
              <a:lnSpc>
                <a:spcPct val="100000"/>
              </a:lnSpc>
              <a:buNone/>
            </a:pPr>
            <a:endParaRPr lang="en-US" dirty="0"/>
          </a:p>
        </p:txBody>
      </p:sp>
    </p:spTree>
    <p:extLst>
      <p:ext uri="{BB962C8B-B14F-4D97-AF65-F5344CB8AC3E}">
        <p14:creationId xmlns="" xmlns:p14="http://schemas.microsoft.com/office/powerpoint/2010/main" val="339193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429000" y="2590800"/>
            <a:ext cx="7772400" cy="1362075"/>
          </a:xfrm>
        </p:spPr>
        <p:txBody>
          <a:bodyPr>
            <a:noAutofit/>
          </a:bodyPr>
          <a:lstStyle/>
          <a:p>
            <a:pPr algn="ctr"/>
            <a:r>
              <a:rPr lang="en-US" sz="4400" b="1" dirty="0" smtClean="0">
                <a:latin typeface="Avenir Next" charset="0"/>
                <a:ea typeface="Avenir Next" charset="0"/>
                <a:cs typeface="Avenir Next" charset="0"/>
              </a:rPr>
              <a:t>3. </a:t>
            </a:r>
            <a:r>
              <a:rPr lang="ru-RU" sz="4400" b="1" dirty="0" smtClean="0">
                <a:latin typeface="Avenir Next" charset="0"/>
                <a:ea typeface="Avenir Next" charset="0"/>
                <a:cs typeface="Avenir Next" charset="0"/>
              </a:rPr>
              <a:t>ИЗБАВЛЕНИЕ</a:t>
            </a:r>
            <a:r>
              <a:rPr lang="en-US" sz="4400" b="1" dirty="0" smtClean="0">
                <a:latin typeface="Avenir Next" charset="0"/>
                <a:ea typeface="Avenir Next" charset="0"/>
                <a:cs typeface="Avenir Next" charset="0"/>
              </a:rPr>
              <a:t/>
            </a:r>
            <a:br>
              <a:rPr lang="en-US" sz="4400" b="1" dirty="0" smtClean="0">
                <a:latin typeface="Avenir Next" charset="0"/>
                <a:ea typeface="Avenir Next" charset="0"/>
                <a:cs typeface="Avenir Next" charset="0"/>
              </a:rPr>
            </a:br>
            <a:r>
              <a:rPr lang="en-US" sz="4400" b="1" dirty="0" smtClean="0">
                <a:latin typeface="Avenir Next" charset="0"/>
                <a:ea typeface="Avenir Next" charset="0"/>
                <a:cs typeface="Avenir Next" charset="0"/>
              </a:rPr>
              <a:t> </a:t>
            </a:r>
            <a:br>
              <a:rPr lang="en-US" sz="4400" b="1" dirty="0" smtClean="0">
                <a:latin typeface="Avenir Next" charset="0"/>
                <a:ea typeface="Avenir Next" charset="0"/>
                <a:cs typeface="Avenir Next" charset="0"/>
              </a:rPr>
            </a:br>
            <a:r>
              <a:rPr lang="en-US" sz="4400" b="1" dirty="0" smtClean="0">
                <a:latin typeface="Avenir Next" charset="0"/>
                <a:ea typeface="Avenir Next" charset="0"/>
                <a:cs typeface="Avenir Next" charset="0"/>
              </a:rPr>
              <a:t> </a:t>
            </a:r>
            <a:br>
              <a:rPr lang="en-US" sz="4400" b="1" dirty="0" smtClean="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590800" y="3071813"/>
            <a:ext cx="7772400" cy="1500187"/>
          </a:xfrm>
        </p:spPr>
        <p:txBody>
          <a:bodyPr>
            <a:noAutofit/>
          </a:bodyPr>
          <a:lstStyle/>
          <a:p>
            <a:pPr algn="ctr"/>
            <a:r>
              <a:rPr lang="en-US" sz="3200" dirty="0" smtClean="0">
                <a:solidFill>
                  <a:schemeClr val="tx1"/>
                </a:solidFill>
              </a:rPr>
              <a:t>“</a:t>
            </a:r>
            <a:r>
              <a:rPr lang="ru-RU" sz="3200" dirty="0" smtClean="0">
                <a:solidFill>
                  <a:schemeClr val="tx1"/>
                </a:solidFill>
              </a:rPr>
              <a:t>Избавляет от  могилы жизнь твою</a:t>
            </a:r>
            <a:r>
              <a:rPr lang="en-US" sz="3200" dirty="0" smtClean="0">
                <a:solidFill>
                  <a:schemeClr val="tx1"/>
                </a:solidFill>
              </a:rPr>
              <a:t>”</a:t>
            </a:r>
            <a:endParaRPr lang="en-US" sz="3200" dirty="0">
              <a:solidFill>
                <a:schemeClr val="tx1"/>
              </a:solidFill>
            </a:endParaRPr>
          </a:p>
          <a:p>
            <a:pPr algn="ctr"/>
            <a:r>
              <a:rPr lang="en-US" sz="3200" b="1" dirty="0" smtClean="0">
                <a:solidFill>
                  <a:schemeClr val="tx1"/>
                </a:solidFill>
              </a:rPr>
              <a:t> </a:t>
            </a:r>
            <a:r>
              <a:rPr lang="ru-RU" sz="3200" b="1" dirty="0" smtClean="0">
                <a:solidFill>
                  <a:srgbClr val="945200"/>
                </a:solidFill>
              </a:rPr>
              <a:t>БОГ ИЗБАВЛЯЕТ МЕНЯ</a:t>
            </a:r>
            <a:r>
              <a:rPr lang="en-US" sz="3200" b="1" dirty="0">
                <a:solidFill>
                  <a:srgbClr val="945200"/>
                </a:solidFill>
              </a:rPr>
              <a:t/>
            </a:r>
            <a:br>
              <a:rPr lang="en-US" sz="3200" b="1" dirty="0">
                <a:solidFill>
                  <a:srgbClr val="945200"/>
                </a:solidFill>
              </a:rPr>
            </a:br>
            <a:endParaRPr lang="en-US" sz="3200" b="1" dirty="0">
              <a:solidFill>
                <a:srgbClr val="945200"/>
              </a:solidFill>
            </a:endParaRPr>
          </a:p>
        </p:txBody>
      </p:sp>
    </p:spTree>
    <p:extLst>
      <p:ext uri="{BB962C8B-B14F-4D97-AF65-F5344CB8AC3E}">
        <p14:creationId xmlns="" xmlns:p14="http://schemas.microsoft.com/office/powerpoint/2010/main" val="153299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505200" y="1676400"/>
            <a:ext cx="7772400" cy="1066800"/>
          </a:xfrm>
        </p:spPr>
        <p:txBody>
          <a:bodyPr>
            <a:noAutofit/>
          </a:bodyPr>
          <a:lstStyle/>
          <a:p>
            <a:pPr algn="ctr"/>
            <a:r>
              <a:rPr lang="en-US" sz="4400" b="1" dirty="0" smtClean="0">
                <a:latin typeface="Avenir Next" charset="0"/>
                <a:ea typeface="Avenir Next" charset="0"/>
                <a:cs typeface="Avenir Next" charset="0"/>
              </a:rPr>
              <a:t>4. </a:t>
            </a:r>
            <a:r>
              <a:rPr lang="ru-RU" sz="4400" b="1" dirty="0" smtClean="0">
                <a:latin typeface="Avenir Next" charset="0"/>
                <a:ea typeface="Avenir Next" charset="0"/>
                <a:cs typeface="Avenir Next" charset="0"/>
              </a:rPr>
              <a:t>КОРОНАЦИЯ</a:t>
            </a:r>
            <a:r>
              <a:rPr lang="en-US" sz="4400" b="1" dirty="0" smtClean="0">
                <a:latin typeface="Avenir Next" charset="0"/>
                <a:ea typeface="Avenir Next" charset="0"/>
                <a:cs typeface="Avenir Next" charset="0"/>
              </a:rPr>
              <a:t/>
            </a:r>
            <a:br>
              <a:rPr lang="en-US" sz="4400" b="1" dirty="0" smtClean="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3733800" y="3148013"/>
            <a:ext cx="6019800" cy="1500187"/>
          </a:xfrm>
        </p:spPr>
        <p:txBody>
          <a:bodyPr>
            <a:noAutofit/>
          </a:bodyPr>
          <a:lstStyle/>
          <a:p>
            <a:pPr algn="ctr"/>
            <a:r>
              <a:rPr lang="en-US" sz="3200" dirty="0" smtClean="0">
                <a:solidFill>
                  <a:schemeClr val="tx1"/>
                </a:solidFill>
              </a:rPr>
              <a:t>“</a:t>
            </a:r>
            <a:r>
              <a:rPr lang="ru-RU" sz="3200" dirty="0" smtClean="0">
                <a:solidFill>
                  <a:schemeClr val="tx1"/>
                </a:solidFill>
              </a:rPr>
              <a:t>Венчает тебя милостью и щедротами</a:t>
            </a:r>
            <a:r>
              <a:rPr lang="en-US" sz="3200" dirty="0" smtClean="0">
                <a:solidFill>
                  <a:schemeClr val="tx1"/>
                </a:solidFill>
              </a:rPr>
              <a:t>”</a:t>
            </a:r>
            <a:endParaRPr lang="en-US" sz="3200" dirty="0">
              <a:solidFill>
                <a:schemeClr val="tx1"/>
              </a:solidFill>
            </a:endParaRPr>
          </a:p>
          <a:p>
            <a:pPr algn="ctr"/>
            <a:r>
              <a:rPr lang="ru-RU" sz="3200" b="1" dirty="0" smtClean="0">
                <a:solidFill>
                  <a:srgbClr val="945200"/>
                </a:solidFill>
              </a:rPr>
              <a:t>БОГ ВЕНЧАЕТ МЕНЯ</a:t>
            </a:r>
            <a:r>
              <a:rPr lang="en-US" sz="3200" b="1" dirty="0">
                <a:solidFill>
                  <a:srgbClr val="945200"/>
                </a:solidFill>
              </a:rPr>
              <a:t/>
            </a:r>
            <a:br>
              <a:rPr lang="en-US" sz="3200" b="1" dirty="0">
                <a:solidFill>
                  <a:srgbClr val="945200"/>
                </a:solidFill>
              </a:rPr>
            </a:br>
            <a:endParaRPr lang="en-US" sz="3200" b="1" dirty="0">
              <a:solidFill>
                <a:srgbClr val="945200"/>
              </a:solidFill>
            </a:endParaRPr>
          </a:p>
        </p:txBody>
      </p:sp>
    </p:spTree>
    <p:extLst>
      <p:ext uri="{BB962C8B-B14F-4D97-AF65-F5344CB8AC3E}">
        <p14:creationId xmlns="" xmlns:p14="http://schemas.microsoft.com/office/powerpoint/2010/main" val="39502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9529"/>
          <a:stretch/>
        </p:blipFill>
        <p:spPr>
          <a:xfrm>
            <a:off x="0" y="0"/>
            <a:ext cx="12181841" cy="6858000"/>
          </a:xfrm>
          <a:prstGeom prst="rect">
            <a:avLst/>
          </a:prstGeom>
        </p:spPr>
      </p:pic>
      <p:sp>
        <p:nvSpPr>
          <p:cNvPr id="3" name="Text Placeholder 2"/>
          <p:cNvSpPr>
            <a:spLocks noGrp="1"/>
          </p:cNvSpPr>
          <p:nvPr>
            <p:ph type="body" idx="1"/>
          </p:nvPr>
        </p:nvSpPr>
        <p:spPr>
          <a:xfrm>
            <a:off x="1905000" y="3429000"/>
            <a:ext cx="8610600" cy="2566987"/>
          </a:xfrm>
        </p:spPr>
        <p:txBody>
          <a:bodyPr>
            <a:noAutofit/>
          </a:bodyPr>
          <a:lstStyle/>
          <a:p>
            <a:pPr algn="ctr"/>
            <a:r>
              <a:rPr lang="ru-RU" sz="3600" dirty="0" smtClean="0">
                <a:solidFill>
                  <a:schemeClr val="tx1"/>
                </a:solidFill>
              </a:rPr>
              <a:t>В более старом переводе сказано, что Он венчает нас</a:t>
            </a:r>
            <a:r>
              <a:rPr lang="ru-RU" sz="3600" dirty="0" smtClean="0"/>
              <a:t> </a:t>
            </a:r>
            <a:r>
              <a:rPr lang="ru-RU" sz="3600" b="1" dirty="0" smtClean="0">
                <a:solidFill>
                  <a:srgbClr val="945200"/>
                </a:solidFill>
              </a:rPr>
              <a:t>«заботливым участием».</a:t>
            </a:r>
            <a:r>
              <a:rPr lang="ru-RU" sz="3600" dirty="0" smtClean="0"/>
              <a:t> </a:t>
            </a:r>
            <a:r>
              <a:rPr lang="ru-RU" sz="3600" dirty="0" smtClean="0">
                <a:solidFill>
                  <a:schemeClr val="tx1"/>
                </a:solidFill>
              </a:rPr>
              <a:t>Это преданная, безграничная, неизменная любовь Бога к нам. Он собирает Свои благословения и дождем изливает на нас</a:t>
            </a:r>
            <a:r>
              <a:rPr lang="en-US" sz="3600" dirty="0" smtClean="0">
                <a:solidFill>
                  <a:schemeClr val="tx1"/>
                </a:solidFill>
              </a:rPr>
              <a:t>. </a:t>
            </a:r>
            <a:endParaRPr lang="en-US" sz="3600" dirty="0">
              <a:solidFill>
                <a:schemeClr val="tx1"/>
              </a:solidFill>
            </a:endParaRPr>
          </a:p>
          <a:p>
            <a:pPr algn="ctr"/>
            <a:r>
              <a:rPr lang="en-US" sz="3600" dirty="0">
                <a:solidFill>
                  <a:schemeClr val="tx1"/>
                </a:solidFill>
              </a:rPr>
              <a:t> </a:t>
            </a:r>
          </a:p>
          <a:p>
            <a:pPr algn="ctr"/>
            <a:endParaRPr lang="en-US" sz="3600" dirty="0">
              <a:solidFill>
                <a:schemeClr val="tx1"/>
              </a:solidFill>
            </a:endParaRPr>
          </a:p>
        </p:txBody>
      </p:sp>
    </p:spTree>
    <p:extLst>
      <p:ext uri="{BB962C8B-B14F-4D97-AF65-F5344CB8AC3E}">
        <p14:creationId xmlns="" xmlns:p14="http://schemas.microsoft.com/office/powerpoint/2010/main" val="82392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3429000" y="1371600"/>
            <a:ext cx="7772400" cy="1362075"/>
          </a:xfrm>
        </p:spPr>
        <p:txBody>
          <a:bodyPr>
            <a:noAutofit/>
          </a:bodyPr>
          <a:lstStyle/>
          <a:p>
            <a:pPr algn="ctr"/>
            <a:r>
              <a:rPr lang="en-US" sz="4400" b="1" dirty="0">
                <a:latin typeface="Avenir Next" charset="0"/>
                <a:ea typeface="Avenir Next" charset="0"/>
                <a:cs typeface="Avenir Next" charset="0"/>
              </a:rPr>
              <a:t>5. </a:t>
            </a:r>
            <a:r>
              <a:rPr lang="ru-RU" sz="4400" b="1" dirty="0" smtClean="0">
                <a:latin typeface="Avenir Next" charset="0"/>
                <a:ea typeface="Avenir Next" charset="0"/>
                <a:cs typeface="Avenir Next" charset="0"/>
              </a:rPr>
              <a:t>НАСЫЩЕНИЕ</a:t>
            </a:r>
            <a:r>
              <a:rPr lang="en-US" sz="4400" b="1" dirty="0">
                <a:latin typeface="Avenir Next" charset="0"/>
                <a:ea typeface="Avenir Next" charset="0"/>
                <a:cs typeface="Avenir Next" charset="0"/>
              </a:rPr>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590800" y="3071813"/>
            <a:ext cx="8077200" cy="1500187"/>
          </a:xfrm>
        </p:spPr>
        <p:txBody>
          <a:bodyPr>
            <a:noAutofit/>
          </a:bodyPr>
          <a:lstStyle/>
          <a:p>
            <a:pPr algn="ctr"/>
            <a:r>
              <a:rPr lang="en-US" sz="3200" dirty="0" smtClean="0">
                <a:solidFill>
                  <a:schemeClr val="tx1"/>
                </a:solidFill>
              </a:rPr>
              <a:t>”</a:t>
            </a:r>
            <a:r>
              <a:rPr lang="ru-RU" sz="3200" dirty="0" smtClean="0">
                <a:solidFill>
                  <a:schemeClr val="tx1"/>
                </a:solidFill>
              </a:rPr>
              <a:t>Насыщает благами желание твое: обновляется, подобно орлу, юность твоя</a:t>
            </a:r>
            <a:r>
              <a:rPr lang="en-US" sz="3200" dirty="0" smtClean="0">
                <a:solidFill>
                  <a:schemeClr val="tx1"/>
                </a:solidFill>
              </a:rPr>
              <a:t>”</a:t>
            </a:r>
            <a:endParaRPr lang="en-US" sz="3200" dirty="0">
              <a:solidFill>
                <a:schemeClr val="tx1"/>
              </a:solidFill>
            </a:endParaRPr>
          </a:p>
          <a:p>
            <a:pPr algn="ctr"/>
            <a:r>
              <a:rPr lang="en-US" sz="3200" b="1" dirty="0">
                <a:solidFill>
                  <a:schemeClr val="tx1"/>
                </a:solidFill>
              </a:rPr>
              <a:t> </a:t>
            </a:r>
            <a:r>
              <a:rPr lang="ru-RU" sz="3200" b="1" dirty="0" smtClean="0">
                <a:solidFill>
                  <a:srgbClr val="945200"/>
                </a:solidFill>
              </a:rPr>
              <a:t>БОГ НАСЫЩАЕТ МЕНЯ</a:t>
            </a:r>
            <a:r>
              <a:rPr lang="en-US" sz="3200" b="1" dirty="0" smtClean="0">
                <a:solidFill>
                  <a:srgbClr val="945200"/>
                </a:solidFill>
              </a:rPr>
              <a:t> </a:t>
            </a:r>
            <a:r>
              <a:rPr lang="en-US" sz="3200" b="1" dirty="0">
                <a:solidFill>
                  <a:srgbClr val="945200"/>
                </a:solidFill>
              </a:rPr>
              <a:t/>
            </a:r>
            <a:br>
              <a:rPr lang="en-US" sz="3200" b="1" dirty="0">
                <a:solidFill>
                  <a:srgbClr val="945200"/>
                </a:solidFill>
              </a:rPr>
            </a:br>
            <a:endParaRPr lang="en-US" sz="3200" b="1" dirty="0">
              <a:solidFill>
                <a:srgbClr val="945200"/>
              </a:solidFill>
            </a:endParaRPr>
          </a:p>
        </p:txBody>
      </p:sp>
    </p:spTree>
    <p:extLst>
      <p:ext uri="{BB962C8B-B14F-4D97-AF65-F5344CB8AC3E}">
        <p14:creationId xmlns="" xmlns:p14="http://schemas.microsoft.com/office/powerpoint/2010/main" val="60466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9529"/>
          <a:stretch/>
        </p:blipFill>
        <p:spPr>
          <a:xfrm>
            <a:off x="0" y="0"/>
            <a:ext cx="12181841" cy="6858000"/>
          </a:xfrm>
          <a:prstGeom prst="rect">
            <a:avLst/>
          </a:prstGeom>
        </p:spPr>
      </p:pic>
      <p:sp>
        <p:nvSpPr>
          <p:cNvPr id="3" name="Content Placeholder 2"/>
          <p:cNvSpPr>
            <a:spLocks noGrp="1"/>
          </p:cNvSpPr>
          <p:nvPr>
            <p:ph idx="1"/>
          </p:nvPr>
        </p:nvSpPr>
        <p:spPr>
          <a:xfrm>
            <a:off x="2514600" y="3352800"/>
            <a:ext cx="8229600" cy="1981200"/>
          </a:xfrm>
        </p:spPr>
        <p:txBody>
          <a:bodyPr>
            <a:normAutofit fontScale="92500" lnSpcReduction="10000"/>
          </a:bodyPr>
          <a:lstStyle/>
          <a:p>
            <a:pPr marL="0" indent="0" algn="ctr">
              <a:lnSpc>
                <a:spcPct val="100000"/>
              </a:lnSpc>
              <a:buNone/>
            </a:pPr>
            <a:r>
              <a:rPr lang="ru-RU" dirty="0" smtClean="0"/>
              <a:t>Библейский текст говорит о том, что Бог насыщает благами наше желание</a:t>
            </a:r>
            <a:r>
              <a:rPr lang="en-US" dirty="0" smtClean="0"/>
              <a:t>. </a:t>
            </a:r>
            <a:r>
              <a:rPr lang="ru-RU" b="1" dirty="0" smtClean="0">
                <a:solidFill>
                  <a:srgbClr val="945200"/>
                </a:solidFill>
              </a:rPr>
              <a:t>Это значит, ничто на земле не может по-настоящему удовлетворить нас, кроме Самого Бога</a:t>
            </a:r>
            <a:r>
              <a:rPr lang="en-US" b="1" dirty="0" smtClean="0">
                <a:solidFill>
                  <a:srgbClr val="945200"/>
                </a:solidFill>
              </a:rPr>
              <a:t>. </a:t>
            </a:r>
            <a:r>
              <a:rPr lang="ru-RU" dirty="0" smtClean="0"/>
              <a:t>«Благо» из стиха 5 исходит от Бога, а не от того, что находится вокруг нас</a:t>
            </a:r>
            <a:r>
              <a:rPr lang="en-US" dirty="0" smtClean="0"/>
              <a:t>. </a:t>
            </a:r>
            <a:endParaRPr lang="en-US" dirty="0"/>
          </a:p>
          <a:p>
            <a:pPr algn="ctr">
              <a:lnSpc>
                <a:spcPct val="100000"/>
              </a:lnSpc>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3773" b="14604"/>
          <a:stretch/>
        </p:blipFill>
        <p:spPr>
          <a:xfrm>
            <a:off x="0" y="0"/>
            <a:ext cx="12192000" cy="6909322"/>
          </a:xfrm>
          <a:prstGeom prst="rect">
            <a:avLst/>
          </a:prstGeom>
        </p:spPr>
      </p:pic>
      <p:sp>
        <p:nvSpPr>
          <p:cNvPr id="2" name="Title 1"/>
          <p:cNvSpPr>
            <a:spLocks noGrp="1"/>
          </p:cNvSpPr>
          <p:nvPr>
            <p:ph type="title"/>
          </p:nvPr>
        </p:nvSpPr>
        <p:spPr>
          <a:xfrm>
            <a:off x="3505200" y="3048000"/>
            <a:ext cx="8229600" cy="1362075"/>
          </a:xfrm>
        </p:spPr>
        <p:txBody>
          <a:bodyPr>
            <a:noAutofit/>
          </a:bodyPr>
          <a:lstStyle/>
          <a:p>
            <a:pPr algn="ctr"/>
            <a:r>
              <a:rPr lang="ru-RU" sz="4800" b="1" dirty="0" smtClean="0">
                <a:latin typeface="Avenir Next" charset="0"/>
                <a:ea typeface="Avenir Next" charset="0"/>
                <a:cs typeface="Avenir Next" charset="0"/>
              </a:rPr>
              <a:t>ЖИТЬ</a:t>
            </a:r>
            <a:r>
              <a:rPr lang="ru-RU" sz="4800" b="1" dirty="0" smtClean="0"/>
              <a:t> </a:t>
            </a:r>
            <a:r>
              <a:rPr lang="ru-RU" sz="4800" dirty="0" smtClean="0">
                <a:latin typeface="Arial Unicode MS" pitchFamily="34" charset="-128"/>
                <a:ea typeface="Arial Unicode MS" pitchFamily="34" charset="-128"/>
                <a:cs typeface="Arial Unicode MS" pitchFamily="34" charset="-128"/>
              </a:rPr>
              <a:t>ЖИЗНЬЮ</a:t>
            </a:r>
            <a:r>
              <a:rPr lang="ru-RU" sz="4800" dirty="0" smtClean="0"/>
              <a:t> </a:t>
            </a:r>
            <a:r>
              <a:rPr lang="ru-RU" sz="4800" b="1" dirty="0" smtClean="0">
                <a:latin typeface="Avenir Next" charset="0"/>
                <a:ea typeface="Avenir Next" charset="0"/>
                <a:cs typeface="Avenir Next" charset="0"/>
              </a:rPr>
              <a:t>ХВАЛЫ</a:t>
            </a:r>
            <a:r>
              <a:rPr lang="en-US" sz="4800" b="1" dirty="0">
                <a:latin typeface="Avenir Next" charset="0"/>
                <a:ea typeface="Avenir Next" charset="0"/>
                <a:cs typeface="Avenir Next" charset="0"/>
              </a:rPr>
              <a:t/>
            </a:r>
            <a:br>
              <a:rPr lang="en-US" sz="4800" b="1" dirty="0">
                <a:latin typeface="Avenir Next" charset="0"/>
                <a:ea typeface="Avenir Next" charset="0"/>
                <a:cs typeface="Avenir Next" charset="0"/>
              </a:rPr>
            </a:br>
            <a:endParaRPr lang="en-US" sz="4800" b="1" dirty="0">
              <a:latin typeface="Avenir Next" charset="0"/>
              <a:ea typeface="Avenir Next" charset="0"/>
              <a:cs typeface="Avenir Next" charset="0"/>
            </a:endParaRPr>
          </a:p>
        </p:txBody>
      </p:sp>
    </p:spTree>
    <p:extLst>
      <p:ext uri="{BB962C8B-B14F-4D97-AF65-F5344CB8AC3E}">
        <p14:creationId xmlns="" xmlns:p14="http://schemas.microsoft.com/office/powerpoint/2010/main" val="163940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191000" y="771525"/>
            <a:ext cx="7772400" cy="1362075"/>
          </a:xfrm>
        </p:spPr>
        <p:txBody>
          <a:bodyPr>
            <a:noAutofit/>
          </a:bodyPr>
          <a:lstStyle/>
          <a:p>
            <a:pPr algn="ctr"/>
            <a:r>
              <a:rPr lang="en-US" sz="3600" b="1" dirty="0">
                <a:latin typeface="Avenir Next" charset="0"/>
                <a:ea typeface="Avenir Next" charset="0"/>
                <a:cs typeface="Avenir Next" charset="0"/>
              </a:rPr>
              <a:t>1. </a:t>
            </a:r>
            <a:r>
              <a:rPr lang="ru-RU" sz="3600" b="1" dirty="0" smtClean="0">
                <a:latin typeface="Avenir Next" charset="0"/>
                <a:ea typeface="Avenir Next" charset="0"/>
                <a:cs typeface="Avenir Next" charset="0"/>
              </a:rPr>
              <a:t>ПОСВЯТИТЕ СВОЮ ЖИЗНЬ ХРИСТУ</a:t>
            </a:r>
            <a:endParaRPr lang="en-US" sz="3600" b="1" dirty="0">
              <a:latin typeface="Avenir Next" charset="0"/>
              <a:ea typeface="Avenir Next" charset="0"/>
              <a:cs typeface="Avenir Next" charset="0"/>
            </a:endParaRPr>
          </a:p>
        </p:txBody>
      </p:sp>
      <p:sp>
        <p:nvSpPr>
          <p:cNvPr id="3" name="Text Placeholder 2"/>
          <p:cNvSpPr>
            <a:spLocks noGrp="1"/>
          </p:cNvSpPr>
          <p:nvPr>
            <p:ph type="body" idx="1"/>
          </p:nvPr>
        </p:nvSpPr>
        <p:spPr>
          <a:xfrm>
            <a:off x="1447800" y="2843213"/>
            <a:ext cx="9829800" cy="1500187"/>
          </a:xfrm>
        </p:spPr>
        <p:txBody>
          <a:bodyPr>
            <a:noAutofit/>
          </a:bodyPr>
          <a:lstStyle/>
          <a:p>
            <a:pPr algn="ctr">
              <a:lnSpc>
                <a:spcPct val="150000"/>
              </a:lnSpc>
            </a:pPr>
            <a:r>
              <a:rPr lang="ru-RU" b="1" dirty="0" smtClean="0">
                <a:solidFill>
                  <a:srgbClr val="945200"/>
                </a:solidFill>
              </a:rPr>
              <a:t>Во-первых, убедитесь в том, что вы по-настоящему верите в Иисуса Христа как своего Господа и Спасителя своей жизни</a:t>
            </a:r>
            <a:r>
              <a:rPr lang="en-US" sz="2400" b="1" dirty="0" smtClean="0">
                <a:solidFill>
                  <a:srgbClr val="945200"/>
                </a:solidFill>
              </a:rPr>
              <a:t>.</a:t>
            </a:r>
            <a:r>
              <a:rPr lang="en-US" sz="2400" dirty="0" smtClean="0">
                <a:solidFill>
                  <a:srgbClr val="945200"/>
                </a:solidFill>
              </a:rPr>
              <a:t> </a:t>
            </a:r>
            <a:r>
              <a:rPr lang="ru-RU" dirty="0" smtClean="0">
                <a:solidFill>
                  <a:schemeClr val="tx1"/>
                </a:solidFill>
              </a:rPr>
              <a:t>Библия говорит о том, что «ибо если устами твоими будешь исповедовать Иисуса Господом и сердцем твоим веровать, что Бог воскресил Его из мертвых, то спасешься…» </a:t>
            </a:r>
            <a:r>
              <a:rPr lang="en-US" dirty="0" smtClean="0">
                <a:solidFill>
                  <a:schemeClr val="tx1"/>
                </a:solidFill>
              </a:rPr>
              <a:t>( </a:t>
            </a:r>
            <a:r>
              <a:rPr lang="ru-RU" dirty="0" smtClean="0">
                <a:solidFill>
                  <a:schemeClr val="tx1"/>
                </a:solidFill>
              </a:rPr>
              <a:t>Римлянам</a:t>
            </a:r>
            <a:r>
              <a:rPr lang="en-US" sz="2400" dirty="0" smtClean="0">
                <a:solidFill>
                  <a:schemeClr val="tx1"/>
                </a:solidFill>
              </a:rPr>
              <a:t> </a:t>
            </a:r>
            <a:r>
              <a:rPr lang="en-US" sz="2400" dirty="0">
                <a:solidFill>
                  <a:schemeClr val="tx1"/>
                </a:solidFill>
              </a:rPr>
              <a:t>10:9). </a:t>
            </a:r>
            <a:r>
              <a:rPr lang="ru-RU" dirty="0" smtClean="0">
                <a:solidFill>
                  <a:schemeClr val="tx1"/>
                </a:solidFill>
              </a:rPr>
              <a:t>Жизнь хвалы начинается здесь – с исповедания, что «Иисус есть Господь»</a:t>
            </a:r>
            <a:r>
              <a:rPr lang="en-US" dirty="0" smtClean="0">
                <a:solidFill>
                  <a:schemeClr val="tx1"/>
                </a:solidFill>
              </a:rPr>
              <a:t> </a:t>
            </a:r>
            <a:endParaRPr lang="en-US" dirty="0">
              <a:solidFill>
                <a:schemeClr val="tx1"/>
              </a:solidFill>
            </a:endParaRPr>
          </a:p>
          <a:p>
            <a:pPr algn="ctr">
              <a:lnSpc>
                <a:spcPct val="150000"/>
              </a:lnSpc>
            </a:pPr>
            <a:endParaRPr lang="en-US" sz="2400" dirty="0">
              <a:solidFill>
                <a:schemeClr val="tx1"/>
              </a:solidFill>
            </a:endParaRPr>
          </a:p>
        </p:txBody>
      </p:sp>
    </p:spTree>
    <p:extLst>
      <p:ext uri="{BB962C8B-B14F-4D97-AF65-F5344CB8AC3E}">
        <p14:creationId xmlns="" xmlns:p14="http://schemas.microsoft.com/office/powerpoint/2010/main" val="241369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191000" y="762000"/>
            <a:ext cx="8229600" cy="1362075"/>
          </a:xfrm>
        </p:spPr>
        <p:txBody>
          <a:bodyPr>
            <a:normAutofit/>
          </a:bodyPr>
          <a:lstStyle/>
          <a:p>
            <a:pPr algn="ctr"/>
            <a:r>
              <a:rPr lang="en-US" sz="3600" b="1" dirty="0">
                <a:latin typeface="Avenir Next" charset="0"/>
                <a:ea typeface="Avenir Next" charset="0"/>
                <a:cs typeface="Avenir Next" charset="0"/>
              </a:rPr>
              <a:t>2. </a:t>
            </a:r>
            <a:r>
              <a:rPr lang="ru-RU" sz="3600" b="1" dirty="0" smtClean="0">
                <a:latin typeface="Avenir Next" charset="0"/>
                <a:ea typeface="Avenir Next" charset="0"/>
                <a:cs typeface="Avenir Next" charset="0"/>
              </a:rPr>
              <a:t>ИСПОВЕДУЙТЕ ГРЕХ И ПОКАЙТЕСЬ</a:t>
            </a:r>
            <a:endParaRPr lang="en-US" sz="3600" b="1" dirty="0">
              <a:latin typeface="Avenir Next" charset="0"/>
              <a:ea typeface="Avenir Next" charset="0"/>
              <a:cs typeface="Avenir Next" charset="0"/>
            </a:endParaRPr>
          </a:p>
        </p:txBody>
      </p:sp>
      <p:sp>
        <p:nvSpPr>
          <p:cNvPr id="3" name="Text Placeholder 2"/>
          <p:cNvSpPr>
            <a:spLocks noGrp="1"/>
          </p:cNvSpPr>
          <p:nvPr>
            <p:ph type="body" idx="1"/>
          </p:nvPr>
        </p:nvSpPr>
        <p:spPr>
          <a:xfrm>
            <a:off x="2209800" y="3224213"/>
            <a:ext cx="8763000" cy="1500187"/>
          </a:xfrm>
        </p:spPr>
        <p:txBody>
          <a:bodyPr>
            <a:noAutofit/>
          </a:bodyPr>
          <a:lstStyle/>
          <a:p>
            <a:pPr algn="ctr"/>
            <a:r>
              <a:rPr lang="ru-RU" sz="2800" dirty="0" smtClean="0">
                <a:solidFill>
                  <a:schemeClr val="tx1"/>
                </a:solidFill>
              </a:rPr>
              <a:t>Грех, включая гордую самонадеянность, разделяет нас с Богом и препятствует доступу к Его любви и защите</a:t>
            </a:r>
            <a:r>
              <a:rPr lang="en-US" sz="2800" dirty="0" smtClean="0">
                <a:solidFill>
                  <a:schemeClr val="tx1"/>
                </a:solidFill>
              </a:rPr>
              <a:t>.</a:t>
            </a:r>
            <a:r>
              <a:rPr lang="ru-RU" sz="2800" dirty="0" smtClean="0">
                <a:solidFill>
                  <a:schemeClr val="tx1"/>
                </a:solidFill>
              </a:rPr>
              <a:t> </a:t>
            </a:r>
            <a:r>
              <a:rPr lang="ru-RU" sz="2800" b="1" dirty="0" smtClean="0">
                <a:solidFill>
                  <a:srgbClr val="945200"/>
                </a:solidFill>
              </a:rPr>
              <a:t>Но у нас есть заверение в Его прощении, если мы приходим к Нему в покаянии </a:t>
            </a:r>
            <a:r>
              <a:rPr lang="en-US" sz="2800" dirty="0" smtClean="0">
                <a:solidFill>
                  <a:schemeClr val="tx1"/>
                </a:solidFill>
              </a:rPr>
              <a:t>(</a:t>
            </a:r>
            <a:r>
              <a:rPr lang="en-US" sz="2800" dirty="0">
                <a:solidFill>
                  <a:schemeClr val="tx1"/>
                </a:solidFill>
              </a:rPr>
              <a:t>1 </a:t>
            </a:r>
            <a:r>
              <a:rPr lang="ru-RU" sz="2800" dirty="0" smtClean="0">
                <a:solidFill>
                  <a:schemeClr val="tx1"/>
                </a:solidFill>
              </a:rPr>
              <a:t>Иоанна </a:t>
            </a:r>
            <a:r>
              <a:rPr lang="en-US" sz="2800" dirty="0" smtClean="0">
                <a:solidFill>
                  <a:schemeClr val="tx1"/>
                </a:solidFill>
              </a:rPr>
              <a:t>1:9</a:t>
            </a:r>
            <a:r>
              <a:rPr lang="en-US" sz="2800" dirty="0">
                <a:solidFill>
                  <a:schemeClr val="tx1"/>
                </a:solidFill>
              </a:rPr>
              <a:t>). </a:t>
            </a:r>
            <a:r>
              <a:rPr lang="ru-RU" sz="2800" dirty="0" smtClean="0">
                <a:solidFill>
                  <a:schemeClr val="tx1"/>
                </a:solidFill>
              </a:rPr>
              <a:t>Исповедуйтесь во всех осознаваемых грехах и попросите Бога исследовать ваше сердце. А затем примите Его прощение</a:t>
            </a:r>
            <a:r>
              <a:rPr lang="en-US" sz="2800" dirty="0" smtClean="0">
                <a:solidFill>
                  <a:schemeClr val="tx1"/>
                </a:solidFill>
              </a:rPr>
              <a:t>. </a:t>
            </a:r>
            <a:endParaRPr lang="en-US" sz="2800" dirty="0">
              <a:solidFill>
                <a:schemeClr val="tx1"/>
              </a:solidFill>
            </a:endParaRPr>
          </a:p>
          <a:p>
            <a:pPr algn="ctr"/>
            <a:endParaRPr lang="en-US" sz="2800" dirty="0">
              <a:solidFill>
                <a:schemeClr val="tx1"/>
              </a:solidFill>
            </a:endParaRPr>
          </a:p>
        </p:txBody>
      </p:sp>
    </p:spTree>
    <p:extLst>
      <p:ext uri="{BB962C8B-B14F-4D97-AF65-F5344CB8AC3E}">
        <p14:creationId xmlns="" xmlns:p14="http://schemas.microsoft.com/office/powerpoint/2010/main" val="217799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038600" y="990600"/>
            <a:ext cx="7772400" cy="1143000"/>
          </a:xfrm>
        </p:spPr>
        <p:txBody>
          <a:bodyPr>
            <a:normAutofit fontScale="90000"/>
          </a:bodyPr>
          <a:lstStyle/>
          <a:p>
            <a:pPr algn="ctr"/>
            <a:r>
              <a:rPr lang="en-US" sz="4000" b="1" dirty="0">
                <a:latin typeface="Avenir Next" charset="0"/>
                <a:ea typeface="Avenir Next" charset="0"/>
                <a:cs typeface="Avenir Next" charset="0"/>
              </a:rPr>
              <a:t>3. </a:t>
            </a:r>
            <a:r>
              <a:rPr lang="ru-RU" sz="4000" b="1" dirty="0" smtClean="0">
                <a:latin typeface="Avenir Next" charset="0"/>
                <a:ea typeface="Avenir Next" charset="0"/>
                <a:cs typeface="Avenir Next" charset="0"/>
              </a:rPr>
              <a:t>ХВАЛИТЕ БОГА НЕСМОТРЯ НА ОБСТОЯТЕЛЬСТВА</a:t>
            </a:r>
            <a:endParaRPr lang="en-US" sz="4000" b="1" dirty="0">
              <a:latin typeface="Avenir Next" charset="0"/>
              <a:ea typeface="Avenir Next" charset="0"/>
              <a:cs typeface="Avenir Next" charset="0"/>
            </a:endParaRPr>
          </a:p>
        </p:txBody>
      </p:sp>
      <p:sp>
        <p:nvSpPr>
          <p:cNvPr id="3" name="Text Placeholder 2"/>
          <p:cNvSpPr>
            <a:spLocks noGrp="1"/>
          </p:cNvSpPr>
          <p:nvPr>
            <p:ph type="body" idx="1"/>
          </p:nvPr>
        </p:nvSpPr>
        <p:spPr>
          <a:xfrm>
            <a:off x="1447800" y="3124200"/>
            <a:ext cx="10134600" cy="1752600"/>
          </a:xfrm>
        </p:spPr>
        <p:txBody>
          <a:bodyPr>
            <a:noAutofit/>
          </a:bodyPr>
          <a:lstStyle/>
          <a:p>
            <a:pPr algn="ctr"/>
            <a:r>
              <a:rPr lang="ru-RU" sz="2800" dirty="0" smtClean="0">
                <a:solidFill>
                  <a:schemeClr val="tx1"/>
                </a:solidFill>
              </a:rPr>
              <a:t>Важно представать с хвалой перед Богом несмотря на свои чувства в настоящий момент – это то, что Евреям 13:15 называет «жертвой» хвалы. Вопреки нашим чувствам или обстоятельствам Бог часто просит нас сделать первый шаг, особенно тогда, когда Он пытается помочь нам возрасти в вере </a:t>
            </a:r>
            <a:r>
              <a:rPr lang="en-US" sz="2800" dirty="0" smtClean="0">
                <a:solidFill>
                  <a:schemeClr val="tx1"/>
                </a:solidFill>
              </a:rPr>
              <a:t>(</a:t>
            </a:r>
            <a:r>
              <a:rPr lang="ru-RU" sz="2800" dirty="0" smtClean="0">
                <a:solidFill>
                  <a:schemeClr val="tx1"/>
                </a:solidFill>
              </a:rPr>
              <a:t>Иакова </a:t>
            </a:r>
            <a:r>
              <a:rPr lang="en-US" sz="2800" dirty="0" smtClean="0">
                <a:solidFill>
                  <a:schemeClr val="tx1"/>
                </a:solidFill>
              </a:rPr>
              <a:t>1:2-4</a:t>
            </a:r>
            <a:r>
              <a:rPr lang="en-US" sz="2800" dirty="0">
                <a:solidFill>
                  <a:schemeClr val="tx1"/>
                </a:solidFill>
              </a:rPr>
              <a:t>). </a:t>
            </a:r>
          </a:p>
          <a:p>
            <a:pPr algn="ctr"/>
            <a:endParaRPr lang="en-US" sz="2800" dirty="0">
              <a:solidFill>
                <a:schemeClr val="tx1"/>
              </a:solidFill>
            </a:endParaRPr>
          </a:p>
        </p:txBody>
      </p:sp>
    </p:spTree>
    <p:extLst>
      <p:ext uri="{BB962C8B-B14F-4D97-AF65-F5344CB8AC3E}">
        <p14:creationId xmlns="" xmlns:p14="http://schemas.microsoft.com/office/powerpoint/2010/main" val="174675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9529"/>
          <a:stretch/>
        </p:blipFill>
        <p:spPr>
          <a:xfrm>
            <a:off x="-76200" y="0"/>
            <a:ext cx="12268200" cy="6858000"/>
          </a:xfrm>
          <a:prstGeom prst="rect">
            <a:avLst/>
          </a:prstGeom>
        </p:spPr>
      </p:pic>
      <p:sp>
        <p:nvSpPr>
          <p:cNvPr id="3" name="Content Placeholder 2"/>
          <p:cNvSpPr>
            <a:spLocks noGrp="1"/>
          </p:cNvSpPr>
          <p:nvPr>
            <p:ph idx="1"/>
          </p:nvPr>
        </p:nvSpPr>
        <p:spPr>
          <a:xfrm>
            <a:off x="1981200" y="3276600"/>
            <a:ext cx="8229600" cy="3124200"/>
          </a:xfrm>
        </p:spPr>
        <p:txBody>
          <a:bodyPr/>
          <a:lstStyle/>
          <a:p>
            <a:pPr marL="0" indent="0" algn="ctr">
              <a:lnSpc>
                <a:spcPct val="100000"/>
              </a:lnSpc>
              <a:buNone/>
            </a:pPr>
            <a:r>
              <a:rPr lang="ru-RU" b="1" dirty="0" smtClean="0">
                <a:solidFill>
                  <a:srgbClr val="945200"/>
                </a:solidFill>
              </a:rPr>
              <a:t>Пойте Господу, вся земля</a:t>
            </a:r>
            <a:r>
              <a:rPr lang="en-US" b="1" dirty="0" smtClean="0">
                <a:solidFill>
                  <a:srgbClr val="945200"/>
                </a:solidFill>
              </a:rPr>
              <a:t>; </a:t>
            </a:r>
            <a:r>
              <a:rPr lang="ru-RU" dirty="0" smtClean="0"/>
              <a:t>благовествуйте изо дня в день спасение Его. Возвещайте язычникам славу Его, всем народам чудеса Его, ибо велик Господь и </a:t>
            </a:r>
            <a:r>
              <a:rPr lang="ru-RU" dirty="0" err="1" smtClean="0"/>
              <a:t>достохвален</a:t>
            </a:r>
            <a:r>
              <a:rPr lang="ru-RU" dirty="0" smtClean="0"/>
              <a:t>, страшен паче всех богов.</a:t>
            </a:r>
            <a:r>
              <a:rPr lang="en-US" dirty="0" smtClean="0"/>
              <a:t>  </a:t>
            </a:r>
            <a:endParaRPr lang="en-US" dirty="0"/>
          </a:p>
          <a:p>
            <a:pPr marL="0" indent="0" algn="ctr">
              <a:lnSpc>
                <a:spcPct val="100000"/>
              </a:lnSpc>
              <a:buNone/>
            </a:pPr>
            <a:r>
              <a:rPr lang="en-US" sz="2000" dirty="0"/>
              <a:t>(1 </a:t>
            </a:r>
            <a:r>
              <a:rPr lang="ru-RU" sz="2000" i="1" dirty="0" smtClean="0"/>
              <a:t>Паралипоменон </a:t>
            </a:r>
            <a:r>
              <a:rPr lang="en-US" sz="2000" dirty="0" smtClean="0"/>
              <a:t>16:23-25</a:t>
            </a:r>
            <a:r>
              <a:rPr lang="en-US" sz="2000" dirty="0"/>
              <a:t>)</a:t>
            </a:r>
          </a:p>
          <a:p>
            <a:pPr algn="ctr">
              <a:lnSpc>
                <a:spcPct val="100000"/>
              </a:lnSpc>
            </a:pP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 xmlns:p14="http://schemas.microsoft.com/office/powerpoint/2010/main" val="173946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953000" y="762000"/>
            <a:ext cx="7239000" cy="1362075"/>
          </a:xfrm>
        </p:spPr>
        <p:txBody>
          <a:bodyPr>
            <a:noAutofit/>
          </a:bodyPr>
          <a:lstStyle/>
          <a:p>
            <a:r>
              <a:rPr lang="en-US" sz="3600" b="1" dirty="0">
                <a:latin typeface="Avenir Next" charset="0"/>
                <a:ea typeface="Avenir Next" charset="0"/>
                <a:cs typeface="Avenir Next" charset="0"/>
              </a:rPr>
              <a:t>4. </a:t>
            </a:r>
            <a:r>
              <a:rPr lang="ru-RU" sz="3600" b="1" dirty="0" smtClean="0">
                <a:latin typeface="Avenir Next" charset="0"/>
                <a:ea typeface="Avenir Next" charset="0"/>
                <a:cs typeface="Avenir Next" charset="0"/>
              </a:rPr>
              <a:t>ОБЪЕДИНИТЕСЬ В ХВАЛЕ С ДРУГИМИ ВЕРУЮЩИМИ</a:t>
            </a:r>
            <a:endParaRPr lang="en-US" sz="3600" b="1" dirty="0">
              <a:latin typeface="Avenir Next" charset="0"/>
              <a:ea typeface="Avenir Next" charset="0"/>
              <a:cs typeface="Avenir Next" charset="0"/>
            </a:endParaRPr>
          </a:p>
        </p:txBody>
      </p:sp>
      <p:sp>
        <p:nvSpPr>
          <p:cNvPr id="3" name="Text Placeholder 2"/>
          <p:cNvSpPr>
            <a:spLocks noGrp="1"/>
          </p:cNvSpPr>
          <p:nvPr>
            <p:ph type="body" idx="1"/>
          </p:nvPr>
        </p:nvSpPr>
        <p:spPr>
          <a:xfrm>
            <a:off x="1447800" y="3124200"/>
            <a:ext cx="10210800" cy="1500187"/>
          </a:xfrm>
        </p:spPr>
        <p:txBody>
          <a:bodyPr>
            <a:noAutofit/>
          </a:bodyPr>
          <a:lstStyle/>
          <a:p>
            <a:pPr algn="ctr"/>
            <a:r>
              <a:rPr lang="en-US" sz="2800" dirty="0">
                <a:solidFill>
                  <a:schemeClr val="tx1"/>
                </a:solidFill>
              </a:rPr>
              <a:t> </a:t>
            </a:r>
            <a:r>
              <a:rPr lang="ru-RU" sz="2800" dirty="0" smtClean="0">
                <a:solidFill>
                  <a:schemeClr val="tx1"/>
                </a:solidFill>
              </a:rPr>
              <a:t>Разделить свои трудности с братом или сестрой во Христе – это не просто хорошая идея (Екклесиаста 4:9-10), но и повеление (Иакова 5:16). Объединение с другими верующими на регулярных богослужениях – это также ключ к способности прославлять Бога (Евреям 10:24-25)</a:t>
            </a:r>
            <a:endParaRPr lang="en-US" sz="2800" dirty="0">
              <a:solidFill>
                <a:schemeClr val="tx1"/>
              </a:solidFill>
            </a:endParaRPr>
          </a:p>
          <a:p>
            <a:pPr algn="ctr"/>
            <a:endParaRPr lang="en-US" sz="2800" dirty="0">
              <a:solidFill>
                <a:schemeClr val="tx1"/>
              </a:solidFill>
            </a:endParaRPr>
          </a:p>
        </p:txBody>
      </p:sp>
    </p:spTree>
    <p:extLst>
      <p:ext uri="{BB962C8B-B14F-4D97-AF65-F5344CB8AC3E}">
        <p14:creationId xmlns="" xmlns:p14="http://schemas.microsoft.com/office/powerpoint/2010/main" val="51487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9529"/>
          <a:stretch/>
        </p:blipFill>
        <p:spPr>
          <a:xfrm>
            <a:off x="10159" y="0"/>
            <a:ext cx="12181841" cy="6858000"/>
          </a:xfrm>
          <a:prstGeom prst="rect">
            <a:avLst/>
          </a:prstGeom>
        </p:spPr>
      </p:pic>
      <p:sp>
        <p:nvSpPr>
          <p:cNvPr id="3" name="Text Placeholder 2"/>
          <p:cNvSpPr>
            <a:spLocks noGrp="1"/>
          </p:cNvSpPr>
          <p:nvPr>
            <p:ph type="body" idx="1"/>
          </p:nvPr>
        </p:nvSpPr>
        <p:spPr>
          <a:xfrm>
            <a:off x="3200400" y="2895600"/>
            <a:ext cx="8305800" cy="1500187"/>
          </a:xfrm>
        </p:spPr>
        <p:txBody>
          <a:bodyPr>
            <a:noAutofit/>
          </a:bodyPr>
          <a:lstStyle/>
          <a:p>
            <a:pPr algn="ctr"/>
            <a:r>
              <a:rPr lang="ru-RU" sz="2800" b="1" dirty="0" smtClean="0">
                <a:solidFill>
                  <a:srgbClr val="945200"/>
                </a:solidFill>
              </a:rPr>
              <a:t>Сегодня же позвольте хвале излиться из ваших уст </a:t>
            </a:r>
            <a:r>
              <a:rPr lang="ru-RU" sz="2800" dirty="0" smtClean="0">
                <a:solidFill>
                  <a:schemeClr val="tx1"/>
                </a:solidFill>
              </a:rPr>
              <a:t>и испытайте все благословения Божьего присутствия в своей жизни! Он будет изливать любовь на вас ежедневно и торжествовать о вас с ликованием».</a:t>
            </a:r>
            <a:endParaRPr lang="en-US" sz="2800" dirty="0">
              <a:solidFill>
                <a:schemeClr val="tx1"/>
              </a:solidFill>
            </a:endParaRPr>
          </a:p>
          <a:p>
            <a:pPr algn="ctr"/>
            <a:r>
              <a:rPr lang="ru-RU" sz="2800" b="1" dirty="0" smtClean="0">
                <a:solidFill>
                  <a:srgbClr val="945200"/>
                </a:solidFill>
              </a:rPr>
              <a:t>Позвольте вашей вере процветать и оттолкните сомнения </a:t>
            </a:r>
            <a:r>
              <a:rPr lang="ru-RU" sz="2800" dirty="0" smtClean="0">
                <a:solidFill>
                  <a:schemeClr val="tx1"/>
                </a:solidFill>
              </a:rPr>
              <a:t>и неверия и высвободите свое славословие! В свою очередь, ваша жизнь уже не останется прежней. </a:t>
            </a:r>
            <a:endParaRPr lang="ru-RU" sz="2800" dirty="0" smtClean="0">
              <a:solidFill>
                <a:schemeClr val="tx1"/>
              </a:solidFill>
            </a:endParaRPr>
          </a:p>
          <a:p>
            <a:pPr algn="ctr"/>
            <a:r>
              <a:rPr lang="ru-RU" sz="2800" dirty="0" smtClean="0">
                <a:solidFill>
                  <a:schemeClr val="tx1"/>
                </a:solidFill>
              </a:rPr>
              <a:t>Вы </a:t>
            </a:r>
            <a:r>
              <a:rPr lang="ru-RU" sz="2800" dirty="0" smtClean="0">
                <a:solidFill>
                  <a:schemeClr val="tx1"/>
                </a:solidFill>
              </a:rPr>
              <a:t>навсегда изменитесь во свете Его славы</a:t>
            </a:r>
            <a:r>
              <a:rPr lang="en-US" sz="2800" dirty="0" smtClean="0">
                <a:solidFill>
                  <a:schemeClr val="tx1"/>
                </a:solidFill>
              </a:rPr>
              <a:t>! </a:t>
            </a:r>
            <a:endParaRPr lang="en-US" sz="2800" dirty="0">
              <a:solidFill>
                <a:schemeClr val="tx1"/>
              </a:solidFill>
            </a:endParaRPr>
          </a:p>
          <a:p>
            <a:pPr algn="ctr"/>
            <a:endParaRPr lang="en-US" sz="2800" dirty="0">
              <a:solidFill>
                <a:schemeClr val="tx1"/>
              </a:solidFill>
            </a:endParaRPr>
          </a:p>
        </p:txBody>
      </p:sp>
    </p:spTree>
    <p:extLst>
      <p:ext uri="{BB962C8B-B14F-4D97-AF65-F5344CB8AC3E}">
        <p14:creationId xmlns="" xmlns:p14="http://schemas.microsoft.com/office/powerpoint/2010/main" val="203245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4495800" y="1295400"/>
            <a:ext cx="7772400" cy="838200"/>
          </a:xfrm>
        </p:spPr>
        <p:txBody>
          <a:bodyPr>
            <a:normAutofit/>
          </a:bodyPr>
          <a:lstStyle/>
          <a:p>
            <a:pPr algn="ctr"/>
            <a:r>
              <a:rPr lang="ru-RU" sz="4000" b="1" dirty="0" smtClean="0">
                <a:latin typeface="Avenir Next" charset="0"/>
                <a:ea typeface="Avenir Next" charset="0"/>
                <a:cs typeface="Avenir Next" charset="0"/>
              </a:rPr>
              <a:t>ВСТУПЛЕНИЕ</a:t>
            </a:r>
            <a:endParaRPr lang="en-US" sz="4000" b="1" dirty="0">
              <a:latin typeface="Avenir Next" charset="0"/>
              <a:ea typeface="Avenir Next" charset="0"/>
              <a:cs typeface="Avenir Next" charset="0"/>
            </a:endParaRPr>
          </a:p>
        </p:txBody>
      </p:sp>
      <p:sp>
        <p:nvSpPr>
          <p:cNvPr id="3" name="Text Placeholder 2"/>
          <p:cNvSpPr>
            <a:spLocks noGrp="1"/>
          </p:cNvSpPr>
          <p:nvPr>
            <p:ph type="body" idx="1"/>
          </p:nvPr>
        </p:nvSpPr>
        <p:spPr>
          <a:xfrm>
            <a:off x="2514600" y="3148013"/>
            <a:ext cx="8839200" cy="2262187"/>
          </a:xfrm>
        </p:spPr>
        <p:txBody>
          <a:bodyPr>
            <a:noAutofit/>
          </a:bodyPr>
          <a:lstStyle/>
          <a:p>
            <a:pPr algn="ctr">
              <a:lnSpc>
                <a:spcPct val="100000"/>
              </a:lnSpc>
            </a:pPr>
            <a:r>
              <a:rPr lang="ru-RU" sz="2800" dirty="0" smtClean="0">
                <a:solidFill>
                  <a:schemeClr val="tx1"/>
                </a:solidFill>
              </a:rPr>
              <a:t>Хвала, согласно Писанию, является актом нашей воли, который проистекает из благоговения и страха перед нашим Создателем. Прославляя Бога, мы воздаем Ему славу и открываемся для более глубоких отношений с Ним</a:t>
            </a:r>
            <a:r>
              <a:rPr lang="en-US" sz="2800" dirty="0" smtClean="0">
                <a:solidFill>
                  <a:schemeClr val="tx1"/>
                </a:solidFill>
              </a:rPr>
              <a:t>. </a:t>
            </a:r>
            <a:r>
              <a:rPr lang="ru-RU" sz="2800" b="1" dirty="0" smtClean="0">
                <a:solidFill>
                  <a:srgbClr val="945200"/>
                </a:solidFill>
              </a:rPr>
              <a:t>Наше внимание переключается с наших проблем на природу и характер Самого Бога</a:t>
            </a:r>
            <a:r>
              <a:rPr lang="en-US" sz="2800" b="1" dirty="0" smtClean="0">
                <a:solidFill>
                  <a:srgbClr val="945200"/>
                </a:solidFill>
              </a:rPr>
              <a:t>. </a:t>
            </a:r>
            <a:endParaRPr lang="en-US" sz="2800" b="1" dirty="0">
              <a:solidFill>
                <a:srgbClr val="945200"/>
              </a:solidFill>
            </a:endParaRPr>
          </a:p>
          <a:p>
            <a:pPr algn="ctr">
              <a:lnSpc>
                <a:spcPct val="100000"/>
              </a:lnSpc>
            </a:pPr>
            <a:endParaRPr lang="en-US" sz="2800" dirty="0">
              <a:solidFill>
                <a:srgbClr val="002060"/>
              </a:solidFill>
            </a:endParaRPr>
          </a:p>
        </p:txBody>
      </p:sp>
    </p:spTree>
    <p:extLst>
      <p:ext uri="{BB962C8B-B14F-4D97-AF65-F5344CB8AC3E}">
        <p14:creationId xmlns="" xmlns:p14="http://schemas.microsoft.com/office/powerpoint/2010/main" val="238430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3773" b="14604"/>
          <a:stretch/>
        </p:blipFill>
        <p:spPr>
          <a:xfrm>
            <a:off x="0" y="0"/>
            <a:ext cx="12192000" cy="6939802"/>
          </a:xfrm>
          <a:prstGeom prst="rect">
            <a:avLst/>
          </a:prstGeom>
        </p:spPr>
      </p:pic>
      <p:sp>
        <p:nvSpPr>
          <p:cNvPr id="2" name="Title 1"/>
          <p:cNvSpPr>
            <a:spLocks noGrp="1"/>
          </p:cNvSpPr>
          <p:nvPr>
            <p:ph type="title"/>
          </p:nvPr>
        </p:nvSpPr>
        <p:spPr>
          <a:xfrm>
            <a:off x="3124200" y="990600"/>
            <a:ext cx="8153400" cy="1524000"/>
          </a:xfrm>
        </p:spPr>
        <p:txBody>
          <a:bodyPr>
            <a:noAutofit/>
          </a:bodyPr>
          <a:lstStyle/>
          <a:p>
            <a:r>
              <a:rPr lang="ru-RU" sz="3600" dirty="0" smtClean="0">
                <a:latin typeface="Avenir Next" charset="0"/>
                <a:ea typeface="Avenir Next" charset="0"/>
                <a:cs typeface="Avenir Next" charset="0"/>
              </a:rPr>
              <a:t>ХВАЛА - НАША</a:t>
            </a:r>
            <a:r>
              <a:rPr lang="en-US" sz="3600" dirty="0" smtClean="0">
                <a:latin typeface="Avenir Next" charset="0"/>
                <a:ea typeface="Avenir Next" charset="0"/>
                <a:cs typeface="Avenir Next" charset="0"/>
              </a:rPr>
              <a:t> </a:t>
            </a:r>
            <a:r>
              <a:rPr lang="ru-RU" sz="3600" b="1" dirty="0" smtClean="0">
                <a:latin typeface="Avenir Next" charset="0"/>
                <a:ea typeface="Avenir Next" charset="0"/>
                <a:cs typeface="Avenir Next" charset="0"/>
              </a:rPr>
              <a:t>ВЫСШАЯ ПРИВИЛЕГИЯ</a:t>
            </a:r>
            <a:r>
              <a:rPr lang="en-US" sz="3600" b="1" dirty="0">
                <a:latin typeface="Avenir Next" charset="0"/>
                <a:ea typeface="Avenir Next" charset="0"/>
                <a:cs typeface="Avenir Next" charset="0"/>
              </a:rPr>
              <a:t/>
            </a:r>
            <a:br>
              <a:rPr lang="en-US" sz="3600" b="1" dirty="0">
                <a:latin typeface="Avenir Next" charset="0"/>
                <a:ea typeface="Avenir Next" charset="0"/>
                <a:cs typeface="Avenir Next" charset="0"/>
              </a:rPr>
            </a:br>
            <a:endParaRPr lang="en-US" sz="3600" b="1" dirty="0">
              <a:latin typeface="Avenir Next" charset="0"/>
              <a:ea typeface="Avenir Next" charset="0"/>
              <a:cs typeface="Avenir Next" charset="0"/>
            </a:endParaRPr>
          </a:p>
        </p:txBody>
      </p:sp>
      <p:sp>
        <p:nvSpPr>
          <p:cNvPr id="4" name="Content Placeholder 3"/>
          <p:cNvSpPr>
            <a:spLocks noGrp="1"/>
          </p:cNvSpPr>
          <p:nvPr>
            <p:ph idx="1"/>
          </p:nvPr>
        </p:nvSpPr>
        <p:spPr>
          <a:xfrm>
            <a:off x="3352800" y="2667000"/>
            <a:ext cx="8077200" cy="2209800"/>
          </a:xfrm>
        </p:spPr>
        <p:txBody>
          <a:bodyPr>
            <a:normAutofit fontScale="92500" lnSpcReduction="10000"/>
          </a:bodyPr>
          <a:lstStyle/>
          <a:p>
            <a:pPr marL="0" indent="0" algn="ctr">
              <a:lnSpc>
                <a:spcPct val="100000"/>
              </a:lnSpc>
              <a:buNone/>
            </a:pPr>
            <a:r>
              <a:rPr lang="ru-RU" sz="3200" b="1" i="1" dirty="0" smtClean="0">
                <a:solidFill>
                  <a:srgbClr val="945200"/>
                </a:solidFill>
              </a:rPr>
              <a:t>Хвала рождается в сердце, полном любви к Богу</a:t>
            </a:r>
            <a:r>
              <a:rPr lang="en-US" sz="3200" b="1" dirty="0" smtClean="0">
                <a:solidFill>
                  <a:srgbClr val="945200"/>
                </a:solidFill>
              </a:rPr>
              <a:t>. </a:t>
            </a:r>
            <a:r>
              <a:rPr lang="ru-RU" sz="3200" dirty="0" smtClean="0"/>
              <a:t>Второзаконие </a:t>
            </a:r>
            <a:r>
              <a:rPr lang="en-US" sz="3200" dirty="0" smtClean="0"/>
              <a:t>6:5 </a:t>
            </a:r>
            <a:r>
              <a:rPr lang="ru-RU" sz="3200" dirty="0" smtClean="0"/>
              <a:t>говорит следующее: «Люби Господа, Бога твоего, всем сердцем твоим, и всею душою твоею, и всеми силами твоими».</a:t>
            </a:r>
            <a:endParaRPr lang="en-US" sz="3200" dirty="0"/>
          </a:p>
          <a:p>
            <a:pPr algn="ctr">
              <a:lnSpc>
                <a:spcPct val="100000"/>
              </a:lnSpc>
            </a:pPr>
            <a:endParaRPr lang="en-US" sz="3200" dirty="0"/>
          </a:p>
        </p:txBody>
      </p:sp>
    </p:spTree>
    <p:extLst>
      <p:ext uri="{BB962C8B-B14F-4D97-AF65-F5344CB8AC3E}">
        <p14:creationId xmlns="" xmlns:p14="http://schemas.microsoft.com/office/powerpoint/2010/main" val="3339741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30480" y="0"/>
            <a:ext cx="12222480" cy="6878320"/>
          </a:xfrm>
          <a:prstGeom prst="rect">
            <a:avLst/>
          </a:prstGeom>
        </p:spPr>
      </p:pic>
      <p:sp>
        <p:nvSpPr>
          <p:cNvPr id="2" name="Title 1"/>
          <p:cNvSpPr>
            <a:spLocks noGrp="1"/>
          </p:cNvSpPr>
          <p:nvPr>
            <p:ph type="title"/>
          </p:nvPr>
        </p:nvSpPr>
        <p:spPr>
          <a:xfrm>
            <a:off x="4648200" y="2133600"/>
            <a:ext cx="7543800" cy="533400"/>
          </a:xfrm>
        </p:spPr>
        <p:txBody>
          <a:bodyPr>
            <a:noAutofit/>
          </a:bodyPr>
          <a:lstStyle/>
          <a:p>
            <a:pPr algn="ctr"/>
            <a:r>
              <a:rPr lang="ru-RU" sz="4000" dirty="0" smtClean="0">
                <a:latin typeface="Avenir Next" charset="0"/>
                <a:ea typeface="Avenir Next" charset="0"/>
                <a:cs typeface="Avenir Next" charset="0"/>
              </a:rPr>
              <a:t>КАК</a:t>
            </a:r>
            <a:r>
              <a:rPr lang="en-US" sz="4000" dirty="0" smtClean="0">
                <a:latin typeface="Avenir Next" charset="0"/>
                <a:ea typeface="Avenir Next" charset="0"/>
                <a:cs typeface="Avenir Next" charset="0"/>
              </a:rPr>
              <a:t> </a:t>
            </a:r>
            <a:r>
              <a:rPr lang="ru-RU" sz="4000" b="1" dirty="0" smtClean="0">
                <a:latin typeface="Avenir Next" charset="0"/>
                <a:ea typeface="Avenir Next" charset="0"/>
                <a:cs typeface="Avenir Next" charset="0"/>
              </a:rPr>
              <a:t>СЛАВИТЬ БОГА</a:t>
            </a:r>
            <a:r>
              <a:rPr lang="en-US" sz="4000" b="1" dirty="0">
                <a:latin typeface="Avenir Next" charset="0"/>
                <a:ea typeface="Avenir Next" charset="0"/>
                <a:cs typeface="Avenir Next" charset="0"/>
              </a:rPr>
              <a:t>	</a:t>
            </a:r>
            <a:br>
              <a:rPr lang="en-US" sz="4000" b="1" dirty="0">
                <a:latin typeface="Avenir Next" charset="0"/>
                <a:ea typeface="Avenir Next" charset="0"/>
                <a:cs typeface="Avenir Next" charset="0"/>
              </a:rPr>
            </a:br>
            <a:endParaRPr lang="en-US" sz="4000" b="1" dirty="0">
              <a:latin typeface="Avenir Next" charset="0"/>
              <a:ea typeface="Avenir Next" charset="0"/>
              <a:cs typeface="Avenir Next" charset="0"/>
            </a:endParaRPr>
          </a:p>
        </p:txBody>
      </p:sp>
      <p:sp>
        <p:nvSpPr>
          <p:cNvPr id="3" name="Text Placeholder 2"/>
          <p:cNvSpPr>
            <a:spLocks noGrp="1"/>
          </p:cNvSpPr>
          <p:nvPr>
            <p:ph type="body" idx="1"/>
          </p:nvPr>
        </p:nvSpPr>
        <p:spPr>
          <a:xfrm>
            <a:off x="1905000" y="3224213"/>
            <a:ext cx="9296400" cy="2414587"/>
          </a:xfrm>
        </p:spPr>
        <p:txBody>
          <a:bodyPr>
            <a:noAutofit/>
          </a:bodyPr>
          <a:lstStyle/>
          <a:p>
            <a:pPr algn="ctr"/>
            <a:r>
              <a:rPr lang="ru-RU" sz="2800" dirty="0" smtClean="0">
                <a:solidFill>
                  <a:schemeClr val="tx1"/>
                </a:solidFill>
              </a:rPr>
              <a:t>Хвалите Бога за </a:t>
            </a:r>
            <a:r>
              <a:rPr lang="ru-RU" sz="2800" b="1" dirty="0" smtClean="0">
                <a:solidFill>
                  <a:srgbClr val="945200"/>
                </a:solidFill>
              </a:rPr>
              <a:t>Его</a:t>
            </a:r>
            <a:r>
              <a:rPr lang="ru-RU" sz="2800" dirty="0" smtClean="0">
                <a:solidFill>
                  <a:schemeClr val="tx1"/>
                </a:solidFill>
              </a:rPr>
              <a:t> </a:t>
            </a:r>
            <a:r>
              <a:rPr lang="ru-RU" sz="2800" b="1" dirty="0" smtClean="0">
                <a:solidFill>
                  <a:srgbClr val="945200"/>
                </a:solidFill>
              </a:rPr>
              <a:t>святость </a:t>
            </a:r>
            <a:r>
              <a:rPr lang="ru-RU" sz="2800" dirty="0" smtClean="0">
                <a:solidFill>
                  <a:schemeClr val="tx1"/>
                </a:solidFill>
              </a:rPr>
              <a:t>(Псалом</a:t>
            </a:r>
            <a:r>
              <a:rPr lang="ru-RU" sz="2800" dirty="0" smtClean="0"/>
              <a:t> </a:t>
            </a:r>
            <a:r>
              <a:rPr lang="en-US" sz="2800" dirty="0" smtClean="0">
                <a:solidFill>
                  <a:schemeClr val="tx1"/>
                </a:solidFill>
              </a:rPr>
              <a:t>99:3</a:t>
            </a:r>
            <a:r>
              <a:rPr lang="en-US" sz="2800" dirty="0">
                <a:solidFill>
                  <a:schemeClr val="tx1"/>
                </a:solidFill>
              </a:rPr>
              <a:t>, 4). </a:t>
            </a:r>
          </a:p>
          <a:p>
            <a:pPr algn="ctr"/>
            <a:r>
              <a:rPr lang="ru-RU" sz="2800" dirty="0" smtClean="0">
                <a:solidFill>
                  <a:schemeClr val="tx1"/>
                </a:solidFill>
              </a:rPr>
              <a:t>Хвалите Бога за </a:t>
            </a:r>
            <a:r>
              <a:rPr lang="ru-RU" sz="2800" b="1" dirty="0" smtClean="0">
                <a:solidFill>
                  <a:srgbClr val="945200"/>
                </a:solidFill>
              </a:rPr>
              <a:t>Его</a:t>
            </a:r>
            <a:r>
              <a:rPr lang="ru-RU" sz="2800" dirty="0" smtClean="0">
                <a:solidFill>
                  <a:schemeClr val="tx1"/>
                </a:solidFill>
              </a:rPr>
              <a:t> </a:t>
            </a:r>
            <a:r>
              <a:rPr lang="ru-RU" sz="2800" b="1" dirty="0" smtClean="0">
                <a:solidFill>
                  <a:srgbClr val="945200"/>
                </a:solidFill>
              </a:rPr>
              <a:t>благодать </a:t>
            </a:r>
            <a:r>
              <a:rPr lang="en-US" sz="2800" dirty="0" smtClean="0">
                <a:solidFill>
                  <a:schemeClr val="tx1"/>
                </a:solidFill>
              </a:rPr>
              <a:t>(</a:t>
            </a:r>
            <a:r>
              <a:rPr lang="ru-RU" sz="2800" dirty="0" err="1" smtClean="0">
                <a:solidFill>
                  <a:schemeClr val="tx1"/>
                </a:solidFill>
              </a:rPr>
              <a:t>Ефесянам</a:t>
            </a:r>
            <a:r>
              <a:rPr lang="ru-RU" sz="2800" dirty="0" smtClean="0">
                <a:solidFill>
                  <a:schemeClr val="tx1"/>
                </a:solidFill>
              </a:rPr>
              <a:t> </a:t>
            </a:r>
            <a:r>
              <a:rPr lang="en-US" sz="2800" dirty="0" smtClean="0">
                <a:solidFill>
                  <a:schemeClr val="tx1"/>
                </a:solidFill>
              </a:rPr>
              <a:t>1:6</a:t>
            </a:r>
            <a:r>
              <a:rPr lang="en-US" sz="2800" dirty="0">
                <a:solidFill>
                  <a:schemeClr val="tx1"/>
                </a:solidFill>
              </a:rPr>
              <a:t>). </a:t>
            </a:r>
          </a:p>
          <a:p>
            <a:pPr algn="ctr"/>
            <a:r>
              <a:rPr lang="ru-RU" sz="2800" dirty="0" smtClean="0">
                <a:solidFill>
                  <a:schemeClr val="tx1"/>
                </a:solidFill>
              </a:rPr>
              <a:t>Хвалите Бога за </a:t>
            </a:r>
            <a:r>
              <a:rPr lang="ru-RU" sz="2800" b="1" dirty="0" smtClean="0">
                <a:solidFill>
                  <a:srgbClr val="945200"/>
                </a:solidFill>
              </a:rPr>
              <a:t>Его</a:t>
            </a:r>
            <a:r>
              <a:rPr lang="ru-RU" sz="2800" dirty="0" smtClean="0">
                <a:solidFill>
                  <a:schemeClr val="tx1"/>
                </a:solidFill>
              </a:rPr>
              <a:t> </a:t>
            </a:r>
            <a:r>
              <a:rPr lang="ru-RU" sz="2800" b="1" dirty="0" smtClean="0">
                <a:solidFill>
                  <a:srgbClr val="945200"/>
                </a:solidFill>
              </a:rPr>
              <a:t>благость </a:t>
            </a:r>
            <a:r>
              <a:rPr lang="en-US" sz="2800" dirty="0" smtClean="0">
                <a:solidFill>
                  <a:schemeClr val="tx1"/>
                </a:solidFill>
              </a:rPr>
              <a:t>(</a:t>
            </a:r>
            <a:r>
              <a:rPr lang="ru-RU" sz="2800" dirty="0" smtClean="0">
                <a:solidFill>
                  <a:schemeClr val="tx1"/>
                </a:solidFill>
              </a:rPr>
              <a:t>Псалом</a:t>
            </a:r>
            <a:r>
              <a:rPr lang="ru-RU" sz="2800" dirty="0" smtClean="0"/>
              <a:t> </a:t>
            </a:r>
            <a:r>
              <a:rPr lang="en-US" sz="2800" dirty="0" smtClean="0">
                <a:solidFill>
                  <a:schemeClr val="tx1"/>
                </a:solidFill>
              </a:rPr>
              <a:t>135:3</a:t>
            </a:r>
            <a:r>
              <a:rPr lang="en-US" sz="2800" dirty="0">
                <a:solidFill>
                  <a:schemeClr val="tx1"/>
                </a:solidFill>
              </a:rPr>
              <a:t>). </a:t>
            </a:r>
          </a:p>
          <a:p>
            <a:pPr algn="ctr"/>
            <a:r>
              <a:rPr lang="ru-RU" sz="2800" dirty="0" smtClean="0">
                <a:solidFill>
                  <a:schemeClr val="tx1"/>
                </a:solidFill>
              </a:rPr>
              <a:t>Хвалите Бога за </a:t>
            </a:r>
            <a:r>
              <a:rPr lang="ru-RU" sz="2800" b="1" dirty="0" smtClean="0">
                <a:solidFill>
                  <a:srgbClr val="945200"/>
                </a:solidFill>
              </a:rPr>
              <a:t>Его</a:t>
            </a:r>
            <a:r>
              <a:rPr lang="ru-RU" sz="2800" dirty="0" smtClean="0">
                <a:solidFill>
                  <a:schemeClr val="tx1"/>
                </a:solidFill>
              </a:rPr>
              <a:t> </a:t>
            </a:r>
            <a:r>
              <a:rPr lang="ru-RU" sz="2800" b="1" dirty="0" smtClean="0">
                <a:solidFill>
                  <a:srgbClr val="945200"/>
                </a:solidFill>
              </a:rPr>
              <a:t>доброту </a:t>
            </a:r>
            <a:r>
              <a:rPr lang="en-US" sz="2800" dirty="0" smtClean="0">
                <a:solidFill>
                  <a:schemeClr val="tx1"/>
                </a:solidFill>
              </a:rPr>
              <a:t>(</a:t>
            </a:r>
            <a:r>
              <a:rPr lang="ru-RU" sz="2800" dirty="0" smtClean="0">
                <a:solidFill>
                  <a:schemeClr val="tx1"/>
                </a:solidFill>
              </a:rPr>
              <a:t>Псалом</a:t>
            </a:r>
            <a:r>
              <a:rPr lang="ru-RU" sz="2800" dirty="0" smtClean="0"/>
              <a:t> </a:t>
            </a:r>
            <a:r>
              <a:rPr lang="en-US" sz="2800" dirty="0" smtClean="0">
                <a:solidFill>
                  <a:schemeClr val="tx1"/>
                </a:solidFill>
              </a:rPr>
              <a:t>117</a:t>
            </a:r>
            <a:r>
              <a:rPr lang="en-US" sz="2800" dirty="0">
                <a:solidFill>
                  <a:schemeClr val="tx1"/>
                </a:solidFill>
              </a:rPr>
              <a:t>). </a:t>
            </a:r>
          </a:p>
          <a:p>
            <a:pPr algn="ctr"/>
            <a:r>
              <a:rPr lang="ru-RU" sz="2800" dirty="0" smtClean="0">
                <a:solidFill>
                  <a:schemeClr val="tx1"/>
                </a:solidFill>
              </a:rPr>
              <a:t>Хвалите Бога за </a:t>
            </a:r>
            <a:r>
              <a:rPr lang="ru-RU" sz="2800" b="1" dirty="0" smtClean="0">
                <a:solidFill>
                  <a:srgbClr val="945200"/>
                </a:solidFill>
              </a:rPr>
              <a:t>Его</a:t>
            </a:r>
            <a:r>
              <a:rPr lang="ru-RU" sz="2800" dirty="0" smtClean="0">
                <a:solidFill>
                  <a:schemeClr val="tx1"/>
                </a:solidFill>
              </a:rPr>
              <a:t> </a:t>
            </a:r>
            <a:r>
              <a:rPr lang="ru-RU" sz="2800" b="1" dirty="0" smtClean="0">
                <a:solidFill>
                  <a:srgbClr val="945200"/>
                </a:solidFill>
              </a:rPr>
              <a:t>спасение </a:t>
            </a:r>
            <a:r>
              <a:rPr lang="en-US" sz="2800" dirty="0" smtClean="0">
                <a:solidFill>
                  <a:schemeClr val="tx1"/>
                </a:solidFill>
              </a:rPr>
              <a:t>(</a:t>
            </a:r>
            <a:r>
              <a:rPr lang="ru-RU" sz="2800" dirty="0" err="1" smtClean="0">
                <a:solidFill>
                  <a:schemeClr val="tx1"/>
                </a:solidFill>
              </a:rPr>
              <a:t>Ефесянам</a:t>
            </a:r>
            <a:r>
              <a:rPr lang="ru-RU" sz="2800" dirty="0" smtClean="0">
                <a:solidFill>
                  <a:schemeClr val="tx1"/>
                </a:solidFill>
              </a:rPr>
              <a:t> </a:t>
            </a:r>
            <a:r>
              <a:rPr lang="en-US" sz="2800" dirty="0" smtClean="0">
                <a:solidFill>
                  <a:schemeClr val="tx1"/>
                </a:solidFill>
              </a:rPr>
              <a:t>2:8</a:t>
            </a:r>
            <a:r>
              <a:rPr lang="en-US" sz="2800" dirty="0">
                <a:solidFill>
                  <a:schemeClr val="tx1"/>
                </a:solidFill>
              </a:rPr>
              <a:t>, 9).</a:t>
            </a:r>
          </a:p>
          <a:p>
            <a:pPr algn="ctr"/>
            <a:endParaRPr lang="en-US" sz="280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9529"/>
          <a:stretch/>
        </p:blipFill>
        <p:spPr>
          <a:xfrm>
            <a:off x="0" y="0"/>
            <a:ext cx="12181841" cy="6858000"/>
          </a:xfrm>
          <a:prstGeom prst="rect">
            <a:avLst/>
          </a:prstGeom>
        </p:spPr>
      </p:pic>
      <p:sp>
        <p:nvSpPr>
          <p:cNvPr id="3" name="Text Placeholder 2"/>
          <p:cNvSpPr>
            <a:spLocks noGrp="1"/>
          </p:cNvSpPr>
          <p:nvPr>
            <p:ph type="body" idx="1"/>
          </p:nvPr>
        </p:nvSpPr>
        <p:spPr>
          <a:xfrm>
            <a:off x="1099820" y="3429000"/>
            <a:ext cx="9982200" cy="3200400"/>
          </a:xfrm>
        </p:spPr>
        <p:txBody>
          <a:bodyPr>
            <a:noAutofit/>
          </a:bodyPr>
          <a:lstStyle/>
          <a:p>
            <a:pPr algn="ctr"/>
            <a:r>
              <a:rPr lang="en-US" sz="2800" b="1" dirty="0" smtClean="0">
                <a:solidFill>
                  <a:srgbClr val="945200"/>
                </a:solidFill>
              </a:rPr>
              <a:t>“</a:t>
            </a:r>
            <a:r>
              <a:rPr lang="ru-RU" sz="2800" b="1" dirty="0" smtClean="0">
                <a:solidFill>
                  <a:srgbClr val="945200"/>
                </a:solidFill>
              </a:rPr>
              <a:t>Благослови, душа моя, Господа, и вся внутренность моя — святое имя Его. Благослови, душа моя, Господа и не забывай всех благодеяний Его </a:t>
            </a:r>
            <a:r>
              <a:rPr lang="en-US" sz="2800" b="1" dirty="0" smtClean="0">
                <a:solidFill>
                  <a:srgbClr val="945200"/>
                </a:solidFill>
              </a:rPr>
              <a:t>: </a:t>
            </a:r>
            <a:r>
              <a:rPr lang="ru-RU" sz="2800" dirty="0" smtClean="0">
                <a:solidFill>
                  <a:schemeClr val="tx1"/>
                </a:solidFill>
              </a:rPr>
              <a:t>Он прощает все беззакония твои, исцеляет все недуги твои; избавляет от могилы жизнь твою, венчает тебя милостью и щедротами; насыщает благами желание твое: обновляется, подобно орлу, юность твоя</a:t>
            </a:r>
            <a:r>
              <a:rPr lang="en-US" sz="2800" dirty="0" smtClean="0">
                <a:solidFill>
                  <a:schemeClr val="tx1"/>
                </a:solidFill>
              </a:rPr>
              <a:t>”</a:t>
            </a:r>
            <a:endParaRPr lang="en-US" sz="2800" dirty="0">
              <a:solidFill>
                <a:schemeClr val="tx1"/>
              </a:solidFill>
            </a:endParaRPr>
          </a:p>
          <a:p>
            <a:pPr algn="ctr"/>
            <a:r>
              <a:rPr lang="en-US" sz="2000" dirty="0" smtClean="0">
                <a:solidFill>
                  <a:schemeClr val="tx1"/>
                </a:solidFill>
              </a:rPr>
              <a:t>(</a:t>
            </a:r>
            <a:r>
              <a:rPr lang="ru-RU" sz="2000" dirty="0" smtClean="0">
                <a:solidFill>
                  <a:schemeClr val="tx1"/>
                </a:solidFill>
              </a:rPr>
              <a:t>Псалом </a:t>
            </a:r>
            <a:r>
              <a:rPr lang="en-US" sz="2000" dirty="0" smtClean="0">
                <a:solidFill>
                  <a:schemeClr val="tx1"/>
                </a:solidFill>
              </a:rPr>
              <a:t>10</a:t>
            </a:r>
            <a:r>
              <a:rPr lang="ru-RU" sz="2000" dirty="0" smtClean="0">
                <a:solidFill>
                  <a:schemeClr val="tx1"/>
                </a:solidFill>
              </a:rPr>
              <a:t>2</a:t>
            </a:r>
            <a:r>
              <a:rPr lang="en-US" sz="2000" dirty="0" smtClean="0">
                <a:solidFill>
                  <a:schemeClr val="tx1"/>
                </a:solidFill>
              </a:rPr>
              <a:t>:1-5</a:t>
            </a:r>
            <a:r>
              <a:rPr lang="en-US" sz="2000" dirty="0">
                <a:solidFill>
                  <a:schemeClr val="tx1"/>
                </a:solidFill>
              </a:rPr>
              <a:t>)</a:t>
            </a:r>
          </a:p>
        </p:txBody>
      </p:sp>
    </p:spTree>
    <p:extLst>
      <p:ext uri="{BB962C8B-B14F-4D97-AF65-F5344CB8AC3E}">
        <p14:creationId xmlns="" xmlns:p14="http://schemas.microsoft.com/office/powerpoint/2010/main" val="140739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t="3773" b="14604"/>
          <a:stretch/>
        </p:blipFill>
        <p:spPr>
          <a:xfrm>
            <a:off x="0" y="0"/>
            <a:ext cx="12192000" cy="6909322"/>
          </a:xfrm>
          <a:prstGeom prst="rect">
            <a:avLst/>
          </a:prstGeom>
        </p:spPr>
      </p:pic>
      <p:sp>
        <p:nvSpPr>
          <p:cNvPr id="2" name="Title 1"/>
          <p:cNvSpPr>
            <a:spLocks noGrp="1"/>
          </p:cNvSpPr>
          <p:nvPr>
            <p:ph type="title"/>
          </p:nvPr>
        </p:nvSpPr>
        <p:spPr>
          <a:xfrm>
            <a:off x="3810000" y="3581400"/>
            <a:ext cx="7848600" cy="1362075"/>
          </a:xfrm>
        </p:spPr>
        <p:txBody>
          <a:bodyPr>
            <a:noAutofit/>
          </a:bodyPr>
          <a:lstStyle/>
          <a:p>
            <a:pPr algn="ctr"/>
            <a:r>
              <a:rPr lang="ru-RU" sz="4400" dirty="0" smtClean="0">
                <a:latin typeface="Avenir Next" charset="0"/>
                <a:ea typeface="Avenir Next" charset="0"/>
                <a:cs typeface="Avenir Next" charset="0"/>
              </a:rPr>
              <a:t>ДАВИД ПЕРЕЧИСЛЯЕТ НЕСКОЛЬКО ПРИЧИН, ПО КОТОРЫМ ОН (А С НИМ И МЫ) ДОЛЖНЫ ПРОСЛАВЛЯТЬ БОГА</a:t>
            </a:r>
            <a:r>
              <a:rPr lang="en-US" sz="4400" dirty="0" smtClean="0">
                <a:latin typeface="Avenir Next" charset="0"/>
                <a:ea typeface="Avenir Next" charset="0"/>
                <a:cs typeface="Avenir Next" charset="0"/>
              </a:rPr>
              <a:t>:</a:t>
            </a:r>
            <a:r>
              <a:rPr lang="en-US" sz="4400" dirty="0">
                <a:latin typeface="Avenir Next" charset="0"/>
                <a:ea typeface="Avenir Next" charset="0"/>
                <a:cs typeface="Avenir Next" charset="0"/>
              </a:rPr>
              <a:t/>
            </a:r>
            <a:br>
              <a:rPr lang="en-US" sz="4400" dirty="0">
                <a:latin typeface="Avenir Next" charset="0"/>
                <a:ea typeface="Avenir Next" charset="0"/>
                <a:cs typeface="Avenir Next" charset="0"/>
              </a:rPr>
            </a:br>
            <a:endParaRPr lang="en-US" sz="4400" dirty="0">
              <a:latin typeface="Avenir Next" charset="0"/>
              <a:ea typeface="Avenir Next" charset="0"/>
              <a:cs typeface="Avenir Next" charset="0"/>
            </a:endParaRPr>
          </a:p>
        </p:txBody>
      </p:sp>
    </p:spTree>
    <p:extLst>
      <p:ext uri="{BB962C8B-B14F-4D97-AF65-F5344CB8AC3E}">
        <p14:creationId xmlns="" xmlns:p14="http://schemas.microsoft.com/office/powerpoint/2010/main" val="401859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2895600" y="2447925"/>
            <a:ext cx="7772400" cy="904875"/>
          </a:xfrm>
        </p:spPr>
        <p:txBody>
          <a:bodyPr>
            <a:noAutofit/>
          </a:bodyPr>
          <a:lstStyle/>
          <a:p>
            <a:pPr algn="ctr"/>
            <a:r>
              <a:rPr lang="en-US" sz="4400" b="1" dirty="0">
                <a:latin typeface="Avenir Next" charset="0"/>
                <a:ea typeface="Avenir Next" charset="0"/>
                <a:cs typeface="Avenir Next" charset="0"/>
              </a:rPr>
              <a:t>1. </a:t>
            </a:r>
            <a:r>
              <a:rPr lang="ru-RU" sz="4400" b="1" dirty="0" smtClean="0">
                <a:latin typeface="Avenir Next" charset="0"/>
                <a:ea typeface="Avenir Next" charset="0"/>
                <a:cs typeface="Avenir Next" charset="0"/>
              </a:rPr>
              <a:t>ПРОЩЕНИЕ</a:t>
            </a:r>
            <a:r>
              <a:rPr lang="en-US" sz="4400" b="1" dirty="0">
                <a:latin typeface="Avenir Next" charset="0"/>
                <a:ea typeface="Avenir Next" charset="0"/>
                <a:cs typeface="Avenir Next" charset="0"/>
              </a:rPr>
              <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3505200" y="3300413"/>
            <a:ext cx="6400800" cy="1500187"/>
          </a:xfrm>
        </p:spPr>
        <p:txBody>
          <a:bodyPr>
            <a:noAutofit/>
          </a:bodyPr>
          <a:lstStyle/>
          <a:p>
            <a:pPr algn="ctr"/>
            <a:r>
              <a:rPr lang="en-US" sz="3200" dirty="0" smtClean="0">
                <a:solidFill>
                  <a:schemeClr val="tx1"/>
                </a:solidFill>
              </a:rPr>
              <a:t>“</a:t>
            </a:r>
            <a:r>
              <a:rPr lang="ru-RU" sz="3200" dirty="0" smtClean="0">
                <a:solidFill>
                  <a:schemeClr val="tx1"/>
                </a:solidFill>
              </a:rPr>
              <a:t>Прощает все беззакония твои</a:t>
            </a:r>
            <a:r>
              <a:rPr lang="en-US" sz="3200" dirty="0" smtClean="0">
                <a:solidFill>
                  <a:schemeClr val="tx1"/>
                </a:solidFill>
              </a:rPr>
              <a:t>”</a:t>
            </a:r>
            <a:endParaRPr lang="en-US" sz="3200" dirty="0">
              <a:solidFill>
                <a:schemeClr val="tx1"/>
              </a:solidFill>
            </a:endParaRPr>
          </a:p>
          <a:p>
            <a:pPr algn="ctr"/>
            <a:r>
              <a:rPr lang="en-US" sz="3200" dirty="0">
                <a:solidFill>
                  <a:schemeClr val="tx1"/>
                </a:solidFill>
              </a:rPr>
              <a:t> </a:t>
            </a:r>
            <a:r>
              <a:rPr lang="ru-RU" sz="3200" b="1" dirty="0" smtClean="0">
                <a:solidFill>
                  <a:srgbClr val="945200"/>
                </a:solidFill>
              </a:rPr>
              <a:t>БОГ ПРОЩАЕТ МЕНЯ</a:t>
            </a:r>
            <a:r>
              <a:rPr lang="en-US" sz="3200" b="1" dirty="0">
                <a:solidFill>
                  <a:srgbClr val="945200"/>
                </a:solidFill>
              </a:rPr>
              <a:t/>
            </a:r>
            <a:br>
              <a:rPr lang="en-US" sz="3200" b="1" dirty="0">
                <a:solidFill>
                  <a:srgbClr val="945200"/>
                </a:solidFill>
              </a:rPr>
            </a:br>
            <a:endParaRPr lang="en-US" sz="3200" b="1" dirty="0">
              <a:solidFill>
                <a:srgbClr val="945200"/>
              </a:solidFill>
            </a:endParaRPr>
          </a:p>
        </p:txBody>
      </p:sp>
    </p:spTree>
    <p:extLst>
      <p:ext uri="{BB962C8B-B14F-4D97-AF65-F5344CB8AC3E}">
        <p14:creationId xmlns="" xmlns:p14="http://schemas.microsoft.com/office/powerpoint/2010/main" val="3924435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 xmlns:a14="http://schemas.microsoft.com/office/drawing/2010/main" val="0"/>
              </a:ext>
            </a:extLst>
          </a:blip>
          <a:srcRect b="18773"/>
          <a:stretch/>
        </p:blipFill>
        <p:spPr>
          <a:xfrm>
            <a:off x="0" y="0"/>
            <a:ext cx="12192000" cy="6858000"/>
          </a:xfrm>
          <a:prstGeom prst="rect">
            <a:avLst/>
          </a:prstGeom>
        </p:spPr>
      </p:pic>
      <p:sp>
        <p:nvSpPr>
          <p:cNvPr id="2" name="Title 1"/>
          <p:cNvSpPr>
            <a:spLocks noGrp="1"/>
          </p:cNvSpPr>
          <p:nvPr>
            <p:ph type="title"/>
          </p:nvPr>
        </p:nvSpPr>
        <p:spPr>
          <a:xfrm>
            <a:off x="2743200" y="2286000"/>
            <a:ext cx="7772400" cy="1066800"/>
          </a:xfrm>
        </p:spPr>
        <p:txBody>
          <a:bodyPr>
            <a:noAutofit/>
          </a:bodyPr>
          <a:lstStyle/>
          <a:p>
            <a:pPr algn="ctr"/>
            <a:r>
              <a:rPr lang="en-US" sz="4400" b="1" dirty="0">
                <a:latin typeface="Avenir Next" charset="0"/>
                <a:ea typeface="Avenir Next" charset="0"/>
                <a:cs typeface="Avenir Next" charset="0"/>
              </a:rPr>
              <a:t>2. </a:t>
            </a:r>
            <a:r>
              <a:rPr lang="ru-RU" sz="4400" b="1" dirty="0" smtClean="0">
                <a:latin typeface="Avenir Next" charset="0"/>
                <a:ea typeface="Avenir Next" charset="0"/>
                <a:cs typeface="Avenir Next" charset="0"/>
              </a:rPr>
              <a:t>ИСЦЕЛЕНИЕ</a:t>
            </a:r>
            <a:r>
              <a:rPr lang="en-US" sz="4400" b="1" dirty="0">
                <a:latin typeface="Avenir Next" charset="0"/>
                <a:ea typeface="Avenir Next" charset="0"/>
                <a:cs typeface="Avenir Next" charset="0"/>
              </a:rPr>
              <a:t/>
            </a:r>
            <a:br>
              <a:rPr lang="en-US" sz="4400" b="1" dirty="0">
                <a:latin typeface="Avenir Next" charset="0"/>
                <a:ea typeface="Avenir Next" charset="0"/>
                <a:cs typeface="Avenir Next" charset="0"/>
              </a:rPr>
            </a:br>
            <a:r>
              <a:rPr lang="en-US" sz="4400" b="1" dirty="0">
                <a:latin typeface="Avenir Next" charset="0"/>
                <a:ea typeface="Avenir Next" charset="0"/>
                <a:cs typeface="Avenir Next" charset="0"/>
              </a:rPr>
              <a:t> </a:t>
            </a:r>
            <a:br>
              <a:rPr lang="en-US" sz="4400" b="1" dirty="0">
                <a:latin typeface="Avenir Next" charset="0"/>
                <a:ea typeface="Avenir Next" charset="0"/>
                <a:cs typeface="Avenir Next" charset="0"/>
              </a:rPr>
            </a:br>
            <a:endParaRPr lang="en-US" sz="4400" b="1" dirty="0">
              <a:latin typeface="Avenir Next" charset="0"/>
              <a:ea typeface="Avenir Next" charset="0"/>
              <a:cs typeface="Avenir Next" charset="0"/>
            </a:endParaRPr>
          </a:p>
        </p:txBody>
      </p:sp>
      <p:sp>
        <p:nvSpPr>
          <p:cNvPr id="3" name="Text Placeholder 2"/>
          <p:cNvSpPr>
            <a:spLocks noGrp="1"/>
          </p:cNvSpPr>
          <p:nvPr>
            <p:ph type="body" idx="1"/>
          </p:nvPr>
        </p:nvSpPr>
        <p:spPr>
          <a:xfrm>
            <a:off x="2667000" y="3224213"/>
            <a:ext cx="7772400" cy="1500187"/>
          </a:xfrm>
        </p:spPr>
        <p:txBody>
          <a:bodyPr>
            <a:noAutofit/>
          </a:bodyPr>
          <a:lstStyle/>
          <a:p>
            <a:pPr algn="ctr"/>
            <a:r>
              <a:rPr lang="en-US" sz="3200" dirty="0" smtClean="0">
                <a:solidFill>
                  <a:schemeClr val="tx1"/>
                </a:solidFill>
              </a:rPr>
              <a:t>“</a:t>
            </a:r>
            <a:r>
              <a:rPr lang="ru-RU" sz="3200" dirty="0" smtClean="0">
                <a:solidFill>
                  <a:schemeClr val="tx1"/>
                </a:solidFill>
              </a:rPr>
              <a:t>Исцеляет все недуги твои</a:t>
            </a:r>
            <a:r>
              <a:rPr lang="en-US" sz="3200" dirty="0" smtClean="0">
                <a:solidFill>
                  <a:schemeClr val="tx1"/>
                </a:solidFill>
              </a:rPr>
              <a:t>”</a:t>
            </a:r>
            <a:endParaRPr lang="en-US" sz="3200" dirty="0">
              <a:solidFill>
                <a:schemeClr val="tx1"/>
              </a:solidFill>
            </a:endParaRPr>
          </a:p>
          <a:p>
            <a:pPr algn="ctr"/>
            <a:r>
              <a:rPr lang="en-US" sz="3200" dirty="0">
                <a:solidFill>
                  <a:schemeClr val="tx1"/>
                </a:solidFill>
              </a:rPr>
              <a:t> </a:t>
            </a:r>
            <a:r>
              <a:rPr lang="ru-RU" sz="3200" b="1" dirty="0" smtClean="0">
                <a:solidFill>
                  <a:srgbClr val="945200"/>
                </a:solidFill>
              </a:rPr>
              <a:t>БОГ ИСЦЕЛЯЕТ МЕНЯ</a:t>
            </a:r>
            <a:r>
              <a:rPr lang="en-US" sz="3200" b="1" dirty="0" smtClean="0">
                <a:solidFill>
                  <a:srgbClr val="945200"/>
                </a:solidFill>
              </a:rPr>
              <a:t> </a:t>
            </a:r>
            <a:r>
              <a:rPr lang="en-US" sz="3200" b="1" dirty="0">
                <a:solidFill>
                  <a:srgbClr val="945200"/>
                </a:solidFill>
              </a:rPr>
              <a:t/>
            </a:r>
            <a:br>
              <a:rPr lang="en-US" sz="3200" b="1" dirty="0">
                <a:solidFill>
                  <a:srgbClr val="945200"/>
                </a:solidFill>
              </a:rPr>
            </a:br>
            <a:endParaRPr lang="en-US" sz="3200" b="1" dirty="0">
              <a:solidFill>
                <a:srgbClr val="945200"/>
              </a:solidFill>
            </a:endParaRPr>
          </a:p>
        </p:txBody>
      </p:sp>
    </p:spTree>
    <p:extLst>
      <p:ext uri="{BB962C8B-B14F-4D97-AF65-F5344CB8AC3E}">
        <p14:creationId xmlns="" xmlns:p14="http://schemas.microsoft.com/office/powerpoint/2010/main" val="39708763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C6C2FF0A-A1DF-46B9-BBFA-F6FA2205314B}">
  <ds:schemaRefs>
    <ds:schemaRef ds:uri="http://schemas.microsoft.com/sharepoint/v3/contenttype/forms"/>
  </ds:schemaRefs>
</ds:datastoreItem>
</file>

<file path=customXml/itemProps2.xml><?xml version="1.0" encoding="utf-8"?>
<ds:datastoreItem xmlns:ds="http://schemas.openxmlformats.org/officeDocument/2006/customXml" ds:itemID="{922BBB23-E259-4013-B79F-3BF474358D1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F2209B0-2BAB-4B81-8713-59B0B67C3253}">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Office Theme</Template>
  <TotalTime>351</TotalTime>
  <Words>1592</Words>
  <Application>Microsoft Office PowerPoint</Application>
  <PresentationFormat>Произвольный</PresentationFormat>
  <Paragraphs>195</Paragraphs>
  <Slides>21</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ПОЙТЕ ГОСПОДУ  ПЕСНЬ НОВУЮ</vt:lpstr>
      <vt:lpstr>Слайд 2</vt:lpstr>
      <vt:lpstr>ВСТУПЛЕНИЕ</vt:lpstr>
      <vt:lpstr>ХВАЛА - НАША ВЫСШАЯ ПРИВИЛЕГИЯ </vt:lpstr>
      <vt:lpstr>КАК СЛАВИТЬ БОГА  </vt:lpstr>
      <vt:lpstr>Слайд 6</vt:lpstr>
      <vt:lpstr>ДАВИД ПЕРЕЧИСЛЯЕТ НЕСКОЛЬКО ПРИЧИН, ПО КОТОРЫМ ОН (А С НИМ И МЫ) ДОЛЖНЫ ПРОСЛАВЛЯТЬ БОГА: </vt:lpstr>
      <vt:lpstr>1. ПРОЩЕНИЕ   </vt:lpstr>
      <vt:lpstr>2. ИСЦЕЛЕНИЕ   </vt:lpstr>
      <vt:lpstr>To Think About…</vt:lpstr>
      <vt:lpstr>3. ИЗБАВЛЕНИЕ     </vt:lpstr>
      <vt:lpstr>4. КОРОНАЦИЯ </vt:lpstr>
      <vt:lpstr>Слайд 13</vt:lpstr>
      <vt:lpstr>5. НАСЫЩЕНИЕ </vt:lpstr>
      <vt:lpstr>Слайд 15</vt:lpstr>
      <vt:lpstr>ЖИТЬ ЖИЗНЬЮ ХВАЛЫ </vt:lpstr>
      <vt:lpstr>1. ПОСВЯТИТЕ СВОЮ ЖИЗНЬ ХРИСТУ</vt:lpstr>
      <vt:lpstr>2. ИСПОВЕДУЙТЕ ГРЕХ И ПОКАЙТЕСЬ</vt:lpstr>
      <vt:lpstr>3. ХВАЛИТЕ БОГА НЕСМОТРЯ НА ОБСТОЯТЕЛЬСТВА</vt:lpstr>
      <vt:lpstr>4. ОБЪЕДИНИТЕСЬ В ХВАЛЕ С ДРУГИМИ ВЕРУЮЩИМИ</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Arrais</dc:creator>
  <cp:lastModifiedBy>raostrovskaya</cp:lastModifiedBy>
  <cp:revision>42</cp:revision>
  <dcterms:created xsi:type="dcterms:W3CDTF">2010-11-02T20:39:41Z</dcterms:created>
  <dcterms:modified xsi:type="dcterms:W3CDTF">2018-04-26T14:36:14Z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TC300029169990</vt:lpwstr>
  </property>
</Properties>
</file>