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84" r:id="rId3"/>
    <p:sldId id="257" r:id="rId4"/>
    <p:sldId id="258" r:id="rId5"/>
    <p:sldId id="287" r:id="rId6"/>
    <p:sldId id="288" r:id="rId7"/>
    <p:sldId id="260" r:id="rId8"/>
    <p:sldId id="259" r:id="rId9"/>
    <p:sldId id="282" r:id="rId10"/>
    <p:sldId id="261" r:id="rId11"/>
    <p:sldId id="262" r:id="rId12"/>
    <p:sldId id="263" r:id="rId13"/>
    <p:sldId id="264" r:id="rId14"/>
    <p:sldId id="285" r:id="rId15"/>
    <p:sldId id="286" r:id="rId16"/>
    <p:sldId id="280" r:id="rId17"/>
    <p:sldId id="289" r:id="rId18"/>
    <p:sldId id="281"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83" r:id="rId33"/>
    <p:sldId id="278" r:id="rId34"/>
    <p:sldId id="27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0" autoAdjust="0"/>
    <p:restoredTop sz="67299" autoAdjust="0"/>
  </p:normalViewPr>
  <p:slideViewPr>
    <p:cSldViewPr snapToGrid="0" snapToObjects="1">
      <p:cViewPr varScale="1">
        <p:scale>
          <a:sx n="77" d="100"/>
          <a:sy n="77" d="100"/>
        </p:scale>
        <p:origin x="1884" y="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2" d="100"/>
          <a:sy n="122" d="100"/>
        </p:scale>
        <p:origin x="2136"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60107-3025-CF40-8EB1-7C31F2664C89}" type="datetimeFigureOut">
              <a:rPr lang="en-US" smtClean="0"/>
              <a:pPr/>
              <a:t>7/9/2018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26DF28-F30B-FF47-8F8A-1A1B5A783041}" type="slidenum">
              <a:rPr lang="en-US" smtClean="0"/>
              <a:pPr/>
              <a:t>‹#›</a:t>
            </a:fld>
            <a:endParaRPr lang="en-US"/>
          </a:p>
        </p:txBody>
      </p:sp>
    </p:spTree>
    <p:extLst>
      <p:ext uri="{BB962C8B-B14F-4D97-AF65-F5344CB8AC3E}">
        <p14:creationId xmlns:p14="http://schemas.microsoft.com/office/powerpoint/2010/main" val="318863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sychologytoday.com/blog/traversing-the-inner-terrain/201609/when-is-it-emotional-abus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womenshealth.gov/relationships-and-safety/other-types/emotional-and-verbal-abus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whiteestate.org/books/pp/pp65.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m.egwwritings.org/en/book/128.877"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m.egwwritings.org/en/book/128.459"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m.egwwritings.org/en/book/128.488"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violenceprevention/pdf/nisvs_report2010-a.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cbi.nlm.nih.gov/pmc/articles/PMC496931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effectLst/>
                <a:latin typeface="+mn-lt"/>
                <a:ea typeface="+mn-ea"/>
                <a:cs typeface="+mn-cs"/>
              </a:rPr>
              <a:t>Проповедь</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ru-RU" sz="1200" b="1" kern="1200" dirty="0" smtClean="0">
                <a:solidFill>
                  <a:schemeClr val="tx1"/>
                </a:solidFill>
                <a:effectLst/>
                <a:latin typeface="+mn-lt"/>
                <a:ea typeface="+mn-ea"/>
                <a:cs typeface="+mn-cs"/>
              </a:rPr>
              <a:t>СЛОВА, КОТОРЫЕ РАНЯТ</a:t>
            </a:r>
            <a:r>
              <a:rPr lang="en-US" sz="1200" b="1"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травмы, полученные вследствие эмоционального насилия</a:t>
            </a:r>
            <a:endParaRPr lang="en-US" sz="1200" kern="1200" dirty="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Автор: доктор Катя </a:t>
            </a:r>
            <a:r>
              <a:rPr lang="ru-RU" sz="1200" b="1" kern="1200" dirty="0" err="1" smtClean="0">
                <a:solidFill>
                  <a:schemeClr val="tx1"/>
                </a:solidFill>
                <a:effectLst/>
                <a:latin typeface="+mn-lt"/>
                <a:ea typeface="+mn-ea"/>
                <a:cs typeface="+mn-cs"/>
              </a:rPr>
              <a:t>Рейнерт</a:t>
            </a:r>
            <a:r>
              <a:rPr lang="ru-RU" sz="1200" b="1" kern="1200" dirty="0" smtClean="0">
                <a:solidFill>
                  <a:schemeClr val="tx1"/>
                </a:solidFill>
                <a:effectLst/>
                <a:latin typeface="+mn-lt"/>
                <a:ea typeface="+mn-ea"/>
                <a:cs typeface="+mn-cs"/>
              </a:rPr>
              <a:t>, заместитель директора отдела здоровья Генеральной конференции</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effectLst/>
                <a:latin typeface="+mn-lt"/>
                <a:ea typeface="+mn-ea"/>
                <a:cs typeface="+mn-cs"/>
              </a:rPr>
              <a:t>Чтение библейского отрывка</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Библейский отрывок для нашего рассуждения взят из </a:t>
            </a:r>
            <a:r>
              <a:rPr lang="ru-RU" sz="1200" kern="1200" dirty="0" err="1" smtClean="0">
                <a:solidFill>
                  <a:schemeClr val="tx1"/>
                </a:solidFill>
                <a:latin typeface="+mn-lt"/>
                <a:ea typeface="+mn-ea"/>
                <a:cs typeface="+mn-cs"/>
              </a:rPr>
              <a:t>Ефесянам</a:t>
            </a:r>
            <a:r>
              <a:rPr lang="ru-RU" sz="1200" kern="1200" dirty="0" smtClean="0">
                <a:solidFill>
                  <a:schemeClr val="tx1"/>
                </a:solidFill>
                <a:latin typeface="+mn-lt"/>
                <a:ea typeface="+mn-ea"/>
                <a:cs typeface="+mn-cs"/>
              </a:rPr>
              <a:t> 4:29. Приглашаю вас открыть Библии и поразмышлять над этими словами.</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pPr/>
              <a:t>1</a:t>
            </a:fld>
            <a:endParaRPr lang="en-US"/>
          </a:p>
        </p:txBody>
      </p:sp>
    </p:spTree>
    <p:extLst>
      <p:ext uri="{BB962C8B-B14F-4D97-AF65-F5344CB8AC3E}">
        <p14:creationId xmlns:p14="http://schemas.microsoft.com/office/powerpoint/2010/main" val="3223635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44550"/>
            <a:ext cx="5486400" cy="3086100"/>
          </a:xfrm>
        </p:spPr>
      </p:sp>
      <p:sp>
        <p:nvSpPr>
          <p:cNvPr id="3" name="Notes Placeholder 2"/>
          <p:cNvSpPr>
            <a:spLocks noGrp="1"/>
          </p:cNvSpPr>
          <p:nvPr>
            <p:ph type="body" idx="1"/>
          </p:nvPr>
        </p:nvSpPr>
        <p:spPr>
          <a:xfrm>
            <a:off x="685800" y="4109602"/>
            <a:ext cx="5486400" cy="3600450"/>
          </a:xfrm>
        </p:spPr>
        <p:txBody>
          <a:bodyPr/>
          <a:lstStyle/>
          <a:p>
            <a:pPr fontAlgn="base"/>
            <a:r>
              <a:rPr lang="ru-RU" sz="1200" b="1" kern="1200" dirty="0" smtClean="0">
                <a:solidFill>
                  <a:schemeClr val="tx1"/>
                </a:solidFill>
                <a:latin typeface="+mn-lt"/>
                <a:ea typeface="+mn-ea"/>
                <a:cs typeface="+mn-cs"/>
              </a:rPr>
              <a:t>Определение эмоционального насилия</a:t>
            </a:r>
            <a:endParaRPr lang="en-US" sz="1200" b="1"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r>
              <a:rPr lang="ru-RU" sz="1200" kern="1200" dirty="0" smtClean="0">
                <a:solidFill>
                  <a:schemeClr val="tx1"/>
                </a:solidFill>
                <a:latin typeface="+mn-lt"/>
                <a:ea typeface="+mn-ea"/>
                <a:cs typeface="+mn-cs"/>
              </a:rPr>
              <a:t>Под эмоциональным и словесным насилием может пониматься любое обращение, которое умаляет личность, достоинство и самооценку другого человека. Иными словами, эмоциональное насилие - это речь и / или поведение, которое контролирует, унижает, наказывает или манипулирует. Оно включает в себя оскорбления и попытки напугать, изолировать или контролировать вас. Эмоциональное насилие часто является признаком того, что за ним может последовать физическое насилие</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ru-RU" sz="1200" kern="1200" dirty="0" smtClean="0">
                <a:solidFill>
                  <a:schemeClr val="tx1"/>
                </a:solidFill>
                <a:latin typeface="+mn-lt"/>
                <a:ea typeface="+mn-ea"/>
                <a:cs typeface="+mn-cs"/>
              </a:rPr>
              <a:t>Лишение </a:t>
            </a:r>
            <a:r>
              <a:rPr lang="ru-RU" sz="1200" u="sng" kern="1200" dirty="0" smtClean="0">
                <a:solidFill>
                  <a:schemeClr val="tx1"/>
                </a:solidFill>
                <a:latin typeface="+mn-lt"/>
                <a:ea typeface="+mn-ea"/>
                <a:cs typeface="+mn-cs"/>
              </a:rPr>
              <a:t>любви</a:t>
            </a:r>
            <a:r>
              <a:rPr lang="ru-RU" sz="1200" kern="1200" dirty="0" smtClean="0">
                <a:solidFill>
                  <a:schemeClr val="tx1"/>
                </a:solidFill>
                <a:latin typeface="+mn-lt"/>
                <a:ea typeface="+mn-ea"/>
                <a:cs typeface="+mn-cs"/>
              </a:rPr>
              <a:t>, общения, поддержки или денег - косвенные методы контроля и поддержания власти. </a:t>
            </a:r>
            <a:r>
              <a:rPr lang="ru-RU" sz="1200" u="sng" kern="1200" dirty="0" smtClean="0">
                <a:solidFill>
                  <a:schemeClr val="tx1"/>
                </a:solidFill>
                <a:latin typeface="+mn-lt"/>
                <a:ea typeface="+mn-ea"/>
                <a:cs typeface="+mn-cs"/>
              </a:rPr>
              <a:t>Пассивно-агрессивное</a:t>
            </a:r>
            <a:r>
              <a:rPr lang="ru-RU" sz="1200" kern="1200" dirty="0" smtClean="0">
                <a:solidFill>
                  <a:schemeClr val="tx1"/>
                </a:solidFill>
                <a:latin typeface="+mn-lt"/>
                <a:ea typeface="+mn-ea"/>
                <a:cs typeface="+mn-cs"/>
              </a:rPr>
              <a:t> поведение выражается в скрытой враждебности. Пассивный агрессор - «волк в овечьей шкуре».</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Злоупотребления в поведении выражаются в том, что вам диктуют, куда ходить, с кем общаться и что думать. Одно дело, когда вам говорят: «Если ты купишь этот гарнитур для кухни, мы не сможем никуда поехать в отпуск», и совсем другое дело, когда вас лишают возможности пользоваться банковской картой. Слежка, преследование и посягательство на личность, пространство или вещи другого человека также относятся к жестокому обращению, так как нарушают личные границы</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fontAlgn="base"/>
            <a:r>
              <a:rPr lang="ru-RU" sz="1200" kern="1200" dirty="0" smtClean="0">
                <a:solidFill>
                  <a:schemeClr val="tx1"/>
                </a:solidFill>
                <a:latin typeface="+mn-lt"/>
                <a:ea typeface="+mn-ea"/>
                <a:cs typeface="+mn-cs"/>
              </a:rPr>
              <a:t>В отличие от физического насилия, эмоциональное насилие не имеет видимых симптомов и его часто сложно обнаружить. Вы можете не думать, что подвергаетесь жестокому отношению, если физически не страдаете. Но эмоциональное и словесное насилие может иметь краткосрочные и долговременные последствия, столь же серьезные, как и последствия физического насилия</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pPr fontAlgn="base"/>
            <a:r>
              <a:rPr lang="ru-RU" sz="1200" kern="1200" dirty="0" smtClean="0">
                <a:solidFill>
                  <a:schemeClr val="tx1"/>
                </a:solidFill>
                <a:latin typeface="+mn-lt"/>
                <a:ea typeface="+mn-ea"/>
                <a:cs typeface="+mn-cs"/>
              </a:rPr>
              <a:t>Власти округа здравоохранения Фрейзера заявляют, что эмоциональное насилие имеет место, когда «человека устно оскорбляет, кричит, угрожает или унижает кто-то из близких». В Канаде правительство береговой охраны Ванкувера определяет эмоциональное насилие как «любое обращение, которое принижает личность, чувство собственного достоинства и самооценку». </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pPr/>
              <a:t>10</a:t>
            </a:fld>
            <a:endParaRPr lang="en-US"/>
          </a:p>
        </p:txBody>
      </p:sp>
    </p:spTree>
    <p:extLst>
      <p:ext uri="{BB962C8B-B14F-4D97-AF65-F5344CB8AC3E}">
        <p14:creationId xmlns:p14="http://schemas.microsoft.com/office/powerpoint/2010/main" val="1018387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Эмоционально оскорбленный человек часто чувствует себя невидимым и мало значимым, что может оставить более продолжительный шрам, чем физическое действие. По словам семейного консультанта, физическое насилие говорит: «Ты не </a:t>
            </a:r>
            <a:r>
              <a:rPr lang="ru-RU" sz="1200" kern="1200" dirty="0" err="1" smtClean="0">
                <a:solidFill>
                  <a:schemeClr val="tx1"/>
                </a:solidFill>
                <a:latin typeface="+mn-lt"/>
                <a:ea typeface="+mn-ea"/>
                <a:cs typeface="+mn-cs"/>
              </a:rPr>
              <a:t>стóишь</a:t>
            </a:r>
            <a:r>
              <a:rPr lang="ru-RU" sz="1200" kern="1200" dirty="0" smtClean="0">
                <a:solidFill>
                  <a:schemeClr val="tx1"/>
                </a:solidFill>
                <a:latin typeface="+mn-lt"/>
                <a:ea typeface="+mn-ea"/>
                <a:cs typeface="+mn-cs"/>
              </a:rPr>
              <a:t> того»; эмоциональное насилие и пренебрежение говорят: «Ты даже не существуешь».</a:t>
            </a:r>
          </a:p>
          <a:p>
            <a:pPr fontAlgn="base"/>
            <a:r>
              <a:rPr lang="en-US" sz="1200" kern="1200" dirty="0">
                <a:solidFill>
                  <a:schemeClr val="tx1"/>
                </a:solidFill>
                <a:effectLst/>
                <a:latin typeface="+mn-lt"/>
                <a:ea typeface="+mn-ea"/>
                <a:cs typeface="+mn-cs"/>
              </a:rPr>
              <a:t> </a:t>
            </a:r>
          </a:p>
          <a:p>
            <a:r>
              <a:rPr lang="ru-RU" sz="1200" kern="1200" dirty="0" err="1" smtClean="0">
                <a:solidFill>
                  <a:schemeClr val="tx1"/>
                </a:solidFill>
                <a:effectLst/>
                <a:latin typeface="+mn-lt"/>
                <a:ea typeface="+mn-ea"/>
                <a:cs typeface="+mn-cs"/>
              </a:rPr>
              <a:t>Карин</a:t>
            </a:r>
            <a:r>
              <a:rPr lang="ru-RU" sz="1200" kern="1200" dirty="0" smtClean="0">
                <a:solidFill>
                  <a:schemeClr val="tx1"/>
                </a:solidFill>
                <a:effectLst/>
                <a:latin typeface="+mn-lt"/>
                <a:ea typeface="+mn-ea"/>
                <a:cs typeface="+mn-cs"/>
              </a:rPr>
              <a:t> Грегори, лицензированный консультант «Внимание</a:t>
            </a:r>
            <a:r>
              <a:rPr lang="ru-RU" sz="1200" kern="1200" baseline="0" dirty="0" smtClean="0">
                <a:solidFill>
                  <a:schemeClr val="tx1"/>
                </a:solidFill>
                <a:effectLst/>
                <a:latin typeface="+mn-lt"/>
                <a:ea typeface="+mn-ea"/>
                <a:cs typeface="+mn-cs"/>
              </a:rPr>
              <a:t> на семье», Канада. </a:t>
            </a:r>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pPr/>
              <a:t>11</a:t>
            </a:fld>
            <a:endParaRPr lang="en-US"/>
          </a:p>
        </p:txBody>
      </p:sp>
    </p:spTree>
    <p:extLst>
      <p:ext uri="{BB962C8B-B14F-4D97-AF65-F5344CB8AC3E}">
        <p14:creationId xmlns:p14="http://schemas.microsoft.com/office/powerpoint/2010/main" val="4149199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ru-RU" sz="1200" b="1" kern="1200" dirty="0" smtClean="0">
                <a:solidFill>
                  <a:schemeClr val="tx1"/>
                </a:solidFill>
                <a:latin typeface="+mn-lt"/>
                <a:ea typeface="+mn-ea"/>
                <a:cs typeface="+mn-cs"/>
              </a:rPr>
              <a:t>Как распознать эмоциональное насилие</a:t>
            </a:r>
          </a:p>
          <a:p>
            <a:pPr fontAlgn="base"/>
            <a:endParaRPr lang="en-US" sz="1200" kern="1200" dirty="0">
              <a:solidFill>
                <a:schemeClr val="tx1"/>
              </a:solidFill>
              <a:effectLst/>
              <a:latin typeface="+mn-lt"/>
              <a:ea typeface="+mn-ea"/>
              <a:cs typeface="+mn-cs"/>
            </a:endParaRPr>
          </a:p>
          <a:p>
            <a:pPr fontAlgn="base"/>
            <a:r>
              <a:rPr lang="ru-RU" sz="1200" kern="1200" dirty="0" smtClean="0">
                <a:solidFill>
                  <a:schemeClr val="tx1"/>
                </a:solidFill>
                <a:latin typeface="+mn-lt"/>
                <a:ea typeface="+mn-ea"/>
                <a:cs typeface="+mn-cs"/>
              </a:rPr>
              <a:t>Чтобы распознавать нездоровые отношения, важно уметь отличать злоупотребления от обычного конфликта. Конфликт часто встречается в браке или в других отношениях, и это не обязательно означает жестокое обращение. Люди должны иметь свое мнение и быть свободными в его выражении. Но то, как выражается собственное мнение, является ключевым</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pPr fontAlgn="base"/>
            <a:r>
              <a:rPr lang="ru-RU" sz="1200" kern="1200" dirty="0" smtClean="0">
                <a:solidFill>
                  <a:schemeClr val="tx1"/>
                </a:solidFill>
                <a:latin typeface="+mn-lt"/>
                <a:ea typeface="+mn-ea"/>
                <a:cs typeface="+mn-cs"/>
              </a:rPr>
              <a:t>По словам эксперта, «расставание с партнером не относится к эмоциональному оскорблению. Также не запрещено спорить с вашим партнером. Не является эмоциональным оскорблением и то, когда кто-то реагирует на то, что вы сделали, обидой. Люди реагируют в ответ на собственное восприятие, поэтому их реакция не определяет ваше поведение. Также эмоциональным насилием нельзя назвать то, когда кто-то прямо говорит то, что думает. Возможно, в заявлении не хватает такта, но это не относится к эмоциональному оскорблению. Опять же, только потому, что кто-то реагирует на то, что было сказано, обидой, не означает, что человек подвергся эмоциональному насилию».</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pPr fontAlgn="base"/>
            <a:r>
              <a:rPr lang="ru-RU" sz="1200" kern="1200" dirty="0" smtClean="0">
                <a:solidFill>
                  <a:schemeClr val="tx1"/>
                </a:solidFill>
                <a:latin typeface="+mn-lt"/>
                <a:ea typeface="+mn-ea"/>
                <a:cs typeface="+mn-cs"/>
              </a:rPr>
              <a:t>В эмоциональном злоупотреблении есть преднамеренное доминирование, силовая динамика, которая выбирается человеком, который использует это поведение, чтобы иметь власть и держать другого под контролем</a:t>
            </a:r>
            <a:r>
              <a:rPr lang="en-US" sz="1200" kern="1200" dirty="0" smtClean="0">
                <a:solidFill>
                  <a:schemeClr val="tx1"/>
                </a:solidFill>
                <a:effectLst/>
                <a:latin typeface="+mn-lt"/>
                <a:ea typeface="+mn-ea"/>
                <a:cs typeface="+mn-cs"/>
              </a:rPr>
              <a:t>.</a:t>
            </a:r>
            <a:endParaRPr lang="ru-RU" sz="1200" kern="1200" dirty="0" smtClean="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3"/>
              </a:rPr>
              <a:t>https://www.psychologytoday.com/blog/traversing-the-inner-terrain/201609/when-is-it-emotional-abuse</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pPr/>
              <a:t>12</a:t>
            </a:fld>
            <a:endParaRPr lang="en-US"/>
          </a:p>
        </p:txBody>
      </p:sp>
    </p:spTree>
    <p:extLst>
      <p:ext uri="{BB962C8B-B14F-4D97-AF65-F5344CB8AC3E}">
        <p14:creationId xmlns:p14="http://schemas.microsoft.com/office/powerpoint/2010/main" val="3604081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ru-RU" sz="1200" kern="1200" dirty="0" smtClean="0">
                <a:solidFill>
                  <a:schemeClr val="tx1"/>
                </a:solidFill>
                <a:latin typeface="+mn-lt"/>
                <a:ea typeface="+mn-ea"/>
                <a:cs typeface="+mn-cs"/>
              </a:rPr>
              <a:t>Иногда есть и физические признаки. Зубы могут быть сжаты из-за напряжения; сердце может колотиться. Это тело говорит вам, что что-то не так. Каждый раз, когда вы пытаетесь просто поговорить, чтобы решить проблему или конфликт, кажется, что на вас нападают</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pPr fontAlgn="base"/>
            <a:r>
              <a:rPr lang="ru-RU" sz="1200" kern="1200" dirty="0" smtClean="0">
                <a:solidFill>
                  <a:schemeClr val="tx1"/>
                </a:solidFill>
                <a:latin typeface="+mn-lt"/>
                <a:ea typeface="+mn-ea"/>
                <a:cs typeface="+mn-cs"/>
              </a:rPr>
              <a:t>Наконец, ваше собственное поведение также может свидетельствовать об эмоциональном злоупотреблении. Вы чувствуете, что постоянно извиняетесь за поведение своего супруга? Считаете ли вы, что вам нужно изменить что-то в себе, чтобы соответствовать требованиям вашего супруга? Извинения на пустом месте и самобичевание являются наиболее часто встречающимися характеристиками эмоционально унижаемого супруга</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pPr fontAlgn="base"/>
            <a:r>
              <a:rPr lang="ru-RU" sz="1200" kern="1200" dirty="0" smtClean="0">
                <a:solidFill>
                  <a:schemeClr val="tx1"/>
                </a:solidFill>
                <a:latin typeface="+mn-lt"/>
                <a:ea typeface="+mn-ea"/>
                <a:cs typeface="+mn-cs"/>
              </a:rPr>
              <a:t>Жертва может рассуждать следующим образом: «Мне нужно изменить то и то в себе, потому что я недостаточно хорош(а), не соответствую идеалу… что мне сделать, чтобы поправить ситуацию?».</a:t>
            </a:r>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pPr/>
              <a:t>13</a:t>
            </a:fld>
            <a:endParaRPr lang="en-US"/>
          </a:p>
        </p:txBody>
      </p:sp>
    </p:spTree>
    <p:extLst>
      <p:ext uri="{BB962C8B-B14F-4D97-AF65-F5344CB8AC3E}">
        <p14:creationId xmlns:p14="http://schemas.microsoft.com/office/powerpoint/2010/main" val="2422002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Если вы задумались над тем, проявляется ли в ваших взаимоотношениях эмоциональное насилие, - это значит, что, скорее всего, проявляется. Проверьте себя прямо сейчас, ответив на ряд вопросов. Готовы? </a:t>
            </a:r>
          </a:p>
          <a:p>
            <a:r>
              <a:rPr lang="ru-RU" sz="1200" kern="1200" dirty="0" smtClean="0">
                <a:solidFill>
                  <a:schemeClr val="tx1"/>
                </a:solidFill>
                <a:latin typeface="+mn-lt"/>
                <a:ea typeface="+mn-ea"/>
                <a:cs typeface="+mn-cs"/>
              </a:rPr>
              <a:t>Ваш супруг или другой человек:</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lvl="0"/>
            <a:r>
              <a:rPr lang="ru-RU" sz="1200" kern="1200" dirty="0" smtClean="0">
                <a:solidFill>
                  <a:schemeClr val="tx1"/>
                </a:solidFill>
                <a:latin typeface="+mn-lt"/>
                <a:ea typeface="+mn-ea"/>
                <a:cs typeface="+mn-cs"/>
              </a:rPr>
              <a:t>Постоянно требует от вас подробного отчета о том, где вы и чем занимаетесь; хочет, чтобы вы постоянно были на связи. </a:t>
            </a:r>
          </a:p>
          <a:p>
            <a:pPr lvl="0"/>
            <a:r>
              <a:rPr lang="ru-RU" sz="1200" kern="1200" dirty="0" smtClean="0">
                <a:solidFill>
                  <a:schemeClr val="tx1"/>
                </a:solidFill>
                <a:latin typeface="+mn-lt"/>
                <a:ea typeface="+mn-ea"/>
                <a:cs typeface="+mn-cs"/>
              </a:rPr>
              <a:t>Требует пароли к вашему телефону, электронной почте и </a:t>
            </a:r>
            <a:r>
              <a:rPr lang="ru-RU" sz="1200" kern="1200" dirty="0" err="1" smtClean="0">
                <a:solidFill>
                  <a:schemeClr val="tx1"/>
                </a:solidFill>
                <a:latin typeface="+mn-lt"/>
                <a:ea typeface="+mn-ea"/>
                <a:cs typeface="+mn-cs"/>
              </a:rPr>
              <a:t>соцсетям</a:t>
            </a:r>
            <a:r>
              <a:rPr lang="ru-RU" sz="1200" kern="1200" dirty="0" smtClean="0">
                <a:solidFill>
                  <a:schemeClr val="tx1"/>
                </a:solidFill>
                <a:latin typeface="+mn-lt"/>
                <a:ea typeface="+mn-ea"/>
                <a:cs typeface="+mn-cs"/>
              </a:rPr>
              <a:t>. </a:t>
            </a:r>
          </a:p>
          <a:p>
            <a:pPr lvl="0"/>
            <a:r>
              <a:rPr lang="ru-RU" sz="1200" kern="1200" dirty="0" smtClean="0">
                <a:solidFill>
                  <a:schemeClr val="tx1"/>
                </a:solidFill>
                <a:latin typeface="+mn-lt"/>
                <a:ea typeface="+mn-ea"/>
                <a:cs typeface="+mn-cs"/>
              </a:rPr>
              <a:t>Очень ревнив и постоянно обвиняет вас в измене. </a:t>
            </a:r>
          </a:p>
          <a:p>
            <a:pPr lvl="0"/>
            <a:r>
              <a:rPr lang="ru-RU" sz="1200" kern="1200" dirty="0" smtClean="0">
                <a:solidFill>
                  <a:schemeClr val="tx1"/>
                </a:solidFill>
                <a:latin typeface="+mn-lt"/>
                <a:ea typeface="+mn-ea"/>
                <a:cs typeface="+mn-cs"/>
              </a:rPr>
              <a:t>Запрещает или не одобряет ваши встречи с друзьями или родственниками.  </a:t>
            </a:r>
          </a:p>
          <a:p>
            <a:pPr lvl="0"/>
            <a:r>
              <a:rPr lang="ru-RU" sz="1200" kern="1200" dirty="0" smtClean="0">
                <a:solidFill>
                  <a:schemeClr val="tx1"/>
                </a:solidFill>
                <a:latin typeface="+mn-lt"/>
                <a:ea typeface="+mn-ea"/>
                <a:cs typeface="+mn-cs"/>
              </a:rPr>
              <a:t>Пытается сделать так, чтобы вы больше не ходили на работу или учебу. </a:t>
            </a:r>
          </a:p>
          <a:p>
            <a:pPr lvl="0"/>
            <a:r>
              <a:rPr lang="ru-RU" sz="1200" kern="1200" dirty="0" smtClean="0">
                <a:solidFill>
                  <a:schemeClr val="tx1"/>
                </a:solidFill>
                <a:latin typeface="+mn-lt"/>
                <a:ea typeface="+mn-ea"/>
                <a:cs typeface="+mn-cs"/>
              </a:rPr>
              <a:t>Злится так, что вам становится страшно.</a:t>
            </a:r>
          </a:p>
          <a:p>
            <a:pPr lvl="0"/>
            <a:endParaRPr lang="ru-RU" sz="1200" kern="1200" dirty="0" smtClean="0">
              <a:solidFill>
                <a:schemeClr val="tx1"/>
              </a:solidFill>
              <a:latin typeface="+mn-lt"/>
              <a:ea typeface="+mn-ea"/>
              <a:cs typeface="+mn-cs"/>
            </a:endParaRPr>
          </a:p>
          <a:p>
            <a:r>
              <a:rPr lang="en-US" sz="1200" u="sng" kern="1200" dirty="0" smtClean="0">
                <a:solidFill>
                  <a:schemeClr val="tx1"/>
                </a:solidFill>
                <a:effectLst/>
                <a:latin typeface="+mn-lt"/>
                <a:ea typeface="+mn-ea"/>
                <a:cs typeface="+mn-cs"/>
                <a:hlinkClick r:id="rId3"/>
              </a:rPr>
              <a:t>https</a:t>
            </a:r>
            <a:r>
              <a:rPr lang="en-US" sz="1200" u="sng" kern="1200" dirty="0">
                <a:solidFill>
                  <a:schemeClr val="tx1"/>
                </a:solidFill>
                <a:effectLst/>
                <a:latin typeface="+mn-lt"/>
                <a:ea typeface="+mn-ea"/>
                <a:cs typeface="+mn-cs"/>
                <a:hlinkClick r:id="rId3"/>
              </a:rPr>
              <a:t>://www.womenshealth.gov/relationships-and-safety/other-types/emotional-and-verbal-abuse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pPr/>
              <a:t>14</a:t>
            </a:fld>
            <a:endParaRPr lang="en-US"/>
          </a:p>
        </p:txBody>
      </p:sp>
    </p:spTree>
    <p:extLst>
      <p:ext uri="{BB962C8B-B14F-4D97-AF65-F5344CB8AC3E}">
        <p14:creationId xmlns:p14="http://schemas.microsoft.com/office/powerpoint/2010/main" val="2163808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itchFamily="34" charset="0"/>
              <a:buChar char="•"/>
            </a:pPr>
            <a:r>
              <a:rPr lang="ru-RU" sz="1200" kern="1200" dirty="0" smtClean="0">
                <a:solidFill>
                  <a:schemeClr val="tx1"/>
                </a:solidFill>
                <a:latin typeface="+mn-lt"/>
                <a:ea typeface="+mn-ea"/>
                <a:cs typeface="+mn-cs"/>
              </a:rPr>
              <a:t>Контролирует все ваши финансы или то, как вы тратите деньги. </a:t>
            </a:r>
          </a:p>
          <a:p>
            <a:pPr lvl="0">
              <a:buFont typeface="Arial" pitchFamily="34" charset="0"/>
              <a:buChar char="•"/>
            </a:pPr>
            <a:r>
              <a:rPr lang="ru-RU" sz="1200" kern="1200" dirty="0" smtClean="0">
                <a:solidFill>
                  <a:schemeClr val="tx1"/>
                </a:solidFill>
                <a:latin typeface="+mn-lt"/>
                <a:ea typeface="+mn-ea"/>
                <a:cs typeface="+mn-cs"/>
              </a:rPr>
              <a:t>Запрещает вам ходить к врачу.</a:t>
            </a:r>
          </a:p>
          <a:p>
            <a:pPr lvl="0">
              <a:buFont typeface="Arial" pitchFamily="34" charset="0"/>
              <a:buChar char="•"/>
            </a:pPr>
            <a:r>
              <a:rPr lang="ru-RU" sz="1200" kern="1200" dirty="0" smtClean="0">
                <a:solidFill>
                  <a:schemeClr val="tx1"/>
                </a:solidFill>
                <a:latin typeface="+mn-lt"/>
                <a:ea typeface="+mn-ea"/>
                <a:cs typeface="+mn-cs"/>
              </a:rPr>
              <a:t>Унижает вас перед другими людьми.</a:t>
            </a:r>
          </a:p>
          <a:p>
            <a:pPr lvl="0">
              <a:buFont typeface="Arial" pitchFamily="34" charset="0"/>
              <a:buChar char="•"/>
            </a:pPr>
            <a:r>
              <a:rPr lang="ru-RU" sz="1200" kern="1200" dirty="0" smtClean="0">
                <a:solidFill>
                  <a:schemeClr val="tx1"/>
                </a:solidFill>
                <a:latin typeface="+mn-lt"/>
                <a:ea typeface="+mn-ea"/>
                <a:cs typeface="+mn-cs"/>
              </a:rPr>
              <a:t>Называет вас различными оскорбительными прозвищами (например, «тупая», «омерзительная», «никчемная», «</a:t>
            </a:r>
            <a:r>
              <a:rPr lang="ru-RU" sz="1200" kern="1200" dirty="0" err="1" smtClean="0">
                <a:solidFill>
                  <a:schemeClr val="tx1"/>
                </a:solidFill>
                <a:latin typeface="+mn-lt"/>
                <a:ea typeface="+mn-ea"/>
                <a:cs typeface="+mn-cs"/>
              </a:rPr>
              <a:t>шлюха</a:t>
            </a:r>
            <a:r>
              <a:rPr lang="ru-RU" sz="1200" kern="1200" dirty="0" smtClean="0">
                <a:solidFill>
                  <a:schemeClr val="tx1"/>
                </a:solidFill>
                <a:latin typeface="+mn-lt"/>
                <a:ea typeface="+mn-ea"/>
                <a:cs typeface="+mn-cs"/>
              </a:rPr>
              <a:t>» или «толстуха»).</a:t>
            </a:r>
          </a:p>
          <a:p>
            <a:pPr lvl="0">
              <a:buFont typeface="Arial" pitchFamily="34" charset="0"/>
              <a:buChar char="•"/>
            </a:pPr>
            <a:r>
              <a:rPr lang="ru-RU" sz="1200" kern="1200" dirty="0" smtClean="0">
                <a:solidFill>
                  <a:schemeClr val="tx1"/>
                </a:solidFill>
                <a:latin typeface="+mn-lt"/>
                <a:ea typeface="+mn-ea"/>
                <a:cs typeface="+mn-cs"/>
              </a:rPr>
              <a:t>Угрожает, что причинит боль людям, которые вам дороги, или животным.</a:t>
            </a:r>
          </a:p>
          <a:p>
            <a:pPr lvl="0">
              <a:buFont typeface="Arial" pitchFamily="34" charset="0"/>
              <a:buChar char="•"/>
            </a:pPr>
            <a:r>
              <a:rPr lang="ru-RU" sz="1200" kern="1200" dirty="0" smtClean="0">
                <a:solidFill>
                  <a:schemeClr val="tx1"/>
                </a:solidFill>
                <a:latin typeface="+mn-lt"/>
                <a:ea typeface="+mn-ea"/>
                <a:cs typeface="+mn-cs"/>
              </a:rPr>
              <a:t>Угрожает позвонить в полицию или социальные службы и нажаловаться на вас. </a:t>
            </a:r>
          </a:p>
          <a:p>
            <a:pPr lvl="0">
              <a:buFont typeface="Arial" pitchFamily="34" charset="0"/>
              <a:buChar char="•"/>
            </a:pPr>
            <a:r>
              <a:rPr lang="ru-RU" sz="1200" kern="1200" dirty="0" smtClean="0">
                <a:solidFill>
                  <a:schemeClr val="tx1"/>
                </a:solidFill>
                <a:latin typeface="+mn-lt"/>
                <a:ea typeface="+mn-ea"/>
                <a:cs typeface="+mn-cs"/>
              </a:rPr>
              <a:t>В состоянии обиды угрожает, что навредит себе.</a:t>
            </a:r>
          </a:p>
          <a:p>
            <a:pPr lvl="0">
              <a:buFont typeface="Arial" pitchFamily="34" charset="0"/>
              <a:buChar char="•"/>
            </a:pPr>
            <a:r>
              <a:rPr lang="ru-RU" sz="1200" kern="1200" dirty="0" smtClean="0">
                <a:solidFill>
                  <a:schemeClr val="tx1"/>
                </a:solidFill>
                <a:latin typeface="+mn-lt"/>
                <a:ea typeface="+mn-ea"/>
                <a:cs typeface="+mn-cs"/>
              </a:rPr>
              <a:t>Говорит что-то вроде: «Если ты не будешь моей, то будешь ничьей». </a:t>
            </a:r>
          </a:p>
          <a:p>
            <a:pPr lvl="0">
              <a:buFont typeface="Arial" pitchFamily="34" charset="0"/>
              <a:buChar char="•"/>
            </a:pPr>
            <a:r>
              <a:rPr lang="ru-RU" sz="1200" kern="1200" dirty="0" smtClean="0">
                <a:solidFill>
                  <a:schemeClr val="tx1"/>
                </a:solidFill>
                <a:latin typeface="+mn-lt"/>
                <a:ea typeface="+mn-ea"/>
                <a:cs typeface="+mn-cs"/>
              </a:rPr>
              <a:t>Решает за вас то, что должны решать вы сами (например, что носить или есть).</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D26DF28-F30B-FF47-8F8A-1A1B5A783041}" type="slidenum">
              <a:rPr lang="en-US" smtClean="0"/>
              <a:pPr/>
              <a:t>15</a:t>
            </a:fld>
            <a:endParaRPr lang="en-US"/>
          </a:p>
        </p:txBody>
      </p:sp>
    </p:spTree>
    <p:extLst>
      <p:ext uri="{BB962C8B-B14F-4D97-AF65-F5344CB8AC3E}">
        <p14:creationId xmlns:p14="http://schemas.microsoft.com/office/powerpoint/2010/main" val="240678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79400"/>
            <a:ext cx="3028950" cy="1704975"/>
          </a:xfrm>
        </p:spPr>
      </p:sp>
      <p:sp>
        <p:nvSpPr>
          <p:cNvPr id="3" name="Notes Placeholder 2"/>
          <p:cNvSpPr>
            <a:spLocks noGrp="1"/>
          </p:cNvSpPr>
          <p:nvPr>
            <p:ph type="body" idx="1"/>
          </p:nvPr>
        </p:nvSpPr>
        <p:spPr>
          <a:xfrm>
            <a:off x="665018" y="2093764"/>
            <a:ext cx="5486400" cy="3600450"/>
          </a:xfrm>
        </p:spPr>
        <p:txBody>
          <a:bodyPr/>
          <a:lstStyle/>
          <a:p>
            <a:pPr fontAlgn="base"/>
            <a:r>
              <a:rPr lang="ru-RU" sz="1200" b="1" kern="1200" dirty="0" smtClean="0">
                <a:solidFill>
                  <a:schemeClr val="tx1"/>
                </a:solidFill>
                <a:latin typeface="+mn-lt"/>
                <a:ea typeface="+mn-ea"/>
                <a:cs typeface="+mn-cs"/>
              </a:rPr>
              <a:t>Как бы вы ответили на эмоциональное насилие?</a:t>
            </a:r>
            <a:endParaRPr lang="ru-RU" sz="1200" kern="1200" dirty="0" smtClean="0">
              <a:solidFill>
                <a:schemeClr val="tx1"/>
              </a:solidFill>
              <a:latin typeface="+mn-lt"/>
              <a:ea typeface="+mn-ea"/>
              <a:cs typeface="+mn-cs"/>
            </a:endParaRPr>
          </a:p>
          <a:p>
            <a:pPr fontAlgn="base"/>
            <a:r>
              <a:rPr lang="ru-RU" sz="1200" kern="1200" dirty="0" smtClean="0">
                <a:solidFill>
                  <a:schemeClr val="tx1"/>
                </a:solidFill>
                <a:latin typeface="+mn-lt"/>
                <a:ea typeface="+mn-ea"/>
                <a:cs typeface="+mn-cs"/>
              </a:rPr>
              <a:t>Важно противостоять обидчику с добротой, но твердо. Вот пять способов, которыми психологи предлагают реагировать тем, кто испытывает эмоциональное насилие над собой: </a:t>
            </a:r>
          </a:p>
          <a:p>
            <a:endParaRPr lang="en-US" sz="1100" dirty="0"/>
          </a:p>
          <a:p>
            <a:pPr lvl="0" fontAlgn="base"/>
            <a:r>
              <a:rPr lang="ru-RU" sz="1200" b="1" kern="1200" dirty="0" smtClean="0">
                <a:solidFill>
                  <a:schemeClr val="tx1"/>
                </a:solidFill>
                <a:latin typeface="+mn-lt"/>
                <a:ea typeface="+mn-ea"/>
                <a:cs typeface="+mn-cs"/>
              </a:rPr>
              <a:t>Изучите эмоционально оскорбительные тактики и научитесь давать отпор. </a:t>
            </a:r>
            <a:r>
              <a:rPr lang="ru-RU" sz="1200" kern="1200" dirty="0" smtClean="0">
                <a:solidFill>
                  <a:schemeClr val="tx1"/>
                </a:solidFill>
                <a:latin typeface="+mn-lt"/>
                <a:ea typeface="+mn-ea"/>
                <a:cs typeface="+mn-cs"/>
              </a:rPr>
              <a:t>Изучите человека, с которым имеете дело. Манипуляторы знают ваши слабые места. Важно понимать, что цель насильника состоит в том, чтобы контролировать вас и избегать значимой беседы. Злоупотребление используется как тактика, чтобы манипулировать и иметь власть над вами. Если вы сосредоточитесь на содержании, вы попадете в ловушку, пытаясь ответить рационально, отрицая обвинения и объясняя свои действия. В этот момент обидчик выигрывает и снимает с себя ответственность за словесные оскорбления</a:t>
            </a:r>
            <a:r>
              <a:rPr lang="en-US" sz="1100" kern="1200" dirty="0" smtClean="0">
                <a:solidFill>
                  <a:schemeClr val="tx1"/>
                </a:solidFill>
                <a:effectLst/>
                <a:latin typeface="+mn-lt"/>
                <a:ea typeface="+mn-ea"/>
                <a:cs typeface="+mn-cs"/>
              </a:rPr>
              <a:t>.</a:t>
            </a:r>
            <a:endParaRPr lang="en-US" sz="1100" kern="1200" dirty="0">
              <a:solidFill>
                <a:schemeClr val="tx1"/>
              </a:solidFill>
              <a:effectLst/>
              <a:latin typeface="+mn-lt"/>
              <a:ea typeface="+mn-ea"/>
              <a:cs typeface="+mn-cs"/>
            </a:endParaRPr>
          </a:p>
          <a:p>
            <a:pPr fontAlgn="base"/>
            <a:r>
              <a:rPr lang="en-US" sz="1100" kern="1200" dirty="0">
                <a:solidFill>
                  <a:schemeClr val="tx1"/>
                </a:solidFill>
                <a:effectLst/>
                <a:latin typeface="+mn-lt"/>
                <a:ea typeface="+mn-ea"/>
                <a:cs typeface="+mn-cs"/>
              </a:rPr>
              <a:t> </a:t>
            </a:r>
          </a:p>
          <a:p>
            <a:pPr lvl="0" fontAlgn="base"/>
            <a:r>
              <a:rPr lang="ru-RU" sz="1200" b="1" kern="1200" dirty="0" smtClean="0">
                <a:solidFill>
                  <a:schemeClr val="tx1"/>
                </a:solidFill>
                <a:latin typeface="+mn-lt"/>
                <a:ea typeface="+mn-ea"/>
                <a:cs typeface="+mn-cs"/>
              </a:rPr>
              <a:t>Установите здоровые границы</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Даже Христос чувствовал необходимость устанавливать границы в Своей жизни. Мы должны сделать то же самое. У нас есть индивидуальность, данная нам Богом, и с ней – право распоряжаться вещами, которые нам принадлежат. Таким образом, мы не должны бояться противостоять злоупотреблениям по отношению к себе или устанавливать ограничения на то, сколько мы их будем терпеть. Установите границы в своих отношениях. Держите ситуацию под контролем и </a:t>
            </a:r>
            <a:r>
              <a:rPr lang="ru-RU" sz="1200" u="sng" kern="1200" dirty="0" smtClean="0">
                <a:solidFill>
                  <a:schemeClr val="tx1"/>
                </a:solidFill>
                <a:latin typeface="+mn-lt"/>
                <a:ea typeface="+mn-ea"/>
                <a:cs typeface="+mn-cs"/>
              </a:rPr>
              <a:t>обозначайте границу для себя, а не для своего супруга</a:t>
            </a:r>
            <a:r>
              <a:rPr lang="ru-RU" sz="1200" kern="1200" dirty="0" smtClean="0">
                <a:solidFill>
                  <a:schemeClr val="tx1"/>
                </a:solidFill>
                <a:latin typeface="+mn-lt"/>
                <a:ea typeface="+mn-ea"/>
                <a:cs typeface="+mn-cs"/>
              </a:rPr>
              <a:t>. Например, если ваш супруг агрессивно ведет себя за рулем, скажите: «Прекрати так водить или я не буду с тобой больше ездить», а не: «Ты не мог бы ехать помедленнее?»</a:t>
            </a:r>
            <a:endParaRPr lang="en-US" sz="1100" kern="1200" dirty="0">
              <a:solidFill>
                <a:schemeClr val="tx1"/>
              </a:solidFill>
              <a:effectLst/>
              <a:latin typeface="+mn-lt"/>
              <a:ea typeface="+mn-ea"/>
              <a:cs typeface="+mn-cs"/>
            </a:endParaRPr>
          </a:p>
          <a:p>
            <a:pPr fontAlgn="base"/>
            <a:endParaRPr lang="en-US" sz="1100" kern="1200" dirty="0">
              <a:solidFill>
                <a:schemeClr val="tx1"/>
              </a:solidFill>
              <a:effectLst/>
              <a:latin typeface="+mn-lt"/>
              <a:ea typeface="+mn-ea"/>
              <a:cs typeface="+mn-cs"/>
            </a:endParaRPr>
          </a:p>
          <a:p>
            <a:pPr fontAlgn="base"/>
            <a:r>
              <a:rPr lang="ru-RU" sz="1200" kern="1200" dirty="0" smtClean="0">
                <a:solidFill>
                  <a:schemeClr val="tx1"/>
                </a:solidFill>
                <a:latin typeface="+mn-lt"/>
                <a:ea typeface="+mn-ea"/>
                <a:cs typeface="+mn-cs"/>
              </a:rPr>
              <a:t>В некоторых случаях словесное оскорбление лучше всего решать с помощью категоричных утверждений, типа: «Прекрати!», «Не разговаривай со мной так!», «Это унизительно!», «Не обзывай меня!», «Не кричи на меня!», «Не разговаривай со мной таким тоном», «Я не подчиняюсь приказам!» и т. д. Таким образом, вы устанавливаете границу того, как вы хотите, чтобы с вами обращались, и возвращаете себе контроль над ситуацией. Обидчик может ответить: «И что тогда?». Вы можете сказать: «Я не буду продолжать этот разговор».</a:t>
            </a:r>
          </a:p>
          <a:p>
            <a:pPr fontAlgn="base"/>
            <a:r>
              <a:rPr lang="en-US" sz="1100" kern="1200" dirty="0">
                <a:solidFill>
                  <a:schemeClr val="tx1"/>
                </a:solidFill>
                <a:effectLst/>
                <a:latin typeface="+mn-lt"/>
                <a:ea typeface="+mn-ea"/>
                <a:cs typeface="+mn-cs"/>
              </a:rPr>
              <a:t> </a:t>
            </a:r>
          </a:p>
          <a:p>
            <a:pPr lvl="0" fontAlgn="base"/>
            <a:r>
              <a:rPr lang="ru-RU" sz="1200" b="1" kern="1200" dirty="0" smtClean="0">
                <a:solidFill>
                  <a:schemeClr val="tx1"/>
                </a:solidFill>
                <a:latin typeface="+mn-lt"/>
                <a:ea typeface="+mn-ea"/>
                <a:cs typeface="+mn-cs"/>
              </a:rPr>
              <a:t>Укрепляйте свою самооценку и самоуважение</a:t>
            </a:r>
            <a:r>
              <a:rPr lang="en-US" sz="1100" b="1" kern="1200" dirty="0" smtClean="0">
                <a:solidFill>
                  <a:schemeClr val="tx1"/>
                </a:solidFill>
                <a:effectLst/>
                <a:latin typeface="+mn-lt"/>
                <a:ea typeface="+mn-ea"/>
                <a:cs typeface="+mn-cs"/>
              </a:rPr>
              <a:t>.</a:t>
            </a:r>
            <a:r>
              <a:rPr lang="en-US" sz="1100" kern="1200" dirty="0" smtClean="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fontAlgn="base"/>
            <a:r>
              <a:rPr lang="ru-RU" sz="1200" kern="1200" dirty="0" smtClean="0">
                <a:solidFill>
                  <a:schemeClr val="tx1"/>
                </a:solidFill>
                <a:latin typeface="+mn-lt"/>
                <a:ea typeface="+mn-ea"/>
                <a:cs typeface="+mn-cs"/>
              </a:rPr>
              <a:t>Злоупотребление может медленно сходить на нет с появлением чувства собственного достоинства. Как правило, как обидчик, так и жертва пережили в детстве какое-то бесчестие в отношениях и имеют ущербную самооценку. Помните, это не ваша вина. Библия содержит много замечательных напоминаний о том, насколько вы ценны. «Любовью вечною Я возлюбил тебя и потому простер к тебе благоволение...» (Иеремия 31:3).</a:t>
            </a:r>
          </a:p>
          <a:p>
            <a:pPr fontAlgn="base"/>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Христос пришел бы на эту землю, даже если бы Ему нужно было умереть только за вас. Вы – зеница Его ока. Возвысьте голос. Говорите с вашим супругом с уважением, но будьте честны и уязвимы, вместо того, чтобы держать все в себе и копить обиду. Если ваш супруг отказывается пойти на встречу и примириться после того, как вы встаете на свою защиту, скажите ему, что он должен уважать вас или вам придется держаться от него на расстоянии</a:t>
            </a:r>
            <a:endParaRPr lang="en-US" sz="1100" dirty="0"/>
          </a:p>
        </p:txBody>
      </p:sp>
      <p:sp>
        <p:nvSpPr>
          <p:cNvPr id="4" name="Slide Number Placeholder 3"/>
          <p:cNvSpPr>
            <a:spLocks noGrp="1"/>
          </p:cNvSpPr>
          <p:nvPr>
            <p:ph type="sldNum" sz="quarter" idx="10"/>
          </p:nvPr>
        </p:nvSpPr>
        <p:spPr/>
        <p:txBody>
          <a:bodyPr/>
          <a:lstStyle/>
          <a:p>
            <a:fld id="{3D26DF28-F30B-FF47-8F8A-1A1B5A783041}" type="slidenum">
              <a:rPr lang="en-US" smtClean="0"/>
              <a:pPr/>
              <a:t>16</a:t>
            </a:fld>
            <a:endParaRPr lang="en-US"/>
          </a:p>
        </p:txBody>
      </p:sp>
    </p:spTree>
    <p:extLst>
      <p:ext uri="{BB962C8B-B14F-4D97-AF65-F5344CB8AC3E}">
        <p14:creationId xmlns:p14="http://schemas.microsoft.com/office/powerpoint/2010/main" val="3054904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2138" y="395288"/>
            <a:ext cx="4414837" cy="2482850"/>
          </a:xfrm>
        </p:spPr>
      </p:sp>
      <p:sp>
        <p:nvSpPr>
          <p:cNvPr id="3" name="Notes Placeholder 2"/>
          <p:cNvSpPr>
            <a:spLocks noGrp="1"/>
          </p:cNvSpPr>
          <p:nvPr>
            <p:ph type="body" idx="1"/>
          </p:nvPr>
        </p:nvSpPr>
        <p:spPr>
          <a:xfrm>
            <a:off x="685800" y="2997784"/>
            <a:ext cx="5486400" cy="3600450"/>
          </a:xfrm>
        </p:spPr>
        <p:txBody>
          <a:bodyPr/>
          <a:lstStyle/>
          <a:p>
            <a:pPr lvl="0" fontAlgn="base"/>
            <a:r>
              <a:rPr lang="ru-RU" sz="1200" b="1" kern="1200" dirty="0" smtClean="0">
                <a:solidFill>
                  <a:schemeClr val="tx1"/>
                </a:solidFill>
                <a:latin typeface="+mn-lt"/>
                <a:ea typeface="+mn-ea"/>
                <a:cs typeface="+mn-cs"/>
              </a:rPr>
              <a:t>Немедленно обратитесь за помощью к профессиональному консультанту.</a:t>
            </a:r>
          </a:p>
          <a:p>
            <a:pPr lvl="0" fontAlgn="base"/>
            <a:r>
              <a:rPr lang="ru-RU" sz="1200" kern="1200" dirty="0" smtClean="0">
                <a:solidFill>
                  <a:schemeClr val="tx1"/>
                </a:solidFill>
                <a:latin typeface="+mn-lt"/>
                <a:ea typeface="+mn-ea"/>
                <a:cs typeface="+mn-cs"/>
              </a:rPr>
              <a:t>Если вы находитесь в непосредственной опасности, позвоните в полицию или горячую линию кризисного центра. Если вы не подвергаетесь непосредственной опасности, поговорите с другом, которому можете доверять, или членом семьи, врачом или добровольцем убежища для жертв насилия или горячей линии для помощи страдающим от домашнего насилия. Борьба с обидчиком, особенно в долгосрочных отношениях, может быть сложной задачей. Часто требуется групповая поддержка и перепроверка, поддержка врача или консультанта, чтобы жертва могла на постоянной основе противостоять злоупотреблениям. Без этого вы можете сомневаться в реальности происходящего, чувствовать себя виноватой и опасаться потери отношений или негативных последствий. Как только вы вернете свою силу и восстановите свою самооценку, вы перестанете позволять кому-то оскорблять вас. Если злоупотребление прекратится, отношения могут улучшиться, но для реальных положительных изменений вы оба должны быть готовы рискнуть выйти навстречу переменам. Рассмотрите индивидуальную и, возможно, парную терапию и консультирование</a:t>
            </a:r>
            <a:r>
              <a:rPr lang="en-US" sz="1100" kern="1200" dirty="0" smtClean="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fontAlgn="base"/>
            <a:r>
              <a:rPr lang="ru-RU" sz="1200" u="sng" kern="1200" dirty="0" smtClean="0">
                <a:solidFill>
                  <a:schemeClr val="tx1"/>
                </a:solidFill>
                <a:latin typeface="+mn-lt"/>
                <a:ea typeface="+mn-ea"/>
                <a:cs typeface="+mn-cs"/>
              </a:rPr>
              <a:t>Предостережение:</a:t>
            </a:r>
            <a:r>
              <a:rPr lang="ru-RU" sz="1200" kern="1200" dirty="0" smtClean="0">
                <a:solidFill>
                  <a:schemeClr val="tx1"/>
                </a:solidFill>
                <a:latin typeface="+mn-lt"/>
                <a:ea typeface="+mn-ea"/>
                <a:cs typeface="+mn-cs"/>
              </a:rPr>
              <a:t> На данном этапе желательно не начинать с парных консультаций. Для жертвы может быть небезопасно рассказывать семейному консультанту всю правду при обидчике. Злоупотребление не является виной жертвы, и это то, над чем обидчик должен работать самостоятельно, прежде чем проходить семейную терапию. Как супруга может спокойно обсуждать семейные отношения на сеансе терапии, а затем ехать вместе с мужем домой, выслушивая обвинения, оскорбления и эмоциональное «избиение», даже если удары не наносятся непосредственно по телу? Любая парная терапия не может осуществляться безопасно и эффективно, если жертва все еще подвергается насилию</a:t>
            </a:r>
            <a:r>
              <a:rPr lang="en-US" sz="1100" kern="1200" dirty="0" smtClean="0">
                <a:solidFill>
                  <a:schemeClr val="tx1"/>
                </a:solidFill>
                <a:effectLst/>
                <a:latin typeface="+mn-lt"/>
                <a:ea typeface="+mn-ea"/>
                <a:cs typeface="+mn-cs"/>
              </a:rPr>
              <a:t>.</a:t>
            </a:r>
            <a:endParaRPr lang="en-US" sz="1100" kern="1200" dirty="0">
              <a:solidFill>
                <a:schemeClr val="tx1"/>
              </a:solidFill>
              <a:effectLst/>
              <a:latin typeface="+mn-lt"/>
              <a:ea typeface="+mn-ea"/>
              <a:cs typeface="+mn-cs"/>
            </a:endParaRPr>
          </a:p>
          <a:p>
            <a:pPr fontAlgn="base"/>
            <a:r>
              <a:rPr lang="ru-RU" sz="1200" kern="1200" dirty="0" smtClean="0">
                <a:solidFill>
                  <a:schemeClr val="tx1"/>
                </a:solidFill>
                <a:latin typeface="+mn-lt"/>
                <a:ea typeface="+mn-ea"/>
                <a:cs typeface="+mn-cs"/>
              </a:rPr>
              <a:t>Если обидчик готов признать свою потребность в изменении, есть надежда на перемены. Если нет, вам, возможно, придется спросить себя, с чем я готова жить, и что я больше не желаю терпеть? Если этот человек не собирается меняться, вы не можете насильно заставить его измениться или захотеть перемен.  Ему необходимо сделать этот выбор самостоятельно. В этом случае необходимо установить четкие границы дозволенного</a:t>
            </a:r>
            <a:r>
              <a:rPr lang="en-US" sz="1100" kern="1200" dirty="0" smtClean="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fontAlgn="base"/>
            <a:r>
              <a:rPr lang="en-US" sz="110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Ищите утешения, исцеления и мудрости у Бога</a:t>
            </a:r>
            <a:r>
              <a:rPr lang="en-US" sz="1100" b="1" kern="1200" dirty="0" smtClean="0">
                <a:solidFill>
                  <a:schemeClr val="tx1"/>
                </a:solidFill>
                <a:effectLst/>
                <a:latin typeface="+mn-lt"/>
                <a:ea typeface="+mn-ea"/>
                <a:cs typeface="+mn-cs"/>
              </a:rPr>
              <a:t>.</a:t>
            </a:r>
            <a:r>
              <a:rPr lang="en-US" sz="1100" kern="1200" dirty="0" smtClean="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fontAlgn="base"/>
            <a:r>
              <a:rPr lang="ru-RU" sz="1200" kern="1200" dirty="0" smtClean="0">
                <a:solidFill>
                  <a:schemeClr val="tx1"/>
                </a:solidFill>
                <a:latin typeface="+mn-lt"/>
                <a:ea typeface="+mn-ea"/>
                <a:cs typeface="+mn-cs"/>
              </a:rPr>
              <a:t>Святой Дух - наш Утешитель и будет вести нас в мудрости и истине. Он может согреть наше сердце своей исцеляющей любовью. Он может научить нас, что сказать. Иисус страдал от всех форм жестокого обращения, включая психологическое и эмоциональное насилие. Разница лишь в том, что Он принял все злоупотребления и не защищал себя от них, как обычно это делаем мы. Боль, которую Он ощущал, была гораздо глубже, чем боль, которую мы чувствуем сегодня, потому что мы часто пытаемся защитить себя от боли, а Он этого не делал</a:t>
            </a:r>
            <a:r>
              <a:rPr lang="en-US" sz="1100" kern="1200" dirty="0" smtClean="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endParaRPr lang="en-US" sz="1100" dirty="0"/>
          </a:p>
        </p:txBody>
      </p:sp>
      <p:sp>
        <p:nvSpPr>
          <p:cNvPr id="4" name="Slide Number Placeholder 3"/>
          <p:cNvSpPr>
            <a:spLocks noGrp="1"/>
          </p:cNvSpPr>
          <p:nvPr>
            <p:ph type="sldNum" sz="quarter" idx="10"/>
          </p:nvPr>
        </p:nvSpPr>
        <p:spPr/>
        <p:txBody>
          <a:bodyPr/>
          <a:lstStyle/>
          <a:p>
            <a:fld id="{3D26DF28-F30B-FF47-8F8A-1A1B5A783041}" type="slidenum">
              <a:rPr lang="en-US" smtClean="0"/>
              <a:pPr/>
              <a:t>17</a:t>
            </a:fld>
            <a:endParaRPr lang="en-US"/>
          </a:p>
        </p:txBody>
      </p:sp>
    </p:spTree>
    <p:extLst>
      <p:ext uri="{BB962C8B-B14F-4D97-AF65-F5344CB8AC3E}">
        <p14:creationId xmlns:p14="http://schemas.microsoft.com/office/powerpoint/2010/main" val="190259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ru-RU" sz="1200" kern="1200" dirty="0" err="1" smtClean="0">
                <a:solidFill>
                  <a:schemeClr val="tx1"/>
                </a:solidFill>
                <a:latin typeface="+mn-lt"/>
                <a:ea typeface="+mn-ea"/>
                <a:cs typeface="+mn-cs"/>
              </a:rPr>
              <a:t>Эллен</a:t>
            </a:r>
            <a:r>
              <a:rPr lang="ru-RU" sz="1200" kern="1200" dirty="0" smtClean="0">
                <a:solidFill>
                  <a:schemeClr val="tx1"/>
                </a:solidFill>
                <a:latin typeface="+mn-lt"/>
                <a:ea typeface="+mn-ea"/>
                <a:cs typeface="+mn-cs"/>
              </a:rPr>
              <a:t> Г. Уайт пишет в «Желании веков»:</a:t>
            </a:r>
            <a:r>
              <a:rPr lang="ru-RU" sz="1200" i="1" kern="1200" dirty="0" smtClean="0">
                <a:solidFill>
                  <a:schemeClr val="tx1"/>
                </a:solidFill>
                <a:latin typeface="+mn-lt"/>
                <a:ea typeface="+mn-ea"/>
                <a:cs typeface="+mn-cs"/>
              </a:rPr>
              <a:t> </a:t>
            </a:r>
          </a:p>
          <a:p>
            <a:pPr fontAlgn="base"/>
            <a:endParaRPr lang="ru-RU" sz="1200" i="1" kern="1200" dirty="0" smtClean="0">
              <a:solidFill>
                <a:schemeClr val="tx1"/>
              </a:solidFill>
              <a:latin typeface="+mn-lt"/>
              <a:ea typeface="+mn-ea"/>
              <a:cs typeface="+mn-cs"/>
            </a:endParaRPr>
          </a:p>
          <a:p>
            <a:pPr fontAlgn="base"/>
            <a:r>
              <a:rPr lang="ru-RU" sz="1200" i="1" kern="1200" dirty="0" smtClean="0">
                <a:solidFill>
                  <a:schemeClr val="tx1"/>
                </a:solidFill>
                <a:latin typeface="+mn-lt"/>
                <a:ea typeface="+mn-ea"/>
                <a:cs typeface="+mn-cs"/>
              </a:rPr>
              <a:t>[Иисус говорит]: «</a:t>
            </a:r>
            <a:r>
              <a:rPr lang="ru-RU" sz="1200" kern="1200" dirty="0" smtClean="0">
                <a:solidFill>
                  <a:schemeClr val="tx1"/>
                </a:solidFill>
                <a:latin typeface="+mn-lt"/>
                <a:ea typeface="+mn-ea"/>
                <a:cs typeface="+mn-cs"/>
              </a:rPr>
              <a:t>Я знаю ваши слезы, Я также плакал. Мне ведомы печали, которые настолько глубоки, что не могут быть доверены ни одному человеку. Не думайте, что вы одиноки и оставлены. Хотя ваша боль не трогает ни одно сердце на земле, взирайте на Меня и живите».</a:t>
            </a:r>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pPr fontAlgn="base"/>
            <a:endParaRPr lang="ru-RU" sz="1200" kern="1200" dirty="0" smtClean="0">
              <a:solidFill>
                <a:schemeClr val="tx1"/>
              </a:solidFill>
              <a:latin typeface="+mn-lt"/>
              <a:ea typeface="+mn-ea"/>
              <a:cs typeface="+mn-cs"/>
            </a:endParaRPr>
          </a:p>
          <a:p>
            <a:r>
              <a:rPr lang="ru-RU" sz="1200" kern="1200" dirty="0" err="1" smtClean="0">
                <a:solidFill>
                  <a:schemeClr val="tx1"/>
                </a:solidFill>
                <a:latin typeface="+mn-lt"/>
                <a:ea typeface="+mn-ea"/>
                <a:cs typeface="+mn-cs"/>
              </a:rPr>
              <a:t>Эллен</a:t>
            </a:r>
            <a:r>
              <a:rPr lang="ru-RU" sz="1200" kern="1200" dirty="0" smtClean="0">
                <a:solidFill>
                  <a:schemeClr val="tx1"/>
                </a:solidFill>
                <a:latin typeface="+mn-lt"/>
                <a:ea typeface="+mn-ea"/>
                <a:cs typeface="+mn-cs"/>
              </a:rPr>
              <a:t> Г. Уайт, «Желание веков»</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с</a:t>
            </a:r>
            <a:r>
              <a:rPr lang="en-US" sz="1200" kern="1200" dirty="0" smtClean="0">
                <a:solidFill>
                  <a:schemeClr val="tx1"/>
                </a:solidFill>
                <a:latin typeface="+mn-lt"/>
                <a:ea typeface="+mn-ea"/>
                <a:cs typeface="+mn-cs"/>
              </a:rPr>
              <a:t>. 483.</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pPr/>
              <a:t>18</a:t>
            </a:fld>
            <a:endParaRPr lang="en-US"/>
          </a:p>
        </p:txBody>
      </p:sp>
    </p:spTree>
    <p:extLst>
      <p:ext uri="{BB962C8B-B14F-4D97-AF65-F5344CB8AC3E}">
        <p14:creationId xmlns:p14="http://schemas.microsoft.com/office/powerpoint/2010/main" val="1013409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ru-RU" sz="1200" b="1" kern="1200" dirty="0" smtClean="0">
                <a:solidFill>
                  <a:schemeClr val="tx1"/>
                </a:solidFill>
                <a:latin typeface="+mn-lt"/>
                <a:ea typeface="+mn-ea"/>
                <a:cs typeface="+mn-cs"/>
              </a:rPr>
              <a:t>СЛОВА, ПРИНОСЯЩИЕ МИР, И СЛОВА, ОСТАВЛЯЮЩИЕ РАНЫ</a:t>
            </a:r>
            <a:endParaRPr lang="ru-RU" sz="1200" kern="1200" dirty="0" smtClean="0">
              <a:solidFill>
                <a:schemeClr val="tx1"/>
              </a:solidFill>
              <a:latin typeface="+mn-lt"/>
              <a:ea typeface="+mn-ea"/>
              <a:cs typeface="+mn-cs"/>
            </a:endParaRPr>
          </a:p>
          <a:p>
            <a:pPr fontAlgn="base"/>
            <a:r>
              <a:rPr lang="en-US" sz="1200" kern="1200" dirty="0">
                <a:solidFill>
                  <a:schemeClr val="tx1"/>
                </a:solidFill>
                <a:effectLst/>
                <a:latin typeface="+mn-lt"/>
                <a:ea typeface="+mn-ea"/>
                <a:cs typeface="+mn-cs"/>
              </a:rPr>
              <a:t> </a:t>
            </a:r>
          </a:p>
          <a:p>
            <a:pPr fontAlgn="base"/>
            <a:r>
              <a:rPr lang="ru-RU" sz="1200" kern="1200" dirty="0" smtClean="0">
                <a:solidFill>
                  <a:schemeClr val="tx1"/>
                </a:solidFill>
                <a:latin typeface="+mn-lt"/>
                <a:ea typeface="+mn-ea"/>
                <a:cs typeface="+mn-cs"/>
              </a:rPr>
              <a:t>Библия говорит нам, что наши слова сильны. Они могут </a:t>
            </a:r>
            <a:r>
              <a:rPr lang="ru-RU" sz="1200" kern="1200" dirty="0" err="1" smtClean="0">
                <a:solidFill>
                  <a:schemeClr val="tx1"/>
                </a:solidFill>
                <a:latin typeface="+mn-lt"/>
                <a:ea typeface="+mn-ea"/>
                <a:cs typeface="+mn-cs"/>
              </a:rPr>
              <a:t>назидать</a:t>
            </a:r>
            <a:r>
              <a:rPr lang="ru-RU" sz="1200" kern="1200" dirty="0" smtClean="0">
                <a:solidFill>
                  <a:schemeClr val="tx1"/>
                </a:solidFill>
                <a:latin typeface="+mn-lt"/>
                <a:ea typeface="+mn-ea"/>
                <a:cs typeface="+mn-cs"/>
              </a:rPr>
              <a:t>, приносить мир и исцеление, или они могут ранить и оставлять глубокие шрамы на всю жизнь. Вот четыре перевода нашего текста Священного Писания, </a:t>
            </a:r>
            <a:r>
              <a:rPr lang="ru-RU" sz="1200" kern="1200" dirty="0" err="1" smtClean="0">
                <a:solidFill>
                  <a:schemeClr val="tx1"/>
                </a:solidFill>
                <a:latin typeface="+mn-lt"/>
                <a:ea typeface="+mn-ea"/>
                <a:cs typeface="+mn-cs"/>
              </a:rPr>
              <a:t>Ефесянам</a:t>
            </a:r>
            <a:r>
              <a:rPr lang="ru-RU" sz="1200" kern="1200" dirty="0" smtClean="0">
                <a:solidFill>
                  <a:schemeClr val="tx1"/>
                </a:solidFill>
                <a:latin typeface="+mn-lt"/>
                <a:ea typeface="+mn-ea"/>
                <a:cs typeface="+mn-cs"/>
              </a:rPr>
              <a:t> 4:29, чтобы мы могли тщательно изучить этот отрывок</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pPr fontAlgn="base"/>
            <a:r>
              <a:rPr lang="ru-RU" sz="1200" b="1" kern="1200" dirty="0" smtClean="0">
                <a:solidFill>
                  <a:schemeClr val="tx1"/>
                </a:solidFill>
                <a:latin typeface="+mn-lt"/>
                <a:ea typeface="+mn-ea"/>
                <a:cs typeface="+mn-cs"/>
              </a:rPr>
              <a:t>Синодальный перевод</a:t>
            </a:r>
            <a:r>
              <a:rPr lang="ru-RU" sz="1200" kern="1200" dirty="0" smtClean="0">
                <a:solidFill>
                  <a:schemeClr val="tx1"/>
                </a:solidFill>
                <a:latin typeface="+mn-lt"/>
                <a:ea typeface="+mn-ea"/>
                <a:cs typeface="+mn-cs"/>
              </a:rPr>
              <a:t>: «Никакое </a:t>
            </a:r>
            <a:r>
              <a:rPr lang="ru-RU" sz="1200" i="1" kern="1200" dirty="0" smtClean="0">
                <a:solidFill>
                  <a:schemeClr val="tx1"/>
                </a:solidFill>
                <a:latin typeface="+mn-lt"/>
                <a:ea typeface="+mn-ea"/>
                <a:cs typeface="+mn-cs"/>
              </a:rPr>
              <a:t>гнилое</a:t>
            </a:r>
            <a:r>
              <a:rPr lang="ru-RU" sz="1200" kern="1200" dirty="0" smtClean="0">
                <a:solidFill>
                  <a:schemeClr val="tx1"/>
                </a:solidFill>
                <a:latin typeface="+mn-lt"/>
                <a:ea typeface="+mn-ea"/>
                <a:cs typeface="+mn-cs"/>
              </a:rPr>
              <a:t> слово да не исходит из уст ваших, а только </a:t>
            </a:r>
            <a:r>
              <a:rPr lang="ru-RU" sz="1200" i="1" kern="1200" dirty="0" smtClean="0">
                <a:solidFill>
                  <a:schemeClr val="tx1"/>
                </a:solidFill>
                <a:latin typeface="+mn-lt"/>
                <a:ea typeface="+mn-ea"/>
                <a:cs typeface="+mn-cs"/>
              </a:rPr>
              <a:t>доброе</a:t>
            </a:r>
            <a:r>
              <a:rPr lang="ru-RU" sz="1200" kern="1200" dirty="0" smtClean="0">
                <a:solidFill>
                  <a:schemeClr val="tx1"/>
                </a:solidFill>
                <a:latin typeface="+mn-lt"/>
                <a:ea typeface="+mn-ea"/>
                <a:cs typeface="+mn-cs"/>
              </a:rPr>
              <a:t> для </a:t>
            </a:r>
            <a:r>
              <a:rPr lang="ru-RU" sz="1200" i="1" kern="1200" dirty="0" smtClean="0">
                <a:solidFill>
                  <a:schemeClr val="tx1"/>
                </a:solidFill>
                <a:latin typeface="+mn-lt"/>
                <a:ea typeface="+mn-ea"/>
                <a:cs typeface="+mn-cs"/>
              </a:rPr>
              <a:t>назидания</a:t>
            </a:r>
            <a:r>
              <a:rPr lang="ru-RU" sz="1200" kern="1200" dirty="0" smtClean="0">
                <a:solidFill>
                  <a:schemeClr val="tx1"/>
                </a:solidFill>
                <a:latin typeface="+mn-lt"/>
                <a:ea typeface="+mn-ea"/>
                <a:cs typeface="+mn-cs"/>
              </a:rPr>
              <a:t> в вере, дабы оно </a:t>
            </a:r>
            <a:r>
              <a:rPr lang="ru-RU" sz="1200" i="1" kern="1200" dirty="0" smtClean="0">
                <a:solidFill>
                  <a:schemeClr val="tx1"/>
                </a:solidFill>
                <a:latin typeface="+mn-lt"/>
                <a:ea typeface="+mn-ea"/>
                <a:cs typeface="+mn-cs"/>
              </a:rPr>
              <a:t>доставляло</a:t>
            </a:r>
            <a:r>
              <a:rPr lang="ru-RU" sz="1200" kern="1200" dirty="0" smtClean="0">
                <a:solidFill>
                  <a:schemeClr val="tx1"/>
                </a:solidFill>
                <a:latin typeface="+mn-lt"/>
                <a:ea typeface="+mn-ea"/>
                <a:cs typeface="+mn-cs"/>
              </a:rPr>
              <a:t> </a:t>
            </a:r>
            <a:r>
              <a:rPr lang="ru-RU" sz="1200" i="1" kern="1200" dirty="0" smtClean="0">
                <a:solidFill>
                  <a:schemeClr val="tx1"/>
                </a:solidFill>
                <a:latin typeface="+mn-lt"/>
                <a:ea typeface="+mn-ea"/>
                <a:cs typeface="+mn-cs"/>
              </a:rPr>
              <a:t>благодать</a:t>
            </a:r>
            <a:r>
              <a:rPr lang="ru-RU" sz="1200" kern="1200" dirty="0" smtClean="0">
                <a:solidFill>
                  <a:schemeClr val="tx1"/>
                </a:solidFill>
                <a:latin typeface="+mn-lt"/>
                <a:ea typeface="+mn-ea"/>
                <a:cs typeface="+mn-cs"/>
              </a:rPr>
              <a:t> слушающим».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D26DF28-F30B-FF47-8F8A-1A1B5A783041}" type="slidenum">
              <a:rPr lang="en-US" smtClean="0"/>
              <a:pPr/>
              <a:t>19</a:t>
            </a:fld>
            <a:endParaRPr lang="en-US"/>
          </a:p>
        </p:txBody>
      </p:sp>
    </p:spTree>
    <p:extLst>
      <p:ext uri="{BB962C8B-B14F-4D97-AF65-F5344CB8AC3E}">
        <p14:creationId xmlns:p14="http://schemas.microsoft.com/office/powerpoint/2010/main" val="2133788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i="1" kern="1200" dirty="0" smtClean="0">
                <a:solidFill>
                  <a:schemeClr val="tx1"/>
                </a:solidFill>
                <a:latin typeface="+mn-lt"/>
                <a:ea typeface="+mn-ea"/>
                <a:cs typeface="+mn-cs"/>
              </a:rPr>
              <a:t>«Никакое гнилое слово да не исходит из уст ваших, а только доброе для назидания в вере, дабы оно доставляло благодать слушающим». </a:t>
            </a:r>
            <a:endParaRPr lang="ru-RU" sz="1200" kern="1200" dirty="0" smtClean="0">
              <a:solidFill>
                <a:schemeClr val="tx1"/>
              </a:solidFill>
              <a:latin typeface="+mn-lt"/>
              <a:ea typeface="+mn-ea"/>
              <a:cs typeface="+mn-cs"/>
            </a:endParaRPr>
          </a:p>
          <a:p>
            <a:r>
              <a:rPr lang="ru-RU" sz="1200" i="1" kern="1200" dirty="0" err="1" smtClean="0">
                <a:solidFill>
                  <a:schemeClr val="tx1"/>
                </a:solidFill>
                <a:latin typeface="+mn-lt"/>
                <a:ea typeface="+mn-ea"/>
                <a:cs typeface="+mn-cs"/>
              </a:rPr>
              <a:t>Ефесянам</a:t>
            </a:r>
            <a:r>
              <a:rPr lang="ru-RU" sz="1200" i="1" kern="1200" dirty="0" smtClean="0">
                <a:solidFill>
                  <a:schemeClr val="tx1"/>
                </a:solidFill>
                <a:latin typeface="+mn-lt"/>
                <a:ea typeface="+mn-ea"/>
                <a:cs typeface="+mn-cs"/>
              </a:rPr>
              <a:t> 4:29</a:t>
            </a:r>
          </a:p>
          <a:p>
            <a:r>
              <a:rPr lang="en-US" sz="1200" kern="1200" dirty="0">
                <a:solidFill>
                  <a:schemeClr val="tx1"/>
                </a:solidFill>
                <a:effectLst/>
                <a:latin typeface="+mn-lt"/>
                <a:ea typeface="+mn-ea"/>
                <a:cs typeface="+mn-cs"/>
              </a:rPr>
              <a:t> </a:t>
            </a:r>
          </a:p>
          <a:p>
            <a:pPr fontAlgn="base"/>
            <a:r>
              <a:rPr lang="ru-RU" sz="1200" b="1" kern="1200" dirty="0" smtClean="0">
                <a:solidFill>
                  <a:schemeClr val="tx1"/>
                </a:solidFill>
                <a:latin typeface="+mn-lt"/>
                <a:ea typeface="+mn-ea"/>
                <a:cs typeface="+mn-cs"/>
              </a:rPr>
              <a:t>ВСТУПЛЕНИЕ</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a:p>
            <a:pPr fontAlgn="base"/>
            <a:r>
              <a:rPr lang="ru-RU" sz="1200" kern="1200" dirty="0" smtClean="0">
                <a:solidFill>
                  <a:schemeClr val="tx1"/>
                </a:solidFill>
                <a:latin typeface="+mn-lt"/>
                <a:ea typeface="+mn-ea"/>
                <a:cs typeface="+mn-cs"/>
              </a:rPr>
              <a:t>В этот субботний день, посвященный профилактике насилию </a:t>
            </a:r>
            <a:r>
              <a:rPr lang="en-US" sz="1200" b="1" kern="1200" dirty="0" err="1" smtClean="0">
                <a:solidFill>
                  <a:schemeClr val="tx1"/>
                </a:solidFill>
                <a:latin typeface="+mn-lt"/>
                <a:ea typeface="+mn-ea"/>
                <a:cs typeface="+mn-cs"/>
              </a:rPr>
              <a:t>enditnow</a:t>
            </a:r>
            <a:r>
              <a:rPr lang="en-US" sz="1200" b="1" kern="1200" dirty="0" smtClean="0">
                <a:solidFill>
                  <a:schemeClr val="tx1"/>
                </a:solidFill>
                <a:latin typeface="+mn-lt"/>
                <a:ea typeface="+mn-ea"/>
                <a:cs typeface="+mn-cs"/>
                <a:sym typeface="Symbol"/>
              </a:rPr>
              <a:t></a:t>
            </a:r>
            <a:r>
              <a:rPr lang="ru-RU" sz="1200" b="1" kern="1200" dirty="0" smtClean="0">
                <a:solidFill>
                  <a:schemeClr val="tx1"/>
                </a:solidFill>
                <a:latin typeface="+mn-lt"/>
                <a:ea typeface="+mn-ea"/>
                <a:cs typeface="+mn-cs"/>
              </a:rPr>
              <a:t> (прекрати это немедленно), </a:t>
            </a:r>
            <a:r>
              <a:rPr lang="ru-RU" sz="1200" kern="1200" dirty="0" smtClean="0">
                <a:solidFill>
                  <a:schemeClr val="tx1"/>
                </a:solidFill>
                <a:latin typeface="+mn-lt"/>
                <a:ea typeface="+mn-ea"/>
                <a:cs typeface="+mn-cs"/>
              </a:rPr>
              <a:t>Церковь Адвентистов Седьмого Дня объединяется во всем мире, чтобы привлечь внимание к проблеме жестокого обращения и насилия во всех ее проявлениях. Мы возвышаем голос, чтобы рассказать о различных формах насилия, которое унижает женщин, мужчин, мальчиков, девочек и пожилых людей. Почему субботнее богослужение под эгидой </a:t>
            </a:r>
            <a:r>
              <a:rPr lang="en-US" sz="1200" b="1" kern="1200" dirty="0" err="1" smtClean="0">
                <a:solidFill>
                  <a:schemeClr val="tx1"/>
                </a:solidFill>
                <a:latin typeface="+mn-lt"/>
                <a:ea typeface="+mn-ea"/>
                <a:cs typeface="+mn-cs"/>
              </a:rPr>
              <a:t>enditnow</a:t>
            </a:r>
            <a:r>
              <a:rPr lang="en-US" sz="1200" b="1" kern="1200" dirty="0" smtClean="0">
                <a:solidFill>
                  <a:schemeClr val="tx1"/>
                </a:solidFill>
                <a:latin typeface="+mn-lt"/>
                <a:ea typeface="+mn-ea"/>
                <a:cs typeface="+mn-cs"/>
                <a:sym typeface="Symbol"/>
              </a:rPr>
              <a:t></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так важно?</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pPr/>
              <a:t>2</a:t>
            </a:fld>
            <a:endParaRPr lang="en-US"/>
          </a:p>
        </p:txBody>
      </p:sp>
    </p:spTree>
    <p:extLst>
      <p:ext uri="{BB962C8B-B14F-4D97-AF65-F5344CB8AC3E}">
        <p14:creationId xmlns:p14="http://schemas.microsoft.com/office/powerpoint/2010/main" val="2396176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ru-RU" sz="1200" b="1" cap="all" smtClean="0"/>
              <a:t>ИНСТИТУТ Перевода Библии ПРИ ЗАОКСКОЙ ДУХОВНОЙ АКАДЕМИИ, 2015</a:t>
            </a:r>
          </a:p>
          <a:p>
            <a:pPr fontAlgn="base"/>
            <a:endParaRPr lang="ru-RU" sz="1200" kern="1200" dirty="0" smtClean="0">
              <a:solidFill>
                <a:schemeClr val="tx1"/>
              </a:solidFill>
              <a:latin typeface="+mn-lt"/>
              <a:ea typeface="+mn-ea"/>
              <a:cs typeface="+mn-cs"/>
            </a:endParaRPr>
          </a:p>
          <a:p>
            <a:pPr fontAlgn="base"/>
            <a:r>
              <a:rPr lang="ru-RU" sz="1200" kern="1200" dirty="0" smtClean="0">
                <a:solidFill>
                  <a:schemeClr val="tx1"/>
                </a:solidFill>
                <a:latin typeface="+mn-lt"/>
                <a:ea typeface="+mn-ea"/>
                <a:cs typeface="+mn-cs"/>
              </a:rPr>
              <a:t>«</a:t>
            </a:r>
            <a:r>
              <a:rPr lang="ru-RU" sz="1200" i="1" kern="1200" dirty="0" smtClean="0">
                <a:solidFill>
                  <a:schemeClr val="tx1"/>
                </a:solidFill>
                <a:latin typeface="+mn-lt"/>
                <a:ea typeface="+mn-ea"/>
                <a:cs typeface="+mn-cs"/>
              </a:rPr>
              <a:t>Пусть не исходит из ваших уст никакое гнилое слово</a:t>
            </a:r>
            <a:r>
              <a:rPr lang="ru-RU" sz="1200" kern="1200" dirty="0" smtClean="0">
                <a:solidFill>
                  <a:schemeClr val="tx1"/>
                </a:solidFill>
                <a:latin typeface="+mn-lt"/>
                <a:ea typeface="+mn-ea"/>
                <a:cs typeface="+mn-cs"/>
              </a:rPr>
              <a:t>, а только </a:t>
            </a:r>
            <a:r>
              <a:rPr lang="ru-RU" sz="1200" b="1" kern="1200" dirty="0" smtClean="0">
                <a:solidFill>
                  <a:schemeClr val="tx1"/>
                </a:solidFill>
                <a:latin typeface="+mn-lt"/>
                <a:ea typeface="+mn-ea"/>
                <a:cs typeface="+mn-cs"/>
              </a:rPr>
              <a:t>доброе,</a:t>
            </a:r>
            <a:r>
              <a:rPr lang="ru-RU" sz="1200" kern="1200" dirty="0" smtClean="0">
                <a:solidFill>
                  <a:schemeClr val="tx1"/>
                </a:solidFill>
                <a:latin typeface="+mn-lt"/>
                <a:ea typeface="+mn-ea"/>
                <a:cs typeface="+mn-cs"/>
              </a:rPr>
              <a:t> какое нужно для назидания других, какое приносило бы </a:t>
            </a:r>
            <a:r>
              <a:rPr lang="ru-RU" sz="1200" b="1" kern="1200" dirty="0" smtClean="0">
                <a:solidFill>
                  <a:schemeClr val="tx1"/>
                </a:solidFill>
                <a:latin typeface="+mn-lt"/>
                <a:ea typeface="+mn-ea"/>
                <a:cs typeface="+mn-cs"/>
              </a:rPr>
              <a:t>благословение</a:t>
            </a:r>
            <a:r>
              <a:rPr lang="ru-RU" sz="1200" kern="1200" dirty="0" smtClean="0">
                <a:solidFill>
                  <a:schemeClr val="tx1"/>
                </a:solidFill>
                <a:latin typeface="+mn-lt"/>
                <a:ea typeface="+mn-ea"/>
                <a:cs typeface="+mn-cs"/>
              </a:rPr>
              <a:t> слушающим».</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D26DF28-F30B-FF47-8F8A-1A1B5A783041}" type="slidenum">
              <a:rPr lang="en-US" smtClean="0"/>
              <a:pPr/>
              <a:t>20</a:t>
            </a:fld>
            <a:endParaRPr lang="en-US"/>
          </a:p>
        </p:txBody>
      </p:sp>
    </p:spTree>
    <p:extLst>
      <p:ext uri="{BB962C8B-B14F-4D97-AF65-F5344CB8AC3E}">
        <p14:creationId xmlns:p14="http://schemas.microsoft.com/office/powerpoint/2010/main" val="4234314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ru-RU" sz="1200" b="1" kern="1200" dirty="0" smtClean="0">
                <a:solidFill>
                  <a:schemeClr val="tx1"/>
                </a:solidFill>
                <a:latin typeface="+mn-lt"/>
                <a:ea typeface="+mn-ea"/>
                <a:cs typeface="+mn-cs"/>
              </a:rPr>
              <a:t>Современный русский перевод, 2-е издание</a:t>
            </a:r>
            <a:r>
              <a:rPr lang="ru-RU" sz="1200" kern="1200" dirty="0" smtClean="0">
                <a:solidFill>
                  <a:schemeClr val="tx1"/>
                </a:solidFill>
                <a:latin typeface="+mn-lt"/>
                <a:ea typeface="+mn-ea"/>
                <a:cs typeface="+mn-cs"/>
              </a:rPr>
              <a:t>: «Пусть не будет у вас на языке ни одного </a:t>
            </a:r>
            <a:r>
              <a:rPr lang="ru-RU" sz="1200" i="1" kern="1200" dirty="0" smtClean="0">
                <a:solidFill>
                  <a:schemeClr val="tx1"/>
                </a:solidFill>
                <a:latin typeface="+mn-lt"/>
                <a:ea typeface="+mn-ea"/>
                <a:cs typeface="+mn-cs"/>
              </a:rPr>
              <a:t>дурного</a:t>
            </a:r>
            <a:r>
              <a:rPr lang="ru-RU" sz="1200" kern="1200" dirty="0" smtClean="0">
                <a:solidFill>
                  <a:schemeClr val="tx1"/>
                </a:solidFill>
                <a:latin typeface="+mn-lt"/>
                <a:ea typeface="+mn-ea"/>
                <a:cs typeface="+mn-cs"/>
              </a:rPr>
              <a:t> слова, лишь слова, </a:t>
            </a:r>
            <a:r>
              <a:rPr lang="ru-RU" sz="1200" b="1" kern="1200" dirty="0" smtClean="0">
                <a:solidFill>
                  <a:schemeClr val="tx1"/>
                </a:solidFill>
                <a:latin typeface="+mn-lt"/>
                <a:ea typeface="+mn-ea"/>
                <a:cs typeface="+mn-cs"/>
              </a:rPr>
              <a:t>полезные</a:t>
            </a:r>
            <a:r>
              <a:rPr lang="ru-RU" sz="1200" kern="1200" dirty="0" smtClean="0">
                <a:solidFill>
                  <a:schemeClr val="tx1"/>
                </a:solidFill>
                <a:latin typeface="+mn-lt"/>
                <a:ea typeface="+mn-ea"/>
                <a:cs typeface="+mn-cs"/>
              </a:rPr>
              <a:t> для назидания, </a:t>
            </a:r>
            <a:r>
              <a:rPr lang="ru-RU" sz="1200" b="1" kern="1200" dirty="0" smtClean="0">
                <a:solidFill>
                  <a:schemeClr val="tx1"/>
                </a:solidFill>
                <a:latin typeface="+mn-lt"/>
                <a:ea typeface="+mn-ea"/>
                <a:cs typeface="+mn-cs"/>
              </a:rPr>
              <a:t>благотворные</a:t>
            </a:r>
            <a:r>
              <a:rPr lang="ru-RU" sz="1200" kern="1200" dirty="0" smtClean="0">
                <a:solidFill>
                  <a:schemeClr val="tx1"/>
                </a:solidFill>
                <a:latin typeface="+mn-lt"/>
                <a:ea typeface="+mn-ea"/>
                <a:cs typeface="+mn-cs"/>
              </a:rPr>
              <a:t> для слушателей».</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pPr/>
              <a:t>21</a:t>
            </a:fld>
            <a:endParaRPr lang="en-US"/>
          </a:p>
        </p:txBody>
      </p:sp>
    </p:spTree>
    <p:extLst>
      <p:ext uri="{BB962C8B-B14F-4D97-AF65-F5344CB8AC3E}">
        <p14:creationId xmlns:p14="http://schemas.microsoft.com/office/powerpoint/2010/main" val="3595971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ru-RU" sz="1200" b="1" kern="1200" dirty="0" smtClean="0">
                <a:solidFill>
                  <a:schemeClr val="tx1"/>
                </a:solidFill>
                <a:latin typeface="+mn-lt"/>
                <a:ea typeface="+mn-ea"/>
                <a:cs typeface="+mn-cs"/>
              </a:rPr>
              <a:t>Новый Завет: Современный перевод</a:t>
            </a:r>
            <a:r>
              <a:rPr lang="ru-RU" sz="1200" kern="1200" dirty="0" smtClean="0">
                <a:solidFill>
                  <a:schemeClr val="tx1"/>
                </a:solidFill>
                <a:latin typeface="+mn-lt"/>
                <a:ea typeface="+mn-ea"/>
                <a:cs typeface="+mn-cs"/>
              </a:rPr>
              <a:t>: </a:t>
            </a:r>
          </a:p>
          <a:p>
            <a:pPr fontAlgn="base"/>
            <a:endParaRPr lang="ru-RU" sz="1200" kern="1200" dirty="0" smtClean="0">
              <a:solidFill>
                <a:schemeClr val="tx1"/>
              </a:solidFill>
              <a:latin typeface="+mn-lt"/>
              <a:ea typeface="+mn-ea"/>
              <a:cs typeface="+mn-cs"/>
            </a:endParaRPr>
          </a:p>
          <a:p>
            <a:pPr fontAlgn="base"/>
            <a:r>
              <a:rPr lang="ru-RU" sz="1200" kern="1200" dirty="0" smtClean="0">
                <a:solidFill>
                  <a:schemeClr val="tx1"/>
                </a:solidFill>
                <a:latin typeface="+mn-lt"/>
                <a:ea typeface="+mn-ea"/>
                <a:cs typeface="+mn-cs"/>
              </a:rPr>
              <a:t>«Пусть не исходит из уст ваших </a:t>
            </a:r>
            <a:r>
              <a:rPr lang="ru-RU" sz="1200" i="1" kern="1200" dirty="0" smtClean="0">
                <a:solidFill>
                  <a:schemeClr val="tx1"/>
                </a:solidFill>
                <a:latin typeface="+mn-lt"/>
                <a:ea typeface="+mn-ea"/>
                <a:cs typeface="+mn-cs"/>
              </a:rPr>
              <a:t>сквернословие</a:t>
            </a:r>
            <a:r>
              <a:rPr lang="ru-RU" sz="1200" kern="1200" dirty="0" smtClean="0">
                <a:solidFill>
                  <a:schemeClr val="tx1"/>
                </a:solidFill>
                <a:latin typeface="+mn-lt"/>
                <a:ea typeface="+mn-ea"/>
                <a:cs typeface="+mn-cs"/>
              </a:rPr>
              <a:t>, а только то, что </a:t>
            </a:r>
            <a:r>
              <a:rPr lang="ru-RU" sz="1200" b="1" kern="1200" dirty="0" smtClean="0">
                <a:solidFill>
                  <a:schemeClr val="tx1"/>
                </a:solidFill>
                <a:latin typeface="+mn-lt"/>
                <a:ea typeface="+mn-ea"/>
                <a:cs typeface="+mn-cs"/>
              </a:rPr>
              <a:t>помогает</a:t>
            </a:r>
            <a:r>
              <a:rPr lang="ru-RU" sz="1200" kern="1200" dirty="0" smtClean="0">
                <a:solidFill>
                  <a:schemeClr val="tx1"/>
                </a:solidFill>
                <a:latin typeface="+mn-lt"/>
                <a:ea typeface="+mn-ea"/>
                <a:cs typeface="+mn-cs"/>
              </a:rPr>
              <a:t> людям стать сильнее, чтобы те, кто слышит вас, извлекли для себя </a:t>
            </a:r>
            <a:r>
              <a:rPr lang="ru-RU" sz="1200" b="1" kern="1200" dirty="0" smtClean="0">
                <a:solidFill>
                  <a:schemeClr val="tx1"/>
                </a:solidFill>
                <a:latin typeface="+mn-lt"/>
                <a:ea typeface="+mn-ea"/>
                <a:cs typeface="+mn-cs"/>
              </a:rPr>
              <a:t>доброе</a:t>
            </a:r>
            <a:r>
              <a:rPr lang="ru-RU" sz="1200" kern="1200" dirty="0" smtClean="0">
                <a:solidFill>
                  <a:schemeClr val="tx1"/>
                </a:solidFill>
                <a:latin typeface="+mn-lt"/>
                <a:ea typeface="+mn-ea"/>
                <a:cs typeface="+mn-cs"/>
              </a:rPr>
              <a:t>».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D26DF28-F30B-FF47-8F8A-1A1B5A783041}" type="slidenum">
              <a:rPr lang="en-US" smtClean="0"/>
              <a:pPr/>
              <a:t>22</a:t>
            </a:fld>
            <a:endParaRPr lang="en-US"/>
          </a:p>
        </p:txBody>
      </p:sp>
    </p:spTree>
    <p:extLst>
      <p:ext uri="{BB962C8B-B14F-4D97-AF65-F5344CB8AC3E}">
        <p14:creationId xmlns:p14="http://schemas.microsoft.com/office/powerpoint/2010/main" val="1202633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0738" y="498475"/>
            <a:ext cx="3546475" cy="1995488"/>
          </a:xfrm>
        </p:spPr>
      </p:sp>
      <p:sp>
        <p:nvSpPr>
          <p:cNvPr id="3" name="Notes Placeholder 2"/>
          <p:cNvSpPr>
            <a:spLocks noGrp="1"/>
          </p:cNvSpPr>
          <p:nvPr>
            <p:ph type="body" idx="1"/>
          </p:nvPr>
        </p:nvSpPr>
        <p:spPr>
          <a:xfrm>
            <a:off x="685799" y="2467841"/>
            <a:ext cx="5746173" cy="3600450"/>
          </a:xfrm>
        </p:spPr>
        <p:txBody>
          <a:bodyPr/>
          <a:lstStyle/>
          <a:p>
            <a:pPr fontAlgn="base"/>
            <a:r>
              <a:rPr lang="ru-RU" sz="1100" b="1" kern="1200" dirty="0" smtClean="0">
                <a:solidFill>
                  <a:schemeClr val="tx1"/>
                </a:solidFill>
                <a:effectLst/>
                <a:latin typeface="+mn-lt"/>
                <a:ea typeface="+mn-ea"/>
                <a:cs typeface="+mn-cs"/>
              </a:rPr>
              <a:t>Сила слов</a:t>
            </a:r>
          </a:p>
          <a:p>
            <a:pPr fontAlgn="base"/>
            <a:endParaRPr lang="en-US" sz="1100" kern="1200" dirty="0">
              <a:solidFill>
                <a:schemeClr val="tx1"/>
              </a:solidFill>
              <a:effectLst/>
              <a:latin typeface="+mn-lt"/>
              <a:ea typeface="+mn-ea"/>
              <a:cs typeface="+mn-cs"/>
            </a:endParaRPr>
          </a:p>
          <a:p>
            <a:pPr fontAlgn="base"/>
            <a:r>
              <a:rPr lang="ru-RU" sz="1200" kern="1200" dirty="0" smtClean="0">
                <a:solidFill>
                  <a:schemeClr val="tx1"/>
                </a:solidFill>
                <a:latin typeface="+mn-lt"/>
                <a:ea typeface="+mn-ea"/>
                <a:cs typeface="+mn-cs"/>
              </a:rPr>
              <a:t>Наши слова должны быть даром для других, они должны приносить мир, благодать и созидать. Их следует произносить с уважением, благожелательным тоном, они должны </a:t>
            </a:r>
            <a:r>
              <a:rPr lang="ru-RU" sz="1200" kern="1200" dirty="0" err="1" smtClean="0">
                <a:solidFill>
                  <a:schemeClr val="tx1"/>
                </a:solidFill>
                <a:latin typeface="+mn-lt"/>
                <a:ea typeface="+mn-ea"/>
                <a:cs typeface="+mn-cs"/>
              </a:rPr>
              <a:t>назидать</a:t>
            </a:r>
            <a:r>
              <a:rPr lang="ru-RU" sz="1200" kern="1200" dirty="0" smtClean="0">
                <a:solidFill>
                  <a:schemeClr val="tx1"/>
                </a:solidFill>
                <a:latin typeface="+mn-lt"/>
                <a:ea typeface="+mn-ea"/>
                <a:cs typeface="+mn-cs"/>
              </a:rPr>
              <a:t> особенно тех, кого мы любим. </a:t>
            </a:r>
          </a:p>
          <a:p>
            <a:pPr fontAlgn="base"/>
            <a:endParaRPr lang="ru-RU" sz="1200" kern="1200" dirty="0" smtClean="0">
              <a:solidFill>
                <a:schemeClr val="tx1"/>
              </a:solidFill>
              <a:latin typeface="+mn-lt"/>
              <a:ea typeface="+mn-ea"/>
              <a:cs typeface="+mn-cs"/>
            </a:endParaRPr>
          </a:p>
          <a:p>
            <a:pPr fontAlgn="base"/>
            <a:r>
              <a:rPr lang="ru-RU" sz="1200" kern="1200" dirty="0" smtClean="0">
                <a:solidFill>
                  <a:schemeClr val="tx1"/>
                </a:solidFill>
                <a:latin typeface="+mn-lt"/>
                <a:ea typeface="+mn-ea"/>
                <a:cs typeface="+mn-cs"/>
              </a:rPr>
              <a:t>История Навала и его жены </a:t>
            </a:r>
            <a:r>
              <a:rPr lang="ru-RU" sz="1200" kern="1200" dirty="0" err="1" smtClean="0">
                <a:solidFill>
                  <a:schemeClr val="tx1"/>
                </a:solidFill>
                <a:latin typeface="+mn-lt"/>
                <a:ea typeface="+mn-ea"/>
                <a:cs typeface="+mn-cs"/>
              </a:rPr>
              <a:t>Авигеи</a:t>
            </a:r>
            <a:r>
              <a:rPr lang="ru-RU" sz="1200" kern="1200" dirty="0" smtClean="0">
                <a:solidFill>
                  <a:schemeClr val="tx1"/>
                </a:solidFill>
                <a:latin typeface="+mn-lt"/>
                <a:ea typeface="+mn-ea"/>
                <a:cs typeface="+mn-cs"/>
              </a:rPr>
              <a:t> показывает резкий контраст между словами, которые </a:t>
            </a:r>
            <a:r>
              <a:rPr lang="ru-RU" sz="1200" kern="1200" dirty="0" err="1" smtClean="0">
                <a:solidFill>
                  <a:schemeClr val="tx1"/>
                </a:solidFill>
                <a:latin typeface="+mn-lt"/>
                <a:ea typeface="+mn-ea"/>
                <a:cs typeface="+mn-cs"/>
              </a:rPr>
              <a:t>назидают</a:t>
            </a:r>
            <a:r>
              <a:rPr lang="ru-RU" sz="1200" kern="1200" dirty="0" smtClean="0">
                <a:solidFill>
                  <a:schemeClr val="tx1"/>
                </a:solidFill>
                <a:latin typeface="+mn-lt"/>
                <a:ea typeface="+mn-ea"/>
                <a:cs typeface="+mn-cs"/>
              </a:rPr>
              <a:t> и лечат, и словами, которые унижают и причиняют боль другим.  </a:t>
            </a:r>
          </a:p>
          <a:p>
            <a:pPr fontAlgn="base"/>
            <a:r>
              <a:rPr lang="ru-RU" sz="1200" b="1" kern="1200" dirty="0" smtClean="0">
                <a:solidFill>
                  <a:schemeClr val="tx1"/>
                </a:solidFill>
                <a:latin typeface="+mn-lt"/>
                <a:ea typeface="+mn-ea"/>
                <a:cs typeface="+mn-cs"/>
              </a:rPr>
              <a:t>1 Царств 25:2-38:</a:t>
            </a:r>
            <a:r>
              <a:rPr lang="ru-RU" sz="1200" kern="1200" dirty="0" smtClean="0">
                <a:solidFill>
                  <a:schemeClr val="tx1"/>
                </a:solidFill>
                <a:latin typeface="+mn-lt"/>
                <a:ea typeface="+mn-ea"/>
                <a:cs typeface="+mn-cs"/>
              </a:rPr>
              <a:t> 2. Был некто в </a:t>
            </a:r>
            <a:r>
              <a:rPr lang="ru-RU" sz="1200" kern="1200" dirty="0" err="1" smtClean="0">
                <a:solidFill>
                  <a:schemeClr val="tx1"/>
                </a:solidFill>
                <a:latin typeface="+mn-lt"/>
                <a:ea typeface="+mn-ea"/>
                <a:cs typeface="+mn-cs"/>
              </a:rPr>
              <a:t>Маоне</a:t>
            </a:r>
            <a:r>
              <a:rPr lang="ru-RU" sz="1200" kern="1200" dirty="0" smtClean="0">
                <a:solidFill>
                  <a:schemeClr val="tx1"/>
                </a:solidFill>
                <a:latin typeface="+mn-lt"/>
                <a:ea typeface="+mn-ea"/>
                <a:cs typeface="+mn-cs"/>
              </a:rPr>
              <a:t>, а имение его на </a:t>
            </a:r>
            <a:r>
              <a:rPr lang="ru-RU" sz="1200" kern="1200" dirty="0" err="1" smtClean="0">
                <a:solidFill>
                  <a:schemeClr val="tx1"/>
                </a:solidFill>
                <a:latin typeface="+mn-lt"/>
                <a:ea typeface="+mn-ea"/>
                <a:cs typeface="+mn-cs"/>
              </a:rPr>
              <a:t>Кармиле</a:t>
            </a:r>
            <a:r>
              <a:rPr lang="ru-RU" sz="1200" kern="1200" dirty="0" smtClean="0">
                <a:solidFill>
                  <a:schemeClr val="tx1"/>
                </a:solidFill>
                <a:latin typeface="+mn-lt"/>
                <a:ea typeface="+mn-ea"/>
                <a:cs typeface="+mn-cs"/>
              </a:rPr>
              <a:t>, человек очень богатый... 3. Имя человека того — Навал, а имя жены его — </a:t>
            </a:r>
            <a:r>
              <a:rPr lang="ru-RU" sz="1200" kern="1200" dirty="0" err="1" smtClean="0">
                <a:solidFill>
                  <a:schemeClr val="tx1"/>
                </a:solidFill>
                <a:latin typeface="+mn-lt"/>
                <a:ea typeface="+mn-ea"/>
                <a:cs typeface="+mn-cs"/>
              </a:rPr>
              <a:t>Авигея</a:t>
            </a:r>
            <a:r>
              <a:rPr lang="ru-RU" sz="1200" kern="1200" dirty="0" smtClean="0">
                <a:solidFill>
                  <a:schemeClr val="tx1"/>
                </a:solidFill>
                <a:latin typeface="+mn-lt"/>
                <a:ea typeface="+mn-ea"/>
                <a:cs typeface="+mn-cs"/>
              </a:rPr>
              <a:t>; эта женщина была весьма умная и красивая лицом, а </a:t>
            </a:r>
            <a:r>
              <a:rPr lang="ru-RU" sz="1200" u="sng" kern="1200" dirty="0" smtClean="0">
                <a:solidFill>
                  <a:schemeClr val="tx1"/>
                </a:solidFill>
                <a:latin typeface="+mn-lt"/>
                <a:ea typeface="+mn-ea"/>
                <a:cs typeface="+mn-cs"/>
              </a:rPr>
              <a:t>он — человек жестокий и злой нравом</a:t>
            </a:r>
            <a:r>
              <a:rPr lang="ru-RU" sz="1200" kern="1200" dirty="0" smtClean="0">
                <a:solidFill>
                  <a:schemeClr val="tx1"/>
                </a:solidFill>
                <a:latin typeface="+mn-lt"/>
                <a:ea typeface="+mn-ea"/>
                <a:cs typeface="+mn-cs"/>
              </a:rPr>
              <a:t> (1 Царств 25:2, 3). </a:t>
            </a:r>
          </a:p>
          <a:p>
            <a:pPr fontAlgn="base"/>
            <a:r>
              <a:rPr lang="en-US" sz="1100" kern="1200" dirty="0" smtClean="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fontAlgn="base"/>
            <a:endParaRPr lang="en-US" sz="1100" kern="1200" dirty="0">
              <a:solidFill>
                <a:schemeClr val="tx1"/>
              </a:solidFill>
              <a:effectLst/>
              <a:latin typeface="+mn-lt"/>
              <a:ea typeface="+mn-ea"/>
              <a:cs typeface="+mn-cs"/>
            </a:endParaRPr>
          </a:p>
          <a:p>
            <a:pPr fontAlgn="base"/>
            <a:r>
              <a:rPr lang="ru-RU" sz="1200" i="1" kern="1200" dirty="0" smtClean="0">
                <a:solidFill>
                  <a:schemeClr val="tx1"/>
                </a:solidFill>
                <a:latin typeface="+mn-lt"/>
                <a:ea typeface="+mn-ea"/>
                <a:cs typeface="+mn-cs"/>
              </a:rPr>
              <a:t>[Прочитайте полный библейский отрывок, включая слова Навала, сказанные Давиду, слова Давида и ответ </a:t>
            </a:r>
            <a:r>
              <a:rPr lang="ru-RU" sz="1200" i="1" kern="1200" dirty="0" err="1" smtClean="0">
                <a:solidFill>
                  <a:schemeClr val="tx1"/>
                </a:solidFill>
                <a:latin typeface="+mn-lt"/>
                <a:ea typeface="+mn-ea"/>
                <a:cs typeface="+mn-cs"/>
              </a:rPr>
              <a:t>Авигеи</a:t>
            </a:r>
            <a:r>
              <a:rPr lang="ru-RU" sz="1200" i="1" kern="1200" dirty="0" smtClean="0">
                <a:solidFill>
                  <a:schemeClr val="tx1"/>
                </a:solidFill>
                <a:latin typeface="+mn-lt"/>
                <a:ea typeface="+mn-ea"/>
                <a:cs typeface="+mn-cs"/>
              </a:rPr>
              <a:t> Давиду]</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Библия описывает Навала как глупого, грубого и злого человека. Навал находится под действием алкоголя, как и многие, кто злоупотребляет словами, а потом об этом сожалеет. </a:t>
            </a:r>
          </a:p>
          <a:p>
            <a:r>
              <a:rPr lang="ru-RU" sz="1200" kern="1200" dirty="0" smtClean="0">
                <a:solidFill>
                  <a:schemeClr val="tx1"/>
                </a:solidFill>
                <a:latin typeface="+mn-lt"/>
                <a:ea typeface="+mn-ea"/>
                <a:cs typeface="+mn-cs"/>
              </a:rPr>
              <a:t>Давид и его люди помогали работникам Навала, защищая его овец ночью. Давид считает, что они по праву заслужили того, чтобы тоже попировать на празднике стрижки овец с другими пастухами. В ответ на вежливую просьбу Давида Навал (чье имя означает «глупый») </a:t>
            </a:r>
            <a:r>
              <a:rPr lang="ru-RU" sz="1200" b="1" kern="1200" dirty="0" smtClean="0">
                <a:solidFill>
                  <a:schemeClr val="tx1"/>
                </a:solidFill>
                <a:latin typeface="+mn-lt"/>
                <a:ea typeface="+mn-ea"/>
                <a:cs typeface="+mn-cs"/>
              </a:rPr>
              <a:t>унижает</a:t>
            </a:r>
            <a:r>
              <a:rPr lang="ru-RU" sz="1200" kern="1200" dirty="0" smtClean="0">
                <a:solidFill>
                  <a:schemeClr val="tx1"/>
                </a:solidFill>
                <a:latin typeface="+mn-lt"/>
                <a:ea typeface="+mn-ea"/>
                <a:cs typeface="+mn-cs"/>
              </a:rPr>
              <a:t> Давида. «Кто такой Давид, и кто такой сын </a:t>
            </a:r>
            <a:r>
              <a:rPr lang="ru-RU" sz="1200" kern="1200" dirty="0" err="1" smtClean="0">
                <a:solidFill>
                  <a:schemeClr val="tx1"/>
                </a:solidFill>
                <a:latin typeface="+mn-lt"/>
                <a:ea typeface="+mn-ea"/>
                <a:cs typeface="+mn-cs"/>
              </a:rPr>
              <a:t>Иессеев</a:t>
            </a:r>
            <a:r>
              <a:rPr lang="ru-RU" sz="1200" kern="1200" dirty="0" smtClean="0">
                <a:solidFill>
                  <a:schemeClr val="tx1"/>
                </a:solidFill>
                <a:latin typeface="+mn-lt"/>
                <a:ea typeface="+mn-ea"/>
                <a:cs typeface="+mn-cs"/>
              </a:rPr>
              <a:t>?» (Стих 10). Это оскорбление с целью заставить человека чувствовать себя </a:t>
            </a:r>
            <a:r>
              <a:rPr lang="ru-RU" sz="1200" b="1" kern="1200" dirty="0" smtClean="0">
                <a:solidFill>
                  <a:schemeClr val="tx1"/>
                </a:solidFill>
                <a:latin typeface="+mn-lt"/>
                <a:ea typeface="+mn-ea"/>
                <a:cs typeface="+mn-cs"/>
              </a:rPr>
              <a:t>невидимым</a:t>
            </a:r>
            <a:r>
              <a:rPr lang="ru-RU" sz="1200" kern="1200" dirty="0" smtClean="0">
                <a:solidFill>
                  <a:schemeClr val="tx1"/>
                </a:solidFill>
                <a:latin typeface="+mn-lt"/>
                <a:ea typeface="+mn-ea"/>
                <a:cs typeface="+mn-cs"/>
              </a:rPr>
              <a:t>. Кроме того, Навал утверждает, что Давид </a:t>
            </a:r>
            <a:r>
              <a:rPr lang="ru-RU" sz="1200" b="1" kern="1200" dirty="0" smtClean="0">
                <a:solidFill>
                  <a:schemeClr val="tx1"/>
                </a:solidFill>
                <a:latin typeface="+mn-lt"/>
                <a:ea typeface="+mn-ea"/>
                <a:cs typeface="+mn-cs"/>
              </a:rPr>
              <a:t>ничего </a:t>
            </a:r>
            <a:r>
              <a:rPr lang="ru-RU" sz="1200" kern="1200" dirty="0" smtClean="0">
                <a:solidFill>
                  <a:schemeClr val="tx1"/>
                </a:solidFill>
                <a:latin typeface="+mn-lt"/>
                <a:ea typeface="+mn-ea"/>
                <a:cs typeface="+mn-cs"/>
              </a:rPr>
              <a:t>собой не представляет, когда пренебрежительно сравнивает помазанного на царство с беглым рабом</a:t>
            </a:r>
            <a:r>
              <a:rPr lang="en-US" sz="1100" kern="1200" dirty="0" smtClean="0">
                <a:solidFill>
                  <a:schemeClr val="tx1"/>
                </a:solidFill>
                <a:effectLst/>
                <a:latin typeface="+mn-lt"/>
                <a:ea typeface="+mn-ea"/>
                <a:cs typeface="+mn-cs"/>
              </a:rPr>
              <a:t>.</a:t>
            </a:r>
            <a:endParaRPr lang="en-US" sz="1100"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r>
              <a:rPr lang="ru-RU" sz="1200" kern="1200" dirty="0" smtClean="0">
                <a:solidFill>
                  <a:schemeClr val="tx1"/>
                </a:solidFill>
                <a:latin typeface="+mn-lt"/>
                <a:ea typeface="+mn-ea"/>
                <a:cs typeface="+mn-cs"/>
              </a:rPr>
              <a:t>Когда выясняется, что рассерженный Давид и 400 человек с ним идут к Навалу, слуга приносит страшные новости </a:t>
            </a:r>
            <a:r>
              <a:rPr lang="ru-RU" sz="1200" kern="1200" dirty="0" err="1" smtClean="0">
                <a:solidFill>
                  <a:schemeClr val="tx1"/>
                </a:solidFill>
                <a:latin typeface="+mn-lt"/>
                <a:ea typeface="+mn-ea"/>
                <a:cs typeface="+mn-cs"/>
              </a:rPr>
              <a:t>Авигее</a:t>
            </a:r>
            <a:r>
              <a:rPr lang="ru-RU" sz="1200" kern="1200" dirty="0" smtClean="0">
                <a:solidFill>
                  <a:schemeClr val="tx1"/>
                </a:solidFill>
                <a:latin typeface="+mn-lt"/>
                <a:ea typeface="+mn-ea"/>
                <a:cs typeface="+mn-cs"/>
              </a:rPr>
              <a:t>. Он сообщает, что Навал </a:t>
            </a:r>
            <a:r>
              <a:rPr lang="ru-RU" sz="1200" b="1" kern="1200" dirty="0" smtClean="0">
                <a:solidFill>
                  <a:schemeClr val="tx1"/>
                </a:solidFill>
                <a:latin typeface="+mn-lt"/>
                <a:ea typeface="+mn-ea"/>
                <a:cs typeface="+mn-cs"/>
              </a:rPr>
              <a:t>оскорбил</a:t>
            </a:r>
            <a:r>
              <a:rPr lang="ru-RU" sz="1200" kern="1200" dirty="0" smtClean="0">
                <a:solidFill>
                  <a:schemeClr val="tx1"/>
                </a:solidFill>
                <a:latin typeface="+mn-lt"/>
                <a:ea typeface="+mn-ea"/>
                <a:cs typeface="+mn-cs"/>
              </a:rPr>
              <a:t> Давида. По-видимому, Навал частенько </a:t>
            </a:r>
            <a:r>
              <a:rPr lang="ru-RU" sz="1200" b="1" kern="1200" dirty="0" smtClean="0">
                <a:solidFill>
                  <a:schemeClr val="tx1"/>
                </a:solidFill>
                <a:latin typeface="+mn-lt"/>
                <a:ea typeface="+mn-ea"/>
                <a:cs typeface="+mn-cs"/>
              </a:rPr>
              <a:t>оскорблял</a:t>
            </a:r>
            <a:r>
              <a:rPr lang="ru-RU" sz="1200" kern="1200" dirty="0" smtClean="0">
                <a:solidFill>
                  <a:schemeClr val="tx1"/>
                </a:solidFill>
                <a:latin typeface="+mn-lt"/>
                <a:ea typeface="+mn-ea"/>
                <a:cs typeface="+mn-cs"/>
              </a:rPr>
              <a:t> своих слуг, потому что слуга называет его злым и упоминает, что </a:t>
            </a:r>
            <a:r>
              <a:rPr lang="ru-RU" sz="1200" b="1" kern="1200" dirty="0" smtClean="0">
                <a:solidFill>
                  <a:schemeClr val="tx1"/>
                </a:solidFill>
                <a:latin typeface="+mn-lt"/>
                <a:ea typeface="+mn-ea"/>
                <a:cs typeface="+mn-cs"/>
              </a:rPr>
              <a:t>с ним нельзя говорить</a:t>
            </a:r>
            <a:r>
              <a:rPr lang="ru-RU" sz="1200" kern="1200" dirty="0" smtClean="0">
                <a:solidFill>
                  <a:schemeClr val="tx1"/>
                </a:solidFill>
                <a:latin typeface="+mn-lt"/>
                <a:ea typeface="+mn-ea"/>
                <a:cs typeface="+mn-cs"/>
              </a:rPr>
              <a:t>. Кажется, совсем не необычно, что слуги обращаются к этой разумной женщине - доброй и мудрой </a:t>
            </a:r>
            <a:r>
              <a:rPr lang="ru-RU" sz="1200" kern="1200" dirty="0" err="1" smtClean="0">
                <a:solidFill>
                  <a:schemeClr val="tx1"/>
                </a:solidFill>
                <a:latin typeface="+mn-lt"/>
                <a:ea typeface="+mn-ea"/>
                <a:cs typeface="+mn-cs"/>
              </a:rPr>
              <a:t>Авигее</a:t>
            </a:r>
            <a:r>
              <a:rPr lang="ru-RU" sz="1200" kern="1200" dirty="0" smtClean="0">
                <a:solidFill>
                  <a:schemeClr val="tx1"/>
                </a:solidFill>
                <a:latin typeface="+mn-lt"/>
                <a:ea typeface="+mn-ea"/>
                <a:cs typeface="+mn-cs"/>
              </a:rPr>
              <a:t>. Слуга уважает ее и признает ее авторитет и власть над хозяйством и делами и просит ее принять меры</a:t>
            </a:r>
            <a:r>
              <a:rPr lang="en-US" sz="1100" kern="1200" dirty="0" smtClean="0">
                <a:solidFill>
                  <a:schemeClr val="tx1"/>
                </a:solidFill>
                <a:effectLst/>
                <a:latin typeface="+mn-lt"/>
                <a:ea typeface="+mn-ea"/>
                <a:cs typeface="+mn-cs"/>
              </a:rPr>
              <a:t>.</a:t>
            </a:r>
            <a:endParaRPr lang="en-US" sz="1100"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r>
              <a:rPr lang="ru-RU" sz="1200" kern="1200" dirty="0" err="1" smtClean="0">
                <a:solidFill>
                  <a:schemeClr val="tx1"/>
                </a:solidFill>
                <a:latin typeface="+mn-lt"/>
                <a:ea typeface="+mn-ea"/>
                <a:cs typeface="+mn-cs"/>
              </a:rPr>
              <a:t>Авигея</a:t>
            </a:r>
            <a:r>
              <a:rPr lang="ru-RU" sz="1200" kern="1200" dirty="0" smtClean="0">
                <a:solidFill>
                  <a:schemeClr val="tx1"/>
                </a:solidFill>
                <a:latin typeface="+mn-lt"/>
                <a:ea typeface="+mn-ea"/>
                <a:cs typeface="+mn-cs"/>
              </a:rPr>
              <a:t> решает немедленно действовать, не посоветовавшись с мужем. Возможно, она хочет избежать словесной перепалки. Весьма вероятно, что Навал позволял себе вербально </a:t>
            </a:r>
            <a:r>
              <a:rPr lang="ru-RU" sz="1200" b="1" kern="1200" dirty="0" smtClean="0">
                <a:solidFill>
                  <a:schemeClr val="tx1"/>
                </a:solidFill>
                <a:latin typeface="+mn-lt"/>
                <a:ea typeface="+mn-ea"/>
                <a:cs typeface="+mn-cs"/>
              </a:rPr>
              <a:t>оскорблять</a:t>
            </a:r>
            <a:r>
              <a:rPr lang="ru-RU" sz="1200" kern="1200" dirty="0" smtClean="0">
                <a:solidFill>
                  <a:schemeClr val="tx1"/>
                </a:solidFill>
                <a:latin typeface="+mn-lt"/>
                <a:ea typeface="+mn-ea"/>
                <a:cs typeface="+mn-cs"/>
              </a:rPr>
              <a:t> не только слуг, но и жену и других членов семьи; они, похоже, научились избегать жестокого обращения, принимая решения и осуществляя действия самостоятельно, не привлекая Навала. Позже </a:t>
            </a:r>
            <a:r>
              <a:rPr lang="ru-RU" sz="1200" kern="1200" dirty="0" err="1" smtClean="0">
                <a:solidFill>
                  <a:schemeClr val="tx1"/>
                </a:solidFill>
                <a:latin typeface="+mn-lt"/>
                <a:ea typeface="+mn-ea"/>
                <a:cs typeface="+mn-cs"/>
              </a:rPr>
              <a:t>Авигея</a:t>
            </a:r>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берет на себя вину</a:t>
            </a:r>
            <a:r>
              <a:rPr lang="ru-RU" sz="1200" kern="1200" dirty="0" smtClean="0">
                <a:solidFill>
                  <a:schemeClr val="tx1"/>
                </a:solidFill>
                <a:latin typeface="+mn-lt"/>
                <a:ea typeface="+mn-ea"/>
                <a:cs typeface="+mn-cs"/>
              </a:rPr>
              <a:t> и </a:t>
            </a:r>
            <a:r>
              <a:rPr lang="ru-RU" sz="1200" b="1" kern="1200" dirty="0" smtClean="0">
                <a:solidFill>
                  <a:schemeClr val="tx1"/>
                </a:solidFill>
                <a:latin typeface="+mn-lt"/>
                <a:ea typeface="+mn-ea"/>
                <a:cs typeface="+mn-cs"/>
              </a:rPr>
              <a:t>искренне извиняется</a:t>
            </a:r>
            <a:r>
              <a:rPr lang="ru-RU" sz="1200" kern="1200" dirty="0" smtClean="0">
                <a:solidFill>
                  <a:schemeClr val="tx1"/>
                </a:solidFill>
                <a:latin typeface="+mn-lt"/>
                <a:ea typeface="+mn-ea"/>
                <a:cs typeface="+mn-cs"/>
              </a:rPr>
              <a:t> перед Давидом за глупость своего мужа, возможно, намекая на то, что ей постоянно приходится это делать, чтобы </a:t>
            </a:r>
            <a:r>
              <a:rPr lang="ru-RU" sz="1200" b="1" kern="1200" dirty="0" smtClean="0">
                <a:solidFill>
                  <a:schemeClr val="tx1"/>
                </a:solidFill>
                <a:latin typeface="+mn-lt"/>
                <a:ea typeface="+mn-ea"/>
                <a:cs typeface="+mn-cs"/>
              </a:rPr>
              <a:t>сгладить</a:t>
            </a:r>
            <a:r>
              <a:rPr lang="ru-RU" sz="1200" kern="1200" dirty="0" smtClean="0">
                <a:solidFill>
                  <a:schemeClr val="tx1"/>
                </a:solidFill>
                <a:latin typeface="+mn-lt"/>
                <a:ea typeface="+mn-ea"/>
                <a:cs typeface="+mn-cs"/>
              </a:rPr>
              <a:t> расстроенные чувства людей после его суровых </a:t>
            </a:r>
            <a:r>
              <a:rPr lang="ru-RU" sz="1200" b="1" kern="1200" dirty="0" smtClean="0">
                <a:solidFill>
                  <a:schemeClr val="tx1"/>
                </a:solidFill>
                <a:latin typeface="+mn-lt"/>
                <a:ea typeface="+mn-ea"/>
                <a:cs typeface="+mn-cs"/>
              </a:rPr>
              <a:t>вспышек</a:t>
            </a:r>
            <a:r>
              <a:rPr lang="en-US" sz="1100" kern="1200" dirty="0" smtClean="0">
                <a:solidFill>
                  <a:schemeClr val="tx1"/>
                </a:solidFill>
                <a:effectLst/>
                <a:latin typeface="+mn-lt"/>
                <a:ea typeface="+mn-ea"/>
                <a:cs typeface="+mn-cs"/>
              </a:rPr>
              <a:t>.</a:t>
            </a:r>
            <a:endParaRPr lang="en-US" sz="1100" kern="1200" dirty="0">
              <a:solidFill>
                <a:schemeClr val="tx1"/>
              </a:solidFill>
              <a:effectLst/>
              <a:latin typeface="+mn-lt"/>
              <a:ea typeface="+mn-ea"/>
              <a:cs typeface="+mn-cs"/>
            </a:endParaRPr>
          </a:p>
          <a:p>
            <a:endParaRPr lang="en-US" sz="1100" dirty="0"/>
          </a:p>
        </p:txBody>
      </p:sp>
      <p:sp>
        <p:nvSpPr>
          <p:cNvPr id="4" name="Slide Number Placeholder 3"/>
          <p:cNvSpPr>
            <a:spLocks noGrp="1"/>
          </p:cNvSpPr>
          <p:nvPr>
            <p:ph type="sldNum" sz="quarter" idx="10"/>
          </p:nvPr>
        </p:nvSpPr>
        <p:spPr/>
        <p:txBody>
          <a:bodyPr/>
          <a:lstStyle/>
          <a:p>
            <a:fld id="{3D26DF28-F30B-FF47-8F8A-1A1B5A783041}" type="slidenum">
              <a:rPr lang="en-US" smtClean="0"/>
              <a:pPr/>
              <a:t>23</a:t>
            </a:fld>
            <a:endParaRPr lang="en-US"/>
          </a:p>
        </p:txBody>
      </p:sp>
    </p:spTree>
    <p:extLst>
      <p:ext uri="{BB962C8B-B14F-4D97-AF65-F5344CB8AC3E}">
        <p14:creationId xmlns:p14="http://schemas.microsoft.com/office/powerpoint/2010/main" val="4136314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Сила слов </a:t>
            </a:r>
            <a:r>
              <a:rPr lang="ru-RU" sz="1200" b="1" kern="1200" dirty="0" err="1" smtClean="0">
                <a:solidFill>
                  <a:schemeClr val="tx1"/>
                </a:solidFill>
                <a:latin typeface="+mn-lt"/>
                <a:ea typeface="+mn-ea"/>
                <a:cs typeface="+mn-cs"/>
              </a:rPr>
              <a:t>Авигеи</a:t>
            </a:r>
            <a:endParaRPr lang="ru-RU" sz="1200" b="1" kern="1200" dirty="0" smtClean="0">
              <a:solidFill>
                <a:schemeClr val="tx1"/>
              </a:solidFill>
              <a:latin typeface="+mn-lt"/>
              <a:ea typeface="+mn-ea"/>
              <a:cs typeface="+mn-cs"/>
            </a:endParaRPr>
          </a:p>
          <a:p>
            <a:endParaRPr lang="en-US" sz="1200" kern="1200" dirty="0">
              <a:solidFill>
                <a:schemeClr val="tx1"/>
              </a:solidFill>
              <a:effectLst/>
              <a:latin typeface="+mn-lt"/>
              <a:ea typeface="+mn-ea"/>
              <a:cs typeface="+mn-cs"/>
            </a:endParaRPr>
          </a:p>
          <a:p>
            <a:r>
              <a:rPr lang="ru-RU" sz="1200" kern="1200" dirty="0" smtClean="0">
                <a:solidFill>
                  <a:schemeClr val="tx1"/>
                </a:solidFill>
                <a:latin typeface="+mn-lt"/>
                <a:ea typeface="+mn-ea"/>
                <a:cs typeface="+mn-cs"/>
              </a:rPr>
              <a:t>Наполненная Духом Божьим, </a:t>
            </a:r>
            <a:r>
              <a:rPr lang="ru-RU" sz="1200" kern="1200" dirty="0" err="1" smtClean="0">
                <a:solidFill>
                  <a:schemeClr val="tx1"/>
                </a:solidFill>
                <a:latin typeface="+mn-lt"/>
                <a:ea typeface="+mn-ea"/>
                <a:cs typeface="+mn-cs"/>
              </a:rPr>
              <a:t>Авигея</a:t>
            </a:r>
            <a:r>
              <a:rPr lang="ru-RU" sz="1200" kern="1200" dirty="0" smtClean="0">
                <a:solidFill>
                  <a:schemeClr val="tx1"/>
                </a:solidFill>
                <a:latin typeface="+mn-lt"/>
                <a:ea typeface="+mn-ea"/>
                <a:cs typeface="+mn-cs"/>
              </a:rPr>
              <a:t> встречает Давида словами доброты и «дарами» пищи. Ее самый драгоценный дар - это не еда, а ее мудрый совет. Ее слова приносят мир, благодать, поощряют и наставляют слушателя и удовлетворяют его потребность. Сам Давид признает это (стих 33). Перо вдохновения подтверждает это</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ru-RU" sz="1200" kern="1200" dirty="0" err="1" smtClean="0">
                <a:solidFill>
                  <a:schemeClr val="tx1"/>
                </a:solidFill>
                <a:latin typeface="+mn-lt"/>
                <a:ea typeface="+mn-ea"/>
                <a:cs typeface="+mn-cs"/>
              </a:rPr>
              <a:t>Эллен</a:t>
            </a:r>
            <a:r>
              <a:rPr lang="ru-RU" sz="1200" kern="1200" dirty="0" smtClean="0">
                <a:solidFill>
                  <a:schemeClr val="tx1"/>
                </a:solidFill>
                <a:latin typeface="+mn-lt"/>
                <a:ea typeface="+mn-ea"/>
                <a:cs typeface="+mn-cs"/>
              </a:rPr>
              <a:t> Уайт пишет в «Патриархах и пророках»</a:t>
            </a:r>
            <a:r>
              <a:rPr lang="en-US" sz="1200" i="1" kern="1200" dirty="0" smtClean="0">
                <a:solidFill>
                  <a:schemeClr val="tx1"/>
                </a:solidFill>
                <a:effectLst/>
                <a:latin typeface="+mn-lt"/>
                <a:ea typeface="+mn-ea"/>
                <a:cs typeface="+mn-cs"/>
              </a:rPr>
              <a:t>:</a:t>
            </a:r>
            <a:endParaRPr lang="en-US" sz="1200"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ru-RU" sz="1200" kern="1200" dirty="0" smtClean="0">
                <a:solidFill>
                  <a:schemeClr val="tx1"/>
                </a:solidFill>
                <a:latin typeface="+mn-lt"/>
                <a:ea typeface="+mn-ea"/>
                <a:cs typeface="+mn-cs"/>
              </a:rPr>
              <a:t>«Эти слова мог говорить только человек, одаренный мудростью свыше. Благочестие </a:t>
            </a:r>
            <a:r>
              <a:rPr lang="ru-RU" sz="1200" kern="1200" dirty="0" err="1" smtClean="0">
                <a:solidFill>
                  <a:schemeClr val="tx1"/>
                </a:solidFill>
                <a:latin typeface="+mn-lt"/>
                <a:ea typeface="+mn-ea"/>
                <a:cs typeface="+mn-cs"/>
              </a:rPr>
              <a:t>Авигеи</a:t>
            </a:r>
            <a:r>
              <a:rPr lang="ru-RU" sz="1200" kern="1200" dirty="0" smtClean="0">
                <a:solidFill>
                  <a:schemeClr val="tx1"/>
                </a:solidFill>
                <a:latin typeface="+mn-lt"/>
                <a:ea typeface="+mn-ea"/>
                <a:cs typeface="+mn-cs"/>
              </a:rPr>
              <a:t>, подобно аромату цветка, бессознательно отражалось в ее лице, в словах и жестах. Дух Сына Божьего наполнял ее душу, ее речь, приправленная благодатью, исполненная добротой и миром, источала небесное благоухание. Чувства Давида переменились, и он затрепетал при мысли о последствиях своего необдуманного решения. “Блаженны миротворцы, ибо они будут наречены сынами Божиими” </a:t>
            </a:r>
            <a:r>
              <a:rPr lang="ru-RU" sz="1200" kern="1200" dirty="0" err="1" smtClean="0">
                <a:solidFill>
                  <a:schemeClr val="tx1"/>
                </a:solidFill>
                <a:latin typeface="+mn-lt"/>
                <a:ea typeface="+mn-ea"/>
                <a:cs typeface="+mn-cs"/>
              </a:rPr>
              <a:t>Авигея</a:t>
            </a:r>
            <a:r>
              <a:rPr lang="ru-RU" sz="1200" kern="1200" dirty="0" smtClean="0">
                <a:solidFill>
                  <a:schemeClr val="tx1"/>
                </a:solidFill>
                <a:latin typeface="+mn-lt"/>
                <a:ea typeface="+mn-ea"/>
                <a:cs typeface="+mn-cs"/>
              </a:rPr>
              <a:t> была мудрой обличительницей и советчицей. Под влиянием ее разумных слов переменились чувства Давида»</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ru-RU" sz="1200" kern="1200" dirty="0" err="1" smtClean="0">
                <a:solidFill>
                  <a:schemeClr val="tx1"/>
                </a:solidFill>
                <a:effectLst/>
                <a:latin typeface="+mn-lt"/>
                <a:ea typeface="+mn-ea"/>
                <a:cs typeface="+mn-cs"/>
              </a:rPr>
              <a:t>Эллен</a:t>
            </a:r>
            <a:r>
              <a:rPr lang="ru-RU" sz="1200" kern="1200" dirty="0" smtClean="0">
                <a:solidFill>
                  <a:schemeClr val="tx1"/>
                </a:solidFill>
                <a:effectLst/>
                <a:latin typeface="+mn-lt"/>
                <a:ea typeface="+mn-ea"/>
                <a:cs typeface="+mn-cs"/>
              </a:rPr>
              <a:t> Уайт «Патриархи и пророки», с. </a:t>
            </a:r>
            <a:r>
              <a:rPr lang="en-US" sz="1200" kern="1200" dirty="0" smtClean="0">
                <a:solidFill>
                  <a:schemeClr val="tx1"/>
                </a:solidFill>
                <a:effectLst/>
                <a:latin typeface="+mn-lt"/>
                <a:ea typeface="+mn-ea"/>
                <a:cs typeface="+mn-cs"/>
              </a:rPr>
              <a:t>667</a:t>
            </a:r>
            <a:r>
              <a:rPr lang="en-US" sz="1200" kern="1200" dirty="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Отрывок скопирован</a:t>
            </a:r>
            <a:r>
              <a:rPr lang="ru-RU" sz="1200" kern="1200" baseline="0" dirty="0" smtClean="0">
                <a:solidFill>
                  <a:schemeClr val="tx1"/>
                </a:solidFill>
                <a:effectLst/>
                <a:latin typeface="+mn-lt"/>
                <a:ea typeface="+mn-ea"/>
                <a:cs typeface="+mn-cs"/>
              </a:rPr>
              <a:t> с интернета 2 марта </a:t>
            </a:r>
            <a:r>
              <a:rPr lang="en-US" sz="1200" kern="1200" dirty="0" smtClean="0">
                <a:solidFill>
                  <a:schemeClr val="tx1"/>
                </a:solidFill>
                <a:effectLst/>
                <a:latin typeface="+mn-lt"/>
                <a:ea typeface="+mn-ea"/>
                <a:cs typeface="+mn-cs"/>
              </a:rPr>
              <a:t>2018</a:t>
            </a:r>
            <a:r>
              <a:rPr lang="ru-RU" sz="1200" kern="1200" dirty="0" smtClean="0">
                <a:solidFill>
                  <a:schemeClr val="tx1"/>
                </a:solidFill>
                <a:effectLst/>
                <a:latin typeface="+mn-lt"/>
                <a:ea typeface="+mn-ea"/>
                <a:cs typeface="+mn-cs"/>
              </a:rPr>
              <a:t> г.</a:t>
            </a:r>
            <a:r>
              <a:rPr lang="en-US" sz="1200" kern="1200" dirty="0" smtClean="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http://www.whiteestate.org/books/pp/pp65.html</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pPr/>
              <a:t>24</a:t>
            </a:fld>
            <a:endParaRPr lang="en-US"/>
          </a:p>
        </p:txBody>
      </p:sp>
    </p:spTree>
    <p:extLst>
      <p:ext uri="{BB962C8B-B14F-4D97-AF65-F5344CB8AC3E}">
        <p14:creationId xmlns:p14="http://schemas.microsoft.com/office/powerpoint/2010/main" val="4144809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ru-RU" sz="1200" b="1" kern="1200" dirty="0" smtClean="0">
                <a:solidFill>
                  <a:schemeClr val="tx1"/>
                </a:solidFill>
                <a:latin typeface="+mn-lt"/>
                <a:ea typeface="+mn-ea"/>
                <a:cs typeface="+mn-cs"/>
              </a:rPr>
              <a:t>Сила ласковых слов</a:t>
            </a:r>
          </a:p>
          <a:p>
            <a:pPr fontAlgn="base"/>
            <a:endParaRPr lang="en-US" sz="1200" kern="1200" dirty="0">
              <a:solidFill>
                <a:schemeClr val="tx1"/>
              </a:solidFill>
              <a:effectLst/>
              <a:latin typeface="+mn-lt"/>
              <a:ea typeface="+mn-ea"/>
              <a:cs typeface="+mn-cs"/>
            </a:endParaRPr>
          </a:p>
          <a:p>
            <a:pPr fontAlgn="base"/>
            <a:r>
              <a:rPr lang="ru-RU" sz="1200" kern="1200" dirty="0" err="1" smtClean="0">
                <a:solidFill>
                  <a:schemeClr val="tx1"/>
                </a:solidFill>
                <a:latin typeface="+mn-lt"/>
                <a:ea typeface="+mn-ea"/>
                <a:cs typeface="+mn-cs"/>
              </a:rPr>
              <a:t>Эллен</a:t>
            </a:r>
            <a:r>
              <a:rPr lang="ru-RU" sz="1200" kern="1200" dirty="0" smtClean="0">
                <a:solidFill>
                  <a:schemeClr val="tx1"/>
                </a:solidFill>
                <a:latin typeface="+mn-lt"/>
                <a:ea typeface="+mn-ea"/>
                <a:cs typeface="+mn-cs"/>
              </a:rPr>
              <a:t> Уайт пишет в «Знамениях времени»</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pPr fontAlgn="base"/>
            <a:r>
              <a:rPr lang="ru-RU" sz="1200" kern="1200" dirty="0" smtClean="0">
                <a:solidFill>
                  <a:schemeClr val="tx1"/>
                </a:solidFill>
                <a:latin typeface="+mn-lt"/>
                <a:ea typeface="+mn-ea"/>
                <a:cs typeface="+mn-cs"/>
              </a:rPr>
              <a:t>Во многих семьях никак не выражается привязанность людей друг к другу. Нет нужды в сентиментальности, но они нуждаются в проявлениях целомудренной, чистой, благородной любви и </a:t>
            </a:r>
            <a:r>
              <a:rPr lang="ru-RU" sz="1200" b="1" kern="1200" dirty="0" smtClean="0">
                <a:solidFill>
                  <a:schemeClr val="tx1"/>
                </a:solidFill>
                <a:latin typeface="+mn-lt"/>
                <a:ea typeface="+mn-ea"/>
                <a:cs typeface="+mn-cs"/>
              </a:rPr>
              <a:t>нежности</a:t>
            </a:r>
            <a:r>
              <a:rPr lang="ru-RU" sz="1200" kern="1200" dirty="0" smtClean="0">
                <a:solidFill>
                  <a:schemeClr val="tx1"/>
                </a:solidFill>
                <a:latin typeface="+mn-lt"/>
                <a:ea typeface="+mn-ea"/>
                <a:cs typeface="+mn-cs"/>
              </a:rPr>
              <a:t>. Многие совершенно ожесточили свои сердца и в словах и поступках отражают сатанинские черты характера.</a:t>
            </a:r>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pPr/>
              <a:t>25</a:t>
            </a:fld>
            <a:endParaRPr lang="en-US"/>
          </a:p>
        </p:txBody>
      </p:sp>
    </p:spTree>
    <p:extLst>
      <p:ext uri="{BB962C8B-B14F-4D97-AF65-F5344CB8AC3E}">
        <p14:creationId xmlns:p14="http://schemas.microsoft.com/office/powerpoint/2010/main" val="1747272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smtClean="0">
                <a:solidFill>
                  <a:schemeClr val="tx1"/>
                </a:solidFill>
                <a:effectLst/>
                <a:latin typeface="+mn-lt"/>
                <a:ea typeface="+mn-ea"/>
                <a:cs typeface="+mn-cs"/>
              </a:rPr>
              <a:t>…</a:t>
            </a:r>
            <a:r>
              <a:rPr lang="ru-RU" sz="1200" b="1" kern="1200" dirty="0" smtClean="0">
                <a:solidFill>
                  <a:schemeClr val="tx1"/>
                </a:solidFill>
                <a:latin typeface="+mn-lt"/>
                <a:ea typeface="+mn-ea"/>
                <a:cs typeface="+mn-cs"/>
              </a:rPr>
              <a:t>Нежная привязанность</a:t>
            </a:r>
            <a:r>
              <a:rPr lang="ru-RU" sz="1200" kern="1200" dirty="0" smtClean="0">
                <a:solidFill>
                  <a:schemeClr val="tx1"/>
                </a:solidFill>
                <a:latin typeface="+mn-lt"/>
                <a:ea typeface="+mn-ea"/>
                <a:cs typeface="+mn-cs"/>
              </a:rPr>
              <a:t> должна всегда поддерживаться между мужем и женой, родителями и детьми, братьями и сестрами. Избегайте необдуманных слов; не делайте даже намека на то, что кто-то не любит другого. Долг каждого члена семьи - быть приятным другим, говорить </a:t>
            </a:r>
            <a:r>
              <a:rPr lang="ru-RU" sz="1200" b="1" kern="1200" dirty="0" smtClean="0">
                <a:solidFill>
                  <a:schemeClr val="tx1"/>
                </a:solidFill>
                <a:latin typeface="+mn-lt"/>
                <a:ea typeface="+mn-ea"/>
                <a:cs typeface="+mn-cs"/>
              </a:rPr>
              <a:t>доброжелательно».</a:t>
            </a:r>
          </a:p>
          <a:p>
            <a:pPr fontAlgn="base"/>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EGW. The Signs of the Times, AH 198.2 </a:t>
            </a:r>
            <a:r>
              <a:rPr lang="en-US" sz="1200" u="sng" kern="1200" dirty="0">
                <a:solidFill>
                  <a:schemeClr val="tx1"/>
                </a:solidFill>
                <a:effectLst/>
                <a:latin typeface="+mn-lt"/>
                <a:ea typeface="+mn-ea"/>
                <a:cs typeface="+mn-cs"/>
                <a:hlinkClick r:id="rId3"/>
              </a:rPr>
              <a:t>https://m.egwwritings.org/en/book/128.877#896</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pPr/>
              <a:t>26</a:t>
            </a:fld>
            <a:endParaRPr lang="en-US"/>
          </a:p>
        </p:txBody>
      </p:sp>
    </p:spTree>
    <p:extLst>
      <p:ext uri="{BB962C8B-B14F-4D97-AF65-F5344CB8AC3E}">
        <p14:creationId xmlns:p14="http://schemas.microsoft.com/office/powerpoint/2010/main" val="575107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ru-RU" sz="1200" b="1" kern="1200" dirty="0" smtClean="0">
                <a:solidFill>
                  <a:schemeClr val="tx1"/>
                </a:solidFill>
                <a:latin typeface="+mn-lt"/>
                <a:ea typeface="+mn-ea"/>
                <a:cs typeface="+mn-cs"/>
              </a:rPr>
              <a:t>Сила слов, сказанных с уважением</a:t>
            </a:r>
          </a:p>
          <a:p>
            <a:pPr fontAlgn="base"/>
            <a:endParaRPr lang="en-US" sz="1200" kern="1200" dirty="0">
              <a:solidFill>
                <a:schemeClr val="tx1"/>
              </a:solidFill>
              <a:effectLst/>
              <a:latin typeface="+mn-lt"/>
              <a:ea typeface="+mn-ea"/>
              <a:cs typeface="+mn-cs"/>
            </a:endParaRPr>
          </a:p>
          <a:p>
            <a:pPr fontAlgn="base"/>
            <a:r>
              <a:rPr lang="ru-RU" sz="1200" kern="1200" dirty="0" err="1" smtClean="0">
                <a:solidFill>
                  <a:schemeClr val="tx1"/>
                </a:solidFill>
                <a:latin typeface="+mn-lt"/>
                <a:ea typeface="+mn-ea"/>
                <a:cs typeface="+mn-cs"/>
              </a:rPr>
              <a:t>Эллен</a:t>
            </a:r>
            <a:r>
              <a:rPr lang="ru-RU" sz="1200" kern="1200" dirty="0" smtClean="0">
                <a:solidFill>
                  <a:schemeClr val="tx1"/>
                </a:solidFill>
                <a:latin typeface="+mn-lt"/>
                <a:ea typeface="+mn-ea"/>
                <a:cs typeface="+mn-cs"/>
              </a:rPr>
              <a:t> Уайт пишет в «Христианском доме»</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r>
              <a:rPr lang="ru-RU" sz="1200" kern="1200" dirty="0" smtClean="0">
                <a:solidFill>
                  <a:schemeClr val="tx1"/>
                </a:solidFill>
                <a:latin typeface="+mn-lt"/>
                <a:ea typeface="+mn-ea"/>
                <a:cs typeface="+mn-cs"/>
              </a:rPr>
              <a:t>Ни муж, ни жена не должны пытаться оспаривать свое </a:t>
            </a:r>
            <a:r>
              <a:rPr lang="ru-RU" sz="1200" b="1" kern="1200" dirty="0" smtClean="0">
                <a:solidFill>
                  <a:schemeClr val="tx1"/>
                </a:solidFill>
                <a:latin typeface="+mn-lt"/>
                <a:ea typeface="+mn-ea"/>
                <a:cs typeface="+mn-cs"/>
              </a:rPr>
              <a:t>главенство</a:t>
            </a:r>
            <a:r>
              <a:rPr lang="ru-RU" sz="1200" kern="1200" dirty="0" smtClean="0">
                <a:solidFill>
                  <a:schemeClr val="tx1"/>
                </a:solidFill>
                <a:latin typeface="+mn-lt"/>
                <a:ea typeface="+mn-ea"/>
                <a:cs typeface="+mn-cs"/>
              </a:rPr>
              <a:t>. Господь утвердил принцип, которым необходимо руководствоваться в этом вопросе. Муж должен лелеять свою жену, как Христос лелеет Церковь. Жена должна </a:t>
            </a:r>
            <a:r>
              <a:rPr lang="ru-RU" sz="1200" b="1" kern="1200" dirty="0" smtClean="0">
                <a:solidFill>
                  <a:schemeClr val="tx1"/>
                </a:solidFill>
                <a:latin typeface="+mn-lt"/>
                <a:ea typeface="+mn-ea"/>
                <a:cs typeface="+mn-cs"/>
              </a:rPr>
              <a:t>уважать</a:t>
            </a:r>
            <a:r>
              <a:rPr lang="ru-RU" sz="1200" kern="1200" dirty="0" smtClean="0">
                <a:solidFill>
                  <a:schemeClr val="tx1"/>
                </a:solidFill>
                <a:latin typeface="+mn-lt"/>
                <a:ea typeface="+mn-ea"/>
                <a:cs typeface="+mn-cs"/>
              </a:rPr>
              <a:t> и любить своего мужа. Оба должны сохранять дух сердечности, решив никогда не огорчать и не ранить другого… </a:t>
            </a:r>
            <a:r>
              <a:rPr lang="ru-RU" sz="1200" b="1" kern="1200" dirty="0" smtClean="0">
                <a:solidFill>
                  <a:schemeClr val="tx1"/>
                </a:solidFill>
                <a:latin typeface="+mn-lt"/>
                <a:ea typeface="+mn-ea"/>
                <a:cs typeface="+mn-cs"/>
              </a:rPr>
              <a:t>Не пытайтесь заставить другого</a:t>
            </a:r>
            <a:r>
              <a:rPr lang="ru-RU" sz="1200" kern="1200" dirty="0" smtClean="0">
                <a:solidFill>
                  <a:schemeClr val="tx1"/>
                </a:solidFill>
                <a:latin typeface="+mn-lt"/>
                <a:ea typeface="+mn-ea"/>
                <a:cs typeface="+mn-cs"/>
              </a:rPr>
              <a:t> сделать все по-своему</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pPr/>
              <a:t>27</a:t>
            </a:fld>
            <a:endParaRPr lang="en-US"/>
          </a:p>
        </p:txBody>
      </p:sp>
    </p:spTree>
    <p:extLst>
      <p:ext uri="{BB962C8B-B14F-4D97-AF65-F5344CB8AC3E}">
        <p14:creationId xmlns:p14="http://schemas.microsoft.com/office/powerpoint/2010/main" val="1933048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ru-RU" sz="1200" kern="1200" dirty="0" smtClean="0">
                <a:solidFill>
                  <a:schemeClr val="tx1"/>
                </a:solidFill>
                <a:latin typeface="+mn-lt"/>
                <a:ea typeface="+mn-ea"/>
                <a:cs typeface="+mn-cs"/>
              </a:rPr>
              <a:t>Поступая так, вы не сможете сохранить любовь друг к другу. Проявление своеволия разрушает мир и счастье в семье. Пусть же ваша брачная жизнь не будет жизнью раздоров. Если вы будете поступать так, то оба будете несчастны. </a:t>
            </a:r>
            <a:r>
              <a:rPr lang="ru-RU" sz="1200" b="1" kern="1200" dirty="0" smtClean="0">
                <a:solidFill>
                  <a:schemeClr val="tx1"/>
                </a:solidFill>
                <a:latin typeface="+mn-lt"/>
                <a:ea typeface="+mn-ea"/>
                <a:cs typeface="+mn-cs"/>
              </a:rPr>
              <a:t>Будьте добры в слове и кротки в деле</a:t>
            </a:r>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отказываясь от своих желаний</a:t>
            </a:r>
            <a:r>
              <a:rPr lang="ru-RU" sz="1200" kern="1200" dirty="0" smtClean="0">
                <a:solidFill>
                  <a:schemeClr val="tx1"/>
                </a:solidFill>
                <a:latin typeface="+mn-lt"/>
                <a:ea typeface="+mn-ea"/>
                <a:cs typeface="+mn-cs"/>
              </a:rPr>
              <a:t>. Внимательно следите за своей речью, потому что она оказывает могущественное влияние к добру или ко злу. Не позволяйте </a:t>
            </a:r>
            <a:r>
              <a:rPr lang="ru-RU" sz="1200" b="1" kern="1200" dirty="0" smtClean="0">
                <a:solidFill>
                  <a:schemeClr val="tx1"/>
                </a:solidFill>
                <a:latin typeface="+mn-lt"/>
                <a:ea typeface="+mn-ea"/>
                <a:cs typeface="+mn-cs"/>
              </a:rPr>
              <a:t>резким</a:t>
            </a:r>
            <a:r>
              <a:rPr lang="ru-RU" sz="1200" kern="1200" dirty="0" smtClean="0">
                <a:solidFill>
                  <a:schemeClr val="tx1"/>
                </a:solidFill>
                <a:latin typeface="+mn-lt"/>
                <a:ea typeface="+mn-ea"/>
                <a:cs typeface="+mn-cs"/>
              </a:rPr>
              <a:t> словам исходить из ваших уст</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pPr fontAlgn="base"/>
            <a:r>
              <a:rPr lang="ru-RU" sz="1200" kern="1200" dirty="0" smtClean="0">
                <a:solidFill>
                  <a:schemeClr val="tx1"/>
                </a:solidFill>
                <a:latin typeface="+mn-lt"/>
                <a:ea typeface="+mn-ea"/>
                <a:cs typeface="+mn-cs"/>
              </a:rPr>
              <a:t>Это наша обязанность - иметь дом, который будет представлять островок Неба на земле, где могут обитать ангелы и Бог. </a:t>
            </a:r>
            <a:r>
              <a:rPr lang="ru-RU" sz="1200" u="sng" kern="1200" dirty="0" smtClean="0">
                <a:solidFill>
                  <a:schemeClr val="tx1"/>
                </a:solidFill>
                <a:latin typeface="+mn-lt"/>
                <a:ea typeface="+mn-ea"/>
                <a:cs typeface="+mn-cs"/>
              </a:rPr>
              <a:t>Но вот, в чем заключаются хорошие вести</a:t>
            </a:r>
            <a:r>
              <a:rPr lang="ru-RU" sz="1200" kern="1200" dirty="0" smtClean="0">
                <a:solidFill>
                  <a:schemeClr val="tx1"/>
                </a:solidFill>
                <a:latin typeface="+mn-lt"/>
                <a:ea typeface="+mn-ea"/>
                <a:cs typeface="+mn-cs"/>
              </a:rPr>
              <a:t>! Даже если отношения были нездоровыми и присутствовало эмоциональное насилие, все еще есть надежда!</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Ibid. Adventist Home, AH 106.4 </a:t>
            </a:r>
            <a:r>
              <a:rPr lang="en-US" sz="1200" u="sng" kern="1200" dirty="0">
                <a:solidFill>
                  <a:schemeClr val="tx1"/>
                </a:solidFill>
                <a:effectLst/>
                <a:latin typeface="+mn-lt"/>
                <a:ea typeface="+mn-ea"/>
                <a:cs typeface="+mn-cs"/>
                <a:hlinkClick r:id="rId3"/>
              </a:rPr>
              <a:t>https://m.egwwritings.org/en/book/128.459</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pPr/>
              <a:t>28</a:t>
            </a:fld>
            <a:endParaRPr lang="en-US"/>
          </a:p>
        </p:txBody>
      </p:sp>
    </p:spTree>
    <p:extLst>
      <p:ext uri="{BB962C8B-B14F-4D97-AF65-F5344CB8AC3E}">
        <p14:creationId xmlns:p14="http://schemas.microsoft.com/office/powerpoint/2010/main" val="3568614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ru-RU" sz="1200" b="1" kern="1200" dirty="0" smtClean="0">
                <a:solidFill>
                  <a:schemeClr val="tx1"/>
                </a:solidFill>
                <a:latin typeface="+mn-lt"/>
                <a:ea typeface="+mn-ea"/>
                <a:cs typeface="+mn-cs"/>
              </a:rPr>
              <a:t>Сила слов в подчинении и объединении</a:t>
            </a:r>
            <a:endParaRPr lang="en-US" sz="1200" b="1"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pPr fontAlgn="base"/>
            <a:r>
              <a:rPr lang="ru-RU" sz="1200" kern="1200" dirty="0" err="1" smtClean="0">
                <a:solidFill>
                  <a:schemeClr val="tx1"/>
                </a:solidFill>
                <a:latin typeface="+mn-lt"/>
                <a:ea typeface="+mn-ea"/>
                <a:cs typeface="+mn-cs"/>
              </a:rPr>
              <a:t>Эллен</a:t>
            </a:r>
            <a:r>
              <a:rPr lang="ru-RU" sz="1200" kern="1200" dirty="0" smtClean="0">
                <a:solidFill>
                  <a:schemeClr val="tx1"/>
                </a:solidFill>
                <a:latin typeface="+mn-lt"/>
                <a:ea typeface="+mn-ea"/>
                <a:cs typeface="+mn-cs"/>
              </a:rPr>
              <a:t> Уайт пишет в «Служении исцеления»</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r>
              <a:rPr lang="ru-RU" sz="1200" kern="1200" dirty="0" smtClean="0">
                <a:solidFill>
                  <a:schemeClr val="tx1"/>
                </a:solidFill>
                <a:latin typeface="+mn-lt"/>
                <a:ea typeface="+mn-ea"/>
                <a:cs typeface="+mn-cs"/>
              </a:rPr>
              <a:t>Мужчины и женщины могут достичь Божьего идеала в отношении себя, если они </a:t>
            </a:r>
            <a:r>
              <a:rPr lang="ru-RU" sz="1200" b="1" kern="1200" dirty="0" smtClean="0">
                <a:solidFill>
                  <a:schemeClr val="tx1"/>
                </a:solidFill>
                <a:latin typeface="+mn-lt"/>
                <a:ea typeface="+mn-ea"/>
                <a:cs typeface="+mn-cs"/>
              </a:rPr>
              <a:t>примут Христа как своего помощника</a:t>
            </a:r>
            <a:r>
              <a:rPr lang="ru-RU" sz="1200" kern="1200" dirty="0" smtClean="0">
                <a:solidFill>
                  <a:schemeClr val="tx1"/>
                </a:solidFill>
                <a:latin typeface="+mn-lt"/>
                <a:ea typeface="+mn-ea"/>
                <a:cs typeface="+mn-cs"/>
              </a:rPr>
              <a:t>. Что не может сделать человеческая мудрость, то </a:t>
            </a:r>
            <a:r>
              <a:rPr lang="ru-RU" sz="1200" b="1" kern="1200" dirty="0" smtClean="0">
                <a:solidFill>
                  <a:schemeClr val="tx1"/>
                </a:solidFill>
                <a:latin typeface="+mn-lt"/>
                <a:ea typeface="+mn-ea"/>
                <a:cs typeface="+mn-cs"/>
              </a:rPr>
              <a:t>совершит Его благодать</a:t>
            </a:r>
            <a:r>
              <a:rPr lang="ru-RU" sz="1200" kern="1200" dirty="0" smtClean="0">
                <a:solidFill>
                  <a:schemeClr val="tx1"/>
                </a:solidFill>
                <a:latin typeface="+mn-lt"/>
                <a:ea typeface="+mn-ea"/>
                <a:cs typeface="+mn-cs"/>
              </a:rPr>
              <a:t>, но лишь для тех, кто отдал себя Ему, полагаясь на Него с любовью. Его провидение может </a:t>
            </a:r>
            <a:r>
              <a:rPr lang="ru-RU" sz="1200" b="1" kern="1200" dirty="0" smtClean="0">
                <a:solidFill>
                  <a:schemeClr val="tx1"/>
                </a:solidFill>
                <a:latin typeface="+mn-lt"/>
                <a:ea typeface="+mn-ea"/>
                <a:cs typeface="+mn-cs"/>
              </a:rPr>
              <a:t>соединить сердца узами</a:t>
            </a:r>
            <a:r>
              <a:rPr lang="ru-RU" sz="1200" kern="1200" dirty="0" smtClean="0">
                <a:solidFill>
                  <a:schemeClr val="tx1"/>
                </a:solidFill>
                <a:latin typeface="+mn-lt"/>
                <a:ea typeface="+mn-ea"/>
                <a:cs typeface="+mn-cs"/>
              </a:rPr>
              <a:t> небесного происхождения. </a:t>
            </a:r>
            <a:r>
              <a:rPr lang="ru-RU" sz="1200" b="1" kern="1200" dirty="0" smtClean="0">
                <a:solidFill>
                  <a:schemeClr val="tx1"/>
                </a:solidFill>
                <a:latin typeface="+mn-lt"/>
                <a:ea typeface="+mn-ea"/>
                <a:cs typeface="+mn-cs"/>
              </a:rPr>
              <a:t>Любовь</a:t>
            </a:r>
            <a:r>
              <a:rPr lang="ru-RU" sz="1200" kern="1200" dirty="0" smtClean="0">
                <a:solidFill>
                  <a:schemeClr val="tx1"/>
                </a:solidFill>
                <a:latin typeface="+mn-lt"/>
                <a:ea typeface="+mn-ea"/>
                <a:cs typeface="+mn-cs"/>
              </a:rPr>
              <a:t> не будет просто обменом приятными и лестными словами</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pPr/>
              <a:t>29</a:t>
            </a:fld>
            <a:endParaRPr lang="en-US"/>
          </a:p>
        </p:txBody>
      </p:sp>
    </p:spTree>
    <p:extLst>
      <p:ext uri="{BB962C8B-B14F-4D97-AF65-F5344CB8AC3E}">
        <p14:creationId xmlns:p14="http://schemas.microsoft.com/office/powerpoint/2010/main" val="1582850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ru-RU" sz="1200" b="1" kern="1200" dirty="0" smtClean="0">
                <a:solidFill>
                  <a:schemeClr val="tx1"/>
                </a:solidFill>
                <a:latin typeface="+mn-lt"/>
                <a:ea typeface="+mn-ea"/>
                <a:cs typeface="+mn-cs"/>
              </a:rPr>
              <a:t>Причина 1</a:t>
            </a:r>
            <a:endParaRPr lang="ru-RU" sz="1200" kern="1200" dirty="0" smtClean="0">
              <a:solidFill>
                <a:schemeClr val="tx1"/>
              </a:solidFill>
              <a:latin typeface="+mn-lt"/>
              <a:ea typeface="+mn-ea"/>
              <a:cs typeface="+mn-cs"/>
            </a:endParaRPr>
          </a:p>
          <a:p>
            <a:pPr fontAlgn="base"/>
            <a:r>
              <a:rPr lang="ru-RU" sz="1200" kern="1200" dirty="0" smtClean="0">
                <a:solidFill>
                  <a:schemeClr val="tx1"/>
                </a:solidFill>
                <a:latin typeface="+mn-lt"/>
                <a:ea typeface="+mn-ea"/>
                <a:cs typeface="+mn-cs"/>
              </a:rPr>
              <a:t>Первая причина, по которой нужно выступать против насилия во всех его формах состоит в том, что многие Божьи дети во всем мире либо умирают, либо страдают от негативных последствий для своего здоровья и благополучия, ставших результатом насилия и жестокого обращения.</a:t>
            </a:r>
          </a:p>
          <a:p>
            <a:pPr fontAlgn="base"/>
            <a:r>
              <a:rPr lang="ru-RU" sz="1200" kern="1200" dirty="0" smtClean="0">
                <a:solidFill>
                  <a:schemeClr val="tx1"/>
                </a:solidFill>
                <a:latin typeface="+mn-lt"/>
                <a:ea typeface="+mn-ea"/>
                <a:cs typeface="+mn-cs"/>
              </a:rPr>
              <a:t>По </a:t>
            </a:r>
            <a:r>
              <a:rPr lang="ru-RU" sz="1200" kern="1200" smtClean="0">
                <a:solidFill>
                  <a:schemeClr val="tx1"/>
                </a:solidFill>
                <a:latin typeface="+mn-lt"/>
                <a:ea typeface="+mn-ea"/>
                <a:cs typeface="+mn-cs"/>
              </a:rPr>
              <a:t>статистике Отдела </a:t>
            </a:r>
            <a:r>
              <a:rPr lang="ru-RU" sz="1200" kern="1200" dirty="0" smtClean="0">
                <a:solidFill>
                  <a:schemeClr val="tx1"/>
                </a:solidFill>
                <a:latin typeface="+mn-lt"/>
                <a:ea typeface="+mn-ea"/>
                <a:cs typeface="+mn-cs"/>
              </a:rPr>
              <a:t>здравоохранения 1,3 миллиона человек по всему миру ежегодно умирают в результате насилия во всех его формах: коллективных (как в случае банд или военных столкновений), </a:t>
            </a:r>
            <a:r>
              <a:rPr lang="ru-RU" sz="1200" kern="1200" dirty="0" err="1" smtClean="0">
                <a:solidFill>
                  <a:schemeClr val="tx1"/>
                </a:solidFill>
                <a:latin typeface="+mn-lt"/>
                <a:ea typeface="+mn-ea"/>
                <a:cs typeface="+mn-cs"/>
              </a:rPr>
              <a:t>самонаправленных</a:t>
            </a:r>
            <a:r>
              <a:rPr lang="ru-RU" sz="1200" kern="1200" dirty="0" smtClean="0">
                <a:solidFill>
                  <a:schemeClr val="tx1"/>
                </a:solidFill>
                <a:latin typeface="+mn-lt"/>
                <a:ea typeface="+mn-ea"/>
                <a:cs typeface="+mn-cs"/>
              </a:rPr>
              <a:t> (как в случае самоубийств), межличностных (как в случае насилия в семье). Каждый год смертность в результате насилия составляет 2,5% от глобальной смертности. За первые 15 лет 21-го века по всему миру около 6 миллионов человек были убиты только в результате межличностного насилия. </a:t>
            </a:r>
          </a:p>
          <a:p>
            <a:r>
              <a:rPr lang="ru-RU" sz="1200" kern="1200" dirty="0" smtClean="0">
                <a:solidFill>
                  <a:schemeClr val="tx1"/>
                </a:solidFill>
                <a:latin typeface="+mn-lt"/>
                <a:ea typeface="+mn-ea"/>
                <a:cs typeface="+mn-cs"/>
              </a:rPr>
              <a:t>Но в дополнение к случаям со смертельным исходом многие ежедневно становятся жертвами </a:t>
            </a:r>
            <a:r>
              <a:rPr lang="ru-RU" sz="1200" kern="1200" dirty="0" err="1" smtClean="0">
                <a:solidFill>
                  <a:schemeClr val="tx1"/>
                </a:solidFill>
                <a:latin typeface="+mn-lt"/>
                <a:ea typeface="+mn-ea"/>
                <a:cs typeface="+mn-cs"/>
              </a:rPr>
              <a:t>несмертельного</a:t>
            </a:r>
            <a:r>
              <a:rPr lang="ru-RU" sz="1200" kern="1200" dirty="0" smtClean="0">
                <a:solidFill>
                  <a:schemeClr val="tx1"/>
                </a:solidFill>
                <a:latin typeface="+mn-lt"/>
                <a:ea typeface="+mn-ea"/>
                <a:cs typeface="+mn-cs"/>
              </a:rPr>
              <a:t> насилия. Это пережившие межличностное насилие (физическое, сексуальное и психологическое насилие или пренебрежение). </a:t>
            </a:r>
            <a:r>
              <a:rPr lang="ru-RU" sz="1200" kern="1200" dirty="0" err="1" smtClean="0">
                <a:solidFill>
                  <a:schemeClr val="tx1"/>
                </a:solidFill>
                <a:latin typeface="+mn-lt"/>
                <a:ea typeface="+mn-ea"/>
                <a:cs typeface="+mn-cs"/>
              </a:rPr>
              <a:t>Нефатальное</a:t>
            </a:r>
            <a:r>
              <a:rPr lang="ru-RU" sz="1200" kern="1200" dirty="0" smtClean="0">
                <a:solidFill>
                  <a:schemeClr val="tx1"/>
                </a:solidFill>
                <a:latin typeface="+mn-lt"/>
                <a:ea typeface="+mn-ea"/>
                <a:cs typeface="+mn-cs"/>
              </a:rPr>
              <a:t> межличностное насилие более распространено, чем убийство, и имеет серьезные пожизненные последствия для здоровья и межличностных отношений. Раны страдающих от межличностного насилия могут быть не видны, но ощущаться глубоко, а последствия могут быть губительными и длительными.</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Отчет ВОЗ «Доклад о глобальном статусе по предупреждению насилия»</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2014. </a:t>
            </a:r>
          </a:p>
          <a:p>
            <a:r>
              <a:rPr lang="en-US" sz="1200" kern="1200" dirty="0" err="1">
                <a:solidFill>
                  <a:schemeClr val="tx1"/>
                </a:solidFill>
                <a:effectLst/>
                <a:latin typeface="+mn-lt"/>
                <a:ea typeface="+mn-ea"/>
                <a:cs typeface="+mn-cs"/>
              </a:rPr>
              <a:t>www.who.int</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violence_injury_prevention</a:t>
            </a:r>
            <a:r>
              <a:rPr lang="en-US" sz="1200" kern="1200" dirty="0">
                <a:solidFill>
                  <a:schemeClr val="tx1"/>
                </a:solidFill>
                <a:effectLst/>
                <a:latin typeface="+mn-lt"/>
                <a:ea typeface="+mn-ea"/>
                <a:cs typeface="+mn-cs"/>
              </a:rPr>
              <a:t>/violence/</a:t>
            </a:r>
            <a:r>
              <a:rPr lang="en-US" sz="1200" kern="1200" dirty="0" err="1">
                <a:solidFill>
                  <a:schemeClr val="tx1"/>
                </a:solidFill>
                <a:effectLst/>
                <a:latin typeface="+mn-lt"/>
                <a:ea typeface="+mn-ea"/>
                <a:cs typeface="+mn-cs"/>
              </a:rPr>
              <a:t>status_report</a:t>
            </a:r>
            <a:r>
              <a:rPr lang="en-US" sz="1200" kern="1200" dirty="0">
                <a:solidFill>
                  <a:schemeClr val="tx1"/>
                </a:solidFill>
                <a:effectLst/>
                <a:latin typeface="+mn-lt"/>
                <a:ea typeface="+mn-ea"/>
                <a:cs typeface="+mn-cs"/>
              </a:rPr>
              <a:t>/2014/report/report/</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pPr/>
              <a:t>3</a:t>
            </a:fld>
            <a:endParaRPr lang="en-US"/>
          </a:p>
        </p:txBody>
      </p:sp>
    </p:spTree>
    <p:extLst>
      <p:ext uri="{BB962C8B-B14F-4D97-AF65-F5344CB8AC3E}">
        <p14:creationId xmlns:p14="http://schemas.microsoft.com/office/powerpoint/2010/main" val="757350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ru-RU" sz="1200" dirty="0" smtClean="0"/>
              <a:t>Небесный ткацкий станок сплетает основу ткани и саму ткань более прекрасную, более прочную, чем могут соткать лучшие ткацкие станки на земле. </a:t>
            </a:r>
            <a:r>
              <a:rPr lang="ru-RU" sz="1200" b="1" dirty="0" smtClean="0"/>
              <a:t>В результате</a:t>
            </a:r>
            <a:r>
              <a:rPr lang="ru-RU" sz="1200" dirty="0" smtClean="0"/>
              <a:t> появляется не материальная ткань, а та, что </a:t>
            </a:r>
            <a:r>
              <a:rPr lang="ru-RU" sz="1200" b="1" dirty="0" smtClean="0"/>
              <a:t>никогда не износится и выдержит любое испытание</a:t>
            </a:r>
            <a:r>
              <a:rPr lang="ru-RU" sz="1200" dirty="0" smtClean="0"/>
              <a:t>. Сердце будет </a:t>
            </a:r>
            <a:r>
              <a:rPr lang="ru-RU" sz="1200" b="1" dirty="0" smtClean="0"/>
              <a:t>связано</a:t>
            </a:r>
            <a:r>
              <a:rPr lang="ru-RU" sz="1200" dirty="0" smtClean="0"/>
              <a:t> с сердцем </a:t>
            </a:r>
            <a:r>
              <a:rPr lang="ru-RU" sz="1200" b="1" dirty="0" smtClean="0"/>
              <a:t>золотыми узами прочной любви.</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Ibid. The Ministry of Healing, 362 AH 112.4 </a:t>
            </a:r>
            <a:r>
              <a:rPr lang="en-US" sz="1200" u="sng" kern="1200" dirty="0">
                <a:solidFill>
                  <a:schemeClr val="tx1"/>
                </a:solidFill>
                <a:effectLst/>
                <a:latin typeface="+mn-lt"/>
                <a:ea typeface="+mn-ea"/>
                <a:cs typeface="+mn-cs"/>
                <a:hlinkClick r:id="rId3"/>
              </a:rPr>
              <a:t>https://m.egwwritings.org/en/book/128.488</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pPr/>
              <a:t>30</a:t>
            </a:fld>
            <a:endParaRPr lang="en-US"/>
          </a:p>
        </p:txBody>
      </p:sp>
    </p:spTree>
    <p:extLst>
      <p:ext uri="{BB962C8B-B14F-4D97-AF65-F5344CB8AC3E}">
        <p14:creationId xmlns:p14="http://schemas.microsoft.com/office/powerpoint/2010/main" val="1944575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ru-RU" sz="1200" b="1" kern="1200" dirty="0" smtClean="0">
                <a:solidFill>
                  <a:schemeClr val="tx1"/>
                </a:solidFill>
                <a:latin typeface="+mn-lt"/>
                <a:ea typeface="+mn-ea"/>
                <a:cs typeface="+mn-cs"/>
              </a:rPr>
              <a:t>Сила Божьего Слова для тебя</a:t>
            </a:r>
          </a:p>
          <a:p>
            <a:pPr fontAlgn="base"/>
            <a:endParaRPr lang="en-US" sz="1200" kern="1200" dirty="0">
              <a:solidFill>
                <a:schemeClr val="tx1"/>
              </a:solidFill>
              <a:effectLst/>
              <a:latin typeface="+mn-lt"/>
              <a:ea typeface="+mn-ea"/>
              <a:cs typeface="+mn-cs"/>
            </a:endParaRPr>
          </a:p>
          <a:p>
            <a:pPr fontAlgn="base"/>
            <a:r>
              <a:rPr lang="ru-RU" sz="1200" kern="1200" dirty="0" smtClean="0">
                <a:solidFill>
                  <a:schemeClr val="tx1"/>
                </a:solidFill>
                <a:latin typeface="+mn-lt"/>
                <a:ea typeface="+mn-ea"/>
                <a:cs typeface="+mn-cs"/>
              </a:rPr>
              <a:t>Если вы понимаете, что находитесь в </a:t>
            </a:r>
            <a:r>
              <a:rPr lang="ru-RU" sz="1200" kern="1200" dirty="0" err="1" smtClean="0">
                <a:solidFill>
                  <a:schemeClr val="tx1"/>
                </a:solidFill>
                <a:latin typeface="+mn-lt"/>
                <a:ea typeface="+mn-ea"/>
                <a:cs typeface="+mn-cs"/>
              </a:rPr>
              <a:t>дисфункциональных</a:t>
            </a:r>
            <a:r>
              <a:rPr lang="ru-RU" sz="1200" kern="1200" dirty="0" smtClean="0">
                <a:solidFill>
                  <a:schemeClr val="tx1"/>
                </a:solidFill>
                <a:latin typeface="+mn-lt"/>
                <a:ea typeface="+mn-ea"/>
                <a:cs typeface="+mn-cs"/>
              </a:rPr>
              <a:t>, ущербных взаимоотношениях, не забудьте посмотреть на себя в контексте библейской истины. Возможно, вы еще не сможете никому об этом рассказать. Это нормально. Не верьте тому, что о вас говорит ваш обидчик, но сосредоточьтесь на том, что говорит о вас Бог: «…не бойся, ибо Я искупил тебя, </a:t>
            </a:r>
            <a:r>
              <a:rPr lang="ru-RU" sz="1200" b="1" kern="1200" dirty="0" smtClean="0">
                <a:solidFill>
                  <a:schemeClr val="tx1"/>
                </a:solidFill>
                <a:latin typeface="+mn-lt"/>
                <a:ea typeface="+mn-ea"/>
                <a:cs typeface="+mn-cs"/>
              </a:rPr>
              <a:t>назвал тебя по имени</a:t>
            </a:r>
            <a:r>
              <a:rPr lang="ru-RU" sz="1200" kern="1200" dirty="0" smtClean="0">
                <a:solidFill>
                  <a:schemeClr val="tx1"/>
                </a:solidFill>
                <a:latin typeface="+mn-lt"/>
                <a:ea typeface="+mn-ea"/>
                <a:cs typeface="+mn-cs"/>
              </a:rPr>
              <a:t> твоему; ты </a:t>
            </a:r>
            <a:r>
              <a:rPr lang="ru-RU" sz="1200" b="1" kern="1200" dirty="0" smtClean="0">
                <a:solidFill>
                  <a:schemeClr val="tx1"/>
                </a:solidFill>
                <a:latin typeface="+mn-lt"/>
                <a:ea typeface="+mn-ea"/>
                <a:cs typeface="+mn-cs"/>
              </a:rPr>
              <a:t>Мой</a:t>
            </a:r>
            <a:r>
              <a:rPr lang="ru-RU" sz="1200" kern="1200" dirty="0" smtClean="0">
                <a:solidFill>
                  <a:schemeClr val="tx1"/>
                </a:solidFill>
                <a:latin typeface="+mn-lt"/>
                <a:ea typeface="+mn-ea"/>
                <a:cs typeface="+mn-cs"/>
              </a:rPr>
              <a:t>» (Исаия 43:1). Вот некоторые библейские истины, написанные для вас.</a:t>
            </a:r>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pPr/>
              <a:t>31</a:t>
            </a:fld>
            <a:endParaRPr lang="en-US"/>
          </a:p>
        </p:txBody>
      </p:sp>
    </p:spTree>
    <p:extLst>
      <p:ext uri="{BB962C8B-B14F-4D97-AF65-F5344CB8AC3E}">
        <p14:creationId xmlns:p14="http://schemas.microsoft.com/office/powerpoint/2010/main" val="40045738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ru-RU" sz="1200" b="1" kern="1200" dirty="0" smtClean="0">
                <a:solidFill>
                  <a:schemeClr val="tx1"/>
                </a:solidFill>
                <a:latin typeface="+mn-lt"/>
                <a:ea typeface="+mn-ea"/>
                <a:cs typeface="+mn-cs"/>
              </a:rPr>
              <a:t>Псалом 138:13,14</a:t>
            </a:r>
            <a:r>
              <a:rPr lang="ru-RU" sz="1200" kern="1200" dirty="0" smtClean="0">
                <a:solidFill>
                  <a:schemeClr val="tx1"/>
                </a:solidFill>
                <a:latin typeface="+mn-lt"/>
                <a:ea typeface="+mn-ea"/>
                <a:cs typeface="+mn-cs"/>
              </a:rPr>
              <a:t>: «Ибо Ты устроил внутренности мои и соткал меня во чреве матери моей. Славлю Тебя, потому что я дивно устроен. Дивны дела Твои, и душа моя вполне сознает это».</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D26DF28-F30B-FF47-8F8A-1A1B5A783041}" type="slidenum">
              <a:rPr lang="en-US" smtClean="0"/>
              <a:pPr/>
              <a:t>32</a:t>
            </a:fld>
            <a:endParaRPr lang="en-US"/>
          </a:p>
        </p:txBody>
      </p:sp>
    </p:spTree>
    <p:extLst>
      <p:ext uri="{BB962C8B-B14F-4D97-AF65-F5344CB8AC3E}">
        <p14:creationId xmlns:p14="http://schemas.microsoft.com/office/powerpoint/2010/main" val="8616337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ru-RU" sz="1200" b="1" kern="1200" dirty="0" err="1" smtClean="0">
                <a:solidFill>
                  <a:schemeClr val="tx1"/>
                </a:solidFill>
                <a:effectLst/>
                <a:latin typeface="+mn-lt"/>
                <a:ea typeface="+mn-ea"/>
                <a:cs typeface="+mn-cs"/>
              </a:rPr>
              <a:t>Ефесянам</a:t>
            </a:r>
            <a:r>
              <a:rPr lang="ru-RU" sz="1200" b="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2:10:</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pPr fontAlgn="base"/>
            <a:r>
              <a:rPr lang="ru-RU" sz="1200" kern="1200" dirty="0" smtClean="0">
                <a:solidFill>
                  <a:schemeClr val="tx1"/>
                </a:solidFill>
                <a:latin typeface="+mn-lt"/>
                <a:ea typeface="+mn-ea"/>
                <a:cs typeface="+mn-cs"/>
              </a:rPr>
              <a:t>Ибо мы — Его творение, созданы во Христе Иисусе на добрые дела, которые Бог предназначил нам исполнять</a:t>
            </a:r>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pPr/>
              <a:t>33</a:t>
            </a:fld>
            <a:endParaRPr lang="en-US"/>
          </a:p>
        </p:txBody>
      </p:sp>
    </p:spTree>
    <p:extLst>
      <p:ext uri="{BB962C8B-B14F-4D97-AF65-F5344CB8AC3E}">
        <p14:creationId xmlns:p14="http://schemas.microsoft.com/office/powerpoint/2010/main" val="3951269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ru-RU" sz="1200" b="1" kern="1200" dirty="0" smtClean="0">
                <a:solidFill>
                  <a:schemeClr val="tx1"/>
                </a:solidFill>
                <a:effectLst/>
                <a:latin typeface="+mn-lt"/>
                <a:ea typeface="+mn-ea"/>
                <a:cs typeface="+mn-cs"/>
              </a:rPr>
              <a:t>Иеремия</a:t>
            </a:r>
            <a:r>
              <a:rPr lang="ru-RU"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29:11:</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pPr fontAlgn="base"/>
            <a:r>
              <a:rPr lang="ru-RU" sz="1200" kern="1200" dirty="0" smtClean="0">
                <a:solidFill>
                  <a:schemeClr val="tx1"/>
                </a:solidFill>
                <a:latin typeface="+mn-lt"/>
                <a:ea typeface="+mn-ea"/>
                <a:cs typeface="+mn-cs"/>
              </a:rPr>
              <a:t>«Ибо только Я знаю намерения, какие имею о вас, говорит Господь, намерения во благо, а не на зло, чтобы дать вам будущность и надежду».</a:t>
            </a:r>
          </a:p>
          <a:p>
            <a:pPr fontAlgn="base"/>
            <a:r>
              <a:rPr lang="en-US" sz="1200" kern="1200" dirty="0">
                <a:solidFill>
                  <a:schemeClr val="tx1"/>
                </a:solidFill>
                <a:effectLst/>
                <a:latin typeface="+mn-lt"/>
                <a:ea typeface="+mn-ea"/>
                <a:cs typeface="+mn-cs"/>
              </a:rPr>
              <a:t> </a:t>
            </a:r>
          </a:p>
          <a:p>
            <a:pPr fontAlgn="base"/>
            <a:r>
              <a:rPr lang="ru-RU" sz="1200" kern="1200" dirty="0" smtClean="0">
                <a:solidFill>
                  <a:schemeClr val="tx1"/>
                </a:solidFill>
                <a:latin typeface="+mn-lt"/>
                <a:ea typeface="+mn-ea"/>
                <a:cs typeface="+mn-cs"/>
              </a:rPr>
              <a:t>Когда вы подвергаетесь жестокому обращению, помните, это не ваша вина</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a:p>
            <a:r>
              <a:rPr lang="ru-RU" sz="1200" b="1" kern="1200" dirty="0" smtClean="0">
                <a:solidFill>
                  <a:schemeClr val="tx1"/>
                </a:solidFill>
                <a:latin typeface="+mn-lt"/>
                <a:ea typeface="+mn-ea"/>
                <a:cs typeface="+mn-cs"/>
              </a:rPr>
              <a:t>ОБРАЩЕНИЕ</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ru-RU" sz="1200" kern="1200" dirty="0" smtClean="0">
                <a:solidFill>
                  <a:schemeClr val="tx1"/>
                </a:solidFill>
                <a:latin typeface="+mn-lt"/>
                <a:ea typeface="+mn-ea"/>
                <a:cs typeface="+mn-cs"/>
              </a:rPr>
              <a:t>Пусть все мы, мужчины и женщины, молодые и старые, будем </a:t>
            </a:r>
            <a:r>
              <a:rPr lang="ru-RU" sz="1200" i="1" kern="1200" dirty="0" smtClean="0">
                <a:solidFill>
                  <a:schemeClr val="tx1"/>
                </a:solidFill>
                <a:latin typeface="+mn-lt"/>
                <a:ea typeface="+mn-ea"/>
                <a:cs typeface="+mn-cs"/>
              </a:rPr>
              <a:t>искать мудрости</a:t>
            </a:r>
            <a:r>
              <a:rPr lang="ru-RU" sz="1200" kern="1200" dirty="0" smtClean="0">
                <a:solidFill>
                  <a:schemeClr val="tx1"/>
                </a:solidFill>
                <a:latin typeface="+mn-lt"/>
                <a:ea typeface="+mn-ea"/>
                <a:cs typeface="+mn-cs"/>
              </a:rPr>
              <a:t> от Бога.  </a:t>
            </a:r>
          </a:p>
          <a:p>
            <a:r>
              <a:rPr lang="ru-RU" sz="1200" kern="1200" dirty="0" smtClean="0">
                <a:solidFill>
                  <a:schemeClr val="tx1"/>
                </a:solidFill>
                <a:latin typeface="+mn-lt"/>
                <a:ea typeface="+mn-ea"/>
                <a:cs typeface="+mn-cs"/>
              </a:rPr>
              <a:t>Давайте поступать, как </a:t>
            </a:r>
            <a:r>
              <a:rPr lang="ru-RU" sz="1200" kern="1200" dirty="0" err="1" smtClean="0">
                <a:solidFill>
                  <a:schemeClr val="tx1"/>
                </a:solidFill>
                <a:latin typeface="+mn-lt"/>
                <a:ea typeface="+mn-ea"/>
                <a:cs typeface="+mn-cs"/>
              </a:rPr>
              <a:t>Авигея</a:t>
            </a:r>
            <a:r>
              <a:rPr lang="ru-RU" sz="1200" kern="1200" dirty="0" smtClean="0">
                <a:solidFill>
                  <a:schemeClr val="tx1"/>
                </a:solidFill>
                <a:latin typeface="+mn-lt"/>
                <a:ea typeface="+mn-ea"/>
                <a:cs typeface="+mn-cs"/>
              </a:rPr>
              <a:t> и Давид, </a:t>
            </a:r>
            <a:r>
              <a:rPr lang="ru-RU" sz="1200" i="1" kern="1200" dirty="0" smtClean="0">
                <a:solidFill>
                  <a:schemeClr val="tx1"/>
                </a:solidFill>
                <a:latin typeface="+mn-lt"/>
                <a:ea typeface="+mn-ea"/>
                <a:cs typeface="+mn-cs"/>
              </a:rPr>
              <a:t>смиренно</a:t>
            </a:r>
            <a:r>
              <a:rPr lang="ru-RU" sz="1200" kern="1200" dirty="0" smtClean="0">
                <a:solidFill>
                  <a:schemeClr val="tx1"/>
                </a:solidFill>
                <a:latin typeface="+mn-lt"/>
                <a:ea typeface="+mn-ea"/>
                <a:cs typeface="+mn-cs"/>
              </a:rPr>
              <a:t> позволяя Богу учить нас, как общаться друг с другом, чтобы это было угодно Ему и </a:t>
            </a:r>
            <a:r>
              <a:rPr lang="ru-RU" sz="1200" i="1" kern="1200" dirty="0" smtClean="0">
                <a:solidFill>
                  <a:schemeClr val="tx1"/>
                </a:solidFill>
                <a:latin typeface="+mn-lt"/>
                <a:ea typeface="+mn-ea"/>
                <a:cs typeface="+mn-cs"/>
              </a:rPr>
              <a:t>отражало</a:t>
            </a:r>
            <a:r>
              <a:rPr lang="ru-RU" sz="1200" kern="1200" dirty="0" smtClean="0">
                <a:solidFill>
                  <a:schemeClr val="tx1"/>
                </a:solidFill>
                <a:latin typeface="+mn-lt"/>
                <a:ea typeface="+mn-ea"/>
                <a:cs typeface="+mn-cs"/>
              </a:rPr>
              <a:t> Его характер. </a:t>
            </a:r>
          </a:p>
          <a:p>
            <a:r>
              <a:rPr lang="ru-RU" sz="1200" kern="1200" dirty="0" smtClean="0">
                <a:solidFill>
                  <a:schemeClr val="tx1"/>
                </a:solidFill>
                <a:latin typeface="+mn-lt"/>
                <a:ea typeface="+mn-ea"/>
                <a:cs typeface="+mn-cs"/>
              </a:rPr>
              <a:t>И что еще более важно, пусть слова наших уст и деяния сердец воздают Ему честь, когда мы </a:t>
            </a:r>
            <a:r>
              <a:rPr lang="ru-RU" sz="1200" u="sng" kern="1200" dirty="0" smtClean="0">
                <a:solidFill>
                  <a:schemeClr val="tx1"/>
                </a:solidFill>
                <a:latin typeface="+mn-lt"/>
                <a:ea typeface="+mn-ea"/>
                <a:cs typeface="+mn-cs"/>
              </a:rPr>
              <a:t>делимся</a:t>
            </a:r>
            <a:r>
              <a:rPr lang="ru-RU" sz="1200" kern="1200" dirty="0" smtClean="0">
                <a:solidFill>
                  <a:schemeClr val="tx1"/>
                </a:solidFill>
                <a:latin typeface="+mn-lt"/>
                <a:ea typeface="+mn-ea"/>
                <a:cs typeface="+mn-cs"/>
              </a:rPr>
              <a:t> Его любовью друг с другом. Ибо так мир узнает, что мы истинные ученики Иисуса Христа</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ru-RU" sz="1200" b="1" kern="1200" smtClean="0">
                <a:solidFill>
                  <a:schemeClr val="tx1"/>
                </a:solidFill>
                <a:latin typeface="+mn-lt"/>
                <a:ea typeface="+mn-ea"/>
                <a:cs typeface="+mn-cs"/>
              </a:rPr>
              <a:t>ЗАВЕРШАЮЩАЯ МОЛИТВА</a:t>
            </a:r>
            <a:endParaRPr lang="ru-RU" sz="1200" kern="120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pPr/>
              <a:t>34</a:t>
            </a:fld>
            <a:endParaRPr lang="en-US"/>
          </a:p>
        </p:txBody>
      </p:sp>
    </p:spTree>
    <p:extLst>
      <p:ext uri="{BB962C8B-B14F-4D97-AF65-F5344CB8AC3E}">
        <p14:creationId xmlns:p14="http://schemas.microsoft.com/office/powerpoint/2010/main" val="3799764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ru-RU" sz="1200" b="1" kern="1200" dirty="0" smtClean="0">
                <a:solidFill>
                  <a:schemeClr val="tx1"/>
                </a:solidFill>
                <a:latin typeface="+mn-lt"/>
                <a:ea typeface="+mn-ea"/>
                <a:cs typeface="+mn-cs"/>
              </a:rPr>
              <a:t>Причина 2</a:t>
            </a:r>
          </a:p>
          <a:p>
            <a:pPr fontAlgn="base"/>
            <a:endParaRPr lang="ru-RU" sz="1200" kern="1200" dirty="0" smtClean="0">
              <a:solidFill>
                <a:schemeClr val="tx1"/>
              </a:solidFill>
              <a:latin typeface="+mn-lt"/>
              <a:ea typeface="+mn-ea"/>
              <a:cs typeface="+mn-cs"/>
            </a:endParaRPr>
          </a:p>
          <a:p>
            <a:pPr fontAlgn="base"/>
            <a:r>
              <a:rPr lang="ru-RU" sz="1200" kern="1200" dirty="0" smtClean="0">
                <a:solidFill>
                  <a:schemeClr val="tx1"/>
                </a:solidFill>
                <a:latin typeface="+mn-lt"/>
                <a:ea typeface="+mn-ea"/>
                <a:cs typeface="+mn-cs"/>
              </a:rPr>
              <a:t>Вторая причина, по которой нужно выступать против насилия во всех его формах, состоит в том, что мы - руки и ноги Бога в этом мире, и мы представляем Его любовь и исцеляющую силу.</a:t>
            </a:r>
          </a:p>
          <a:p>
            <a:pPr fontAlgn="base"/>
            <a:endParaRPr lang="ru-RU" sz="1200" kern="1200" dirty="0" smtClean="0">
              <a:solidFill>
                <a:schemeClr val="tx1"/>
              </a:solidFill>
              <a:latin typeface="+mn-lt"/>
              <a:ea typeface="+mn-ea"/>
              <a:cs typeface="+mn-cs"/>
            </a:endParaRPr>
          </a:p>
          <a:p>
            <a:pPr fontAlgn="base"/>
            <a:r>
              <a:rPr lang="ru-RU" sz="1200" kern="1200" dirty="0" smtClean="0">
                <a:solidFill>
                  <a:schemeClr val="tx1"/>
                </a:solidFill>
                <a:latin typeface="+mn-lt"/>
                <a:ea typeface="+mn-ea"/>
                <a:cs typeface="+mn-cs"/>
              </a:rPr>
              <a:t>Сам Иисус призывает нас относиться друг к другу с любовью и уважением, когда говорит: «Заповедь новую даю вам, да любите друг друга; как Я возлюбил вас, так и вы да любите друг друга. По тому узнают все, что вы Мои ученики, если будете иметь любовь между собою» (Ин.13:34-35).</a:t>
            </a:r>
          </a:p>
          <a:p>
            <a:pPr fontAlgn="base"/>
            <a:endParaRPr lang="ru-RU" sz="1200" kern="1200" dirty="0" smtClean="0">
              <a:solidFill>
                <a:schemeClr val="tx1"/>
              </a:solidFill>
              <a:latin typeface="+mn-lt"/>
              <a:ea typeface="+mn-ea"/>
              <a:cs typeface="+mn-cs"/>
            </a:endParaRPr>
          </a:p>
          <a:p>
            <a:pPr fontAlgn="base"/>
            <a:r>
              <a:rPr lang="ru-RU" sz="1200" kern="1200" dirty="0" smtClean="0">
                <a:solidFill>
                  <a:schemeClr val="tx1"/>
                </a:solidFill>
                <a:latin typeface="+mn-lt"/>
                <a:ea typeface="+mn-ea"/>
                <a:cs typeface="+mn-cs"/>
              </a:rPr>
              <a:t>Он также призывает нести исцеление и оказывать поддержку друг другу: «Наконец будьте все </a:t>
            </a:r>
            <a:r>
              <a:rPr lang="ru-RU" sz="1200" kern="1200" dirty="0" err="1" smtClean="0">
                <a:solidFill>
                  <a:schemeClr val="tx1"/>
                </a:solidFill>
                <a:latin typeface="+mn-lt"/>
                <a:ea typeface="+mn-ea"/>
                <a:cs typeface="+mn-cs"/>
              </a:rPr>
              <a:t>единомысленны</a:t>
            </a:r>
            <a:r>
              <a:rPr lang="ru-RU" sz="1200" kern="1200" dirty="0" smtClean="0">
                <a:solidFill>
                  <a:schemeClr val="tx1"/>
                </a:solidFill>
                <a:latin typeface="+mn-lt"/>
                <a:ea typeface="+mn-ea"/>
                <a:cs typeface="+mn-cs"/>
              </a:rPr>
              <a:t>, сострадательны, братолюбивы, милосерды, дружелюбны, смиренномудры…» (1 Петра 3:8).</a:t>
            </a:r>
          </a:p>
          <a:p>
            <a:pPr fontAlgn="base"/>
            <a:endParaRPr lang="ru-RU" sz="1200" kern="1200" dirty="0" smtClean="0">
              <a:solidFill>
                <a:schemeClr val="tx1"/>
              </a:solidFill>
              <a:latin typeface="+mn-lt"/>
              <a:ea typeface="+mn-ea"/>
              <a:cs typeface="+mn-cs"/>
            </a:endParaRPr>
          </a:p>
          <a:p>
            <a:pPr fontAlgn="base"/>
            <a:r>
              <a:rPr lang="ru-RU" sz="1200" kern="1200" dirty="0" smtClean="0">
                <a:solidFill>
                  <a:schemeClr val="tx1"/>
                </a:solidFill>
                <a:latin typeface="+mn-lt"/>
                <a:ea typeface="+mn-ea"/>
                <a:cs typeface="+mn-cs"/>
              </a:rPr>
              <a:t>Поэтому наш долг - проявлять сострадание к пережившим жестокое обращение и делать все возможное, чтобы препятствовать жестокости и насилию во всех их проявлениях.</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D26DF28-F30B-FF47-8F8A-1A1B5A783041}" type="slidenum">
              <a:rPr lang="en-US" smtClean="0"/>
              <a:pPr/>
              <a:t>4</a:t>
            </a:fld>
            <a:endParaRPr lang="en-US"/>
          </a:p>
        </p:txBody>
      </p:sp>
    </p:spTree>
    <p:extLst>
      <p:ext uri="{BB962C8B-B14F-4D97-AF65-F5344CB8AC3E}">
        <p14:creationId xmlns:p14="http://schemas.microsoft.com/office/powerpoint/2010/main" val="2646507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2138" y="614363"/>
            <a:ext cx="4857750" cy="2732087"/>
          </a:xfrm>
        </p:spPr>
      </p:sp>
      <p:sp>
        <p:nvSpPr>
          <p:cNvPr id="3" name="Notes Placeholder 2"/>
          <p:cNvSpPr>
            <a:spLocks noGrp="1"/>
          </p:cNvSpPr>
          <p:nvPr>
            <p:ph type="body" idx="1"/>
          </p:nvPr>
        </p:nvSpPr>
        <p:spPr>
          <a:xfrm>
            <a:off x="592281" y="3662793"/>
            <a:ext cx="5486400" cy="3600450"/>
          </a:xfrm>
        </p:spPr>
        <p:txBody>
          <a:bodyPr/>
          <a:lstStyle/>
          <a:p>
            <a:pPr fontAlgn="base"/>
            <a:r>
              <a:rPr lang="ru-RU" sz="1200" b="1" kern="1200" dirty="0" smtClean="0">
                <a:solidFill>
                  <a:schemeClr val="tx1"/>
                </a:solidFill>
                <a:latin typeface="+mn-lt"/>
                <a:ea typeface="+mn-ea"/>
                <a:cs typeface="+mn-cs"/>
              </a:rPr>
              <a:t>НАСИЛИЕ КАСАЕТСЯ КАЖДОГО</a:t>
            </a:r>
          </a:p>
          <a:p>
            <a:pPr fontAlgn="base"/>
            <a:endParaRPr lang="ru-RU" sz="1200" b="1" kern="1200" dirty="0" smtClean="0">
              <a:solidFill>
                <a:schemeClr val="tx1"/>
              </a:solidFill>
              <a:effectLst/>
              <a:latin typeface="+mn-lt"/>
              <a:ea typeface="+mn-ea"/>
              <a:cs typeface="+mn-cs"/>
            </a:endParaRPr>
          </a:p>
          <a:p>
            <a:pPr fontAlgn="base"/>
            <a:r>
              <a:rPr lang="ru-RU" sz="1200" kern="1200" dirty="0" smtClean="0">
                <a:solidFill>
                  <a:schemeClr val="tx1"/>
                </a:solidFill>
                <a:latin typeface="+mn-lt"/>
                <a:ea typeface="+mn-ea"/>
                <a:cs typeface="+mn-cs"/>
              </a:rPr>
              <a:t>Хотя насилие затрагивает всех, женщины, дети и пожилые люди, по-видимому, несут основную тяжесть </a:t>
            </a:r>
            <a:r>
              <a:rPr lang="ru-RU" sz="1200" kern="1200" dirty="0" err="1" smtClean="0">
                <a:solidFill>
                  <a:schemeClr val="tx1"/>
                </a:solidFill>
                <a:latin typeface="+mn-lt"/>
                <a:ea typeface="+mn-ea"/>
                <a:cs typeface="+mn-cs"/>
              </a:rPr>
              <a:t>нефатального</a:t>
            </a:r>
            <a:r>
              <a:rPr lang="ru-RU" sz="1200" kern="1200" dirty="0" smtClean="0">
                <a:solidFill>
                  <a:schemeClr val="tx1"/>
                </a:solidFill>
                <a:latin typeface="+mn-lt"/>
                <a:ea typeface="+mn-ea"/>
                <a:cs typeface="+mn-cs"/>
              </a:rPr>
              <a:t> физического, сексуального и психологического насилия.</a:t>
            </a:r>
          </a:p>
          <a:p>
            <a:pPr fontAlgn="base"/>
            <a:endParaRPr lang="ru-RU" sz="1200" kern="1200" dirty="0" smtClean="0">
              <a:solidFill>
                <a:schemeClr val="tx1"/>
              </a:solidFill>
              <a:latin typeface="+mn-lt"/>
              <a:ea typeface="+mn-ea"/>
              <a:cs typeface="+mn-cs"/>
            </a:endParaRPr>
          </a:p>
          <a:p>
            <a:pPr fontAlgn="base"/>
            <a:r>
              <a:rPr lang="ru-RU" sz="1200" kern="1200" dirty="0" smtClean="0">
                <a:solidFill>
                  <a:schemeClr val="tx1"/>
                </a:solidFill>
                <a:latin typeface="+mn-lt"/>
                <a:ea typeface="+mn-ea"/>
                <a:cs typeface="+mn-cs"/>
              </a:rPr>
              <a:t>• Каждый четвертый взрослый сообщает о том, что их подвергали физическому насилию в детстве.</a:t>
            </a:r>
          </a:p>
          <a:p>
            <a:pPr fontAlgn="base"/>
            <a:r>
              <a:rPr lang="ru-RU" sz="1200" kern="1200" dirty="0" smtClean="0">
                <a:solidFill>
                  <a:schemeClr val="tx1"/>
                </a:solidFill>
                <a:latin typeface="+mn-lt"/>
                <a:ea typeface="+mn-ea"/>
                <a:cs typeface="+mn-cs"/>
              </a:rPr>
              <a:t>• Каждая пятая женщина подвергалась сексуальному насилию в детстве.</a:t>
            </a:r>
          </a:p>
          <a:p>
            <a:pPr fontAlgn="base"/>
            <a:r>
              <a:rPr lang="ru-RU" sz="1200" kern="1200" dirty="0" smtClean="0">
                <a:solidFill>
                  <a:schemeClr val="tx1"/>
                </a:solidFill>
                <a:latin typeface="+mn-lt"/>
                <a:ea typeface="+mn-ea"/>
                <a:cs typeface="+mn-cs"/>
              </a:rPr>
              <a:t>• Каждая третья женщина подверглась физическому или сексуальному насилию со стороны интимного партнера в какой-то момент своей жизни.</a:t>
            </a:r>
          </a:p>
          <a:p>
            <a:pPr fontAlgn="base"/>
            <a:r>
              <a:rPr lang="ru-RU" sz="1200" kern="1200" dirty="0" smtClean="0">
                <a:solidFill>
                  <a:schemeClr val="tx1"/>
                </a:solidFill>
                <a:latin typeface="+mn-lt"/>
                <a:ea typeface="+mn-ea"/>
                <a:cs typeface="+mn-cs"/>
              </a:rPr>
              <a:t> </a:t>
            </a:r>
          </a:p>
          <a:p>
            <a:pPr lvl="0" fontAlgn="base"/>
            <a:r>
              <a:rPr lang="ru-RU" sz="1200" kern="1200" dirty="0" smtClean="0">
                <a:solidFill>
                  <a:schemeClr val="tx1"/>
                </a:solidFill>
                <a:latin typeface="+mn-lt"/>
                <a:ea typeface="+mn-ea"/>
                <a:cs typeface="+mn-cs"/>
              </a:rPr>
              <a:t>Каждый семнадцатый пожилой человек сообщил о злоупотреблениях по отношению к нему в прошлом месяце.</a:t>
            </a:r>
          </a:p>
          <a:p>
            <a:pPr lvl="0" fontAlgn="base"/>
            <a:r>
              <a:rPr lang="ru-RU" sz="1200" kern="1200" dirty="0" smtClean="0">
                <a:solidFill>
                  <a:schemeClr val="tx1"/>
                </a:solidFill>
                <a:latin typeface="+mn-lt"/>
                <a:ea typeface="+mn-ea"/>
                <a:cs typeface="+mn-cs"/>
              </a:rPr>
              <a:t>Женщины чаще подвергаются изнасилованию, физическому насилию и преследованию, чем мужчины.</a:t>
            </a:r>
          </a:p>
          <a:p>
            <a:pPr fontAlgn="base"/>
            <a:r>
              <a:rPr lang="ru-RU" sz="1200" kern="1200" dirty="0" smtClean="0">
                <a:solidFill>
                  <a:schemeClr val="tx1"/>
                </a:solidFill>
                <a:latin typeface="+mn-lt"/>
                <a:ea typeface="+mn-ea"/>
                <a:cs typeface="+mn-cs"/>
              </a:rPr>
              <a:t> </a:t>
            </a:r>
          </a:p>
          <a:p>
            <a:pPr fontAlgn="base"/>
            <a:r>
              <a:rPr lang="ru-RU" sz="1200" kern="1200" dirty="0" smtClean="0">
                <a:solidFill>
                  <a:schemeClr val="tx1"/>
                </a:solidFill>
                <a:latin typeface="+mn-lt"/>
                <a:ea typeface="+mn-ea"/>
                <a:cs typeface="+mn-cs"/>
              </a:rPr>
              <a:t>Несмотря на то, что вред физического и сексуального насилия реален, одна из форм злоупотребления, о которой меньше говорят и часто сводят к минимуму, - это психологическое насилие. Кто-то может сказать: «Но он или она никогда не бьет меня. Можно ли считать это жестоким обращением?». К сожалению... да!</a:t>
            </a:r>
          </a:p>
          <a:p>
            <a:pPr fontAlgn="base"/>
            <a:r>
              <a:rPr lang="ru-RU" sz="1200" kern="1200" dirty="0" smtClean="0">
                <a:solidFill>
                  <a:schemeClr val="tx1"/>
                </a:solidFill>
                <a:latin typeface="+mn-lt"/>
                <a:ea typeface="+mn-ea"/>
                <a:cs typeface="+mn-cs"/>
              </a:rPr>
              <a:t>Психологическое насилие – это тоже насилие, которое оставляет долгосрочные последствия. Шрамы физического насилия можно излечить, но шрамы эмоционального насилия не видны и их исцеление может занять даже больше времени. Эмоциональное насилие может губительно сказаться на нашем представлении о самих себе и привести к возникновению чувства стыда и низкой самооценке.</a:t>
            </a:r>
          </a:p>
          <a:p>
            <a:pPr fontAlgn="base"/>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На этом субботнем богослужении </a:t>
            </a:r>
            <a:r>
              <a:rPr lang="en-US" sz="1200" b="1" kern="1200" dirty="0" err="1" smtClean="0">
                <a:solidFill>
                  <a:schemeClr val="tx1"/>
                </a:solidFill>
                <a:latin typeface="+mn-lt"/>
                <a:ea typeface="+mn-ea"/>
                <a:cs typeface="+mn-cs"/>
              </a:rPr>
              <a:t>enditnow</a:t>
            </a:r>
            <a:r>
              <a:rPr lang="en-US" sz="1200" b="1" kern="1200" dirty="0" smtClean="0">
                <a:solidFill>
                  <a:schemeClr val="tx1"/>
                </a:solidFill>
                <a:latin typeface="+mn-lt"/>
                <a:ea typeface="+mn-ea"/>
                <a:cs typeface="+mn-cs"/>
                <a:sym typeface="Symbol"/>
              </a:rPr>
              <a:t></a:t>
            </a:r>
            <a:r>
              <a:rPr lang="ru-RU" sz="1200" kern="1200" dirty="0" smtClean="0">
                <a:solidFill>
                  <a:schemeClr val="tx1"/>
                </a:solidFill>
                <a:latin typeface="+mn-lt"/>
                <a:ea typeface="+mn-ea"/>
                <a:cs typeface="+mn-cs"/>
              </a:rPr>
              <a:t> мы поговорим о психологическом / эмоциональном жестоком обращении. Наиболее распространенной формой эмоционального насилия является словесное оскорбление.</a:t>
            </a:r>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pPr/>
              <a:t>5</a:t>
            </a:fld>
            <a:endParaRPr lang="en-US"/>
          </a:p>
        </p:txBody>
      </p:sp>
    </p:spTree>
    <p:extLst>
      <p:ext uri="{BB962C8B-B14F-4D97-AF65-F5344CB8AC3E}">
        <p14:creationId xmlns:p14="http://schemas.microsoft.com/office/powerpoint/2010/main" val="3116272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58838"/>
            <a:ext cx="5486400" cy="3086100"/>
          </a:xfrm>
        </p:spPr>
      </p:sp>
      <p:sp>
        <p:nvSpPr>
          <p:cNvPr id="3" name="Notes Placeholder 2"/>
          <p:cNvSpPr>
            <a:spLocks noGrp="1"/>
          </p:cNvSpPr>
          <p:nvPr>
            <p:ph type="body" idx="1"/>
          </p:nvPr>
        </p:nvSpPr>
        <p:spPr>
          <a:xfrm>
            <a:off x="685800" y="4213512"/>
            <a:ext cx="5486400" cy="3600450"/>
          </a:xfrm>
        </p:spPr>
        <p:txBody>
          <a:bodyPr/>
          <a:lstStyle/>
          <a:p>
            <a:pPr fontAlgn="base"/>
            <a:r>
              <a:rPr lang="ru-RU" sz="1200" b="1" kern="1200" dirty="0" smtClean="0">
                <a:solidFill>
                  <a:schemeClr val="tx1"/>
                </a:solidFill>
                <a:latin typeface="+mn-lt"/>
                <a:ea typeface="+mn-ea"/>
                <a:cs typeface="+mn-cs"/>
              </a:rPr>
              <a:t>История Мэри</a:t>
            </a:r>
            <a:endParaRPr lang="ru-RU" sz="1200" kern="1200" dirty="0" smtClean="0">
              <a:solidFill>
                <a:schemeClr val="tx1"/>
              </a:solidFill>
              <a:latin typeface="+mn-lt"/>
              <a:ea typeface="+mn-ea"/>
              <a:cs typeface="+mn-cs"/>
            </a:endParaRPr>
          </a:p>
          <a:p>
            <a:pPr fontAlgn="base"/>
            <a:r>
              <a:rPr lang="ru-RU" sz="1200" kern="1200" dirty="0" smtClean="0">
                <a:solidFill>
                  <a:schemeClr val="tx1"/>
                </a:solidFill>
                <a:latin typeface="+mn-lt"/>
                <a:ea typeface="+mn-ea"/>
                <a:cs typeface="+mn-cs"/>
              </a:rPr>
              <a:t>	Мэри хотела поговорить с мужем, Джоном, но ей пришлось для этого набраться мужества. Наконец, она сказала ему, что хочет продолжить обучение.</a:t>
            </a:r>
          </a:p>
          <a:p>
            <a:pPr fontAlgn="base"/>
            <a:r>
              <a:rPr lang="ru-RU" sz="1200" kern="1200" dirty="0" smtClean="0">
                <a:solidFill>
                  <a:schemeClr val="tx1"/>
                </a:solidFill>
                <a:latin typeface="+mn-lt"/>
                <a:ea typeface="+mn-ea"/>
                <a:cs typeface="+mn-cs"/>
              </a:rPr>
              <a:t>	«Почему ты вообще об этом думаешь? - закричал Джон. - Ты провалила последние курсы, на которых училась, и в этот раз у тебя ничего не получится. Ты же глупая, ты ни за что не осилишь программу, и мы не будем тратить на это наши деньги».</a:t>
            </a:r>
          </a:p>
          <a:p>
            <a:pPr fontAlgn="base"/>
            <a:r>
              <a:rPr lang="ru-RU" sz="1200" kern="1200" dirty="0" smtClean="0">
                <a:solidFill>
                  <a:schemeClr val="tx1"/>
                </a:solidFill>
                <a:latin typeface="+mn-lt"/>
                <a:ea typeface="+mn-ea"/>
                <a:cs typeface="+mn-cs"/>
              </a:rPr>
              <a:t>	Никаких ударов при этом разговоре не было, но раны появились. Эти слова не были случайностью; это классический пример эмоционального насилия в браке. Печально то, что такие жены, как Мэри, могут не знать, что такие отношения – это не норма, не говоря уже о том, что с этим делать.</a:t>
            </a:r>
          </a:p>
          <a:p>
            <a:pPr fontAlgn="base"/>
            <a:endParaRPr lang="en-US" sz="1200" kern="1200" dirty="0">
              <a:solidFill>
                <a:schemeClr val="tx1"/>
              </a:solidFill>
              <a:effectLst/>
              <a:latin typeface="+mn-lt"/>
              <a:ea typeface="+mn-ea"/>
              <a:cs typeface="+mn-cs"/>
            </a:endParaRPr>
          </a:p>
          <a:p>
            <a:pPr fontAlgn="base"/>
            <a:r>
              <a:rPr lang="ru-RU" sz="1200" b="1" kern="1200" dirty="0" smtClean="0">
                <a:solidFill>
                  <a:schemeClr val="tx1"/>
                </a:solidFill>
                <a:latin typeface="+mn-lt"/>
                <a:ea typeface="+mn-ea"/>
                <a:cs typeface="+mn-cs"/>
              </a:rPr>
              <a:t>Вопросы для размышления</a:t>
            </a:r>
            <a:r>
              <a:rPr lang="en-US" sz="1200" b="1"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pPr lvl="0" fontAlgn="base">
              <a:buFont typeface="Arial" pitchFamily="34" charset="0"/>
              <a:buChar char="•"/>
            </a:pPr>
            <a:r>
              <a:rPr lang="ru-RU" sz="1200" kern="1200" dirty="0" smtClean="0">
                <a:solidFill>
                  <a:schemeClr val="tx1"/>
                </a:solidFill>
                <a:latin typeface="+mn-lt"/>
                <a:ea typeface="+mn-ea"/>
                <a:cs typeface="+mn-cs"/>
              </a:rPr>
              <a:t>Если бы это случилось с вами, вы бы распознали эмоциональное насилие?</a:t>
            </a:r>
          </a:p>
          <a:p>
            <a:pPr lvl="0" fontAlgn="base">
              <a:buFont typeface="Arial" pitchFamily="34" charset="0"/>
              <a:buChar char="•"/>
            </a:pPr>
            <a:r>
              <a:rPr lang="ru-RU" sz="1200" kern="1200" dirty="0" smtClean="0">
                <a:solidFill>
                  <a:schemeClr val="tx1"/>
                </a:solidFill>
                <a:latin typeface="+mn-lt"/>
                <a:ea typeface="+mn-ea"/>
                <a:cs typeface="+mn-cs"/>
              </a:rPr>
              <a:t>Как бы вы реагировали, если бы вас психологически унижали?</a:t>
            </a:r>
          </a:p>
          <a:p>
            <a:pPr lvl="0" fontAlgn="base">
              <a:buFont typeface="Arial" pitchFamily="34" charset="0"/>
              <a:buChar char="•"/>
            </a:pPr>
            <a:r>
              <a:rPr lang="ru-RU" sz="1200" kern="1200" dirty="0" smtClean="0">
                <a:solidFill>
                  <a:schemeClr val="tx1"/>
                </a:solidFill>
                <a:latin typeface="+mn-lt"/>
                <a:ea typeface="+mn-ea"/>
                <a:cs typeface="+mn-cs"/>
              </a:rPr>
              <a:t>Что говорит об этом Библия и Дух пророчества?</a:t>
            </a:r>
          </a:p>
          <a:p>
            <a:pPr lvl="0" fontAlgn="base">
              <a:buFont typeface="Arial" pitchFamily="34" charset="0"/>
              <a:buChar char="•"/>
            </a:pP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Поскольку мы рассматриваем эти вопросы, мы должны четко указать, что, хотя женщины, как правило, чаще сталкиваются с сексуальным и физическим насилием, чем мужчины, исследования в Соединенных Штатах Америки свидетельствуют о том, что в случае эмоционального насилия этот процент примерно одинаков в отношении обоих полов.</a:t>
            </a:r>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pPr/>
              <a:t>6</a:t>
            </a:fld>
            <a:endParaRPr lang="en-US"/>
          </a:p>
        </p:txBody>
      </p:sp>
    </p:spTree>
    <p:extLst>
      <p:ext uri="{BB962C8B-B14F-4D97-AF65-F5344CB8AC3E}">
        <p14:creationId xmlns:p14="http://schemas.microsoft.com/office/powerpoint/2010/main" val="2923566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0" y="635000"/>
            <a:ext cx="4654550" cy="2617788"/>
          </a:xfrm>
        </p:spPr>
      </p:sp>
      <p:sp>
        <p:nvSpPr>
          <p:cNvPr id="3" name="Notes Placeholder 2"/>
          <p:cNvSpPr>
            <a:spLocks noGrp="1"/>
          </p:cNvSpPr>
          <p:nvPr>
            <p:ph type="body" idx="1"/>
          </p:nvPr>
        </p:nvSpPr>
        <p:spPr>
          <a:xfrm>
            <a:off x="550717" y="3351067"/>
            <a:ext cx="5486400" cy="3600450"/>
          </a:xfrm>
        </p:spPr>
        <p:txBody>
          <a:bodyPr/>
          <a:lstStyle/>
          <a:p>
            <a:pPr fontAlgn="base"/>
            <a:r>
              <a:rPr lang="ru-RU" sz="1200" b="1" kern="1200" dirty="0" smtClean="0">
                <a:solidFill>
                  <a:schemeClr val="tx1"/>
                </a:solidFill>
                <a:latin typeface="+mn-lt"/>
                <a:ea typeface="+mn-ea"/>
                <a:cs typeface="+mn-cs"/>
              </a:rPr>
              <a:t>ПСИХОЛОГИЧЕСКАЯ АГРЕССИЯ</a:t>
            </a:r>
          </a:p>
          <a:p>
            <a:pPr fontAlgn="base"/>
            <a:r>
              <a:rPr lang="en-US" sz="1200" kern="1200" dirty="0">
                <a:solidFill>
                  <a:schemeClr val="tx1"/>
                </a:solidFill>
                <a:effectLst/>
                <a:latin typeface="+mn-lt"/>
                <a:ea typeface="+mn-ea"/>
                <a:cs typeface="+mn-cs"/>
              </a:rPr>
              <a:t> </a:t>
            </a:r>
          </a:p>
          <a:p>
            <a:pPr fontAlgn="base"/>
            <a:r>
              <a:rPr lang="ru-RU" sz="1200" kern="1200" dirty="0" smtClean="0">
                <a:solidFill>
                  <a:schemeClr val="tx1"/>
                </a:solidFill>
                <a:latin typeface="+mn-lt"/>
                <a:ea typeface="+mn-ea"/>
                <a:cs typeface="+mn-cs"/>
              </a:rPr>
              <a:t>В недавнем опросе, проведенном в США, 8079 мужчин и 9970 женщин ответили на вопросы о злоупотреблениях за последние двенадцать месяцев, а также за всю жизнь в целом. Почти половина (чуть более 48%) каждого пола сообщили о том, что постоянно по жизни сталкиваются с психологической агрессией через экспрессивную агрессию или принудительный контроль</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pPr fontAlgn="base"/>
            <a:r>
              <a:rPr lang="ru-RU" sz="1200" kern="1200" dirty="0" smtClean="0">
                <a:solidFill>
                  <a:schemeClr val="tx1"/>
                </a:solidFill>
                <a:latin typeface="+mn-lt"/>
                <a:ea typeface="+mn-ea"/>
                <a:cs typeface="+mn-cs"/>
              </a:rPr>
              <a:t>Различия проявляются в форме эмоционального насилия. Женщины более, чем мужчины, проявляют экспрессивную агрессию в отношении своего интимного партнера, но представители обоих полов (в соотношении 4 к 10) сообщили о том, что партнер контролирует их на основе принуждения</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pPr fontAlgn="base"/>
            <a:r>
              <a:rPr lang="ru-RU" sz="1200" kern="1200" dirty="0" smtClean="0">
                <a:solidFill>
                  <a:schemeClr val="tx1"/>
                </a:solidFill>
                <a:latin typeface="+mn-lt"/>
                <a:ea typeface="+mn-ea"/>
                <a:cs typeface="+mn-cs"/>
              </a:rPr>
              <a:t>Правда заключается в том, что и мужчины, и женщины часто прибегают к эмоциональным или словесным оскорблениям в отношении своего партнера</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pPr fontAlgn="base"/>
            <a:r>
              <a:rPr lang="ru-RU" sz="1200" kern="1200" dirty="0" smtClean="0">
                <a:solidFill>
                  <a:schemeClr val="tx1"/>
                </a:solidFill>
                <a:latin typeface="+mn-lt"/>
                <a:ea typeface="+mn-ea"/>
                <a:cs typeface="+mn-cs"/>
              </a:rPr>
              <a:t>Краткий отчет (2 марта 2018 г.), подготовленный в результате национального опроса, проведенного в 2010 г. Центром по контролю и профилактике заболеваний США, и посвященный вопросам взаимоотношений между интимными партнерами и сексуальному насилию. </a:t>
            </a:r>
            <a:r>
              <a:rPr lang="en-US" sz="1200" u="sng" kern="1200" dirty="0" smtClean="0">
                <a:solidFill>
                  <a:schemeClr val="tx1"/>
                </a:solidFill>
                <a:latin typeface="+mn-lt"/>
                <a:ea typeface="+mn-ea"/>
                <a:cs typeface="+mn-cs"/>
                <a:hlinkClick r:id="rId3"/>
              </a:rPr>
              <a:t>https://www.cdc.gov/violenceprevention/pdf/nisvs_report2010-a.pdf</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В национальном исследовании взаимоотношений между интимными партнерами и сексуального насилия 2010 года, проведенном во всех 50 штатах США, 18 049 человек (9 970 женщин и 8079 мужчин) ответили на различные вопросы относительно жестокого обращения, с которым они сталкиваются по жизни, а также о злоупотреблениях в отношении них, которые они пережили в течение последних 12 месяцев. В этом исследовании 48,4% женщин и 48,8% мужчин (почти половина) сообщили о том, что всю жизнь страдают от психологической агрессии, которая выражается в форме открытой агрессии или контроля на основе принуждения. </a:t>
            </a:r>
            <a:r>
              <a:rPr lang="ru-RU" sz="1200" kern="1200" dirty="0" err="1" smtClean="0">
                <a:solidFill>
                  <a:schemeClr val="tx1"/>
                </a:solidFill>
                <a:latin typeface="+mn-lt"/>
                <a:ea typeface="+mn-ea"/>
                <a:cs typeface="+mn-cs"/>
              </a:rPr>
              <a:t>Гендерная</a:t>
            </a:r>
            <a:r>
              <a:rPr lang="ru-RU" sz="1200" kern="1200" dirty="0" smtClean="0">
                <a:solidFill>
                  <a:schemeClr val="tx1"/>
                </a:solidFill>
                <a:latin typeface="+mn-lt"/>
                <a:ea typeface="+mn-ea"/>
                <a:cs typeface="+mn-cs"/>
              </a:rPr>
              <a:t> разница была заметна в разновидностях эмоционального насилия, с которым сталкиваются респонденты. Меньше мужчин (32% или 3 из 10) сообщили о том, что их интимный партнер проявлял открытую агрессию, чем женщин (40% или 4 из 10), но коэффициенты контроля на основе принуждения были сходными (42,5% у мужчин и 41,1% у женщин - около 4 из 10).</a:t>
            </a:r>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pPr/>
              <a:t>7</a:t>
            </a:fld>
            <a:endParaRPr lang="en-US"/>
          </a:p>
        </p:txBody>
      </p:sp>
    </p:spTree>
    <p:extLst>
      <p:ext uri="{BB962C8B-B14F-4D97-AF65-F5344CB8AC3E}">
        <p14:creationId xmlns:p14="http://schemas.microsoft.com/office/powerpoint/2010/main" val="1979133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ru-RU" sz="1200" kern="1200" dirty="0" smtClean="0">
                <a:solidFill>
                  <a:schemeClr val="tx1"/>
                </a:solidFill>
                <a:latin typeface="+mn-lt"/>
                <a:ea typeface="+mn-ea"/>
                <a:cs typeface="+mn-cs"/>
              </a:rPr>
              <a:t>	Исследование также выявило формы эмоционального насилия. Под формой понимается то, как насилие проявляется в домашней обстановке. Наиболее часто встречающиеся формы вербальной агрессии – это оскорбления типа уродливый, жирный, сумасшедший или глупый, а также унижение и выставление партнера в глупом свете. Наиболее распространенным типом психологической агрессии, используемой как в отношении мужчин, так и женщин, является принудительный контроль с требованием знать ее / его местонахождение в любое время.</a:t>
            </a:r>
          </a:p>
          <a:p>
            <a:r>
              <a:rPr lang="ru-RU" sz="1200" kern="1200" dirty="0" smtClean="0">
                <a:solidFill>
                  <a:schemeClr val="tx1"/>
                </a:solidFill>
                <a:latin typeface="+mn-lt"/>
                <a:ea typeface="+mn-ea"/>
                <a:cs typeface="+mn-cs"/>
              </a:rPr>
              <a:t>	Основное отличие заключается в том, что женщины чаще всего обязаны сообщать о своем местонахождении своему партнеру. Мужчин чаще оскорбляют. Они также сообщают о том, что их партнерша злится так сильно, что это кажется опасным</a:t>
            </a:r>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pPr/>
              <a:t>8</a:t>
            </a:fld>
            <a:endParaRPr lang="en-US"/>
          </a:p>
        </p:txBody>
      </p:sp>
    </p:spTree>
    <p:extLst>
      <p:ext uri="{BB962C8B-B14F-4D97-AF65-F5344CB8AC3E}">
        <p14:creationId xmlns:p14="http://schemas.microsoft.com/office/powerpoint/2010/main" val="733212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Распространенность эмоционального насилия среди адвентистов</a:t>
            </a:r>
            <a:endParaRPr lang="ru-RU" sz="1200" kern="1200" dirty="0" smtClean="0">
              <a:solidFill>
                <a:schemeClr val="tx1"/>
              </a:solidFill>
              <a:latin typeface="+mn-lt"/>
              <a:ea typeface="+mn-ea"/>
              <a:cs typeface="+mn-cs"/>
            </a:endParaRPr>
          </a:p>
          <a:p>
            <a:pPr fontAlgn="base"/>
            <a:r>
              <a:rPr lang="ru-RU" sz="1200" kern="1200" dirty="0" smtClean="0">
                <a:solidFill>
                  <a:schemeClr val="tx1"/>
                </a:solidFill>
                <a:latin typeface="+mn-lt"/>
                <a:ea typeface="+mn-ea"/>
                <a:cs typeface="+mn-cs"/>
              </a:rPr>
              <a:t>	А как насчет адвентистов? Знакомо ли вам подобное поведение? Встречается ли оно в вашей собственной семье, среди родственников или друзей? </a:t>
            </a:r>
          </a:p>
          <a:p>
            <a:r>
              <a:rPr lang="ru-RU" sz="1200" kern="1200" dirty="0" smtClean="0">
                <a:solidFill>
                  <a:schemeClr val="tx1"/>
                </a:solidFill>
                <a:latin typeface="+mn-lt"/>
                <a:ea typeface="+mn-ea"/>
                <a:cs typeface="+mn-cs"/>
              </a:rPr>
              <a:t>	Хотя в настоящее время у нас нет данных об эмоциональном насилии со стороны интимного партнера среди большой выборки взрослых адвентистов, д-р Катя </a:t>
            </a:r>
            <a:r>
              <a:rPr lang="ru-RU" sz="1200" kern="1200" dirty="0" err="1" smtClean="0">
                <a:solidFill>
                  <a:schemeClr val="tx1"/>
                </a:solidFill>
                <a:latin typeface="+mn-lt"/>
                <a:ea typeface="+mn-ea"/>
                <a:cs typeface="+mn-cs"/>
              </a:rPr>
              <a:t>Рейнерт</a:t>
            </a:r>
            <a:r>
              <a:rPr lang="ru-RU" sz="1200" kern="1200" dirty="0" smtClean="0">
                <a:solidFill>
                  <a:schemeClr val="tx1"/>
                </a:solidFill>
                <a:latin typeface="+mn-lt"/>
                <a:ea typeface="+mn-ea"/>
                <a:cs typeface="+mn-cs"/>
              </a:rPr>
              <a:t> провела анализ распространенности эмоционального насилия в детстве среди 10 283 взрослых Адвентистов Седьмого Дня Северной Америки, участвующих в исследовании здоровья адвентистов-2.</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Согласно этому исследованию 39% женщин и 35% мужчин сообщили о том, что испытывали эмоциональное насилие со стороны своего родителя (отца или матери) до 18 лет. Это имело негативные последствия для их физического и психического здоровья независимо от возраста, пола, социального статуса и дохода, а также образа жизни, например, здорового питания или физических упражнений. Это вызывает озабоченность и вызывает вопросы о методах воспитания детей, которые могут быть вредными и иметь долгосрочные негативные последствия.</a:t>
            </a:r>
          </a:p>
          <a:p>
            <a:endParaRPr lang="ru-RU"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Reinert</a:t>
            </a:r>
            <a:r>
              <a:rPr lang="en-US" sz="1200" kern="1200" dirty="0" smtClean="0">
                <a:solidFill>
                  <a:schemeClr val="tx1"/>
                </a:solidFill>
                <a:latin typeface="+mn-lt"/>
                <a:ea typeface="+mn-ea"/>
                <a:cs typeface="+mn-cs"/>
              </a:rPr>
              <a:t>, K. Campbell, J., </a:t>
            </a:r>
            <a:r>
              <a:rPr lang="en-US" sz="1200" kern="1200" dirty="0" err="1" smtClean="0">
                <a:solidFill>
                  <a:schemeClr val="tx1"/>
                </a:solidFill>
                <a:latin typeface="+mn-lt"/>
                <a:ea typeface="+mn-ea"/>
                <a:cs typeface="+mn-cs"/>
              </a:rPr>
              <a:t>Bandeen</a:t>
            </a:r>
            <a:r>
              <a:rPr lang="en-US" sz="1200" kern="1200" dirty="0" smtClean="0">
                <a:solidFill>
                  <a:schemeClr val="tx1"/>
                </a:solidFill>
                <a:latin typeface="+mn-lt"/>
                <a:ea typeface="+mn-ea"/>
                <a:cs typeface="+mn-cs"/>
              </a:rPr>
              <a:t>-Roche, K., Sharps, P., &amp; Lee, J. (July 15, 2015), Gender and Race Variations of the Intersection between Religious Involvement, Early Trauma and Adult Health. Journal of Nursing Scholarship</a:t>
            </a:r>
            <a:r>
              <a:rPr lang="ru-RU" sz="1200" kern="1200" dirty="0" smtClean="0">
                <a:solidFill>
                  <a:schemeClr val="tx1"/>
                </a:solidFill>
                <a:latin typeface="+mn-lt"/>
                <a:ea typeface="+mn-ea"/>
                <a:cs typeface="+mn-cs"/>
              </a:rPr>
              <a:t>, 47(4), 318-327. </a:t>
            </a:r>
            <a:r>
              <a:rPr lang="en-US" sz="1200" u="sng" kern="1200" dirty="0" smtClean="0">
                <a:solidFill>
                  <a:schemeClr val="tx1"/>
                </a:solidFill>
                <a:latin typeface="+mn-lt"/>
                <a:ea typeface="+mn-ea"/>
                <a:cs typeface="+mn-cs"/>
                <a:hlinkClick r:id="rId3"/>
              </a:rPr>
              <a:t>https</a:t>
            </a:r>
            <a:r>
              <a:rPr lang="ru-RU" sz="1200" u="sng" kern="1200" dirty="0" smtClean="0">
                <a:solidFill>
                  <a:schemeClr val="tx1"/>
                </a:solidFill>
                <a:latin typeface="+mn-lt"/>
                <a:ea typeface="+mn-ea"/>
                <a:cs typeface="+mn-cs"/>
                <a:hlinkClick r:id="rId3"/>
              </a:rPr>
              <a:t>://</a:t>
            </a:r>
            <a:r>
              <a:rPr lang="en-US" sz="1200" u="sng" kern="1200" dirty="0" smtClean="0">
                <a:solidFill>
                  <a:schemeClr val="tx1"/>
                </a:solidFill>
                <a:latin typeface="+mn-lt"/>
                <a:ea typeface="+mn-ea"/>
                <a:cs typeface="+mn-cs"/>
                <a:hlinkClick r:id="rId3"/>
              </a:rPr>
              <a:t>www</a:t>
            </a:r>
            <a:r>
              <a:rPr lang="ru-RU" sz="1200" u="sng" kern="1200" dirty="0" smtClean="0">
                <a:solidFill>
                  <a:schemeClr val="tx1"/>
                </a:solidFill>
                <a:latin typeface="+mn-lt"/>
                <a:ea typeface="+mn-ea"/>
                <a:cs typeface="+mn-cs"/>
                <a:hlinkClick r:id="rId3"/>
              </a:rPr>
              <a:t>.</a:t>
            </a:r>
            <a:r>
              <a:rPr lang="en-US" sz="1200" u="sng" kern="1200" dirty="0" err="1" smtClean="0">
                <a:solidFill>
                  <a:schemeClr val="tx1"/>
                </a:solidFill>
                <a:latin typeface="+mn-lt"/>
                <a:ea typeface="+mn-ea"/>
                <a:cs typeface="+mn-cs"/>
                <a:hlinkClick r:id="rId3"/>
              </a:rPr>
              <a:t>ncbi</a:t>
            </a:r>
            <a:r>
              <a:rPr lang="ru-RU" sz="1200" u="sng" kern="1200" dirty="0" smtClean="0">
                <a:solidFill>
                  <a:schemeClr val="tx1"/>
                </a:solidFill>
                <a:latin typeface="+mn-lt"/>
                <a:ea typeface="+mn-ea"/>
                <a:cs typeface="+mn-cs"/>
                <a:hlinkClick r:id="rId3"/>
              </a:rPr>
              <a:t>.</a:t>
            </a:r>
            <a:r>
              <a:rPr lang="en-US" sz="1200" u="sng" kern="1200" dirty="0" err="1" smtClean="0">
                <a:solidFill>
                  <a:schemeClr val="tx1"/>
                </a:solidFill>
                <a:latin typeface="+mn-lt"/>
                <a:ea typeface="+mn-ea"/>
                <a:cs typeface="+mn-cs"/>
                <a:hlinkClick r:id="rId3"/>
              </a:rPr>
              <a:t>nlm</a:t>
            </a:r>
            <a:r>
              <a:rPr lang="ru-RU" sz="1200" u="sng" kern="1200" dirty="0" smtClean="0">
                <a:solidFill>
                  <a:schemeClr val="tx1"/>
                </a:solidFill>
                <a:latin typeface="+mn-lt"/>
                <a:ea typeface="+mn-ea"/>
                <a:cs typeface="+mn-cs"/>
                <a:hlinkClick r:id="rId3"/>
              </a:rPr>
              <a:t>.</a:t>
            </a:r>
            <a:r>
              <a:rPr lang="en-US" sz="1200" u="sng" kern="1200" dirty="0" err="1" smtClean="0">
                <a:solidFill>
                  <a:schemeClr val="tx1"/>
                </a:solidFill>
                <a:latin typeface="+mn-lt"/>
                <a:ea typeface="+mn-ea"/>
                <a:cs typeface="+mn-cs"/>
                <a:hlinkClick r:id="rId3"/>
              </a:rPr>
              <a:t>nih</a:t>
            </a:r>
            <a:r>
              <a:rPr lang="ru-RU" sz="1200" u="sng" kern="1200" dirty="0" smtClean="0">
                <a:solidFill>
                  <a:schemeClr val="tx1"/>
                </a:solidFill>
                <a:latin typeface="+mn-lt"/>
                <a:ea typeface="+mn-ea"/>
                <a:cs typeface="+mn-cs"/>
                <a:hlinkClick r:id="rId3"/>
              </a:rPr>
              <a:t>.</a:t>
            </a:r>
            <a:r>
              <a:rPr lang="en-US" sz="1200" u="sng" kern="1200" dirty="0" err="1" smtClean="0">
                <a:solidFill>
                  <a:schemeClr val="tx1"/>
                </a:solidFill>
                <a:latin typeface="+mn-lt"/>
                <a:ea typeface="+mn-ea"/>
                <a:cs typeface="+mn-cs"/>
                <a:hlinkClick r:id="rId3"/>
              </a:rPr>
              <a:t>gov</a:t>
            </a:r>
            <a:r>
              <a:rPr lang="ru-RU" sz="1200" u="sng" kern="1200" dirty="0" smtClean="0">
                <a:solidFill>
                  <a:schemeClr val="tx1"/>
                </a:solidFill>
                <a:latin typeface="+mn-lt"/>
                <a:ea typeface="+mn-ea"/>
                <a:cs typeface="+mn-cs"/>
                <a:hlinkClick r:id="rId3"/>
              </a:rPr>
              <a:t>/</a:t>
            </a:r>
            <a:r>
              <a:rPr lang="en-US" sz="1200" u="sng" kern="1200" dirty="0" err="1" smtClean="0">
                <a:solidFill>
                  <a:schemeClr val="tx1"/>
                </a:solidFill>
                <a:latin typeface="+mn-lt"/>
                <a:ea typeface="+mn-ea"/>
                <a:cs typeface="+mn-cs"/>
                <a:hlinkClick r:id="rId3"/>
              </a:rPr>
              <a:t>pmc</a:t>
            </a:r>
            <a:r>
              <a:rPr lang="ru-RU" sz="1200" u="sng" kern="1200" dirty="0" smtClean="0">
                <a:solidFill>
                  <a:schemeClr val="tx1"/>
                </a:solidFill>
                <a:latin typeface="+mn-lt"/>
                <a:ea typeface="+mn-ea"/>
                <a:cs typeface="+mn-cs"/>
                <a:hlinkClick r:id="rId3"/>
              </a:rPr>
              <a:t>/</a:t>
            </a:r>
            <a:r>
              <a:rPr lang="en-US" sz="1200" u="sng" kern="1200" dirty="0" smtClean="0">
                <a:solidFill>
                  <a:schemeClr val="tx1"/>
                </a:solidFill>
                <a:latin typeface="+mn-lt"/>
                <a:ea typeface="+mn-ea"/>
                <a:cs typeface="+mn-cs"/>
                <a:hlinkClick r:id="rId3"/>
              </a:rPr>
              <a:t>articles</a:t>
            </a:r>
            <a:r>
              <a:rPr lang="ru-RU" sz="1200" u="sng" kern="1200" dirty="0" smtClean="0">
                <a:solidFill>
                  <a:schemeClr val="tx1"/>
                </a:solidFill>
                <a:latin typeface="+mn-lt"/>
                <a:ea typeface="+mn-ea"/>
                <a:cs typeface="+mn-cs"/>
                <a:hlinkClick r:id="rId3"/>
              </a:rPr>
              <a:t>/</a:t>
            </a:r>
            <a:r>
              <a:rPr lang="en-US" sz="1200" u="sng" kern="1200" dirty="0" smtClean="0">
                <a:solidFill>
                  <a:schemeClr val="tx1"/>
                </a:solidFill>
                <a:latin typeface="+mn-lt"/>
                <a:ea typeface="+mn-ea"/>
                <a:cs typeface="+mn-cs"/>
                <a:hlinkClick r:id="rId3"/>
              </a:rPr>
              <a:t>PMC</a:t>
            </a:r>
            <a:r>
              <a:rPr lang="ru-RU" sz="1200" u="sng" kern="1200" dirty="0" smtClean="0">
                <a:solidFill>
                  <a:schemeClr val="tx1"/>
                </a:solidFill>
                <a:latin typeface="+mn-lt"/>
                <a:ea typeface="+mn-ea"/>
                <a:cs typeface="+mn-cs"/>
                <a:hlinkClick r:id="rId3"/>
              </a:rPr>
              <a:t>4969318/</a:t>
            </a:r>
            <a:r>
              <a:rPr lang="ru-RU" sz="1200" kern="1200" dirty="0" smtClean="0">
                <a:solidFill>
                  <a:schemeClr val="tx1"/>
                </a:solidFill>
                <a:latin typeface="+mn-lt"/>
                <a:ea typeface="+mn-ea"/>
                <a:cs typeface="+mn-cs"/>
              </a:rPr>
              <a:t> 10,283 участников, из которых 6,946 женщин и 3,333 мужчин. </a:t>
            </a:r>
          </a:p>
          <a:p>
            <a:r>
              <a:rPr lang="ru-RU" sz="1200" kern="1200" dirty="0" smtClean="0">
                <a:solidFill>
                  <a:schemeClr val="tx1"/>
                </a:solidFill>
                <a:latin typeface="+mn-lt"/>
                <a:ea typeface="+mn-ea"/>
                <a:cs typeface="+mn-cs"/>
              </a:rPr>
              <a:t> </a:t>
            </a:r>
          </a:p>
          <a:p>
            <a:pPr fontAlgn="base"/>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26DF28-F30B-FF47-8F8A-1A1B5A783041}" type="slidenum">
              <a:rPr lang="en-US" smtClean="0"/>
              <a:pPr/>
              <a:t>9</a:t>
            </a:fld>
            <a:endParaRPr lang="en-US"/>
          </a:p>
        </p:txBody>
      </p:sp>
    </p:spTree>
    <p:extLst>
      <p:ext uri="{BB962C8B-B14F-4D97-AF65-F5344CB8AC3E}">
        <p14:creationId xmlns:p14="http://schemas.microsoft.com/office/powerpoint/2010/main" val="1971707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7EAEC-6CAA-4F49-A47F-978E17736A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AF6826-9763-474F-8DBD-5F718AA128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012BD2-BF53-6D47-ABA0-EC7190FAB824}"/>
              </a:ext>
            </a:extLst>
          </p:cNvPr>
          <p:cNvSpPr>
            <a:spLocks noGrp="1"/>
          </p:cNvSpPr>
          <p:nvPr>
            <p:ph type="dt" sz="half" idx="10"/>
          </p:nvPr>
        </p:nvSpPr>
        <p:spPr/>
        <p:txBody>
          <a:bodyPr/>
          <a:lstStyle/>
          <a:p>
            <a:fld id="{21228708-8A7A-324C-AF89-DED6CBA5AADD}" type="datetimeFigureOut">
              <a:rPr lang="en-US" smtClean="0"/>
              <a:pPr/>
              <a:t>7/9/2018</a:t>
            </a:fld>
            <a:endParaRPr lang="en-US"/>
          </a:p>
        </p:txBody>
      </p:sp>
      <p:sp>
        <p:nvSpPr>
          <p:cNvPr id="5" name="Footer Placeholder 4">
            <a:extLst>
              <a:ext uri="{FF2B5EF4-FFF2-40B4-BE49-F238E27FC236}">
                <a16:creationId xmlns:a16="http://schemas.microsoft.com/office/drawing/2014/main" id="{BC0CBAB0-610D-9B47-B57B-528B0BF832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3AD640-B488-9B48-B3C2-D324E02695B3}"/>
              </a:ext>
            </a:extLst>
          </p:cNvPr>
          <p:cNvSpPr>
            <a:spLocks noGrp="1"/>
          </p:cNvSpPr>
          <p:nvPr>
            <p:ph type="sldNum" sz="quarter" idx="12"/>
          </p:nvPr>
        </p:nvSpPr>
        <p:spPr/>
        <p:txBody>
          <a:bodyPr/>
          <a:lstStyle/>
          <a:p>
            <a:fld id="{98700D1B-5114-3442-AAE7-C982292D98FC}" type="slidenum">
              <a:rPr lang="en-US" smtClean="0"/>
              <a:pPr/>
              <a:t>‹#›</a:t>
            </a:fld>
            <a:endParaRPr lang="en-US"/>
          </a:p>
        </p:txBody>
      </p:sp>
    </p:spTree>
    <p:extLst>
      <p:ext uri="{BB962C8B-B14F-4D97-AF65-F5344CB8AC3E}">
        <p14:creationId xmlns:p14="http://schemas.microsoft.com/office/powerpoint/2010/main" val="377060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799A-836D-8543-94CD-B0903D80A2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E05F1F-4344-A545-BAD3-444C6AB715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B8C71-0197-BC48-B459-9B6D112A96F1}"/>
              </a:ext>
            </a:extLst>
          </p:cNvPr>
          <p:cNvSpPr>
            <a:spLocks noGrp="1"/>
          </p:cNvSpPr>
          <p:nvPr>
            <p:ph type="dt" sz="half" idx="10"/>
          </p:nvPr>
        </p:nvSpPr>
        <p:spPr/>
        <p:txBody>
          <a:bodyPr/>
          <a:lstStyle/>
          <a:p>
            <a:fld id="{21228708-8A7A-324C-AF89-DED6CBA5AADD}" type="datetimeFigureOut">
              <a:rPr lang="en-US" smtClean="0"/>
              <a:pPr/>
              <a:t>7/9/2018</a:t>
            </a:fld>
            <a:endParaRPr lang="en-US"/>
          </a:p>
        </p:txBody>
      </p:sp>
      <p:sp>
        <p:nvSpPr>
          <p:cNvPr id="5" name="Footer Placeholder 4">
            <a:extLst>
              <a:ext uri="{FF2B5EF4-FFF2-40B4-BE49-F238E27FC236}">
                <a16:creationId xmlns:a16="http://schemas.microsoft.com/office/drawing/2014/main" id="{821284E5-8552-AB4E-84C5-139FDCE30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15B62-4ACE-C84E-99E5-526F9AD03E88}"/>
              </a:ext>
            </a:extLst>
          </p:cNvPr>
          <p:cNvSpPr>
            <a:spLocks noGrp="1"/>
          </p:cNvSpPr>
          <p:nvPr>
            <p:ph type="sldNum" sz="quarter" idx="12"/>
          </p:nvPr>
        </p:nvSpPr>
        <p:spPr/>
        <p:txBody>
          <a:bodyPr/>
          <a:lstStyle/>
          <a:p>
            <a:fld id="{98700D1B-5114-3442-AAE7-C982292D98FC}" type="slidenum">
              <a:rPr lang="en-US" smtClean="0"/>
              <a:pPr/>
              <a:t>‹#›</a:t>
            </a:fld>
            <a:endParaRPr lang="en-US"/>
          </a:p>
        </p:txBody>
      </p:sp>
    </p:spTree>
    <p:extLst>
      <p:ext uri="{BB962C8B-B14F-4D97-AF65-F5344CB8AC3E}">
        <p14:creationId xmlns:p14="http://schemas.microsoft.com/office/powerpoint/2010/main" val="1842288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57069F-12CC-A642-864D-718EEC95D0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056EF1-83EF-474B-81C0-59A4E166664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E5B75A-821F-DE4C-8203-DE15CB4D011C}"/>
              </a:ext>
            </a:extLst>
          </p:cNvPr>
          <p:cNvSpPr>
            <a:spLocks noGrp="1"/>
          </p:cNvSpPr>
          <p:nvPr>
            <p:ph type="dt" sz="half" idx="10"/>
          </p:nvPr>
        </p:nvSpPr>
        <p:spPr/>
        <p:txBody>
          <a:bodyPr/>
          <a:lstStyle/>
          <a:p>
            <a:fld id="{21228708-8A7A-324C-AF89-DED6CBA5AADD}" type="datetimeFigureOut">
              <a:rPr lang="en-US" smtClean="0"/>
              <a:pPr/>
              <a:t>7/9/2018</a:t>
            </a:fld>
            <a:endParaRPr lang="en-US"/>
          </a:p>
        </p:txBody>
      </p:sp>
      <p:sp>
        <p:nvSpPr>
          <p:cNvPr id="5" name="Footer Placeholder 4">
            <a:extLst>
              <a:ext uri="{FF2B5EF4-FFF2-40B4-BE49-F238E27FC236}">
                <a16:creationId xmlns:a16="http://schemas.microsoft.com/office/drawing/2014/main" id="{90584A9F-DD33-974D-9500-9535135C27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0346CE-4879-7946-B537-26F96E5D8500}"/>
              </a:ext>
            </a:extLst>
          </p:cNvPr>
          <p:cNvSpPr>
            <a:spLocks noGrp="1"/>
          </p:cNvSpPr>
          <p:nvPr>
            <p:ph type="sldNum" sz="quarter" idx="12"/>
          </p:nvPr>
        </p:nvSpPr>
        <p:spPr/>
        <p:txBody>
          <a:bodyPr/>
          <a:lstStyle/>
          <a:p>
            <a:fld id="{98700D1B-5114-3442-AAE7-C982292D98FC}" type="slidenum">
              <a:rPr lang="en-US" smtClean="0"/>
              <a:pPr/>
              <a:t>‹#›</a:t>
            </a:fld>
            <a:endParaRPr lang="en-US"/>
          </a:p>
        </p:txBody>
      </p:sp>
    </p:spTree>
    <p:extLst>
      <p:ext uri="{BB962C8B-B14F-4D97-AF65-F5344CB8AC3E}">
        <p14:creationId xmlns:p14="http://schemas.microsoft.com/office/powerpoint/2010/main" val="179138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C47AC-6BD5-7146-922B-5BB4A6D802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310FEF-61F2-F54A-BA34-8A2821BF71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994383-42E2-5B46-8A08-A401D73E0D78}"/>
              </a:ext>
            </a:extLst>
          </p:cNvPr>
          <p:cNvSpPr>
            <a:spLocks noGrp="1"/>
          </p:cNvSpPr>
          <p:nvPr>
            <p:ph type="dt" sz="half" idx="10"/>
          </p:nvPr>
        </p:nvSpPr>
        <p:spPr/>
        <p:txBody>
          <a:bodyPr/>
          <a:lstStyle/>
          <a:p>
            <a:fld id="{21228708-8A7A-324C-AF89-DED6CBA5AADD}" type="datetimeFigureOut">
              <a:rPr lang="en-US" smtClean="0"/>
              <a:pPr/>
              <a:t>7/9/2018</a:t>
            </a:fld>
            <a:endParaRPr lang="en-US"/>
          </a:p>
        </p:txBody>
      </p:sp>
      <p:sp>
        <p:nvSpPr>
          <p:cNvPr id="5" name="Footer Placeholder 4">
            <a:extLst>
              <a:ext uri="{FF2B5EF4-FFF2-40B4-BE49-F238E27FC236}">
                <a16:creationId xmlns:a16="http://schemas.microsoft.com/office/drawing/2014/main" id="{8049E4DF-EC47-5844-BFE9-ACE795117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88D88-63BD-9A4E-9B56-3186B7EBAB5A}"/>
              </a:ext>
            </a:extLst>
          </p:cNvPr>
          <p:cNvSpPr>
            <a:spLocks noGrp="1"/>
          </p:cNvSpPr>
          <p:nvPr>
            <p:ph type="sldNum" sz="quarter" idx="12"/>
          </p:nvPr>
        </p:nvSpPr>
        <p:spPr/>
        <p:txBody>
          <a:bodyPr/>
          <a:lstStyle/>
          <a:p>
            <a:fld id="{98700D1B-5114-3442-AAE7-C982292D98FC}" type="slidenum">
              <a:rPr lang="en-US" smtClean="0"/>
              <a:pPr/>
              <a:t>‹#›</a:t>
            </a:fld>
            <a:endParaRPr lang="en-US"/>
          </a:p>
        </p:txBody>
      </p:sp>
    </p:spTree>
    <p:extLst>
      <p:ext uri="{BB962C8B-B14F-4D97-AF65-F5344CB8AC3E}">
        <p14:creationId xmlns:p14="http://schemas.microsoft.com/office/powerpoint/2010/main" val="3386275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43F68-5101-5742-82A3-63E4214F89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68C0EB-6A88-7C45-9834-E0FAD3AF55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DC7EC42-2AFB-B444-949C-8D7B92CF15AF}"/>
              </a:ext>
            </a:extLst>
          </p:cNvPr>
          <p:cNvSpPr>
            <a:spLocks noGrp="1"/>
          </p:cNvSpPr>
          <p:nvPr>
            <p:ph type="dt" sz="half" idx="10"/>
          </p:nvPr>
        </p:nvSpPr>
        <p:spPr/>
        <p:txBody>
          <a:bodyPr/>
          <a:lstStyle/>
          <a:p>
            <a:fld id="{21228708-8A7A-324C-AF89-DED6CBA5AADD}" type="datetimeFigureOut">
              <a:rPr lang="en-US" smtClean="0"/>
              <a:pPr/>
              <a:t>7/9/2018</a:t>
            </a:fld>
            <a:endParaRPr lang="en-US"/>
          </a:p>
        </p:txBody>
      </p:sp>
      <p:sp>
        <p:nvSpPr>
          <p:cNvPr id="5" name="Footer Placeholder 4">
            <a:extLst>
              <a:ext uri="{FF2B5EF4-FFF2-40B4-BE49-F238E27FC236}">
                <a16:creationId xmlns:a16="http://schemas.microsoft.com/office/drawing/2014/main" id="{84EC3520-2729-0444-87C7-8C38103AD5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994EE7-9109-0148-AE07-22B573F4B387}"/>
              </a:ext>
            </a:extLst>
          </p:cNvPr>
          <p:cNvSpPr>
            <a:spLocks noGrp="1"/>
          </p:cNvSpPr>
          <p:nvPr>
            <p:ph type="sldNum" sz="quarter" idx="12"/>
          </p:nvPr>
        </p:nvSpPr>
        <p:spPr/>
        <p:txBody>
          <a:bodyPr/>
          <a:lstStyle/>
          <a:p>
            <a:fld id="{98700D1B-5114-3442-AAE7-C982292D98FC}" type="slidenum">
              <a:rPr lang="en-US" smtClean="0"/>
              <a:pPr/>
              <a:t>‹#›</a:t>
            </a:fld>
            <a:endParaRPr lang="en-US"/>
          </a:p>
        </p:txBody>
      </p:sp>
    </p:spTree>
    <p:extLst>
      <p:ext uri="{BB962C8B-B14F-4D97-AF65-F5344CB8AC3E}">
        <p14:creationId xmlns:p14="http://schemas.microsoft.com/office/powerpoint/2010/main" val="94275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FFFF9-A96C-2444-9A99-CEB023473B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5CAD2E-6856-F642-B9CD-63C470E2A3F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474B4B-3270-8340-B3F5-C3D2FBB724A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CF92AE-619D-7242-9E4A-4A824D39BD1C}"/>
              </a:ext>
            </a:extLst>
          </p:cNvPr>
          <p:cNvSpPr>
            <a:spLocks noGrp="1"/>
          </p:cNvSpPr>
          <p:nvPr>
            <p:ph type="dt" sz="half" idx="10"/>
          </p:nvPr>
        </p:nvSpPr>
        <p:spPr/>
        <p:txBody>
          <a:bodyPr/>
          <a:lstStyle/>
          <a:p>
            <a:fld id="{21228708-8A7A-324C-AF89-DED6CBA5AADD}" type="datetimeFigureOut">
              <a:rPr lang="en-US" smtClean="0"/>
              <a:pPr/>
              <a:t>7/9/2018</a:t>
            </a:fld>
            <a:endParaRPr lang="en-US"/>
          </a:p>
        </p:txBody>
      </p:sp>
      <p:sp>
        <p:nvSpPr>
          <p:cNvPr id="6" name="Footer Placeholder 5">
            <a:extLst>
              <a:ext uri="{FF2B5EF4-FFF2-40B4-BE49-F238E27FC236}">
                <a16:creationId xmlns:a16="http://schemas.microsoft.com/office/drawing/2014/main" id="{FE6AC0E1-1691-B547-A6C8-7392A671A4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462BA3-816D-4C4B-A003-52B0CD702356}"/>
              </a:ext>
            </a:extLst>
          </p:cNvPr>
          <p:cNvSpPr>
            <a:spLocks noGrp="1"/>
          </p:cNvSpPr>
          <p:nvPr>
            <p:ph type="sldNum" sz="quarter" idx="12"/>
          </p:nvPr>
        </p:nvSpPr>
        <p:spPr/>
        <p:txBody>
          <a:bodyPr/>
          <a:lstStyle/>
          <a:p>
            <a:fld id="{98700D1B-5114-3442-AAE7-C982292D98FC}" type="slidenum">
              <a:rPr lang="en-US" smtClean="0"/>
              <a:pPr/>
              <a:t>‹#›</a:t>
            </a:fld>
            <a:endParaRPr lang="en-US"/>
          </a:p>
        </p:txBody>
      </p:sp>
    </p:spTree>
    <p:extLst>
      <p:ext uri="{BB962C8B-B14F-4D97-AF65-F5344CB8AC3E}">
        <p14:creationId xmlns:p14="http://schemas.microsoft.com/office/powerpoint/2010/main" val="1973020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2F1C-123D-4142-A156-56D7371C03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D76B2E-5D3C-784D-90EC-8B4C83CF15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F2E8D9A-24A2-A141-9136-6C9250F4EE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14DBBF-6752-9949-8627-CD57DAD213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0C9FFF-D234-3046-A4B2-6DABFEAB02F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271E81-F46D-6B4E-B619-00F09CE478A5}"/>
              </a:ext>
            </a:extLst>
          </p:cNvPr>
          <p:cNvSpPr>
            <a:spLocks noGrp="1"/>
          </p:cNvSpPr>
          <p:nvPr>
            <p:ph type="dt" sz="half" idx="10"/>
          </p:nvPr>
        </p:nvSpPr>
        <p:spPr/>
        <p:txBody>
          <a:bodyPr/>
          <a:lstStyle/>
          <a:p>
            <a:fld id="{21228708-8A7A-324C-AF89-DED6CBA5AADD}" type="datetimeFigureOut">
              <a:rPr lang="en-US" smtClean="0"/>
              <a:pPr/>
              <a:t>7/9/2018</a:t>
            </a:fld>
            <a:endParaRPr lang="en-US"/>
          </a:p>
        </p:txBody>
      </p:sp>
      <p:sp>
        <p:nvSpPr>
          <p:cNvPr id="8" name="Footer Placeholder 7">
            <a:extLst>
              <a:ext uri="{FF2B5EF4-FFF2-40B4-BE49-F238E27FC236}">
                <a16:creationId xmlns:a16="http://schemas.microsoft.com/office/drawing/2014/main" id="{0462F3F1-9D7F-CD42-B69B-C500118FC6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D29DAB-912F-214C-9DD0-738F232CF51F}"/>
              </a:ext>
            </a:extLst>
          </p:cNvPr>
          <p:cNvSpPr>
            <a:spLocks noGrp="1"/>
          </p:cNvSpPr>
          <p:nvPr>
            <p:ph type="sldNum" sz="quarter" idx="12"/>
          </p:nvPr>
        </p:nvSpPr>
        <p:spPr/>
        <p:txBody>
          <a:bodyPr/>
          <a:lstStyle/>
          <a:p>
            <a:fld id="{98700D1B-5114-3442-AAE7-C982292D98FC}" type="slidenum">
              <a:rPr lang="en-US" smtClean="0"/>
              <a:pPr/>
              <a:t>‹#›</a:t>
            </a:fld>
            <a:endParaRPr lang="en-US"/>
          </a:p>
        </p:txBody>
      </p:sp>
    </p:spTree>
    <p:extLst>
      <p:ext uri="{BB962C8B-B14F-4D97-AF65-F5344CB8AC3E}">
        <p14:creationId xmlns:p14="http://schemas.microsoft.com/office/powerpoint/2010/main" val="990372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280A-3139-CA43-B319-3AB5E50532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0B4763-029D-7B41-BA89-ABD4B1D32517}"/>
              </a:ext>
            </a:extLst>
          </p:cNvPr>
          <p:cNvSpPr>
            <a:spLocks noGrp="1"/>
          </p:cNvSpPr>
          <p:nvPr>
            <p:ph type="dt" sz="half" idx="10"/>
          </p:nvPr>
        </p:nvSpPr>
        <p:spPr/>
        <p:txBody>
          <a:bodyPr/>
          <a:lstStyle/>
          <a:p>
            <a:fld id="{21228708-8A7A-324C-AF89-DED6CBA5AADD}" type="datetimeFigureOut">
              <a:rPr lang="en-US" smtClean="0"/>
              <a:pPr/>
              <a:t>7/9/2018</a:t>
            </a:fld>
            <a:endParaRPr lang="en-US"/>
          </a:p>
        </p:txBody>
      </p:sp>
      <p:sp>
        <p:nvSpPr>
          <p:cNvPr id="4" name="Footer Placeholder 3">
            <a:extLst>
              <a:ext uri="{FF2B5EF4-FFF2-40B4-BE49-F238E27FC236}">
                <a16:creationId xmlns:a16="http://schemas.microsoft.com/office/drawing/2014/main" id="{05390E3C-5836-9246-98DD-5548E14819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EB970A-C9C4-3F48-A658-6B19030809B3}"/>
              </a:ext>
            </a:extLst>
          </p:cNvPr>
          <p:cNvSpPr>
            <a:spLocks noGrp="1"/>
          </p:cNvSpPr>
          <p:nvPr>
            <p:ph type="sldNum" sz="quarter" idx="12"/>
          </p:nvPr>
        </p:nvSpPr>
        <p:spPr/>
        <p:txBody>
          <a:bodyPr/>
          <a:lstStyle/>
          <a:p>
            <a:fld id="{98700D1B-5114-3442-AAE7-C982292D98FC}" type="slidenum">
              <a:rPr lang="en-US" smtClean="0"/>
              <a:pPr/>
              <a:t>‹#›</a:t>
            </a:fld>
            <a:endParaRPr lang="en-US"/>
          </a:p>
        </p:txBody>
      </p:sp>
    </p:spTree>
    <p:extLst>
      <p:ext uri="{BB962C8B-B14F-4D97-AF65-F5344CB8AC3E}">
        <p14:creationId xmlns:p14="http://schemas.microsoft.com/office/powerpoint/2010/main" val="3906691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E61906-05FC-114A-AB2B-2EB550C9B433}"/>
              </a:ext>
            </a:extLst>
          </p:cNvPr>
          <p:cNvSpPr>
            <a:spLocks noGrp="1"/>
          </p:cNvSpPr>
          <p:nvPr>
            <p:ph type="dt" sz="half" idx="10"/>
          </p:nvPr>
        </p:nvSpPr>
        <p:spPr/>
        <p:txBody>
          <a:bodyPr/>
          <a:lstStyle/>
          <a:p>
            <a:fld id="{21228708-8A7A-324C-AF89-DED6CBA5AADD}" type="datetimeFigureOut">
              <a:rPr lang="en-US" smtClean="0"/>
              <a:pPr/>
              <a:t>7/9/2018</a:t>
            </a:fld>
            <a:endParaRPr lang="en-US"/>
          </a:p>
        </p:txBody>
      </p:sp>
      <p:sp>
        <p:nvSpPr>
          <p:cNvPr id="3" name="Footer Placeholder 2">
            <a:extLst>
              <a:ext uri="{FF2B5EF4-FFF2-40B4-BE49-F238E27FC236}">
                <a16:creationId xmlns:a16="http://schemas.microsoft.com/office/drawing/2014/main" id="{122B8D59-ACCF-1343-9950-11122D7E93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CCAD8E-1296-DE42-9500-8504082D1001}"/>
              </a:ext>
            </a:extLst>
          </p:cNvPr>
          <p:cNvSpPr>
            <a:spLocks noGrp="1"/>
          </p:cNvSpPr>
          <p:nvPr>
            <p:ph type="sldNum" sz="quarter" idx="12"/>
          </p:nvPr>
        </p:nvSpPr>
        <p:spPr/>
        <p:txBody>
          <a:bodyPr/>
          <a:lstStyle/>
          <a:p>
            <a:fld id="{98700D1B-5114-3442-AAE7-C982292D98FC}" type="slidenum">
              <a:rPr lang="en-US" smtClean="0"/>
              <a:pPr/>
              <a:t>‹#›</a:t>
            </a:fld>
            <a:endParaRPr lang="en-US"/>
          </a:p>
        </p:txBody>
      </p:sp>
    </p:spTree>
    <p:extLst>
      <p:ext uri="{BB962C8B-B14F-4D97-AF65-F5344CB8AC3E}">
        <p14:creationId xmlns:p14="http://schemas.microsoft.com/office/powerpoint/2010/main" val="288076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CF6C0-A48D-E445-9269-2BF1136F6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5C128A-1CF0-6A42-96EB-00E543EFF2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ADF85-FA25-5541-B1D1-A12FDB03E6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1AE799-CEA4-1346-9936-ECEE2C9594AD}"/>
              </a:ext>
            </a:extLst>
          </p:cNvPr>
          <p:cNvSpPr>
            <a:spLocks noGrp="1"/>
          </p:cNvSpPr>
          <p:nvPr>
            <p:ph type="dt" sz="half" idx="10"/>
          </p:nvPr>
        </p:nvSpPr>
        <p:spPr/>
        <p:txBody>
          <a:bodyPr/>
          <a:lstStyle/>
          <a:p>
            <a:fld id="{21228708-8A7A-324C-AF89-DED6CBA5AADD}" type="datetimeFigureOut">
              <a:rPr lang="en-US" smtClean="0"/>
              <a:pPr/>
              <a:t>7/9/2018</a:t>
            </a:fld>
            <a:endParaRPr lang="en-US"/>
          </a:p>
        </p:txBody>
      </p:sp>
      <p:sp>
        <p:nvSpPr>
          <p:cNvPr id="6" name="Footer Placeholder 5">
            <a:extLst>
              <a:ext uri="{FF2B5EF4-FFF2-40B4-BE49-F238E27FC236}">
                <a16:creationId xmlns:a16="http://schemas.microsoft.com/office/drawing/2014/main" id="{B58B8C0F-16E2-E14F-A530-8EED4E395F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D8A8EC-B695-9743-B8E0-C9AEF2F306E7}"/>
              </a:ext>
            </a:extLst>
          </p:cNvPr>
          <p:cNvSpPr>
            <a:spLocks noGrp="1"/>
          </p:cNvSpPr>
          <p:nvPr>
            <p:ph type="sldNum" sz="quarter" idx="12"/>
          </p:nvPr>
        </p:nvSpPr>
        <p:spPr/>
        <p:txBody>
          <a:bodyPr/>
          <a:lstStyle/>
          <a:p>
            <a:fld id="{98700D1B-5114-3442-AAE7-C982292D98FC}" type="slidenum">
              <a:rPr lang="en-US" smtClean="0"/>
              <a:pPr/>
              <a:t>‹#›</a:t>
            </a:fld>
            <a:endParaRPr lang="en-US"/>
          </a:p>
        </p:txBody>
      </p:sp>
    </p:spTree>
    <p:extLst>
      <p:ext uri="{BB962C8B-B14F-4D97-AF65-F5344CB8AC3E}">
        <p14:creationId xmlns:p14="http://schemas.microsoft.com/office/powerpoint/2010/main" val="2112850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D066C-B795-E541-8105-4059993D3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938311-5884-E948-A92E-7961CBB0E3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65E8B5-F773-5344-BCB4-AE71E5066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7CDA52-E73B-2B47-B4A8-A834542D9C52}"/>
              </a:ext>
            </a:extLst>
          </p:cNvPr>
          <p:cNvSpPr>
            <a:spLocks noGrp="1"/>
          </p:cNvSpPr>
          <p:nvPr>
            <p:ph type="dt" sz="half" idx="10"/>
          </p:nvPr>
        </p:nvSpPr>
        <p:spPr/>
        <p:txBody>
          <a:bodyPr/>
          <a:lstStyle/>
          <a:p>
            <a:fld id="{21228708-8A7A-324C-AF89-DED6CBA5AADD}" type="datetimeFigureOut">
              <a:rPr lang="en-US" smtClean="0"/>
              <a:pPr/>
              <a:t>7/9/2018</a:t>
            </a:fld>
            <a:endParaRPr lang="en-US"/>
          </a:p>
        </p:txBody>
      </p:sp>
      <p:sp>
        <p:nvSpPr>
          <p:cNvPr id="6" name="Footer Placeholder 5">
            <a:extLst>
              <a:ext uri="{FF2B5EF4-FFF2-40B4-BE49-F238E27FC236}">
                <a16:creationId xmlns:a16="http://schemas.microsoft.com/office/drawing/2014/main" id="{3944D026-2535-D240-9B18-CAA136E021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18876F-7493-DF43-B636-3F1DBA5DFF86}"/>
              </a:ext>
            </a:extLst>
          </p:cNvPr>
          <p:cNvSpPr>
            <a:spLocks noGrp="1"/>
          </p:cNvSpPr>
          <p:nvPr>
            <p:ph type="sldNum" sz="quarter" idx="12"/>
          </p:nvPr>
        </p:nvSpPr>
        <p:spPr/>
        <p:txBody>
          <a:bodyPr/>
          <a:lstStyle/>
          <a:p>
            <a:fld id="{98700D1B-5114-3442-AAE7-C982292D98FC}" type="slidenum">
              <a:rPr lang="en-US" smtClean="0"/>
              <a:pPr/>
              <a:t>‹#›</a:t>
            </a:fld>
            <a:endParaRPr lang="en-US"/>
          </a:p>
        </p:txBody>
      </p:sp>
    </p:spTree>
    <p:extLst>
      <p:ext uri="{BB962C8B-B14F-4D97-AF65-F5344CB8AC3E}">
        <p14:creationId xmlns:p14="http://schemas.microsoft.com/office/powerpoint/2010/main" val="7602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6D8793-1891-C941-9FDB-3F0C1F505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03FEB6-B07C-7F43-9A6C-2045B88E5D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EBE73-A3C0-4F42-8E80-08F0BCAB88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28708-8A7A-324C-AF89-DED6CBA5AADD}" type="datetimeFigureOut">
              <a:rPr lang="en-US" smtClean="0"/>
              <a:pPr/>
              <a:t>7/9/2018</a:t>
            </a:fld>
            <a:endParaRPr lang="en-US"/>
          </a:p>
        </p:txBody>
      </p:sp>
      <p:sp>
        <p:nvSpPr>
          <p:cNvPr id="5" name="Footer Placeholder 4">
            <a:extLst>
              <a:ext uri="{FF2B5EF4-FFF2-40B4-BE49-F238E27FC236}">
                <a16:creationId xmlns:a16="http://schemas.microsoft.com/office/drawing/2014/main" id="{9174340F-AB4D-BC42-BE6A-BBBE933550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504360-0037-4240-B432-9D8C64F48D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00D1B-5114-3442-AAE7-C982292D98FC}" type="slidenum">
              <a:rPr lang="en-US" smtClean="0"/>
              <a:pPr/>
              <a:t>‹#›</a:t>
            </a:fld>
            <a:endParaRPr lang="en-US"/>
          </a:p>
        </p:txBody>
      </p:sp>
    </p:spTree>
    <p:extLst>
      <p:ext uri="{BB962C8B-B14F-4D97-AF65-F5344CB8AC3E}">
        <p14:creationId xmlns:p14="http://schemas.microsoft.com/office/powerpoint/2010/main" val="1038782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52412FF-7365-C740-8C8F-A7A9A2A36A95}"/>
              </a:ext>
            </a:extLst>
          </p:cNvPr>
          <p:cNvPicPr>
            <a:picLocks noChangeAspect="1"/>
          </p:cNvPicPr>
          <p:nvPr/>
        </p:nvPicPr>
        <p:blipFill>
          <a:blip r:embed="rId3"/>
          <a:stretch>
            <a:fillRect/>
          </a:stretch>
        </p:blipFill>
        <p:spPr>
          <a:xfrm>
            <a:off x="0" y="0"/>
            <a:ext cx="12192000" cy="6877521"/>
          </a:xfrm>
          <a:prstGeom prst="rect">
            <a:avLst/>
          </a:prstGeom>
        </p:spPr>
      </p:pic>
      <p:sp>
        <p:nvSpPr>
          <p:cNvPr id="2" name="Title 1">
            <a:extLst>
              <a:ext uri="{FF2B5EF4-FFF2-40B4-BE49-F238E27FC236}">
                <a16:creationId xmlns:a16="http://schemas.microsoft.com/office/drawing/2014/main" id="{4819BD8A-810F-BB41-9884-BDBA1836BBB6}"/>
              </a:ext>
            </a:extLst>
          </p:cNvPr>
          <p:cNvSpPr>
            <a:spLocks noGrp="1"/>
          </p:cNvSpPr>
          <p:nvPr>
            <p:ph type="ctrTitle"/>
          </p:nvPr>
        </p:nvSpPr>
        <p:spPr>
          <a:xfrm>
            <a:off x="4857748" y="1465262"/>
            <a:ext cx="5286383" cy="2387600"/>
          </a:xfrm>
        </p:spPr>
        <p:txBody>
          <a:bodyPr>
            <a:normAutofit/>
          </a:bodyPr>
          <a:lstStyle/>
          <a:p>
            <a:r>
              <a:rPr lang="ru-RU" sz="4800" b="1" dirty="0" smtClean="0">
                <a:latin typeface="Avenir Next" panose="020B0503020202020204" pitchFamily="34" charset="0"/>
              </a:rPr>
              <a:t>СЛОВА,</a:t>
            </a:r>
            <a:r>
              <a:rPr lang="en-US" sz="4800" b="1" dirty="0">
                <a:latin typeface="Avenir Next" panose="020B0503020202020204" pitchFamily="34" charset="0"/>
              </a:rPr>
              <a:t/>
            </a:r>
            <a:br>
              <a:rPr lang="en-US" sz="4800" b="1" dirty="0">
                <a:latin typeface="Avenir Next" panose="020B0503020202020204" pitchFamily="34" charset="0"/>
              </a:rPr>
            </a:br>
            <a:r>
              <a:rPr lang="ru-RU" sz="4800" dirty="0" smtClean="0">
                <a:solidFill>
                  <a:srgbClr val="FF0000"/>
                </a:solidFill>
                <a:latin typeface="SignPainter HouseScript" panose="02000006070000020004" pitchFamily="2" charset="0"/>
              </a:rPr>
              <a:t>которые</a:t>
            </a:r>
            <a:r>
              <a:rPr lang="en-US" sz="4800" dirty="0">
                <a:solidFill>
                  <a:srgbClr val="FF0000"/>
                </a:solidFill>
                <a:latin typeface="Avenir Next" panose="020B0503020202020204" pitchFamily="34" charset="0"/>
              </a:rPr>
              <a:t/>
            </a:r>
            <a:br>
              <a:rPr lang="en-US" sz="4800" dirty="0">
                <a:solidFill>
                  <a:srgbClr val="FF0000"/>
                </a:solidFill>
                <a:latin typeface="Avenir Next" panose="020B0503020202020204" pitchFamily="34" charset="0"/>
              </a:rPr>
            </a:br>
            <a:r>
              <a:rPr lang="ru-RU" sz="4800" b="1" dirty="0" smtClean="0">
                <a:latin typeface="Avenir Next" panose="020B0503020202020204" pitchFamily="34" charset="0"/>
              </a:rPr>
              <a:t>РАНЯТ</a:t>
            </a:r>
            <a:endParaRPr lang="en-US" sz="4800" b="1" dirty="0">
              <a:latin typeface="Avenir Next" panose="020B0503020202020204" pitchFamily="34" charset="0"/>
            </a:endParaRPr>
          </a:p>
        </p:txBody>
      </p:sp>
      <p:sp>
        <p:nvSpPr>
          <p:cNvPr id="3" name="Subtitle 2">
            <a:extLst>
              <a:ext uri="{FF2B5EF4-FFF2-40B4-BE49-F238E27FC236}">
                <a16:creationId xmlns:a16="http://schemas.microsoft.com/office/drawing/2014/main" id="{A85AB1B6-A9F0-0642-89DA-7133A5982FE4}"/>
              </a:ext>
            </a:extLst>
          </p:cNvPr>
          <p:cNvSpPr>
            <a:spLocks noGrp="1"/>
          </p:cNvSpPr>
          <p:nvPr>
            <p:ph type="subTitle" idx="1"/>
          </p:nvPr>
        </p:nvSpPr>
        <p:spPr>
          <a:xfrm>
            <a:off x="4914894" y="3887794"/>
            <a:ext cx="5253037" cy="884237"/>
          </a:xfrm>
        </p:spPr>
        <p:txBody>
          <a:bodyPr>
            <a:normAutofit/>
          </a:bodyPr>
          <a:lstStyle/>
          <a:p>
            <a:r>
              <a:rPr lang="ru-RU" sz="1800" b="1" dirty="0" smtClean="0">
                <a:latin typeface="Avenir Roman" panose="02000503020000020003" pitchFamily="2" charset="0"/>
              </a:rPr>
              <a:t>ТРАВМЫ, ПОЛУЧЕННЫЕ ВСЛЕДСТВИЕ ЭМОЦИОНАЛЬНОГО НАСИЛИЯ</a:t>
            </a:r>
            <a:endParaRPr lang="en-US" sz="1800" b="1" dirty="0">
              <a:latin typeface="Avenir Roman" panose="02000503020000020003" pitchFamily="2" charset="0"/>
            </a:endParaRPr>
          </a:p>
        </p:txBody>
      </p:sp>
      <p:sp>
        <p:nvSpPr>
          <p:cNvPr id="6" name="Subtitle 2">
            <a:extLst>
              <a:ext uri="{FF2B5EF4-FFF2-40B4-BE49-F238E27FC236}">
                <a16:creationId xmlns:a16="http://schemas.microsoft.com/office/drawing/2014/main" id="{296395DA-F171-0A4B-B49C-58AC02F5827A}"/>
              </a:ext>
            </a:extLst>
          </p:cNvPr>
          <p:cNvSpPr txBox="1">
            <a:spLocks/>
          </p:cNvSpPr>
          <p:nvPr/>
        </p:nvSpPr>
        <p:spPr>
          <a:xfrm>
            <a:off x="5237649" y="4533089"/>
            <a:ext cx="4748070" cy="12643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1100" dirty="0" smtClean="0">
                <a:latin typeface="Avenir Next" panose="020B0503020202020204" pitchFamily="34" charset="0"/>
              </a:rPr>
              <a:t>Автор: КАТЯ РЕЙНЕРТ</a:t>
            </a:r>
            <a:r>
              <a:rPr lang="en-US" sz="1100" dirty="0" smtClean="0">
                <a:latin typeface="Avenir Next" panose="020B0503020202020204" pitchFamily="34" charset="0"/>
              </a:rPr>
              <a:t> |</a:t>
            </a:r>
            <a:r>
              <a:rPr lang="ru-RU" sz="1100" dirty="0" smtClean="0">
                <a:latin typeface="Avenir Next" panose="020B0503020202020204" pitchFamily="34" charset="0"/>
              </a:rPr>
              <a:t>ЗАМЕСТИТЕЛЬ ДИРЕКТОРА ОТДЕЛА ЗДОРОВЬЯ ГК</a:t>
            </a:r>
            <a:endParaRPr lang="en-US" sz="1100" dirty="0">
              <a:latin typeface="Avenir Next" panose="020B0503020202020204" pitchFamily="34" charset="0"/>
            </a:endParaRPr>
          </a:p>
          <a:p>
            <a:endParaRPr lang="en-US" sz="1800" dirty="0"/>
          </a:p>
        </p:txBody>
      </p:sp>
      <p:pic>
        <p:nvPicPr>
          <p:cNvPr id="8" name="Picture 7">
            <a:extLst>
              <a:ext uri="{FF2B5EF4-FFF2-40B4-BE49-F238E27FC236}">
                <a16:creationId xmlns:a16="http://schemas.microsoft.com/office/drawing/2014/main" id="{8A38FADE-FCAB-E247-9BA3-349F1456695A}"/>
              </a:ext>
            </a:extLst>
          </p:cNvPr>
          <p:cNvPicPr/>
          <p:nvPr/>
        </p:nvPicPr>
        <p:blipFill>
          <a:blip r:embed="rId4" cstate="email">
            <a:extLst>
              <a:ext uri="{28A0092B-C50C-407E-A947-70E740481C1C}">
                <a14:useLocalDpi xmlns:a14="http://schemas.microsoft.com/office/drawing/2010/main"/>
              </a:ext>
            </a:extLst>
          </a:blip>
          <a:stretch>
            <a:fillRect/>
          </a:stretch>
        </p:blipFill>
        <p:spPr>
          <a:xfrm>
            <a:off x="6709244" y="5318124"/>
            <a:ext cx="1664335" cy="445135"/>
          </a:xfrm>
          <a:prstGeom prst="rect">
            <a:avLst/>
          </a:prstGeom>
        </p:spPr>
      </p:pic>
      <p:sp>
        <p:nvSpPr>
          <p:cNvPr id="11" name="TextBox 10">
            <a:extLst>
              <a:ext uri="{FF2B5EF4-FFF2-40B4-BE49-F238E27FC236}">
                <a16:creationId xmlns:a16="http://schemas.microsoft.com/office/drawing/2014/main" id="{7F0351A0-D98F-B848-9338-342A0041A1AA}"/>
              </a:ext>
            </a:extLst>
          </p:cNvPr>
          <p:cNvSpPr txBox="1"/>
          <p:nvPr/>
        </p:nvSpPr>
        <p:spPr>
          <a:xfrm>
            <a:off x="4595751" y="5796824"/>
            <a:ext cx="5572180" cy="338554"/>
          </a:xfrm>
          <a:prstGeom prst="rect">
            <a:avLst/>
          </a:prstGeom>
          <a:noFill/>
        </p:spPr>
        <p:txBody>
          <a:bodyPr wrap="square" rtlCol="0">
            <a:spAutoFit/>
          </a:bodyPr>
          <a:lstStyle/>
          <a:p>
            <a:pPr algn="ctr"/>
            <a:r>
              <a:rPr lang="ru-RU" sz="1600" b="1" spc="300" dirty="0" smtClean="0">
                <a:latin typeface="Avenir Next" panose="020B0503020202020204" pitchFamily="34" charset="0"/>
              </a:rPr>
              <a:t>ДЕНЬ ПРОФИЛАКТИКИ НАСИЛИЯ </a:t>
            </a:r>
            <a:r>
              <a:rPr lang="en-US" sz="1600" b="1" spc="300" dirty="0" smtClean="0">
                <a:latin typeface="Avenir Next" panose="020B0503020202020204" pitchFamily="34" charset="0"/>
              </a:rPr>
              <a:t>2018</a:t>
            </a:r>
            <a:endParaRPr lang="en-US" sz="1600" b="1" spc="300" dirty="0">
              <a:latin typeface="Avenir Next" panose="020B0503020202020204" pitchFamily="34" charset="0"/>
            </a:endParaRPr>
          </a:p>
        </p:txBody>
      </p:sp>
      <p:pic>
        <p:nvPicPr>
          <p:cNvPr id="5" name="Picture 4">
            <a:extLst>
              <a:ext uri="{FF2B5EF4-FFF2-40B4-BE49-F238E27FC236}">
                <a16:creationId xmlns:a16="http://schemas.microsoft.com/office/drawing/2014/main" id="{47C28364-6C02-2E4E-98BB-B029FC5B217A}"/>
              </a:ext>
            </a:extLst>
          </p:cNvPr>
          <p:cNvPicPr>
            <a:picLocks noChangeAspect="1"/>
          </p:cNvPicPr>
          <p:nvPr/>
        </p:nvPicPr>
        <p:blipFill>
          <a:blip r:embed="rId5"/>
          <a:stretch>
            <a:fillRect/>
          </a:stretch>
        </p:blipFill>
        <p:spPr>
          <a:xfrm>
            <a:off x="6150453" y="6102956"/>
            <a:ext cx="2781913" cy="313857"/>
          </a:xfrm>
          <a:prstGeom prst="rect">
            <a:avLst/>
          </a:prstGeom>
        </p:spPr>
      </p:pic>
    </p:spTree>
    <p:extLst>
      <p:ext uri="{BB962C8B-B14F-4D97-AF65-F5344CB8AC3E}">
        <p14:creationId xmlns:p14="http://schemas.microsoft.com/office/powerpoint/2010/main" val="1490404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BA1F2A-136A-184D-A9E0-BAF1FB497BE7}"/>
              </a:ext>
            </a:extLst>
          </p:cNvPr>
          <p:cNvPicPr>
            <a:picLocks noChangeAspect="1"/>
          </p:cNvPicPr>
          <p:nvPr/>
        </p:nvPicPr>
        <p:blipFill>
          <a:blip r:embed="rId3"/>
          <a:stretch>
            <a:fillRect/>
          </a:stretch>
        </p:blipFill>
        <p:spPr>
          <a:xfrm>
            <a:off x="0" y="0"/>
            <a:ext cx="12179300" cy="6858000"/>
          </a:xfrm>
          <a:prstGeom prst="rect">
            <a:avLst/>
          </a:prstGeom>
        </p:spPr>
      </p:pic>
      <p:sp>
        <p:nvSpPr>
          <p:cNvPr id="9" name="Title 8">
            <a:extLst>
              <a:ext uri="{FF2B5EF4-FFF2-40B4-BE49-F238E27FC236}">
                <a16:creationId xmlns:a16="http://schemas.microsoft.com/office/drawing/2014/main" id="{D323B386-472D-A045-868F-166EEAB86034}"/>
              </a:ext>
            </a:extLst>
          </p:cNvPr>
          <p:cNvSpPr>
            <a:spLocks noGrp="1"/>
          </p:cNvSpPr>
          <p:nvPr>
            <p:ph type="title"/>
          </p:nvPr>
        </p:nvSpPr>
        <p:spPr>
          <a:xfrm>
            <a:off x="580294" y="494078"/>
            <a:ext cx="7321060" cy="1325563"/>
          </a:xfrm>
        </p:spPr>
        <p:txBody>
          <a:bodyPr>
            <a:normAutofit/>
          </a:bodyPr>
          <a:lstStyle/>
          <a:p>
            <a:r>
              <a:rPr lang="ru-RU" sz="3600" dirty="0" smtClean="0">
                <a:latin typeface="Avenir Next" panose="020B0503020202020204" pitchFamily="34" charset="0"/>
              </a:rPr>
              <a:t>ОПРЕДЕЛЕНИЕ </a:t>
            </a:r>
            <a:r>
              <a:rPr lang="ru-RU" sz="3600" b="1" dirty="0" smtClean="0">
                <a:latin typeface="Avenir Next" panose="020B0503020202020204" pitchFamily="34" charset="0"/>
              </a:rPr>
              <a:t>ЭМОЦИОНАЛЬНОГО НАСИЛИЯ</a:t>
            </a:r>
            <a:endParaRPr lang="en-US" sz="3600" b="1" dirty="0">
              <a:latin typeface="Avenir Next" panose="020B0503020202020204" pitchFamily="34" charset="0"/>
            </a:endParaRPr>
          </a:p>
        </p:txBody>
      </p:sp>
      <p:sp>
        <p:nvSpPr>
          <p:cNvPr id="10" name="Content Placeholder 9">
            <a:extLst>
              <a:ext uri="{FF2B5EF4-FFF2-40B4-BE49-F238E27FC236}">
                <a16:creationId xmlns:a16="http://schemas.microsoft.com/office/drawing/2014/main" id="{4EDBAB8B-C352-2E46-9443-C75AF9AD98C2}"/>
              </a:ext>
            </a:extLst>
          </p:cNvPr>
          <p:cNvSpPr>
            <a:spLocks noGrp="1"/>
          </p:cNvSpPr>
          <p:nvPr>
            <p:ph idx="1"/>
          </p:nvPr>
        </p:nvSpPr>
        <p:spPr>
          <a:xfrm>
            <a:off x="603740" y="1743564"/>
            <a:ext cx="5914291" cy="4926866"/>
          </a:xfrm>
        </p:spPr>
        <p:txBody>
          <a:bodyPr>
            <a:normAutofit lnSpcReduction="10000"/>
          </a:bodyPr>
          <a:lstStyle/>
          <a:p>
            <a:r>
              <a:rPr lang="ru-RU" sz="2400" dirty="0" smtClean="0"/>
              <a:t>Речь и/или поведение с целью</a:t>
            </a:r>
            <a:r>
              <a:rPr lang="en-US" sz="2400" dirty="0" smtClean="0"/>
              <a:t>:</a:t>
            </a:r>
            <a:endParaRPr lang="en-US" sz="2400" dirty="0"/>
          </a:p>
          <a:p>
            <a:pPr lvl="1"/>
            <a:r>
              <a:rPr lang="ru-RU" sz="2000" b="1" dirty="0" smtClean="0"/>
              <a:t>Контролировать</a:t>
            </a:r>
            <a:r>
              <a:rPr lang="en-US" sz="2000" dirty="0" smtClean="0"/>
              <a:t>, </a:t>
            </a:r>
            <a:r>
              <a:rPr lang="ru-RU" sz="2000" dirty="0" smtClean="0"/>
              <a:t>унижать</a:t>
            </a:r>
            <a:r>
              <a:rPr lang="en-US" sz="2000" dirty="0" smtClean="0"/>
              <a:t>, </a:t>
            </a:r>
            <a:r>
              <a:rPr lang="ru-RU" sz="2000" dirty="0" smtClean="0"/>
              <a:t>наказывать или манипулировать</a:t>
            </a:r>
            <a:r>
              <a:rPr lang="en-US" sz="2000" dirty="0" smtClean="0"/>
              <a:t>.</a:t>
            </a:r>
            <a:endParaRPr lang="en-US" sz="2000" dirty="0"/>
          </a:p>
          <a:p>
            <a:pPr lvl="1"/>
            <a:r>
              <a:rPr lang="ru-RU" sz="2000" b="1" dirty="0" smtClean="0"/>
              <a:t>Оскорбить</a:t>
            </a:r>
            <a:r>
              <a:rPr lang="ru-RU" sz="2000" dirty="0" smtClean="0"/>
              <a:t>, напугать, изолировать или управлять</a:t>
            </a:r>
            <a:r>
              <a:rPr lang="en-US" sz="2000" dirty="0" smtClean="0"/>
              <a:t>.</a:t>
            </a:r>
            <a:endParaRPr lang="en-US" sz="2000" dirty="0"/>
          </a:p>
          <a:p>
            <a:r>
              <a:rPr lang="ru-RU" sz="2400" dirty="0" smtClean="0"/>
              <a:t>Непрямые методы контроля</a:t>
            </a:r>
            <a:r>
              <a:rPr lang="en-US" sz="2400" dirty="0" smtClean="0"/>
              <a:t>:</a:t>
            </a:r>
            <a:endParaRPr lang="en-US" sz="2400" dirty="0"/>
          </a:p>
          <a:p>
            <a:pPr lvl="1"/>
            <a:r>
              <a:rPr lang="ru-RU" sz="2000" b="1" dirty="0" smtClean="0"/>
              <a:t>Лишение</a:t>
            </a:r>
            <a:r>
              <a:rPr lang="en-US" sz="2000" dirty="0" smtClean="0"/>
              <a:t> </a:t>
            </a:r>
            <a:r>
              <a:rPr lang="ru-RU" sz="2000" dirty="0" smtClean="0"/>
              <a:t>любви</a:t>
            </a:r>
            <a:r>
              <a:rPr lang="en-US" sz="2000" dirty="0" smtClean="0"/>
              <a:t>, </a:t>
            </a:r>
            <a:r>
              <a:rPr lang="ru-RU" sz="2000" dirty="0" smtClean="0"/>
              <a:t>общения</a:t>
            </a:r>
            <a:r>
              <a:rPr lang="en-US" sz="2000" dirty="0" smtClean="0"/>
              <a:t>, </a:t>
            </a:r>
            <a:r>
              <a:rPr lang="ru-RU" sz="2000" dirty="0" smtClean="0"/>
              <a:t>денег</a:t>
            </a:r>
            <a:r>
              <a:rPr lang="en-US" sz="2000" dirty="0" smtClean="0"/>
              <a:t>.</a:t>
            </a:r>
            <a:endParaRPr lang="en-US" sz="2000" dirty="0"/>
          </a:p>
          <a:p>
            <a:pPr lvl="1"/>
            <a:r>
              <a:rPr lang="ru-RU" sz="2000" dirty="0" smtClean="0"/>
              <a:t>Пассивно-агрессивное поведение представляет собой </a:t>
            </a:r>
            <a:r>
              <a:rPr lang="ru-RU" sz="2000" b="1" dirty="0" smtClean="0"/>
              <a:t>скрытую враждебность.</a:t>
            </a:r>
            <a:r>
              <a:rPr lang="en-US" sz="2000" b="1" dirty="0" smtClean="0"/>
              <a:t> </a:t>
            </a:r>
            <a:endParaRPr lang="en-US" sz="2000" dirty="0"/>
          </a:p>
          <a:p>
            <a:r>
              <a:rPr lang="ru-RU" sz="2400" dirty="0" smtClean="0"/>
              <a:t>Прямые методы проявления власти</a:t>
            </a:r>
            <a:r>
              <a:rPr lang="en-US" sz="2400" dirty="0" smtClean="0"/>
              <a:t>:</a:t>
            </a:r>
            <a:endParaRPr lang="en-US" sz="2400" dirty="0"/>
          </a:p>
          <a:p>
            <a:pPr lvl="1"/>
            <a:r>
              <a:rPr lang="ru-RU" sz="2000" b="1" dirty="0" smtClean="0"/>
              <a:t>Вам диктуют, </a:t>
            </a:r>
            <a:r>
              <a:rPr lang="ru-RU" sz="2000" dirty="0" smtClean="0"/>
              <a:t>куда ходить, с кем общаться, за вами шпионят и преследуют. </a:t>
            </a:r>
            <a:endParaRPr lang="en-US" sz="2000" dirty="0"/>
          </a:p>
          <a:p>
            <a:pPr lvl="1"/>
            <a:r>
              <a:rPr lang="ru-RU" sz="2000" b="1" dirty="0" smtClean="0"/>
              <a:t>Вторжение </a:t>
            </a:r>
            <a:r>
              <a:rPr lang="ru-RU" sz="2000" dirty="0" smtClean="0"/>
              <a:t>в вашу личность, пространство или посягательство на личную собственность – нарушение границ.</a:t>
            </a:r>
            <a:endParaRPr lang="en-US" sz="2000" dirty="0"/>
          </a:p>
        </p:txBody>
      </p:sp>
    </p:spTree>
    <p:extLst>
      <p:ext uri="{BB962C8B-B14F-4D97-AF65-F5344CB8AC3E}">
        <p14:creationId xmlns:p14="http://schemas.microsoft.com/office/powerpoint/2010/main" val="2972122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F3C03C-8EC1-8044-8B6B-0C245A96FDC6}"/>
              </a:ext>
            </a:extLst>
          </p:cNvPr>
          <p:cNvPicPr>
            <a:picLocks noChangeAspect="1"/>
          </p:cNvPicPr>
          <p:nvPr/>
        </p:nvPicPr>
        <p:blipFill>
          <a:blip r:embed="rId3"/>
          <a:stretch>
            <a:fillRect/>
          </a:stretch>
        </p:blipFill>
        <p:spPr>
          <a:xfrm>
            <a:off x="-257175" y="-371474"/>
            <a:ext cx="12449175" cy="7229474"/>
          </a:xfrm>
          <a:prstGeom prst="rect">
            <a:avLst/>
          </a:prstGeom>
        </p:spPr>
      </p:pic>
      <p:sp>
        <p:nvSpPr>
          <p:cNvPr id="2" name="Title 1">
            <a:extLst>
              <a:ext uri="{FF2B5EF4-FFF2-40B4-BE49-F238E27FC236}">
                <a16:creationId xmlns:a16="http://schemas.microsoft.com/office/drawing/2014/main" id="{C265B5D4-CEB5-5647-AE1A-CCFFFA7A8495}"/>
              </a:ext>
            </a:extLst>
          </p:cNvPr>
          <p:cNvSpPr>
            <a:spLocks noGrp="1"/>
          </p:cNvSpPr>
          <p:nvPr>
            <p:ph type="title"/>
          </p:nvPr>
        </p:nvSpPr>
        <p:spPr>
          <a:xfrm>
            <a:off x="293077" y="388571"/>
            <a:ext cx="11060723" cy="1325563"/>
          </a:xfrm>
        </p:spPr>
        <p:txBody>
          <a:bodyPr>
            <a:normAutofit/>
          </a:bodyPr>
          <a:lstStyle/>
          <a:p>
            <a:r>
              <a:rPr lang="ru-RU" sz="3000" dirty="0" smtClean="0">
                <a:latin typeface="Avenir Next" panose="020B0503020202020204" pitchFamily="34" charset="0"/>
              </a:rPr>
              <a:t>ЭМОЦИОНАЛЬНОЕ НАСИЛИЕ</a:t>
            </a:r>
            <a:r>
              <a:rPr lang="en-US" sz="3000" dirty="0" smtClean="0">
                <a:latin typeface="Avenir Next" panose="020B0503020202020204" pitchFamily="34" charset="0"/>
              </a:rPr>
              <a:t> </a:t>
            </a:r>
            <a:r>
              <a:rPr lang="ru-RU" sz="3000" b="1" dirty="0" smtClean="0">
                <a:latin typeface="Avenir Next" panose="020B0503020202020204" pitchFamily="34" charset="0"/>
              </a:rPr>
              <a:t>ВЫРАЖАЕТСЯ</a:t>
            </a:r>
            <a:r>
              <a:rPr lang="en-US" sz="3000" b="1" dirty="0" smtClean="0">
                <a:latin typeface="Avenir Next" panose="020B0503020202020204" pitchFamily="34" charset="0"/>
              </a:rPr>
              <a:t> </a:t>
            </a:r>
            <a:r>
              <a:rPr lang="en-US" sz="3000" b="1" dirty="0">
                <a:latin typeface="Avenir Next" panose="020B0503020202020204" pitchFamily="34" charset="0"/>
              </a:rPr>
              <a:t>. . .</a:t>
            </a:r>
          </a:p>
        </p:txBody>
      </p:sp>
      <p:sp>
        <p:nvSpPr>
          <p:cNvPr id="3" name="Content Placeholder 2">
            <a:extLst>
              <a:ext uri="{FF2B5EF4-FFF2-40B4-BE49-F238E27FC236}">
                <a16:creationId xmlns:a16="http://schemas.microsoft.com/office/drawing/2014/main" id="{75518D99-F3F0-5941-80ED-750272D14F7D}"/>
              </a:ext>
            </a:extLst>
          </p:cNvPr>
          <p:cNvSpPr>
            <a:spLocks noGrp="1"/>
          </p:cNvSpPr>
          <p:nvPr>
            <p:ph idx="1"/>
          </p:nvPr>
        </p:nvSpPr>
        <p:spPr>
          <a:xfrm>
            <a:off x="293077" y="1825625"/>
            <a:ext cx="6623540" cy="4351338"/>
          </a:xfrm>
        </p:spPr>
        <p:txBody>
          <a:bodyPr>
            <a:normAutofit/>
          </a:bodyPr>
          <a:lstStyle/>
          <a:p>
            <a:pPr marL="0" indent="0" algn="ctr">
              <a:buNone/>
            </a:pPr>
            <a:r>
              <a:rPr lang="ru-RU" sz="2400" dirty="0" smtClean="0"/>
              <a:t>Человек, который подвергается эмоциональному насилию, часто чувствует себя</a:t>
            </a:r>
            <a:endParaRPr lang="en-US" sz="2400" dirty="0"/>
          </a:p>
          <a:p>
            <a:pPr marL="0" indent="0" algn="ctr">
              <a:buNone/>
            </a:pPr>
            <a:r>
              <a:rPr lang="ru-RU" sz="2400" b="1" i="1" dirty="0" smtClean="0">
                <a:solidFill>
                  <a:srgbClr val="C00000"/>
                </a:solidFill>
              </a:rPr>
              <a:t>незначительным </a:t>
            </a:r>
            <a:r>
              <a:rPr lang="ru-RU" sz="2400" dirty="0" smtClean="0"/>
              <a:t>и </a:t>
            </a:r>
            <a:r>
              <a:rPr lang="ru-RU" sz="2400" b="1" i="1" dirty="0" smtClean="0">
                <a:solidFill>
                  <a:srgbClr val="C00000"/>
                </a:solidFill>
              </a:rPr>
              <a:t>невидимым,</a:t>
            </a:r>
            <a:endParaRPr lang="en-US" sz="2400" b="1" i="1" dirty="0">
              <a:solidFill>
                <a:srgbClr val="FF0000"/>
              </a:solidFill>
            </a:endParaRPr>
          </a:p>
          <a:p>
            <a:pPr marL="0" indent="0" algn="ctr">
              <a:buNone/>
            </a:pPr>
            <a:r>
              <a:rPr lang="ru-RU" sz="2400" dirty="0" smtClean="0"/>
              <a:t>что может оставить еще более сильные шрамы, чем физическое насилие. </a:t>
            </a:r>
            <a:endParaRPr lang="en-US" sz="2400" dirty="0"/>
          </a:p>
          <a:p>
            <a:pPr lvl="1"/>
            <a:r>
              <a:rPr lang="ru-RU" dirty="0" smtClean="0"/>
              <a:t>Физическое насилие говорит:</a:t>
            </a:r>
          </a:p>
          <a:p>
            <a:pPr lvl="1">
              <a:buNone/>
            </a:pPr>
            <a:r>
              <a:rPr lang="ru-RU" dirty="0" smtClean="0"/>
              <a:t> «Ты </a:t>
            </a:r>
            <a:r>
              <a:rPr lang="ru-RU" b="1" dirty="0" smtClean="0"/>
              <a:t>не </a:t>
            </a:r>
            <a:r>
              <a:rPr lang="ru-RU" b="1" dirty="0" err="1" smtClean="0"/>
              <a:t>стóишь</a:t>
            </a:r>
            <a:r>
              <a:rPr lang="ru-RU" b="1" dirty="0" smtClean="0"/>
              <a:t> </a:t>
            </a:r>
            <a:r>
              <a:rPr lang="ru-RU" dirty="0" smtClean="0"/>
              <a:t>того» </a:t>
            </a:r>
            <a:r>
              <a:rPr lang="en-US" i="1" dirty="0" smtClean="0"/>
              <a:t>(</a:t>
            </a:r>
            <a:r>
              <a:rPr lang="ru-RU" i="1" dirty="0" smtClean="0"/>
              <a:t>незначительность</a:t>
            </a:r>
            <a:r>
              <a:rPr lang="en-US" i="1" dirty="0" smtClean="0"/>
              <a:t>)</a:t>
            </a:r>
            <a:endParaRPr lang="en-US" i="1" dirty="0"/>
          </a:p>
          <a:p>
            <a:pPr lvl="1"/>
            <a:r>
              <a:rPr lang="ru-RU" dirty="0" smtClean="0"/>
              <a:t>Эмоциональное насилие говорит:</a:t>
            </a:r>
            <a:r>
              <a:rPr lang="en-US" dirty="0" smtClean="0"/>
              <a:t> </a:t>
            </a:r>
            <a:endParaRPr lang="ru-RU" dirty="0" smtClean="0"/>
          </a:p>
          <a:p>
            <a:pPr lvl="1">
              <a:buNone/>
            </a:pPr>
            <a:r>
              <a:rPr lang="en-US" dirty="0" smtClean="0"/>
              <a:t>“</a:t>
            </a:r>
            <a:r>
              <a:rPr lang="ru-RU" dirty="0" smtClean="0"/>
              <a:t>Ты даже</a:t>
            </a:r>
            <a:r>
              <a:rPr lang="en-US" dirty="0" smtClean="0"/>
              <a:t> </a:t>
            </a:r>
            <a:r>
              <a:rPr lang="ru-RU" b="1" dirty="0" smtClean="0"/>
              <a:t>не существуешь</a:t>
            </a:r>
            <a:r>
              <a:rPr lang="en-US" dirty="0" smtClean="0"/>
              <a:t>.” </a:t>
            </a:r>
            <a:r>
              <a:rPr lang="en-US" i="1" dirty="0" smtClean="0"/>
              <a:t>(</a:t>
            </a:r>
            <a:r>
              <a:rPr lang="ru-RU" i="1" dirty="0" smtClean="0"/>
              <a:t>невидимость</a:t>
            </a:r>
            <a:r>
              <a:rPr lang="en-US" i="1" dirty="0" smtClean="0"/>
              <a:t>)</a:t>
            </a:r>
            <a:endParaRPr lang="en-US" i="1" dirty="0"/>
          </a:p>
        </p:txBody>
      </p:sp>
    </p:spTree>
    <p:extLst>
      <p:ext uri="{BB962C8B-B14F-4D97-AF65-F5344CB8AC3E}">
        <p14:creationId xmlns:p14="http://schemas.microsoft.com/office/powerpoint/2010/main" val="2052569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E994C1-A9DD-4846-B08F-BA7FF6DCF55F}"/>
              </a:ext>
            </a:extLst>
          </p:cNvPr>
          <p:cNvPicPr>
            <a:picLocks noChangeAspect="1"/>
          </p:cNvPicPr>
          <p:nvPr/>
        </p:nvPicPr>
        <p:blipFill>
          <a:blip r:embed="rId3"/>
          <a:stretch>
            <a:fillRect/>
          </a:stretch>
        </p:blipFill>
        <p:spPr>
          <a:xfrm>
            <a:off x="-128588" y="-281354"/>
            <a:ext cx="12429340" cy="7310804"/>
          </a:xfrm>
          <a:prstGeom prst="rect">
            <a:avLst/>
          </a:prstGeom>
        </p:spPr>
      </p:pic>
      <p:sp>
        <p:nvSpPr>
          <p:cNvPr id="2" name="Title 1">
            <a:extLst>
              <a:ext uri="{FF2B5EF4-FFF2-40B4-BE49-F238E27FC236}">
                <a16:creationId xmlns:a16="http://schemas.microsoft.com/office/drawing/2014/main" id="{682267EC-0185-7341-B22D-1965E0539C01}"/>
              </a:ext>
            </a:extLst>
          </p:cNvPr>
          <p:cNvSpPr>
            <a:spLocks noGrp="1"/>
          </p:cNvSpPr>
          <p:nvPr>
            <p:ph type="title"/>
          </p:nvPr>
        </p:nvSpPr>
        <p:spPr>
          <a:xfrm>
            <a:off x="-70188" y="365125"/>
            <a:ext cx="8669215" cy="1325563"/>
          </a:xfrm>
        </p:spPr>
        <p:txBody>
          <a:bodyPr>
            <a:normAutofit/>
          </a:bodyPr>
          <a:lstStyle/>
          <a:p>
            <a:pPr algn="ctr"/>
            <a:r>
              <a:rPr lang="ru-RU" sz="3600" dirty="0" smtClean="0">
                <a:latin typeface="Avenir Next" panose="020B0503020202020204" pitchFamily="34" charset="0"/>
              </a:rPr>
              <a:t>ЧТО ТАКОЕ </a:t>
            </a:r>
            <a:r>
              <a:rPr lang="ru-RU" sz="3600" b="1" dirty="0" smtClean="0">
                <a:latin typeface="Avenir Next" panose="020B0503020202020204" pitchFamily="34" charset="0"/>
              </a:rPr>
              <a:t>ЭМОЦИОНАЛЬНОЕ НАСИЛИЕ</a:t>
            </a:r>
            <a:r>
              <a:rPr lang="en-US" sz="3600" b="1" dirty="0" smtClean="0">
                <a:latin typeface="Avenir Next" panose="020B0503020202020204" pitchFamily="34" charset="0"/>
              </a:rPr>
              <a:t>?</a:t>
            </a:r>
            <a:endParaRPr lang="en-US" sz="3600"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id="{23CA1B76-8FD2-5444-8042-FFA9D1D020F6}"/>
              </a:ext>
            </a:extLst>
          </p:cNvPr>
          <p:cNvSpPr>
            <a:spLocks noGrp="1"/>
          </p:cNvSpPr>
          <p:nvPr>
            <p:ph idx="1"/>
          </p:nvPr>
        </p:nvSpPr>
        <p:spPr>
          <a:xfrm>
            <a:off x="285750" y="1409700"/>
            <a:ext cx="7924800" cy="5448300"/>
          </a:xfrm>
        </p:spPr>
        <p:txBody>
          <a:bodyPr>
            <a:normAutofit/>
          </a:bodyPr>
          <a:lstStyle/>
          <a:p>
            <a:r>
              <a:rPr lang="ru-RU" dirty="0" smtClean="0"/>
              <a:t>ЭТО </a:t>
            </a:r>
            <a:r>
              <a:rPr lang="ru-RU" b="1" dirty="0" smtClean="0">
                <a:solidFill>
                  <a:srgbClr val="C00000"/>
                </a:solidFill>
              </a:rPr>
              <a:t>НЕ</a:t>
            </a:r>
            <a:r>
              <a:rPr lang="en-US" b="1" dirty="0" smtClean="0">
                <a:solidFill>
                  <a:srgbClr val="C00000"/>
                </a:solidFill>
              </a:rPr>
              <a:t>: </a:t>
            </a:r>
            <a:endParaRPr lang="en-US" b="1" dirty="0">
              <a:solidFill>
                <a:srgbClr val="C00000"/>
              </a:solidFill>
            </a:endParaRPr>
          </a:p>
          <a:p>
            <a:pPr marL="457200" lvl="1" indent="0">
              <a:buNone/>
            </a:pPr>
            <a:r>
              <a:rPr lang="ru-RU" sz="2800" dirty="0" smtClean="0"/>
              <a:t>Обычный конфликт между двумя людьми.</a:t>
            </a:r>
          </a:p>
          <a:p>
            <a:pPr marL="457200" lvl="1" indent="0">
              <a:buNone/>
            </a:pPr>
            <a:r>
              <a:rPr lang="ru-RU" sz="2800" dirty="0" smtClean="0"/>
              <a:t> Люди должны иметь </a:t>
            </a:r>
            <a:r>
              <a:rPr lang="ru-RU" sz="2800" b="1" dirty="0" smtClean="0"/>
              <a:t>свободу выражения собственного мнения</a:t>
            </a:r>
            <a:r>
              <a:rPr lang="ru-RU" sz="2800" dirty="0" smtClean="0"/>
              <a:t>. </a:t>
            </a:r>
            <a:endParaRPr lang="en-US" sz="2800" dirty="0"/>
          </a:p>
          <a:p>
            <a:endParaRPr lang="en-US" dirty="0"/>
          </a:p>
          <a:p>
            <a:r>
              <a:rPr lang="ru-RU" b="1" dirty="0" smtClean="0">
                <a:solidFill>
                  <a:srgbClr val="C00000"/>
                </a:solidFill>
              </a:rPr>
              <a:t>ЭТО</a:t>
            </a:r>
            <a:r>
              <a:rPr lang="en-US" b="1" dirty="0" smtClean="0">
                <a:solidFill>
                  <a:srgbClr val="C00000"/>
                </a:solidFill>
              </a:rPr>
              <a:t>:</a:t>
            </a:r>
            <a:endParaRPr lang="en-US" b="1" dirty="0">
              <a:solidFill>
                <a:srgbClr val="C00000"/>
              </a:solidFill>
            </a:endParaRPr>
          </a:p>
          <a:p>
            <a:pPr marL="457200" lvl="1" indent="0">
              <a:buNone/>
            </a:pPr>
            <a:r>
              <a:rPr lang="ru-RU" sz="2800" b="1" dirty="0" smtClean="0"/>
              <a:t>Преднамеренная</a:t>
            </a:r>
            <a:r>
              <a:rPr lang="ru-RU" sz="2800" dirty="0" smtClean="0"/>
              <a:t> динамика доминирования, </a:t>
            </a:r>
          </a:p>
          <a:p>
            <a:pPr marL="457200" lvl="1" indent="0">
              <a:buNone/>
            </a:pPr>
            <a:r>
              <a:rPr lang="ru-RU" sz="2800" dirty="0" smtClean="0"/>
              <a:t>используемая для получения</a:t>
            </a:r>
          </a:p>
          <a:p>
            <a:pPr marL="457200" lvl="1" indent="0">
              <a:buNone/>
            </a:pPr>
            <a:r>
              <a:rPr lang="ru-RU" sz="2800" dirty="0" smtClean="0"/>
              <a:t> </a:t>
            </a:r>
            <a:r>
              <a:rPr lang="ru-RU" sz="2800" b="1" dirty="0" smtClean="0"/>
              <a:t>власти</a:t>
            </a:r>
            <a:r>
              <a:rPr lang="ru-RU" sz="2800" dirty="0" smtClean="0"/>
              <a:t> и </a:t>
            </a:r>
            <a:r>
              <a:rPr lang="ru-RU" sz="2800" b="1" dirty="0" smtClean="0"/>
              <a:t>контроля</a:t>
            </a:r>
          </a:p>
          <a:p>
            <a:pPr marL="457200" lvl="1" indent="0">
              <a:buNone/>
            </a:pPr>
            <a:r>
              <a:rPr lang="ru-RU" sz="2800" dirty="0" smtClean="0"/>
              <a:t> над другим человеком.</a:t>
            </a:r>
            <a:endParaRPr lang="en-US" sz="2800" dirty="0"/>
          </a:p>
        </p:txBody>
      </p:sp>
    </p:spTree>
    <p:extLst>
      <p:ext uri="{BB962C8B-B14F-4D97-AF65-F5344CB8AC3E}">
        <p14:creationId xmlns:p14="http://schemas.microsoft.com/office/powerpoint/2010/main" val="3483250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BB7350-B6FD-A448-B4B8-F17A5C3F8C16}"/>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id="{9B40A894-A07A-D64D-A001-6BC7A5E89A2E}"/>
              </a:ext>
            </a:extLst>
          </p:cNvPr>
          <p:cNvSpPr>
            <a:spLocks noGrp="1"/>
          </p:cNvSpPr>
          <p:nvPr>
            <p:ph type="title"/>
          </p:nvPr>
        </p:nvSpPr>
        <p:spPr>
          <a:xfrm>
            <a:off x="2209800" y="862839"/>
            <a:ext cx="8225984" cy="1325563"/>
          </a:xfrm>
        </p:spPr>
        <p:txBody>
          <a:bodyPr>
            <a:normAutofit/>
          </a:bodyPr>
          <a:lstStyle/>
          <a:p>
            <a:pPr algn="ctr"/>
            <a:r>
              <a:rPr lang="ru-RU" sz="3000" b="1" dirty="0" smtClean="0">
                <a:latin typeface="Avenir Next" panose="020B0503020202020204" pitchFamily="34" charset="0"/>
              </a:rPr>
              <a:t>ПРИЗНАКИ </a:t>
            </a:r>
            <a:r>
              <a:rPr lang="ru-RU" sz="3000" dirty="0" smtClean="0">
                <a:latin typeface="Avenir Next" panose="020B0503020202020204" pitchFamily="34" charset="0"/>
              </a:rPr>
              <a:t>ЭМОЦИОНАЛЬНОГО НАСИЛИЯ</a:t>
            </a:r>
            <a:endParaRPr lang="en-US" sz="30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E8E3D4F9-65CB-EB48-AF34-46783ECC0879}"/>
              </a:ext>
            </a:extLst>
          </p:cNvPr>
          <p:cNvSpPr>
            <a:spLocks noGrp="1"/>
          </p:cNvSpPr>
          <p:nvPr>
            <p:ph idx="1"/>
          </p:nvPr>
        </p:nvSpPr>
        <p:spPr>
          <a:xfrm>
            <a:off x="1509531" y="2300187"/>
            <a:ext cx="8653041" cy="4351338"/>
          </a:xfrm>
        </p:spPr>
        <p:txBody>
          <a:bodyPr>
            <a:normAutofit/>
          </a:bodyPr>
          <a:lstStyle/>
          <a:p>
            <a:r>
              <a:rPr lang="ru-RU" sz="2000" b="1" dirty="0" smtClean="0">
                <a:solidFill>
                  <a:srgbClr val="C00000"/>
                </a:solidFill>
              </a:rPr>
              <a:t>ФИЗИЧЕСКИЕ ПРИЗНАКИ У ЖЕРТВЫ</a:t>
            </a:r>
            <a:r>
              <a:rPr lang="en-US" sz="2000" b="1" dirty="0" smtClean="0">
                <a:solidFill>
                  <a:srgbClr val="C00000"/>
                </a:solidFill>
              </a:rPr>
              <a:t>:</a:t>
            </a:r>
            <a:endParaRPr lang="en-US" sz="2000" b="1" dirty="0">
              <a:solidFill>
                <a:srgbClr val="C00000"/>
              </a:solidFill>
            </a:endParaRPr>
          </a:p>
          <a:p>
            <a:pPr lvl="1"/>
            <a:r>
              <a:rPr lang="ru-RU" dirty="0" smtClean="0"/>
              <a:t>Сжатые зубы</a:t>
            </a:r>
            <a:endParaRPr lang="en-US" dirty="0"/>
          </a:p>
          <a:p>
            <a:pPr lvl="1"/>
            <a:r>
              <a:rPr lang="ru-RU" dirty="0" smtClean="0"/>
              <a:t>Колотящееся сердце</a:t>
            </a:r>
            <a:endParaRPr lang="en-US" dirty="0"/>
          </a:p>
          <a:p>
            <a:pPr lvl="1"/>
            <a:r>
              <a:rPr lang="ru-RU" dirty="0" smtClean="0"/>
              <a:t>Ощущение, что обычный разговор превращается в атаку</a:t>
            </a:r>
            <a:endParaRPr lang="en-US" dirty="0"/>
          </a:p>
          <a:p>
            <a:r>
              <a:rPr lang="ru-RU" sz="2000" b="1" dirty="0" smtClean="0">
                <a:solidFill>
                  <a:srgbClr val="C00000"/>
                </a:solidFill>
              </a:rPr>
              <a:t>ПОВЕДЕНЧЕСКИЕ ПРИЗНАКИ У ЖЕРТВЫ</a:t>
            </a:r>
            <a:r>
              <a:rPr lang="en-US" sz="2000" b="1" dirty="0" smtClean="0">
                <a:solidFill>
                  <a:srgbClr val="C00000"/>
                </a:solidFill>
              </a:rPr>
              <a:t>:</a:t>
            </a:r>
            <a:endParaRPr lang="en-US" sz="2000" b="1" dirty="0">
              <a:solidFill>
                <a:srgbClr val="C00000"/>
              </a:solidFill>
            </a:endParaRPr>
          </a:p>
          <a:p>
            <a:pPr lvl="1"/>
            <a:r>
              <a:rPr lang="ru-RU" dirty="0" smtClean="0"/>
              <a:t>Постоянно извиняется за поведение супруга</a:t>
            </a:r>
          </a:p>
          <a:p>
            <a:pPr lvl="1">
              <a:buNone/>
            </a:pPr>
            <a:r>
              <a:rPr lang="ru-RU" dirty="0" smtClean="0"/>
              <a:t>  </a:t>
            </a:r>
            <a:r>
              <a:rPr lang="en-US" dirty="0" smtClean="0"/>
              <a:t> </a:t>
            </a:r>
            <a:r>
              <a:rPr lang="en-US" b="1" dirty="0" smtClean="0"/>
              <a:t>(</a:t>
            </a:r>
            <a:r>
              <a:rPr lang="ru-RU" b="1" dirty="0" smtClean="0"/>
              <a:t>неуместные извинения</a:t>
            </a:r>
            <a:r>
              <a:rPr lang="en-US" b="1" dirty="0" smtClean="0"/>
              <a:t>)</a:t>
            </a:r>
            <a:endParaRPr lang="en-US" dirty="0"/>
          </a:p>
          <a:p>
            <a:pPr lvl="1"/>
            <a:r>
              <a:rPr lang="ru-RU" dirty="0" smtClean="0"/>
              <a:t>Постоянно чувствует необходимость что-то изменить в себе, чтобы соответствовать требованиям партнера            </a:t>
            </a:r>
            <a:r>
              <a:rPr lang="en-US" b="1" dirty="0" smtClean="0"/>
              <a:t>(</a:t>
            </a:r>
            <a:r>
              <a:rPr lang="ru-RU" b="1" dirty="0" smtClean="0"/>
              <a:t>самообвинения</a:t>
            </a:r>
            <a:r>
              <a:rPr lang="en-US" b="1" dirty="0" smtClean="0"/>
              <a:t>)</a:t>
            </a:r>
            <a:endParaRPr lang="en-US" dirty="0"/>
          </a:p>
          <a:p>
            <a:pPr lvl="1"/>
            <a:endParaRPr lang="en-US" dirty="0"/>
          </a:p>
          <a:p>
            <a:endParaRPr lang="en-US" dirty="0"/>
          </a:p>
        </p:txBody>
      </p:sp>
    </p:spTree>
    <p:extLst>
      <p:ext uri="{BB962C8B-B14F-4D97-AF65-F5344CB8AC3E}">
        <p14:creationId xmlns:p14="http://schemas.microsoft.com/office/powerpoint/2010/main" val="2129832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14F075-0B5C-2449-8292-30DAA1A2CE37}"/>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id="{07529BE6-80C0-E64F-8DC5-0C54974DB11D}"/>
              </a:ext>
            </a:extLst>
          </p:cNvPr>
          <p:cNvSpPr>
            <a:spLocks noGrp="1"/>
          </p:cNvSpPr>
          <p:nvPr>
            <p:ph type="title"/>
          </p:nvPr>
        </p:nvSpPr>
        <p:spPr>
          <a:xfrm>
            <a:off x="1891494" y="438150"/>
            <a:ext cx="9043415" cy="1325563"/>
          </a:xfrm>
        </p:spPr>
        <p:txBody>
          <a:bodyPr>
            <a:normAutofit/>
          </a:bodyPr>
          <a:lstStyle/>
          <a:p>
            <a:pPr algn="ctr"/>
            <a:r>
              <a:rPr lang="ru-RU" sz="3600" dirty="0" smtClean="0">
                <a:latin typeface="Avenir Next" panose="020B0503020202020204" pitchFamily="34" charset="0"/>
              </a:rPr>
              <a:t>ЭМОЦИОНАЛЬНОЕ НАСИЛИЕ </a:t>
            </a:r>
            <a:r>
              <a:rPr lang="ru-RU" sz="3600" b="1" dirty="0" smtClean="0">
                <a:latin typeface="Avenir Next" panose="020B0503020202020204" pitchFamily="34" charset="0"/>
              </a:rPr>
              <a:t>САМОАНАЛИЗ</a:t>
            </a:r>
            <a:endParaRPr lang="en-US" sz="3600"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id="{2C3FB45E-FFF7-9F4F-9034-57E245A0FE14}"/>
              </a:ext>
            </a:extLst>
          </p:cNvPr>
          <p:cNvSpPr>
            <a:spLocks noGrp="1"/>
          </p:cNvSpPr>
          <p:nvPr>
            <p:ph idx="1"/>
          </p:nvPr>
        </p:nvSpPr>
        <p:spPr>
          <a:xfrm>
            <a:off x="838200" y="2840169"/>
            <a:ext cx="8884534" cy="3976016"/>
          </a:xfrm>
        </p:spPr>
        <p:txBody>
          <a:bodyPr>
            <a:normAutofit lnSpcReduction="10000"/>
          </a:bodyPr>
          <a:lstStyle/>
          <a:p>
            <a:pPr lvl="0"/>
            <a:r>
              <a:rPr lang="ru-RU" sz="2400" dirty="0" smtClean="0"/>
              <a:t>Постоянно требует от вас </a:t>
            </a:r>
            <a:r>
              <a:rPr lang="ru-RU" sz="2400" b="1" dirty="0" smtClean="0"/>
              <a:t>подробного отчета </a:t>
            </a:r>
            <a:r>
              <a:rPr lang="ru-RU" sz="2400" dirty="0" smtClean="0"/>
              <a:t>о том, где вы и чем занимаетесь; хочет, чтобы вы постоянно были на связи. </a:t>
            </a:r>
          </a:p>
          <a:p>
            <a:pPr lvl="0"/>
            <a:r>
              <a:rPr lang="ru-RU" sz="2400" b="1" dirty="0" smtClean="0"/>
              <a:t>Требует пароли</a:t>
            </a:r>
            <a:r>
              <a:rPr lang="ru-RU" sz="2400" dirty="0" smtClean="0"/>
              <a:t> к вашему телефону, электронной почте и </a:t>
            </a:r>
            <a:r>
              <a:rPr lang="ru-RU" sz="2400" dirty="0" err="1" smtClean="0"/>
              <a:t>соцсетям</a:t>
            </a:r>
            <a:r>
              <a:rPr lang="ru-RU" sz="2400" dirty="0" smtClean="0"/>
              <a:t>. </a:t>
            </a:r>
          </a:p>
          <a:p>
            <a:pPr lvl="0"/>
            <a:r>
              <a:rPr lang="ru-RU" sz="2400" b="1" dirty="0" smtClean="0"/>
              <a:t>Очень ревнив </a:t>
            </a:r>
            <a:r>
              <a:rPr lang="ru-RU" sz="2400" dirty="0" smtClean="0"/>
              <a:t>и постоянно обвиняет вас в измене. </a:t>
            </a:r>
          </a:p>
          <a:p>
            <a:pPr lvl="0"/>
            <a:r>
              <a:rPr lang="ru-RU" sz="2400" b="1" dirty="0" smtClean="0"/>
              <a:t>Запрещает или не одобряет </a:t>
            </a:r>
            <a:r>
              <a:rPr lang="ru-RU" sz="2400" dirty="0" smtClean="0"/>
              <a:t>ваши встречи с друзьями или родственниками.  </a:t>
            </a:r>
          </a:p>
          <a:p>
            <a:pPr lvl="0"/>
            <a:r>
              <a:rPr lang="ru-RU" sz="2400" b="1" dirty="0" smtClean="0"/>
              <a:t>Пытается </a:t>
            </a:r>
            <a:r>
              <a:rPr lang="ru-RU" sz="2400" dirty="0" smtClean="0"/>
              <a:t>сделать так, чтобы вы </a:t>
            </a:r>
            <a:r>
              <a:rPr lang="ru-RU" sz="2400" b="1" dirty="0" smtClean="0"/>
              <a:t>больше не ходили на работу </a:t>
            </a:r>
            <a:r>
              <a:rPr lang="ru-RU" sz="2400" dirty="0" smtClean="0"/>
              <a:t>или учебу. </a:t>
            </a:r>
          </a:p>
          <a:p>
            <a:pPr lvl="0"/>
            <a:r>
              <a:rPr lang="ru-RU" sz="2400" b="1" dirty="0" smtClean="0"/>
              <a:t>Злится</a:t>
            </a:r>
            <a:r>
              <a:rPr lang="ru-RU" sz="2400" dirty="0" smtClean="0"/>
              <a:t> так, что вам становится страшно.</a:t>
            </a:r>
            <a:endParaRPr lang="ru-RU" sz="2400" dirty="0"/>
          </a:p>
        </p:txBody>
      </p:sp>
      <p:sp>
        <p:nvSpPr>
          <p:cNvPr id="4" name="TextBox 3">
            <a:extLst>
              <a:ext uri="{FF2B5EF4-FFF2-40B4-BE49-F238E27FC236}">
                <a16:creationId xmlns:a16="http://schemas.microsoft.com/office/drawing/2014/main" id="{B18A953B-8802-E142-BA6F-8EE43CDE748D}"/>
              </a:ext>
            </a:extLst>
          </p:cNvPr>
          <p:cNvSpPr txBox="1"/>
          <p:nvPr/>
        </p:nvSpPr>
        <p:spPr>
          <a:xfrm>
            <a:off x="1023396" y="2222562"/>
            <a:ext cx="9865217" cy="400110"/>
          </a:xfrm>
          <a:prstGeom prst="rect">
            <a:avLst/>
          </a:prstGeom>
          <a:noFill/>
        </p:spPr>
        <p:txBody>
          <a:bodyPr wrap="square" rtlCol="0">
            <a:spAutoFit/>
          </a:bodyPr>
          <a:lstStyle/>
          <a:p>
            <a:r>
              <a:rPr lang="ru-RU" sz="2000" b="1" dirty="0" smtClean="0">
                <a:solidFill>
                  <a:srgbClr val="C00000"/>
                </a:solidFill>
              </a:rPr>
              <a:t>ВЕДЕТ ЛИ СЕБЯ ТАК ВАШ СУПРУГ(А) ИЛИ КТО-ТО ДРУГОЙ В ВАШЕЙ ЖИЗНИ</a:t>
            </a:r>
            <a:r>
              <a:rPr lang="en-US" sz="2000" b="1" dirty="0" smtClean="0">
                <a:solidFill>
                  <a:srgbClr val="C00000"/>
                </a:solidFill>
              </a:rPr>
              <a:t>?</a:t>
            </a:r>
            <a:endParaRPr lang="en-US" sz="2000" b="1" dirty="0">
              <a:solidFill>
                <a:srgbClr val="C00000"/>
              </a:solidFill>
            </a:endParaRPr>
          </a:p>
        </p:txBody>
      </p:sp>
    </p:spTree>
    <p:extLst>
      <p:ext uri="{BB962C8B-B14F-4D97-AF65-F5344CB8AC3E}">
        <p14:creationId xmlns:p14="http://schemas.microsoft.com/office/powerpoint/2010/main" val="3254897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2E8947-F1DE-3B47-80AB-3A818F81CEB0}"/>
              </a:ext>
            </a:extLst>
          </p:cNvPr>
          <p:cNvPicPr>
            <a:picLocks noChangeAspect="1"/>
          </p:cNvPicPr>
          <p:nvPr/>
        </p:nvPicPr>
        <p:blipFill>
          <a:blip r:embed="rId3"/>
          <a:stretch>
            <a:fillRect/>
          </a:stretch>
        </p:blipFill>
        <p:spPr>
          <a:xfrm>
            <a:off x="0" y="0"/>
            <a:ext cx="12179300" cy="6858000"/>
          </a:xfrm>
          <a:prstGeom prst="rect">
            <a:avLst/>
          </a:prstGeom>
        </p:spPr>
      </p:pic>
      <p:sp>
        <p:nvSpPr>
          <p:cNvPr id="3" name="Content Placeholder 2">
            <a:extLst>
              <a:ext uri="{FF2B5EF4-FFF2-40B4-BE49-F238E27FC236}">
                <a16:creationId xmlns:a16="http://schemas.microsoft.com/office/drawing/2014/main" id="{41D9BE51-8CE4-6E4E-9A62-E05CC3AE489C}"/>
              </a:ext>
            </a:extLst>
          </p:cNvPr>
          <p:cNvSpPr>
            <a:spLocks noGrp="1"/>
          </p:cNvSpPr>
          <p:nvPr>
            <p:ph idx="1"/>
          </p:nvPr>
        </p:nvSpPr>
        <p:spPr>
          <a:xfrm>
            <a:off x="722452" y="1790701"/>
            <a:ext cx="9451694" cy="5067300"/>
          </a:xfrm>
        </p:spPr>
        <p:txBody>
          <a:bodyPr>
            <a:normAutofit fontScale="92500"/>
          </a:bodyPr>
          <a:lstStyle/>
          <a:p>
            <a:pPr lvl="0"/>
            <a:r>
              <a:rPr lang="ru-RU" sz="2400" b="1" dirty="0" smtClean="0"/>
              <a:t>Контролирует</a:t>
            </a:r>
            <a:r>
              <a:rPr lang="ru-RU" sz="2400" dirty="0" smtClean="0"/>
              <a:t> все ваши </a:t>
            </a:r>
            <a:r>
              <a:rPr lang="ru-RU" sz="2400" b="1" dirty="0" smtClean="0"/>
              <a:t>финансы</a:t>
            </a:r>
            <a:r>
              <a:rPr lang="ru-RU" sz="2400" dirty="0" smtClean="0"/>
              <a:t> или то, как вы тратите деньги. </a:t>
            </a:r>
          </a:p>
          <a:p>
            <a:pPr lvl="0"/>
            <a:r>
              <a:rPr lang="ru-RU" sz="2400" b="1" dirty="0" smtClean="0"/>
              <a:t>Запрещает</a:t>
            </a:r>
            <a:r>
              <a:rPr lang="ru-RU" sz="2400" dirty="0" smtClean="0"/>
              <a:t> вам ходить к врачу.</a:t>
            </a:r>
          </a:p>
          <a:p>
            <a:pPr lvl="0"/>
            <a:r>
              <a:rPr lang="ru-RU" sz="2400" b="1" dirty="0" smtClean="0"/>
              <a:t>Унижает</a:t>
            </a:r>
            <a:r>
              <a:rPr lang="ru-RU" sz="2400" dirty="0" smtClean="0"/>
              <a:t> вас перед другими людьми.</a:t>
            </a:r>
          </a:p>
          <a:p>
            <a:pPr lvl="0"/>
            <a:r>
              <a:rPr lang="ru-RU" sz="2400" b="1" dirty="0" smtClean="0"/>
              <a:t>Называет вас различными оскорбительными прозвищами </a:t>
            </a:r>
            <a:r>
              <a:rPr lang="ru-RU" sz="2400" dirty="0" smtClean="0"/>
              <a:t>(например, «тупая», «омерзительная», «никчемная», «</a:t>
            </a:r>
            <a:r>
              <a:rPr lang="ru-RU" sz="2400" dirty="0" err="1" smtClean="0"/>
              <a:t>шлюха</a:t>
            </a:r>
            <a:r>
              <a:rPr lang="ru-RU" sz="2400" dirty="0" smtClean="0"/>
              <a:t>» или «толстуха»).</a:t>
            </a:r>
          </a:p>
          <a:p>
            <a:pPr lvl="0"/>
            <a:r>
              <a:rPr lang="ru-RU" sz="2400" b="1" dirty="0" smtClean="0"/>
              <a:t>Угрожает, что причинит боль </a:t>
            </a:r>
            <a:r>
              <a:rPr lang="ru-RU" sz="2400" dirty="0" smtClean="0"/>
              <a:t>людям, которые вам дороги, или животным.</a:t>
            </a:r>
          </a:p>
          <a:p>
            <a:pPr lvl="0"/>
            <a:r>
              <a:rPr lang="ru-RU" sz="2400" b="1" dirty="0" smtClean="0"/>
              <a:t>Угрожает позвонить в полицию </a:t>
            </a:r>
            <a:r>
              <a:rPr lang="ru-RU" sz="2400" dirty="0" smtClean="0"/>
              <a:t>или социальные службы и нажаловаться на вас. </a:t>
            </a:r>
          </a:p>
          <a:p>
            <a:pPr lvl="0"/>
            <a:r>
              <a:rPr lang="ru-RU" sz="2400" dirty="0" smtClean="0"/>
              <a:t>В состоянии обиды </a:t>
            </a:r>
            <a:r>
              <a:rPr lang="ru-RU" sz="2400" b="1" dirty="0" smtClean="0"/>
              <a:t>угрожает, что навредит себе</a:t>
            </a:r>
            <a:r>
              <a:rPr lang="ru-RU" sz="2400" dirty="0" smtClean="0"/>
              <a:t>.</a:t>
            </a:r>
          </a:p>
          <a:p>
            <a:pPr lvl="0"/>
            <a:r>
              <a:rPr lang="ru-RU" sz="2400" dirty="0" smtClean="0"/>
              <a:t>Говорит что-то вроде: «</a:t>
            </a:r>
            <a:r>
              <a:rPr lang="ru-RU" sz="2400" b="1" dirty="0" smtClean="0"/>
              <a:t>Если ты не будешь моей, то будешь ничьей</a:t>
            </a:r>
            <a:r>
              <a:rPr lang="ru-RU" sz="2400" dirty="0" smtClean="0"/>
              <a:t>». </a:t>
            </a:r>
          </a:p>
          <a:p>
            <a:pPr lvl="0"/>
            <a:r>
              <a:rPr lang="ru-RU" sz="2400" b="1" dirty="0" smtClean="0"/>
              <a:t>Решает за вас </a:t>
            </a:r>
            <a:r>
              <a:rPr lang="ru-RU" sz="2400" dirty="0" smtClean="0"/>
              <a:t>то, что должны решать вы сами (например, что носить или есть).</a:t>
            </a:r>
            <a:endParaRPr lang="ru-RU" sz="2400" dirty="0"/>
          </a:p>
        </p:txBody>
      </p:sp>
    </p:spTree>
    <p:extLst>
      <p:ext uri="{BB962C8B-B14F-4D97-AF65-F5344CB8AC3E}">
        <p14:creationId xmlns:p14="http://schemas.microsoft.com/office/powerpoint/2010/main" val="530357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B7AB02-4F51-F046-94A0-8DA113740E34}"/>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id="{2279A29F-36B1-EC4D-835F-683F89044E85}"/>
              </a:ext>
            </a:extLst>
          </p:cNvPr>
          <p:cNvSpPr>
            <a:spLocks noGrp="1"/>
          </p:cNvSpPr>
          <p:nvPr>
            <p:ph type="title"/>
          </p:nvPr>
        </p:nvSpPr>
        <p:spPr>
          <a:xfrm>
            <a:off x="1276521" y="342900"/>
            <a:ext cx="10250347" cy="1325563"/>
          </a:xfrm>
        </p:spPr>
        <p:txBody>
          <a:bodyPr>
            <a:normAutofit/>
          </a:bodyPr>
          <a:lstStyle/>
          <a:p>
            <a:pPr algn="ctr"/>
            <a:r>
              <a:rPr lang="ru-RU" sz="3600" b="1" dirty="0" smtClean="0">
                <a:latin typeface="Avenir Next" panose="020B0503020202020204" pitchFamily="34" charset="0"/>
              </a:rPr>
              <a:t>КАК РЕАГИРОВАТЬ НА</a:t>
            </a:r>
            <a:r>
              <a:rPr lang="en-US" sz="3600" b="1" dirty="0" smtClean="0">
                <a:latin typeface="Avenir Next" panose="020B0503020202020204" pitchFamily="34" charset="0"/>
              </a:rPr>
              <a:t> </a:t>
            </a:r>
            <a:r>
              <a:rPr lang="en-US" sz="3600" dirty="0">
                <a:latin typeface="Avenir Next" panose="020B0503020202020204" pitchFamily="34" charset="0"/>
              </a:rPr>
              <a:t/>
            </a:r>
            <a:br>
              <a:rPr lang="en-US" sz="3600" dirty="0">
                <a:latin typeface="Avenir Next" panose="020B0503020202020204" pitchFamily="34" charset="0"/>
              </a:rPr>
            </a:br>
            <a:r>
              <a:rPr lang="ru-RU" sz="3600" dirty="0" smtClean="0">
                <a:latin typeface="Avenir Next" panose="020B0503020202020204" pitchFamily="34" charset="0"/>
              </a:rPr>
              <a:t>ЭМОЦИОНАЛЬНОЕ НАСИЛИЕ</a:t>
            </a:r>
            <a:endParaRPr lang="en-US" sz="36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28F00041-6711-C142-998C-0A65B76D06DA}"/>
              </a:ext>
            </a:extLst>
          </p:cNvPr>
          <p:cNvSpPr>
            <a:spLocks noGrp="1"/>
          </p:cNvSpPr>
          <p:nvPr>
            <p:ph idx="1"/>
          </p:nvPr>
        </p:nvSpPr>
        <p:spPr>
          <a:xfrm>
            <a:off x="1276521" y="2520864"/>
            <a:ext cx="9173901" cy="3475200"/>
          </a:xfrm>
        </p:spPr>
        <p:txBody>
          <a:bodyPr>
            <a:normAutofit/>
          </a:bodyPr>
          <a:lstStyle/>
          <a:p>
            <a:pPr marL="514350" indent="-514350">
              <a:lnSpc>
                <a:spcPct val="100000"/>
              </a:lnSpc>
              <a:buFont typeface="+mj-lt"/>
              <a:buAutoNum type="arabicPeriod"/>
            </a:pPr>
            <a:r>
              <a:rPr lang="ru-RU" b="1" dirty="0" smtClean="0"/>
              <a:t>Изучите эмоционально оскорбительные тактики</a:t>
            </a:r>
          </a:p>
          <a:p>
            <a:pPr marL="514350" indent="-514350">
              <a:lnSpc>
                <a:spcPct val="100000"/>
              </a:lnSpc>
              <a:buNone/>
            </a:pPr>
            <a:r>
              <a:rPr lang="ru-RU" b="1" dirty="0" smtClean="0"/>
              <a:t>       </a:t>
            </a:r>
            <a:r>
              <a:rPr lang="ru-RU" dirty="0" smtClean="0"/>
              <a:t>и научитесь давать отпор</a:t>
            </a:r>
            <a:r>
              <a:rPr lang="en-US" dirty="0" smtClean="0"/>
              <a:t>.</a:t>
            </a:r>
            <a:endParaRPr lang="en-US" dirty="0"/>
          </a:p>
          <a:p>
            <a:pPr marL="514350" indent="-514350">
              <a:lnSpc>
                <a:spcPct val="100000"/>
              </a:lnSpc>
              <a:buFont typeface="+mj-lt"/>
              <a:buAutoNum type="arabicPeriod"/>
            </a:pPr>
            <a:r>
              <a:rPr lang="ru-RU" b="1" dirty="0" smtClean="0"/>
              <a:t>Установите здоровые границы</a:t>
            </a:r>
            <a:r>
              <a:rPr lang="en-US" b="1" dirty="0" smtClean="0"/>
              <a:t>.</a:t>
            </a:r>
            <a:endParaRPr lang="en-US" b="1" dirty="0"/>
          </a:p>
          <a:p>
            <a:pPr marL="514350" indent="-514350">
              <a:lnSpc>
                <a:spcPct val="100000"/>
              </a:lnSpc>
              <a:buFont typeface="+mj-lt"/>
              <a:buAutoNum type="arabicPeriod"/>
            </a:pPr>
            <a:r>
              <a:rPr lang="ru-RU" b="1" dirty="0" smtClean="0"/>
              <a:t>Укрепляйте свою самооценку и самоуважение</a:t>
            </a:r>
            <a:r>
              <a:rPr lang="en-US" b="1" dirty="0" smtClean="0"/>
              <a:t>.</a:t>
            </a:r>
            <a:r>
              <a:rPr lang="en-US" dirty="0" smtClean="0"/>
              <a:t> “</a:t>
            </a:r>
            <a:r>
              <a:rPr lang="ru-RU" dirty="0" smtClean="0"/>
              <a:t>Любовью вечною Я возлюбил тебя и потому простер к тебе благоволение. Я снова устрою тебя</a:t>
            </a:r>
            <a:r>
              <a:rPr lang="en-US" dirty="0" smtClean="0"/>
              <a:t>” (</a:t>
            </a:r>
            <a:r>
              <a:rPr lang="ru-RU" dirty="0" smtClean="0"/>
              <a:t>Иеремия </a:t>
            </a:r>
            <a:r>
              <a:rPr lang="en-US" dirty="0" smtClean="0"/>
              <a:t>31:3).</a:t>
            </a:r>
            <a:endParaRPr lang="en-US" dirty="0"/>
          </a:p>
        </p:txBody>
      </p:sp>
    </p:spTree>
    <p:extLst>
      <p:ext uri="{BB962C8B-B14F-4D97-AF65-F5344CB8AC3E}">
        <p14:creationId xmlns:p14="http://schemas.microsoft.com/office/powerpoint/2010/main" val="829907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2E2D0-F95C-0642-A75A-4C4B0AF20173}"/>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50DCC203-67FC-1641-9DDF-E4343BE9279C}"/>
              </a:ext>
            </a:extLst>
          </p:cNvPr>
          <p:cNvPicPr>
            <a:picLocks noChangeAspect="1"/>
          </p:cNvPicPr>
          <p:nvPr/>
        </p:nvPicPr>
        <p:blipFill>
          <a:blip r:embed="rId3"/>
          <a:stretch>
            <a:fillRect/>
          </a:stretch>
        </p:blipFill>
        <p:spPr>
          <a:xfrm>
            <a:off x="0" y="0"/>
            <a:ext cx="12179300" cy="6858000"/>
          </a:xfrm>
          <a:prstGeom prst="rect">
            <a:avLst/>
          </a:prstGeom>
        </p:spPr>
      </p:pic>
      <p:sp>
        <p:nvSpPr>
          <p:cNvPr id="5" name="Title 1">
            <a:extLst>
              <a:ext uri="{FF2B5EF4-FFF2-40B4-BE49-F238E27FC236}">
                <a16:creationId xmlns:a16="http://schemas.microsoft.com/office/drawing/2014/main" id="{490EA650-0994-3545-84A2-0DDBB951FA72}"/>
              </a:ext>
            </a:extLst>
          </p:cNvPr>
          <p:cNvSpPr txBox="1">
            <a:spLocks/>
          </p:cNvSpPr>
          <p:nvPr/>
        </p:nvSpPr>
        <p:spPr>
          <a:xfrm>
            <a:off x="1131743" y="601366"/>
            <a:ext cx="102503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600" b="1" dirty="0" smtClean="0">
                <a:latin typeface="Avenir Next" panose="020B0503020202020204" pitchFamily="34" charset="0"/>
              </a:rPr>
              <a:t>КАК ОТВЕЧАТЬ НА </a:t>
            </a:r>
            <a:r>
              <a:rPr lang="en-US" sz="3600" b="1" dirty="0" smtClean="0">
                <a:latin typeface="Avenir Next" panose="020B0503020202020204" pitchFamily="34" charset="0"/>
              </a:rPr>
              <a:t> </a:t>
            </a:r>
            <a:r>
              <a:rPr lang="en-US" sz="3600" dirty="0">
                <a:latin typeface="Avenir Next" panose="020B0503020202020204" pitchFamily="34" charset="0"/>
              </a:rPr>
              <a:t/>
            </a:r>
            <a:br>
              <a:rPr lang="en-US" sz="3600" dirty="0">
                <a:latin typeface="Avenir Next" panose="020B0503020202020204" pitchFamily="34" charset="0"/>
              </a:rPr>
            </a:br>
            <a:r>
              <a:rPr lang="ru-RU" sz="3600" dirty="0" smtClean="0">
                <a:latin typeface="Avenir Next" panose="020B0503020202020204" pitchFamily="34" charset="0"/>
              </a:rPr>
              <a:t>ЭМОЦИОНАЛЬНОЕ НАСИЛИЕ</a:t>
            </a:r>
            <a:endParaRPr lang="en-US" sz="36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C8B35620-09A1-FD43-B5E6-A4C4903FC021}"/>
              </a:ext>
            </a:extLst>
          </p:cNvPr>
          <p:cNvSpPr>
            <a:spLocks noGrp="1"/>
          </p:cNvSpPr>
          <p:nvPr>
            <p:ph idx="1"/>
          </p:nvPr>
        </p:nvSpPr>
        <p:spPr>
          <a:xfrm>
            <a:off x="1527743" y="2710042"/>
            <a:ext cx="8860436" cy="2101800"/>
          </a:xfrm>
        </p:spPr>
        <p:txBody>
          <a:bodyPr/>
          <a:lstStyle/>
          <a:p>
            <a:pPr marL="514350" indent="-514350">
              <a:lnSpc>
                <a:spcPct val="100000"/>
              </a:lnSpc>
              <a:buFont typeface="+mj-lt"/>
              <a:buAutoNum type="arabicPeriod" startAt="4"/>
            </a:pPr>
            <a:r>
              <a:rPr lang="ru-RU" b="1" dirty="0" smtClean="0"/>
              <a:t>Немедленно обратитесь за помощью к профессиональному консультанту</a:t>
            </a:r>
            <a:r>
              <a:rPr lang="en-US" b="1" dirty="0" smtClean="0"/>
              <a:t>.</a:t>
            </a:r>
            <a:endParaRPr lang="en-US" b="1" dirty="0"/>
          </a:p>
          <a:p>
            <a:pPr marL="514350" indent="-514350">
              <a:lnSpc>
                <a:spcPct val="100000"/>
              </a:lnSpc>
              <a:buFont typeface="+mj-lt"/>
              <a:buAutoNum type="arabicPeriod" startAt="4"/>
            </a:pPr>
            <a:r>
              <a:rPr lang="ru-RU" b="1" dirty="0" smtClean="0"/>
              <a:t>Ищите утешения, исцеления и мудрости у Бога</a:t>
            </a:r>
            <a:r>
              <a:rPr lang="en-US" b="1" dirty="0" smtClean="0"/>
              <a:t>.</a:t>
            </a:r>
            <a:r>
              <a:rPr lang="en-US" dirty="0" smtClean="0"/>
              <a:t> </a:t>
            </a:r>
            <a:endParaRPr lang="en-US" b="1" dirty="0"/>
          </a:p>
          <a:p>
            <a:pPr marL="514350" indent="-514350">
              <a:lnSpc>
                <a:spcPct val="100000"/>
              </a:lnSpc>
              <a:buFont typeface="+mj-lt"/>
              <a:buAutoNum type="arabicPeriod" startAt="4"/>
            </a:pPr>
            <a:endParaRPr lang="en-US" dirty="0"/>
          </a:p>
        </p:txBody>
      </p:sp>
    </p:spTree>
    <p:extLst>
      <p:ext uri="{BB962C8B-B14F-4D97-AF65-F5344CB8AC3E}">
        <p14:creationId xmlns:p14="http://schemas.microsoft.com/office/powerpoint/2010/main" val="1784982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B5FDB5-8002-D345-B878-CACDFABB2E4C}"/>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6FFC60CC-C3C8-5849-AB1F-9423DBD284FA}"/>
              </a:ext>
            </a:extLst>
          </p:cNvPr>
          <p:cNvSpPr>
            <a:spLocks noGrp="1"/>
          </p:cNvSpPr>
          <p:nvPr>
            <p:ph type="title"/>
          </p:nvPr>
        </p:nvSpPr>
        <p:spPr>
          <a:xfrm>
            <a:off x="2187614" y="1001735"/>
            <a:ext cx="8009681" cy="1325563"/>
          </a:xfrm>
        </p:spPr>
        <p:txBody>
          <a:bodyPr>
            <a:normAutofit/>
          </a:bodyPr>
          <a:lstStyle/>
          <a:p>
            <a:pPr algn="ctr"/>
            <a:r>
              <a:rPr lang="ru-RU" sz="3600" b="1" dirty="0" smtClean="0">
                <a:latin typeface="Avenir Next" panose="020B0503020202020204" pitchFamily="34" charset="0"/>
              </a:rPr>
              <a:t>ИЩИТЕ ИСЦЕЛЕНИЕ</a:t>
            </a:r>
            <a:r>
              <a:rPr lang="en-US" sz="3600" b="1" dirty="0" smtClean="0">
                <a:latin typeface="Avenir Next" panose="020B0503020202020204" pitchFamily="34" charset="0"/>
              </a:rPr>
              <a:t> </a:t>
            </a:r>
            <a:r>
              <a:rPr lang="ru-RU" sz="3600" dirty="0" smtClean="0">
                <a:latin typeface="Avenir Next" panose="020B0503020202020204" pitchFamily="34" charset="0"/>
              </a:rPr>
              <a:t>ОТ БОГА</a:t>
            </a:r>
            <a:endParaRPr lang="en-US" sz="36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9968C4F0-E87E-5248-9878-9B5E9924F0D5}"/>
              </a:ext>
            </a:extLst>
          </p:cNvPr>
          <p:cNvSpPr>
            <a:spLocks noGrp="1"/>
          </p:cNvSpPr>
          <p:nvPr>
            <p:ph idx="1"/>
          </p:nvPr>
        </p:nvSpPr>
        <p:spPr>
          <a:xfrm>
            <a:off x="2857499" y="2323339"/>
            <a:ext cx="7339795" cy="4351338"/>
          </a:xfrm>
        </p:spPr>
        <p:txBody>
          <a:bodyPr/>
          <a:lstStyle/>
          <a:p>
            <a:pPr marL="0" indent="0" algn="ctr">
              <a:buNone/>
            </a:pPr>
            <a:r>
              <a:rPr lang="en-US" dirty="0" smtClean="0"/>
              <a:t>“</a:t>
            </a:r>
            <a:r>
              <a:rPr lang="ru-RU" dirty="0" smtClean="0"/>
              <a:t>Я знаю ваши слезы, Я также плакал.</a:t>
            </a:r>
          </a:p>
          <a:p>
            <a:pPr marL="0" indent="0" algn="ctr">
              <a:buNone/>
            </a:pPr>
            <a:r>
              <a:rPr lang="ru-RU" dirty="0" smtClean="0"/>
              <a:t> Мне ведомы печали, которые настолько глубоки, что не могут быть доверены ни одному человеку. </a:t>
            </a:r>
          </a:p>
          <a:p>
            <a:pPr marL="0" indent="0" algn="ctr">
              <a:buNone/>
            </a:pPr>
            <a:r>
              <a:rPr lang="ru-RU" dirty="0" smtClean="0"/>
              <a:t>Не думайте, что вы одиноки и оставлены.</a:t>
            </a:r>
          </a:p>
          <a:p>
            <a:pPr marL="0" indent="0" algn="ctr">
              <a:buNone/>
            </a:pPr>
            <a:r>
              <a:rPr lang="ru-RU" dirty="0" smtClean="0"/>
              <a:t> Хотя ваша боль не трогает ни одно сердце на земле, взирайте на Меня и живите</a:t>
            </a:r>
            <a:r>
              <a:rPr lang="en-US" dirty="0" smtClean="0"/>
              <a:t>”</a:t>
            </a:r>
            <a:r>
              <a:rPr lang="ru-RU" dirty="0" smtClean="0"/>
              <a:t>.</a:t>
            </a:r>
            <a:endParaRPr lang="en-US" dirty="0"/>
          </a:p>
          <a:p>
            <a:pPr marL="0" indent="0" algn="ctr">
              <a:buNone/>
            </a:pPr>
            <a:r>
              <a:rPr lang="ru-RU" sz="1800" dirty="0" err="1" smtClean="0"/>
              <a:t>Эллен</a:t>
            </a:r>
            <a:r>
              <a:rPr lang="ru-RU" sz="1800" dirty="0" smtClean="0"/>
              <a:t> Уайт «Желание веков»</a:t>
            </a:r>
            <a:r>
              <a:rPr lang="en-US" sz="1800" dirty="0" smtClean="0"/>
              <a:t>,</a:t>
            </a:r>
            <a:r>
              <a:rPr lang="ru-RU" sz="1800" dirty="0" smtClean="0"/>
              <a:t> с</a:t>
            </a:r>
            <a:r>
              <a:rPr lang="en-US" sz="1800" dirty="0" smtClean="0"/>
              <a:t>. </a:t>
            </a:r>
            <a:r>
              <a:rPr lang="en-US" sz="1800" dirty="0"/>
              <a:t>483</a:t>
            </a:r>
          </a:p>
        </p:txBody>
      </p:sp>
    </p:spTree>
    <p:extLst>
      <p:ext uri="{BB962C8B-B14F-4D97-AF65-F5344CB8AC3E}">
        <p14:creationId xmlns:p14="http://schemas.microsoft.com/office/powerpoint/2010/main" val="3379982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721C1D-6C62-D441-8F26-612326AF6BDE}"/>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8DD3F0D6-8CD9-9043-A24E-83C69C883F47}"/>
              </a:ext>
            </a:extLst>
          </p:cNvPr>
          <p:cNvSpPr>
            <a:spLocks noGrp="1"/>
          </p:cNvSpPr>
          <p:nvPr>
            <p:ph type="title"/>
          </p:nvPr>
        </p:nvSpPr>
        <p:spPr>
          <a:xfrm>
            <a:off x="2870521" y="1001734"/>
            <a:ext cx="6400800" cy="1325563"/>
          </a:xfrm>
        </p:spPr>
        <p:txBody>
          <a:bodyPr>
            <a:normAutofit/>
          </a:bodyPr>
          <a:lstStyle/>
          <a:p>
            <a:pPr algn="ctr"/>
            <a:r>
              <a:rPr lang="ru-RU" sz="3200" dirty="0" smtClean="0">
                <a:latin typeface="Avenir Next" panose="020B0503020202020204" pitchFamily="34" charset="0"/>
              </a:rPr>
              <a:t>СИНОДАЛЬНЫЙ ПЕРЕВОД</a:t>
            </a:r>
            <a:endParaRPr lang="en-US" sz="32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639E14A3-A122-D846-A68D-23A0D034E193}"/>
              </a:ext>
            </a:extLst>
          </p:cNvPr>
          <p:cNvSpPr>
            <a:spLocks noGrp="1"/>
          </p:cNvSpPr>
          <p:nvPr>
            <p:ph idx="1"/>
          </p:nvPr>
        </p:nvSpPr>
        <p:spPr>
          <a:xfrm>
            <a:off x="2870521" y="1848774"/>
            <a:ext cx="7549830" cy="4351338"/>
          </a:xfrm>
        </p:spPr>
        <p:txBody>
          <a:bodyPr>
            <a:normAutofit/>
          </a:bodyPr>
          <a:lstStyle/>
          <a:p>
            <a:pPr marL="0" indent="0" algn="ctr">
              <a:buNone/>
            </a:pPr>
            <a:endParaRPr lang="en-US" dirty="0"/>
          </a:p>
          <a:p>
            <a:pPr marL="0" indent="0" algn="ctr">
              <a:buNone/>
            </a:pPr>
            <a:r>
              <a:rPr lang="ru-RU" dirty="0" smtClean="0"/>
              <a:t>«Никакое </a:t>
            </a:r>
            <a:r>
              <a:rPr lang="ru-RU" i="1" dirty="0" smtClean="0"/>
              <a:t>гнилое</a:t>
            </a:r>
            <a:r>
              <a:rPr lang="ru-RU" dirty="0" smtClean="0"/>
              <a:t> слово да не исходит из уст ваших,</a:t>
            </a:r>
          </a:p>
          <a:p>
            <a:pPr marL="0" indent="0" algn="ctr">
              <a:buNone/>
            </a:pPr>
            <a:r>
              <a:rPr lang="ru-RU" dirty="0" smtClean="0"/>
              <a:t>а только </a:t>
            </a:r>
            <a:r>
              <a:rPr lang="ru-RU" b="1" dirty="0" smtClean="0"/>
              <a:t>доброе</a:t>
            </a:r>
            <a:r>
              <a:rPr lang="ru-RU" dirty="0" smtClean="0"/>
              <a:t> для </a:t>
            </a:r>
            <a:r>
              <a:rPr lang="ru-RU" b="1" dirty="0" smtClean="0"/>
              <a:t>назидания</a:t>
            </a:r>
            <a:r>
              <a:rPr lang="ru-RU" dirty="0" smtClean="0"/>
              <a:t> в вере,</a:t>
            </a:r>
          </a:p>
          <a:p>
            <a:pPr marL="0" indent="0" algn="ctr">
              <a:buNone/>
            </a:pPr>
            <a:r>
              <a:rPr lang="ru-RU" dirty="0" smtClean="0"/>
              <a:t> дабы оно доставляло </a:t>
            </a:r>
            <a:r>
              <a:rPr lang="ru-RU" b="1" dirty="0" smtClean="0"/>
              <a:t>благодать</a:t>
            </a:r>
            <a:r>
              <a:rPr lang="ru-RU" dirty="0" smtClean="0"/>
              <a:t> слушающим».</a:t>
            </a:r>
          </a:p>
          <a:p>
            <a:pPr marL="0" indent="0" algn="ctr">
              <a:buNone/>
            </a:pPr>
            <a:r>
              <a:rPr lang="ru-RU" sz="1800" dirty="0" err="1" smtClean="0"/>
              <a:t>Ефесянам</a:t>
            </a:r>
            <a:r>
              <a:rPr lang="ru-RU" sz="1800" dirty="0" smtClean="0"/>
              <a:t> </a:t>
            </a:r>
            <a:r>
              <a:rPr lang="en-US" sz="1800" dirty="0" smtClean="0"/>
              <a:t>4:29</a:t>
            </a:r>
            <a:endParaRPr lang="en-US" sz="1800" dirty="0"/>
          </a:p>
        </p:txBody>
      </p:sp>
    </p:spTree>
    <p:extLst>
      <p:ext uri="{BB962C8B-B14F-4D97-AF65-F5344CB8AC3E}">
        <p14:creationId xmlns:p14="http://schemas.microsoft.com/office/powerpoint/2010/main" val="3159680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4C6F16-E7CF-604C-937E-C3307057C434}"/>
              </a:ext>
            </a:extLst>
          </p:cNvPr>
          <p:cNvPicPr>
            <a:picLocks noChangeAspect="1"/>
          </p:cNvPicPr>
          <p:nvPr/>
        </p:nvPicPr>
        <p:blipFill>
          <a:blip r:embed="rId3"/>
          <a:stretch>
            <a:fillRect/>
          </a:stretch>
        </p:blipFill>
        <p:spPr>
          <a:xfrm>
            <a:off x="-1" y="0"/>
            <a:ext cx="12280739" cy="6858000"/>
          </a:xfrm>
          <a:prstGeom prst="rect">
            <a:avLst/>
          </a:prstGeom>
        </p:spPr>
      </p:pic>
      <p:sp>
        <p:nvSpPr>
          <p:cNvPr id="3" name="Content Placeholder 2">
            <a:extLst>
              <a:ext uri="{FF2B5EF4-FFF2-40B4-BE49-F238E27FC236}">
                <a16:creationId xmlns:a16="http://schemas.microsoft.com/office/drawing/2014/main" id="{CE8BC0ED-E0D8-9944-882A-ED3E6E4DC020}"/>
              </a:ext>
            </a:extLst>
          </p:cNvPr>
          <p:cNvSpPr>
            <a:spLocks noGrp="1"/>
          </p:cNvSpPr>
          <p:nvPr>
            <p:ph idx="1"/>
          </p:nvPr>
        </p:nvSpPr>
        <p:spPr>
          <a:xfrm>
            <a:off x="2297721" y="1825625"/>
            <a:ext cx="9208477" cy="4351338"/>
          </a:xfrm>
        </p:spPr>
        <p:txBody>
          <a:bodyPr>
            <a:normAutofit/>
          </a:bodyPr>
          <a:lstStyle/>
          <a:p>
            <a:pPr marL="0" indent="0" algn="ctr">
              <a:buNone/>
            </a:pPr>
            <a:r>
              <a:rPr lang="en-US" dirty="0" smtClean="0"/>
              <a:t>“</a:t>
            </a:r>
            <a:r>
              <a:rPr lang="ru-RU" i="1" dirty="0" smtClean="0"/>
              <a:t>Никакое гнилое слово </a:t>
            </a:r>
          </a:p>
          <a:p>
            <a:pPr marL="0" indent="0" algn="ctr">
              <a:buNone/>
            </a:pPr>
            <a:r>
              <a:rPr lang="ru-RU" i="1" dirty="0" smtClean="0"/>
              <a:t>да не исходит из уст ваших,</a:t>
            </a:r>
            <a:r>
              <a:rPr lang="en-US" dirty="0" smtClean="0"/>
              <a:t> </a:t>
            </a:r>
            <a:endParaRPr lang="en-US" dirty="0"/>
          </a:p>
          <a:p>
            <a:pPr marL="0" indent="0" algn="ctr">
              <a:buNone/>
            </a:pPr>
            <a:endParaRPr lang="en-US" dirty="0"/>
          </a:p>
          <a:p>
            <a:pPr marL="0" indent="0" algn="ctr">
              <a:buNone/>
            </a:pPr>
            <a:r>
              <a:rPr lang="ru-RU" dirty="0" smtClean="0"/>
              <a:t>а только </a:t>
            </a:r>
            <a:r>
              <a:rPr lang="ru-RU" b="1" dirty="0" smtClean="0"/>
              <a:t>доброе</a:t>
            </a:r>
            <a:r>
              <a:rPr lang="ru-RU" dirty="0" smtClean="0"/>
              <a:t> для </a:t>
            </a:r>
            <a:r>
              <a:rPr lang="ru-RU" b="1" dirty="0" smtClean="0"/>
              <a:t>назидания</a:t>
            </a:r>
            <a:r>
              <a:rPr lang="ru-RU" dirty="0" smtClean="0"/>
              <a:t> в вере, </a:t>
            </a:r>
          </a:p>
          <a:p>
            <a:pPr marL="0" indent="0" algn="ctr">
              <a:buNone/>
            </a:pPr>
            <a:r>
              <a:rPr lang="ru-RU" dirty="0" smtClean="0"/>
              <a:t>дабы оно доставляло </a:t>
            </a:r>
            <a:r>
              <a:rPr lang="ru-RU" b="1" dirty="0" smtClean="0"/>
              <a:t>благодать</a:t>
            </a:r>
            <a:r>
              <a:rPr lang="ru-RU" dirty="0" smtClean="0"/>
              <a:t> слушающим».</a:t>
            </a:r>
            <a:r>
              <a:rPr lang="en-US" dirty="0" smtClean="0"/>
              <a:t/>
            </a:r>
            <a:br>
              <a:rPr lang="en-US" dirty="0" smtClean="0"/>
            </a:br>
            <a:r>
              <a:rPr lang="ru-RU" sz="1800" dirty="0" err="1" smtClean="0"/>
              <a:t>Ефесянам</a:t>
            </a:r>
            <a:r>
              <a:rPr lang="ru-RU" sz="1800" dirty="0" smtClean="0"/>
              <a:t> </a:t>
            </a:r>
            <a:r>
              <a:rPr lang="en-US" sz="1800" dirty="0" smtClean="0"/>
              <a:t>4:29</a:t>
            </a:r>
            <a:endParaRPr lang="en-US" sz="1800" dirty="0"/>
          </a:p>
        </p:txBody>
      </p:sp>
    </p:spTree>
    <p:extLst>
      <p:ext uri="{BB962C8B-B14F-4D97-AF65-F5344CB8AC3E}">
        <p14:creationId xmlns:p14="http://schemas.microsoft.com/office/powerpoint/2010/main" val="4042999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FB06B7-9F9E-8B4C-BC70-A7915A38D2EE}"/>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8DD3F0D6-8CD9-9043-A24E-83C69C883F47}"/>
              </a:ext>
            </a:extLst>
          </p:cNvPr>
          <p:cNvSpPr>
            <a:spLocks noGrp="1"/>
          </p:cNvSpPr>
          <p:nvPr>
            <p:ph type="title"/>
          </p:nvPr>
        </p:nvSpPr>
        <p:spPr>
          <a:xfrm>
            <a:off x="1817226" y="1036453"/>
            <a:ext cx="8714772" cy="1325563"/>
          </a:xfrm>
        </p:spPr>
        <p:txBody>
          <a:bodyPr>
            <a:normAutofit/>
          </a:bodyPr>
          <a:lstStyle/>
          <a:p>
            <a:pPr algn="ctr"/>
            <a:r>
              <a:rPr lang="ru-RU" sz="3200" b="1" cap="all" dirty="0" smtClean="0"/>
              <a:t>ИНСТИТУТ Перевода </a:t>
            </a:r>
            <a:r>
              <a:rPr lang="ru-RU" sz="3200" b="1" cap="all" dirty="0" smtClean="0"/>
              <a:t>Библии </a:t>
            </a:r>
            <a:br>
              <a:rPr lang="ru-RU" sz="3200" b="1" cap="all" dirty="0" smtClean="0"/>
            </a:br>
            <a:r>
              <a:rPr lang="ru-RU" sz="3200" b="1" cap="all" dirty="0" smtClean="0"/>
              <a:t>ПРИ ЗАОКСКОЙ ДУХОВНОЙ АКАДЕМИИ</a:t>
            </a:r>
            <a:endParaRPr lang="en-US" sz="3200" b="1" cap="all" dirty="0">
              <a:latin typeface="Avenir Next" panose="020B0503020202020204" pitchFamily="34" charset="0"/>
            </a:endParaRPr>
          </a:p>
        </p:txBody>
      </p:sp>
      <p:sp>
        <p:nvSpPr>
          <p:cNvPr id="3" name="Content Placeholder 2">
            <a:extLst>
              <a:ext uri="{FF2B5EF4-FFF2-40B4-BE49-F238E27FC236}">
                <a16:creationId xmlns:a16="http://schemas.microsoft.com/office/drawing/2014/main" id="{639E14A3-A122-D846-A68D-23A0D034E193}"/>
              </a:ext>
            </a:extLst>
          </p:cNvPr>
          <p:cNvSpPr>
            <a:spLocks noGrp="1"/>
          </p:cNvSpPr>
          <p:nvPr>
            <p:ph idx="1"/>
          </p:nvPr>
        </p:nvSpPr>
        <p:spPr>
          <a:xfrm>
            <a:off x="2914650" y="2362015"/>
            <a:ext cx="7617348" cy="3814947"/>
          </a:xfrm>
        </p:spPr>
        <p:txBody>
          <a:bodyPr/>
          <a:lstStyle/>
          <a:p>
            <a:pPr marL="0" indent="0" algn="ctr">
              <a:buNone/>
            </a:pPr>
            <a:endParaRPr lang="en-US" dirty="0"/>
          </a:p>
          <a:p>
            <a:pPr marL="0" indent="0" algn="ctr">
              <a:buNone/>
            </a:pPr>
            <a:r>
              <a:rPr lang="en-US" dirty="0" smtClean="0"/>
              <a:t>“</a:t>
            </a:r>
            <a:r>
              <a:rPr lang="ru-RU" i="1" dirty="0" smtClean="0"/>
              <a:t>Пусть не исходит из ваших уст никакое гнилое слово</a:t>
            </a:r>
            <a:r>
              <a:rPr lang="ru-RU" dirty="0" smtClean="0"/>
              <a:t>, а только </a:t>
            </a:r>
            <a:r>
              <a:rPr lang="ru-RU" b="1" dirty="0" smtClean="0"/>
              <a:t>доброе,</a:t>
            </a:r>
            <a:r>
              <a:rPr lang="ru-RU" dirty="0" smtClean="0"/>
              <a:t> какое нужно для назидания других, какое приносило бы </a:t>
            </a:r>
            <a:r>
              <a:rPr lang="ru-RU" b="1" dirty="0" smtClean="0"/>
              <a:t>благословение</a:t>
            </a:r>
            <a:r>
              <a:rPr lang="ru-RU" dirty="0" smtClean="0"/>
              <a:t> слушающим</a:t>
            </a:r>
            <a:r>
              <a:rPr lang="en-US" dirty="0" smtClean="0"/>
              <a:t>.”</a:t>
            </a:r>
            <a:endParaRPr lang="en-US" dirty="0"/>
          </a:p>
          <a:p>
            <a:pPr marL="0" indent="0" algn="ctr">
              <a:buNone/>
            </a:pPr>
            <a:r>
              <a:rPr lang="ru-RU" sz="1800" dirty="0" err="1" smtClean="0"/>
              <a:t>Ефесянам</a:t>
            </a:r>
            <a:r>
              <a:rPr lang="ru-RU" sz="1800" dirty="0" smtClean="0"/>
              <a:t> </a:t>
            </a:r>
            <a:r>
              <a:rPr lang="en-US" sz="1800" dirty="0" smtClean="0"/>
              <a:t>4:29</a:t>
            </a:r>
            <a:endParaRPr lang="en-US" sz="1800" dirty="0"/>
          </a:p>
        </p:txBody>
      </p:sp>
    </p:spTree>
    <p:extLst>
      <p:ext uri="{BB962C8B-B14F-4D97-AF65-F5344CB8AC3E}">
        <p14:creationId xmlns:p14="http://schemas.microsoft.com/office/powerpoint/2010/main" val="2423695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AA2B90-68B9-304D-8FDA-081C6833B47F}"/>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8DD3F0D6-8CD9-9043-A24E-83C69C883F47}"/>
              </a:ext>
            </a:extLst>
          </p:cNvPr>
          <p:cNvSpPr>
            <a:spLocks noGrp="1"/>
          </p:cNvSpPr>
          <p:nvPr>
            <p:ph type="title"/>
          </p:nvPr>
        </p:nvSpPr>
        <p:spPr>
          <a:xfrm>
            <a:off x="3357797" y="554636"/>
            <a:ext cx="5925103" cy="1344397"/>
          </a:xfrm>
        </p:spPr>
        <p:txBody>
          <a:bodyPr>
            <a:normAutofit/>
          </a:bodyPr>
          <a:lstStyle/>
          <a:p>
            <a:pPr algn="ctr"/>
            <a:r>
              <a:rPr lang="ru-RU" sz="3200" b="1" cap="all" dirty="0" smtClean="0">
                <a:latin typeface="Avenir Next" panose="020B0503020202020204" pitchFamily="34" charset="0"/>
              </a:rPr>
              <a:t>Современный русский перевод, 2-е издание</a:t>
            </a:r>
            <a:endParaRPr lang="en-US" sz="3200" b="1" cap="all" dirty="0">
              <a:latin typeface="Avenir Next" panose="020B0503020202020204" pitchFamily="34" charset="0"/>
            </a:endParaRPr>
          </a:p>
        </p:txBody>
      </p:sp>
      <p:sp>
        <p:nvSpPr>
          <p:cNvPr id="3" name="Content Placeholder 2">
            <a:extLst>
              <a:ext uri="{FF2B5EF4-FFF2-40B4-BE49-F238E27FC236}">
                <a16:creationId xmlns:a16="http://schemas.microsoft.com/office/drawing/2014/main" id="{639E14A3-A122-D846-A68D-23A0D034E193}"/>
              </a:ext>
            </a:extLst>
          </p:cNvPr>
          <p:cNvSpPr>
            <a:spLocks noGrp="1"/>
          </p:cNvSpPr>
          <p:nvPr>
            <p:ph idx="1"/>
          </p:nvPr>
        </p:nvSpPr>
        <p:spPr>
          <a:xfrm>
            <a:off x="3028949" y="1652000"/>
            <a:ext cx="7543801" cy="4351338"/>
          </a:xfrm>
        </p:spPr>
        <p:txBody>
          <a:bodyPr/>
          <a:lstStyle/>
          <a:p>
            <a:pPr marL="0" indent="0" algn="ctr">
              <a:buNone/>
            </a:pPr>
            <a:endParaRPr lang="en-US" dirty="0"/>
          </a:p>
          <a:p>
            <a:pPr marL="0" indent="0" algn="ctr">
              <a:buNone/>
            </a:pPr>
            <a:r>
              <a:rPr lang="ru-RU" dirty="0" smtClean="0"/>
              <a:t>«Пусть не будет у вас на языке ни одного </a:t>
            </a:r>
            <a:r>
              <a:rPr lang="ru-RU" i="1" dirty="0" smtClean="0"/>
              <a:t>дурного</a:t>
            </a:r>
            <a:r>
              <a:rPr lang="ru-RU" dirty="0" smtClean="0"/>
              <a:t> слова, лишь слова, </a:t>
            </a:r>
            <a:r>
              <a:rPr lang="ru-RU" b="1" dirty="0" smtClean="0"/>
              <a:t>полезные</a:t>
            </a:r>
            <a:r>
              <a:rPr lang="ru-RU" dirty="0" smtClean="0"/>
              <a:t> для назидания, </a:t>
            </a:r>
            <a:r>
              <a:rPr lang="ru-RU" b="1" dirty="0" smtClean="0"/>
              <a:t>благотворные</a:t>
            </a:r>
            <a:r>
              <a:rPr lang="ru-RU" dirty="0" smtClean="0"/>
              <a:t> для слушателей».</a:t>
            </a:r>
            <a:endParaRPr lang="en-US" dirty="0"/>
          </a:p>
          <a:p>
            <a:pPr marL="0" indent="0" algn="ctr">
              <a:buNone/>
            </a:pPr>
            <a:r>
              <a:rPr lang="ru-RU" sz="1800" dirty="0" err="1" smtClean="0"/>
              <a:t>Ефесянам</a:t>
            </a:r>
            <a:r>
              <a:rPr lang="ru-RU" sz="1800" dirty="0" smtClean="0"/>
              <a:t> </a:t>
            </a:r>
            <a:r>
              <a:rPr lang="en-US" sz="1800" dirty="0" smtClean="0"/>
              <a:t>4:29</a:t>
            </a:r>
            <a:endParaRPr lang="en-US" sz="1800" dirty="0"/>
          </a:p>
        </p:txBody>
      </p:sp>
    </p:spTree>
    <p:extLst>
      <p:ext uri="{BB962C8B-B14F-4D97-AF65-F5344CB8AC3E}">
        <p14:creationId xmlns:p14="http://schemas.microsoft.com/office/powerpoint/2010/main" val="2728170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E5EC87-52CF-1640-8E3A-57A764329AFB}"/>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8DD3F0D6-8CD9-9043-A24E-83C69C883F47}"/>
              </a:ext>
            </a:extLst>
          </p:cNvPr>
          <p:cNvSpPr>
            <a:spLocks noGrp="1"/>
          </p:cNvSpPr>
          <p:nvPr>
            <p:ph type="title"/>
          </p:nvPr>
        </p:nvSpPr>
        <p:spPr>
          <a:xfrm>
            <a:off x="1921398" y="735515"/>
            <a:ext cx="8322199" cy="1325563"/>
          </a:xfrm>
        </p:spPr>
        <p:txBody>
          <a:bodyPr/>
          <a:lstStyle/>
          <a:p>
            <a:pPr algn="ctr"/>
            <a:r>
              <a:rPr lang="ru-RU" b="1" cap="all" dirty="0" smtClean="0"/>
              <a:t>Новый Завет: Современный перевод</a:t>
            </a:r>
            <a:r>
              <a:rPr lang="ru-RU" dirty="0" smtClean="0"/>
              <a:t>: </a:t>
            </a:r>
          </a:p>
        </p:txBody>
      </p:sp>
      <p:sp>
        <p:nvSpPr>
          <p:cNvPr id="3" name="Content Placeholder 2">
            <a:extLst>
              <a:ext uri="{FF2B5EF4-FFF2-40B4-BE49-F238E27FC236}">
                <a16:creationId xmlns:a16="http://schemas.microsoft.com/office/drawing/2014/main" id="{639E14A3-A122-D846-A68D-23A0D034E193}"/>
              </a:ext>
            </a:extLst>
          </p:cNvPr>
          <p:cNvSpPr>
            <a:spLocks noGrp="1"/>
          </p:cNvSpPr>
          <p:nvPr>
            <p:ph idx="1"/>
          </p:nvPr>
        </p:nvSpPr>
        <p:spPr>
          <a:xfrm>
            <a:off x="2895600" y="2305049"/>
            <a:ext cx="7347998" cy="3952937"/>
          </a:xfrm>
        </p:spPr>
        <p:txBody>
          <a:bodyPr/>
          <a:lstStyle/>
          <a:p>
            <a:pPr fontAlgn="base">
              <a:buNone/>
            </a:pPr>
            <a:r>
              <a:rPr lang="ru-RU" dirty="0" smtClean="0"/>
              <a:t>«Пусть не исходит из уст ваших </a:t>
            </a:r>
            <a:r>
              <a:rPr lang="ru-RU" i="1" dirty="0" smtClean="0"/>
              <a:t>сквернословие</a:t>
            </a:r>
            <a:r>
              <a:rPr lang="ru-RU" dirty="0" smtClean="0"/>
              <a:t>, а только то, что </a:t>
            </a:r>
            <a:r>
              <a:rPr lang="ru-RU" b="1" dirty="0" smtClean="0"/>
              <a:t>помогает</a:t>
            </a:r>
            <a:r>
              <a:rPr lang="ru-RU" dirty="0" smtClean="0"/>
              <a:t> людям стать сильнее, чтобы те, кто слышит вас, извлекли для себя </a:t>
            </a:r>
            <a:r>
              <a:rPr lang="ru-RU" b="1" dirty="0" smtClean="0"/>
              <a:t>доброе</a:t>
            </a:r>
            <a:r>
              <a:rPr lang="ru-RU" dirty="0" smtClean="0"/>
              <a:t>». </a:t>
            </a:r>
          </a:p>
          <a:p>
            <a:pPr marL="0" indent="0" algn="ctr">
              <a:buNone/>
            </a:pPr>
            <a:r>
              <a:rPr lang="ru-RU" sz="1800" dirty="0" err="1" smtClean="0"/>
              <a:t>Ефесянам</a:t>
            </a:r>
            <a:r>
              <a:rPr lang="ru-RU" sz="1800" dirty="0" smtClean="0"/>
              <a:t> </a:t>
            </a:r>
            <a:r>
              <a:rPr lang="en-US" sz="1800" dirty="0" smtClean="0"/>
              <a:t>4:29</a:t>
            </a:r>
            <a:endParaRPr lang="en-US" sz="1800" dirty="0"/>
          </a:p>
        </p:txBody>
      </p:sp>
    </p:spTree>
    <p:extLst>
      <p:ext uri="{BB962C8B-B14F-4D97-AF65-F5344CB8AC3E}">
        <p14:creationId xmlns:p14="http://schemas.microsoft.com/office/powerpoint/2010/main" val="282520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71DCA6-D6EF-7545-9EF3-DEA4618ABE71}"/>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id="{EA388C68-CDA1-F841-B7F9-4E40373BCB7F}"/>
              </a:ext>
            </a:extLst>
          </p:cNvPr>
          <p:cNvSpPr>
            <a:spLocks noGrp="1"/>
          </p:cNvSpPr>
          <p:nvPr>
            <p:ph type="title"/>
          </p:nvPr>
        </p:nvSpPr>
        <p:spPr>
          <a:xfrm>
            <a:off x="700891" y="839687"/>
            <a:ext cx="10515600" cy="1325563"/>
          </a:xfrm>
        </p:spPr>
        <p:txBody>
          <a:bodyPr>
            <a:normAutofit/>
          </a:bodyPr>
          <a:lstStyle/>
          <a:p>
            <a:pPr algn="ctr"/>
            <a:r>
              <a:rPr lang="ru-RU" sz="3600" dirty="0" smtClean="0">
                <a:latin typeface="Avenir Next" panose="020B0503020202020204" pitchFamily="34" charset="0"/>
              </a:rPr>
              <a:t>СИЛА</a:t>
            </a:r>
            <a:r>
              <a:rPr lang="en-US" sz="3600" dirty="0" smtClean="0">
                <a:latin typeface="Avenir Next" panose="020B0503020202020204" pitchFamily="34" charset="0"/>
              </a:rPr>
              <a:t> </a:t>
            </a:r>
            <a:r>
              <a:rPr lang="ru-RU" sz="3600" b="1" dirty="0" smtClean="0">
                <a:latin typeface="Avenir Next" panose="020B0503020202020204" pitchFamily="34" charset="0"/>
              </a:rPr>
              <a:t>СЛОВ</a:t>
            </a:r>
            <a:endParaRPr lang="en-US" sz="3600" b="1" dirty="0">
              <a:latin typeface="Avenir Next" panose="020B0503020202020204" pitchFamily="34" charset="0"/>
            </a:endParaRPr>
          </a:p>
        </p:txBody>
      </p:sp>
      <p:sp>
        <p:nvSpPr>
          <p:cNvPr id="3" name="Text Placeholder 2">
            <a:extLst>
              <a:ext uri="{FF2B5EF4-FFF2-40B4-BE49-F238E27FC236}">
                <a16:creationId xmlns:a16="http://schemas.microsoft.com/office/drawing/2014/main" id="{6AB9610A-CB69-4548-BFB8-6AE0166BD4C5}"/>
              </a:ext>
            </a:extLst>
          </p:cNvPr>
          <p:cNvSpPr>
            <a:spLocks noGrp="1"/>
          </p:cNvSpPr>
          <p:nvPr>
            <p:ph type="body" idx="1"/>
          </p:nvPr>
        </p:nvSpPr>
        <p:spPr>
          <a:xfrm>
            <a:off x="1985675" y="1681163"/>
            <a:ext cx="5157787" cy="823912"/>
          </a:xfrm>
        </p:spPr>
        <p:txBody>
          <a:bodyPr>
            <a:normAutofit/>
          </a:bodyPr>
          <a:lstStyle/>
          <a:p>
            <a:r>
              <a:rPr lang="ru-RU" sz="2000" dirty="0" smtClean="0">
                <a:solidFill>
                  <a:srgbClr val="C00000"/>
                </a:solidFill>
              </a:rPr>
              <a:t>СЛОВА НАВАЛА РАНЯТ</a:t>
            </a:r>
            <a:endParaRPr lang="en-US" sz="2000" dirty="0">
              <a:solidFill>
                <a:srgbClr val="C00000"/>
              </a:solidFill>
            </a:endParaRPr>
          </a:p>
        </p:txBody>
      </p:sp>
      <p:sp>
        <p:nvSpPr>
          <p:cNvPr id="4" name="Content Placeholder 3">
            <a:extLst>
              <a:ext uri="{FF2B5EF4-FFF2-40B4-BE49-F238E27FC236}">
                <a16:creationId xmlns:a16="http://schemas.microsoft.com/office/drawing/2014/main" id="{F7EA2C74-8740-144B-80C8-9F06F29E5260}"/>
              </a:ext>
            </a:extLst>
          </p:cNvPr>
          <p:cNvSpPr>
            <a:spLocks noGrp="1"/>
          </p:cNvSpPr>
          <p:nvPr>
            <p:ph sz="half" idx="2"/>
          </p:nvPr>
        </p:nvSpPr>
        <p:spPr>
          <a:xfrm>
            <a:off x="342900" y="2643970"/>
            <a:ext cx="5473798" cy="4179061"/>
          </a:xfrm>
        </p:spPr>
        <p:txBody>
          <a:bodyPr>
            <a:normAutofit/>
          </a:bodyPr>
          <a:lstStyle/>
          <a:p>
            <a:r>
              <a:rPr lang="ru-RU" sz="2400" dirty="0" smtClean="0"/>
              <a:t>Описывается, как грубый и злой человек</a:t>
            </a:r>
            <a:r>
              <a:rPr lang="en-US" sz="2400" dirty="0" smtClean="0"/>
              <a:t>.</a:t>
            </a:r>
            <a:endParaRPr lang="en-US" sz="2400" dirty="0"/>
          </a:p>
          <a:p>
            <a:r>
              <a:rPr lang="ru-RU" sz="2400" dirty="0" smtClean="0"/>
              <a:t>Высказывает слова неуважения к Давиду</a:t>
            </a:r>
            <a:r>
              <a:rPr lang="en-US" sz="2400" dirty="0" smtClean="0"/>
              <a:t>. (</a:t>
            </a:r>
            <a:r>
              <a:rPr lang="ru-RU" sz="2400" dirty="0" smtClean="0"/>
              <a:t>Ты просто не существуешь</a:t>
            </a:r>
            <a:r>
              <a:rPr lang="en-US" sz="2400" dirty="0" smtClean="0"/>
              <a:t>)</a:t>
            </a:r>
            <a:r>
              <a:rPr lang="ru-RU" sz="2400" dirty="0" smtClean="0"/>
              <a:t>.</a:t>
            </a:r>
            <a:endParaRPr lang="en-US" sz="2400" dirty="0"/>
          </a:p>
          <a:p>
            <a:r>
              <a:rPr lang="ru-RU" sz="2400" dirty="0" smtClean="0"/>
              <a:t>Очевидно, также плохо относится к слугам. Скорее всего, и к жене</a:t>
            </a:r>
            <a:r>
              <a:rPr lang="en-US" sz="2400" dirty="0" smtClean="0"/>
              <a:t>.</a:t>
            </a:r>
            <a:endParaRPr lang="en-US" sz="2400" dirty="0"/>
          </a:p>
          <a:p>
            <a:r>
              <a:rPr lang="ru-RU" sz="2400" dirty="0" smtClean="0"/>
              <a:t>Угрожает под воздействием алкоголя. </a:t>
            </a:r>
            <a:endParaRPr lang="en-US" sz="2400" dirty="0"/>
          </a:p>
        </p:txBody>
      </p:sp>
      <p:sp>
        <p:nvSpPr>
          <p:cNvPr id="5" name="Text Placeholder 4">
            <a:extLst>
              <a:ext uri="{FF2B5EF4-FFF2-40B4-BE49-F238E27FC236}">
                <a16:creationId xmlns:a16="http://schemas.microsoft.com/office/drawing/2014/main" id="{2F160EC5-6023-C74B-A778-06B673535AD1}"/>
              </a:ext>
            </a:extLst>
          </p:cNvPr>
          <p:cNvSpPr>
            <a:spLocks noGrp="1"/>
          </p:cNvSpPr>
          <p:nvPr>
            <p:ph type="body" sz="quarter" idx="3"/>
          </p:nvPr>
        </p:nvSpPr>
        <p:spPr>
          <a:xfrm>
            <a:off x="6021729" y="1681163"/>
            <a:ext cx="5183188" cy="823912"/>
          </a:xfrm>
        </p:spPr>
        <p:txBody>
          <a:bodyPr>
            <a:normAutofit/>
          </a:bodyPr>
          <a:lstStyle/>
          <a:p>
            <a:r>
              <a:rPr lang="ru-RU" sz="2000" dirty="0" smtClean="0">
                <a:solidFill>
                  <a:srgbClr val="C00000"/>
                </a:solidFill>
              </a:rPr>
              <a:t>СЛОВА АВИГЕИ ИСЦЕЛЯЮТ</a:t>
            </a:r>
            <a:endParaRPr lang="en-US" sz="2000" dirty="0">
              <a:solidFill>
                <a:srgbClr val="C00000"/>
              </a:solidFill>
            </a:endParaRPr>
          </a:p>
        </p:txBody>
      </p:sp>
      <p:sp>
        <p:nvSpPr>
          <p:cNvPr id="6" name="Content Placeholder 5">
            <a:extLst>
              <a:ext uri="{FF2B5EF4-FFF2-40B4-BE49-F238E27FC236}">
                <a16:creationId xmlns:a16="http://schemas.microsoft.com/office/drawing/2014/main" id="{2B73ADC3-5936-464C-9845-3C48995F5514}"/>
              </a:ext>
            </a:extLst>
          </p:cNvPr>
          <p:cNvSpPr>
            <a:spLocks noGrp="1"/>
          </p:cNvSpPr>
          <p:nvPr>
            <p:ph sz="quarter" idx="4"/>
          </p:nvPr>
        </p:nvSpPr>
        <p:spPr>
          <a:xfrm>
            <a:off x="5813381" y="2643971"/>
            <a:ext cx="4175567" cy="3942165"/>
          </a:xfrm>
        </p:spPr>
        <p:txBody>
          <a:bodyPr>
            <a:normAutofit/>
          </a:bodyPr>
          <a:lstStyle/>
          <a:p>
            <a:r>
              <a:rPr lang="ru-RU" sz="2400" dirty="0" smtClean="0"/>
              <a:t>Описывается, как мудрая женщина</a:t>
            </a:r>
            <a:r>
              <a:rPr lang="en-US" sz="2400" dirty="0" smtClean="0"/>
              <a:t>.</a:t>
            </a:r>
            <a:endParaRPr lang="en-US" sz="2400" dirty="0"/>
          </a:p>
          <a:p>
            <a:r>
              <a:rPr lang="ru-RU" sz="2400" dirty="0" smtClean="0"/>
              <a:t>С уважением приносит дары Давиду</a:t>
            </a:r>
            <a:r>
              <a:rPr lang="en-US" sz="2400" dirty="0" smtClean="0"/>
              <a:t>.</a:t>
            </a:r>
            <a:endParaRPr lang="en-US" sz="2400" dirty="0"/>
          </a:p>
          <a:p>
            <a:r>
              <a:rPr lang="ru-RU" sz="2400" dirty="0" smtClean="0"/>
              <a:t>Просит прощения, спокойна и добра со всеми</a:t>
            </a:r>
            <a:r>
              <a:rPr lang="en-US" sz="2400" dirty="0" smtClean="0"/>
              <a:t>.</a:t>
            </a:r>
            <a:endParaRPr lang="en-US" sz="2400" dirty="0"/>
          </a:p>
          <a:p>
            <a:r>
              <a:rPr lang="ru-RU" sz="2400" dirty="0" smtClean="0"/>
              <a:t>Под воздействием Святого Духа дает мудрый совет. </a:t>
            </a:r>
            <a:endParaRPr lang="en-US" sz="2400" dirty="0"/>
          </a:p>
        </p:txBody>
      </p:sp>
    </p:spTree>
    <p:extLst>
      <p:ext uri="{BB962C8B-B14F-4D97-AF65-F5344CB8AC3E}">
        <p14:creationId xmlns:p14="http://schemas.microsoft.com/office/powerpoint/2010/main" val="1415003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5A99B3-DFB0-0647-8B7A-FDB2554A7B91}"/>
              </a:ext>
            </a:extLst>
          </p:cNvPr>
          <p:cNvPicPr>
            <a:picLocks noChangeAspect="1"/>
          </p:cNvPicPr>
          <p:nvPr/>
        </p:nvPicPr>
        <p:blipFill>
          <a:blip r:embed="rId3"/>
          <a:stretch>
            <a:fillRect/>
          </a:stretch>
        </p:blipFill>
        <p:spPr>
          <a:xfrm>
            <a:off x="0" y="0"/>
            <a:ext cx="12179300" cy="6877521"/>
          </a:xfrm>
          <a:prstGeom prst="rect">
            <a:avLst/>
          </a:prstGeom>
        </p:spPr>
      </p:pic>
      <p:sp>
        <p:nvSpPr>
          <p:cNvPr id="2" name="Title 1">
            <a:extLst>
              <a:ext uri="{FF2B5EF4-FFF2-40B4-BE49-F238E27FC236}">
                <a16:creationId xmlns:a16="http://schemas.microsoft.com/office/drawing/2014/main" id="{B2799421-5477-5643-B2A3-5CB80BB71AF9}"/>
              </a:ext>
            </a:extLst>
          </p:cNvPr>
          <p:cNvSpPr>
            <a:spLocks noGrp="1"/>
          </p:cNvSpPr>
          <p:nvPr>
            <p:ph type="title"/>
          </p:nvPr>
        </p:nvSpPr>
        <p:spPr>
          <a:xfrm>
            <a:off x="3495552" y="608196"/>
            <a:ext cx="7037407" cy="1325563"/>
          </a:xfrm>
        </p:spPr>
        <p:txBody>
          <a:bodyPr>
            <a:normAutofit/>
          </a:bodyPr>
          <a:lstStyle/>
          <a:p>
            <a:pPr algn="ctr"/>
            <a:r>
              <a:rPr lang="ru-RU" sz="3600" dirty="0" smtClean="0">
                <a:latin typeface="Avenir Next" panose="020B0503020202020204" pitchFamily="34" charset="0"/>
              </a:rPr>
              <a:t>СИЛА СЛОВ</a:t>
            </a:r>
            <a:r>
              <a:rPr lang="en-US" sz="3600" dirty="0" smtClean="0">
                <a:latin typeface="Avenir Next" panose="020B0503020202020204" pitchFamily="34" charset="0"/>
              </a:rPr>
              <a:t> </a:t>
            </a:r>
            <a:r>
              <a:rPr lang="en-US" sz="3600" dirty="0">
                <a:latin typeface="Avenir Next" panose="020B0503020202020204" pitchFamily="34" charset="0"/>
              </a:rPr>
              <a:t/>
            </a:r>
            <a:br>
              <a:rPr lang="en-US" sz="3600" dirty="0">
                <a:latin typeface="Avenir Next" panose="020B0503020202020204" pitchFamily="34" charset="0"/>
              </a:rPr>
            </a:br>
            <a:r>
              <a:rPr lang="ru-RU" sz="3600" b="1" dirty="0" smtClean="0">
                <a:latin typeface="Avenir Next" panose="020B0503020202020204" pitchFamily="34" charset="0"/>
              </a:rPr>
              <a:t>АВИГЕИ</a:t>
            </a:r>
            <a:endParaRPr lang="en-US" sz="3600"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id="{5223E824-9534-0445-9CE8-BC10145B4D9D}"/>
              </a:ext>
            </a:extLst>
          </p:cNvPr>
          <p:cNvSpPr>
            <a:spLocks noGrp="1"/>
          </p:cNvSpPr>
          <p:nvPr>
            <p:ph idx="1"/>
          </p:nvPr>
        </p:nvSpPr>
        <p:spPr>
          <a:xfrm>
            <a:off x="4051139" y="2057120"/>
            <a:ext cx="6157731" cy="4806669"/>
          </a:xfrm>
        </p:spPr>
        <p:txBody>
          <a:bodyPr>
            <a:normAutofit/>
          </a:bodyPr>
          <a:lstStyle/>
          <a:p>
            <a:pPr marL="0" indent="0" algn="ctr">
              <a:lnSpc>
                <a:spcPct val="100000"/>
              </a:lnSpc>
              <a:buNone/>
            </a:pPr>
            <a:r>
              <a:rPr lang="ru-RU" sz="2400" dirty="0" smtClean="0"/>
              <a:t>«Эти слова мог говорить только человек, одаренный мудростью свыше</a:t>
            </a:r>
            <a:r>
              <a:rPr lang="en-US" sz="2400" dirty="0" smtClean="0"/>
              <a:t>. </a:t>
            </a:r>
            <a:r>
              <a:rPr lang="en-US" sz="2400" dirty="0"/>
              <a:t>. . </a:t>
            </a:r>
            <a:endParaRPr lang="ru-RU" sz="2400" dirty="0" smtClean="0"/>
          </a:p>
          <a:p>
            <a:pPr marL="0" indent="0" algn="ctr">
              <a:lnSpc>
                <a:spcPct val="100000"/>
              </a:lnSpc>
              <a:buNone/>
            </a:pPr>
            <a:r>
              <a:rPr lang="ru-RU" sz="2400" dirty="0" smtClean="0"/>
              <a:t>Дух Сына Божьего наполнял ее душу, ее речь, приправленная благодатью, исполненная добротой и миром, источала небесное благоухание. </a:t>
            </a:r>
          </a:p>
          <a:p>
            <a:pPr marL="0" indent="0" algn="ctr">
              <a:lnSpc>
                <a:spcPct val="100000"/>
              </a:lnSpc>
              <a:buNone/>
            </a:pPr>
            <a:r>
              <a:rPr lang="ru-RU" sz="2400" dirty="0" smtClean="0"/>
              <a:t>Чувства Давида переменились, и он затрепетал при мысли о последствиях своего необдуманного решения».</a:t>
            </a:r>
            <a:endParaRPr lang="en-US" sz="2400" dirty="0"/>
          </a:p>
          <a:p>
            <a:pPr marL="0" indent="0" algn="ctr">
              <a:lnSpc>
                <a:spcPct val="100000"/>
              </a:lnSpc>
              <a:buNone/>
            </a:pPr>
            <a:r>
              <a:rPr lang="ru-RU" sz="1600" dirty="0" err="1" smtClean="0"/>
              <a:t>Эллен</a:t>
            </a:r>
            <a:r>
              <a:rPr lang="ru-RU" sz="1600" dirty="0" smtClean="0"/>
              <a:t> Уайт «Патриархи и пророки», с.</a:t>
            </a:r>
            <a:r>
              <a:rPr lang="en-US" sz="1600" dirty="0" smtClean="0"/>
              <a:t> </a:t>
            </a:r>
            <a:r>
              <a:rPr lang="en-US" sz="1600" dirty="0"/>
              <a:t>667</a:t>
            </a:r>
          </a:p>
        </p:txBody>
      </p:sp>
    </p:spTree>
    <p:extLst>
      <p:ext uri="{BB962C8B-B14F-4D97-AF65-F5344CB8AC3E}">
        <p14:creationId xmlns:p14="http://schemas.microsoft.com/office/powerpoint/2010/main" val="3728842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45C610-0A74-E641-83C5-D4F5A116DD61}"/>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5FD68BDA-715A-7A4E-BE9A-23F12A9740E1}"/>
              </a:ext>
            </a:extLst>
          </p:cNvPr>
          <p:cNvSpPr>
            <a:spLocks noGrp="1"/>
          </p:cNvSpPr>
          <p:nvPr>
            <p:ph type="title"/>
          </p:nvPr>
        </p:nvSpPr>
        <p:spPr>
          <a:xfrm>
            <a:off x="1539433" y="631343"/>
            <a:ext cx="9166184" cy="1325563"/>
          </a:xfrm>
        </p:spPr>
        <p:txBody>
          <a:bodyPr>
            <a:normAutofit/>
          </a:bodyPr>
          <a:lstStyle/>
          <a:p>
            <a:pPr algn="ctr"/>
            <a:r>
              <a:rPr lang="ru-RU" sz="3600" dirty="0" smtClean="0">
                <a:latin typeface="Avenir Next" panose="020B0503020202020204" pitchFamily="34" charset="0"/>
              </a:rPr>
              <a:t>СИЛА</a:t>
            </a:r>
            <a:r>
              <a:rPr lang="en-US" sz="3600" dirty="0" smtClean="0">
                <a:latin typeface="Avenir Next" panose="020B0503020202020204" pitchFamily="34" charset="0"/>
              </a:rPr>
              <a:t> </a:t>
            </a:r>
            <a:r>
              <a:rPr lang="ru-RU" sz="3600" b="1" dirty="0" smtClean="0">
                <a:latin typeface="Avenir Next" panose="020B0503020202020204" pitchFamily="34" charset="0"/>
              </a:rPr>
              <a:t>ЛАСКОВЫХ СЛОВ</a:t>
            </a:r>
            <a:endParaRPr lang="en-US" sz="3600"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id="{5874411C-F20A-6146-A8E6-58A2B0442C5C}"/>
              </a:ext>
            </a:extLst>
          </p:cNvPr>
          <p:cNvSpPr>
            <a:spLocks noGrp="1"/>
          </p:cNvSpPr>
          <p:nvPr>
            <p:ph idx="1"/>
          </p:nvPr>
        </p:nvSpPr>
        <p:spPr>
          <a:xfrm>
            <a:off x="3194613" y="2114990"/>
            <a:ext cx="6470249" cy="4019110"/>
          </a:xfrm>
        </p:spPr>
        <p:txBody>
          <a:bodyPr>
            <a:normAutofit/>
          </a:bodyPr>
          <a:lstStyle/>
          <a:p>
            <a:pPr marL="0" indent="0" algn="ctr">
              <a:lnSpc>
                <a:spcPct val="100000"/>
              </a:lnSpc>
              <a:buNone/>
            </a:pPr>
            <a:r>
              <a:rPr lang="ru-RU" sz="2400" dirty="0" smtClean="0"/>
              <a:t>«Во многих семьях никак не выражается привязанность людей друг к другу. </a:t>
            </a:r>
          </a:p>
          <a:p>
            <a:pPr marL="0" indent="0" algn="ctr">
              <a:lnSpc>
                <a:spcPct val="100000"/>
              </a:lnSpc>
              <a:buNone/>
            </a:pPr>
            <a:r>
              <a:rPr lang="ru-RU" sz="2400" dirty="0" smtClean="0"/>
              <a:t>Нет нужды в сентиментальности, но они нуждаются в проявлениях целомудренной, чистой, благородной любви и </a:t>
            </a:r>
            <a:r>
              <a:rPr lang="ru-RU" sz="2400" b="1" dirty="0" smtClean="0"/>
              <a:t>нежности</a:t>
            </a:r>
            <a:r>
              <a:rPr lang="ru-RU" sz="2400" dirty="0" smtClean="0"/>
              <a:t>. Многие совершенно ожесточили свои сердца и в словах и поступках отражают сатанинские черты характера…</a:t>
            </a:r>
            <a:r>
              <a:rPr lang="en-US" sz="2400" dirty="0" smtClean="0"/>
              <a:t>       </a:t>
            </a:r>
            <a:endParaRPr lang="en-US" sz="2400" dirty="0"/>
          </a:p>
        </p:txBody>
      </p:sp>
    </p:spTree>
    <p:extLst>
      <p:ext uri="{BB962C8B-B14F-4D97-AF65-F5344CB8AC3E}">
        <p14:creationId xmlns:p14="http://schemas.microsoft.com/office/powerpoint/2010/main" val="22807071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55C651-BBF5-B940-AF97-BF42A3D2A416}"/>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id="{562CE995-2809-074E-84CE-FB8AB2D4F4DF}"/>
              </a:ext>
            </a:extLst>
          </p:cNvPr>
          <p:cNvSpPr>
            <a:spLocks noGrp="1"/>
          </p:cNvSpPr>
          <p:nvPr>
            <p:ph idx="1"/>
          </p:nvPr>
        </p:nvSpPr>
        <p:spPr>
          <a:xfrm>
            <a:off x="3275638" y="2103414"/>
            <a:ext cx="6099858" cy="4351338"/>
          </a:xfrm>
        </p:spPr>
        <p:txBody>
          <a:bodyPr>
            <a:normAutofit/>
          </a:bodyPr>
          <a:lstStyle/>
          <a:p>
            <a:pPr marL="0" indent="0" algn="ctr">
              <a:buNone/>
            </a:pPr>
            <a:r>
              <a:rPr lang="ru-RU" sz="2400" b="1" dirty="0" smtClean="0"/>
              <a:t>Нежная привязанность</a:t>
            </a:r>
            <a:r>
              <a:rPr lang="ru-RU" sz="2400" dirty="0" smtClean="0"/>
              <a:t> должна всегда поддерживаться между мужем и женой, родителями и детьми, братьями и сестрами. Избегайте необдуманных слов;</a:t>
            </a:r>
          </a:p>
          <a:p>
            <a:pPr marL="0" indent="0" algn="ctr">
              <a:buNone/>
            </a:pPr>
            <a:r>
              <a:rPr lang="ru-RU" sz="2400" dirty="0" smtClean="0"/>
              <a:t> не делайте даже намека на то, что кто-то не любит другого.</a:t>
            </a:r>
          </a:p>
          <a:p>
            <a:pPr marL="0" indent="0" algn="ctr">
              <a:buNone/>
            </a:pPr>
            <a:r>
              <a:rPr lang="ru-RU" sz="2400" dirty="0" smtClean="0"/>
              <a:t> Долг каждого члена семьи - быть приятным другим, говорить </a:t>
            </a:r>
            <a:r>
              <a:rPr lang="ru-RU" sz="2400" b="1" dirty="0" smtClean="0"/>
              <a:t>доброжелательно</a:t>
            </a:r>
            <a:r>
              <a:rPr lang="ru-RU" sz="2400" dirty="0" smtClean="0"/>
              <a:t>».</a:t>
            </a:r>
            <a:endParaRPr lang="en-US" sz="2400" dirty="0"/>
          </a:p>
          <a:p>
            <a:pPr marL="0" indent="0" algn="ctr">
              <a:buNone/>
            </a:pPr>
            <a:r>
              <a:rPr lang="ru-RU" sz="1600" dirty="0" err="1" smtClean="0"/>
              <a:t>Эллен</a:t>
            </a:r>
            <a:r>
              <a:rPr lang="ru-RU" sz="1600" dirty="0" smtClean="0"/>
              <a:t> Уайт «Знамения времени», 4 ноября </a:t>
            </a:r>
            <a:r>
              <a:rPr lang="en-US" sz="1600" dirty="0" smtClean="0"/>
              <a:t>1892</a:t>
            </a:r>
            <a:r>
              <a:rPr lang="ru-RU" sz="1600" dirty="0" smtClean="0"/>
              <a:t> г.</a:t>
            </a:r>
            <a:endParaRPr lang="en-US" sz="1600" dirty="0"/>
          </a:p>
        </p:txBody>
      </p:sp>
      <p:sp>
        <p:nvSpPr>
          <p:cNvPr id="8" name="Title 1">
            <a:extLst>
              <a:ext uri="{FF2B5EF4-FFF2-40B4-BE49-F238E27FC236}">
                <a16:creationId xmlns:a16="http://schemas.microsoft.com/office/drawing/2014/main" id="{B76F1E90-0B59-354D-B4EA-DDEA44B48D95}"/>
              </a:ext>
            </a:extLst>
          </p:cNvPr>
          <p:cNvSpPr>
            <a:spLocks noGrp="1"/>
          </p:cNvSpPr>
          <p:nvPr>
            <p:ph type="title"/>
          </p:nvPr>
        </p:nvSpPr>
        <p:spPr>
          <a:xfrm>
            <a:off x="1932975" y="677643"/>
            <a:ext cx="9166184" cy="1325563"/>
          </a:xfrm>
        </p:spPr>
        <p:txBody>
          <a:bodyPr>
            <a:normAutofit/>
          </a:bodyPr>
          <a:lstStyle/>
          <a:p>
            <a:pPr algn="ctr"/>
            <a:r>
              <a:rPr lang="ru-RU" sz="2400" dirty="0" smtClean="0">
                <a:latin typeface="Avenir Next" panose="020B0503020202020204" pitchFamily="34" charset="0"/>
              </a:rPr>
              <a:t>СИЛА</a:t>
            </a:r>
            <a:r>
              <a:rPr lang="en-US" sz="2400" dirty="0" smtClean="0">
                <a:latin typeface="Avenir Next" panose="020B0503020202020204" pitchFamily="34" charset="0"/>
              </a:rPr>
              <a:t> </a:t>
            </a:r>
            <a:r>
              <a:rPr lang="ru-RU" sz="2400" b="1" dirty="0" smtClean="0">
                <a:latin typeface="Avenir Next" panose="020B0503020202020204" pitchFamily="34" charset="0"/>
              </a:rPr>
              <a:t>НЕЖНЫХ СЛОВ</a:t>
            </a:r>
            <a:endParaRPr lang="en-US" sz="2400" b="1" dirty="0">
              <a:latin typeface="Avenir Next" panose="020B0503020202020204" pitchFamily="34" charset="0"/>
            </a:endParaRPr>
          </a:p>
        </p:txBody>
      </p:sp>
    </p:spTree>
    <p:extLst>
      <p:ext uri="{BB962C8B-B14F-4D97-AF65-F5344CB8AC3E}">
        <p14:creationId xmlns:p14="http://schemas.microsoft.com/office/powerpoint/2010/main" val="344745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493629-137F-F746-B52D-9ACB37CDE150}"/>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28B779DF-89FB-A749-B9BF-01D13EDC3F5B}"/>
              </a:ext>
            </a:extLst>
          </p:cNvPr>
          <p:cNvSpPr>
            <a:spLocks noGrp="1"/>
          </p:cNvSpPr>
          <p:nvPr>
            <p:ph type="title"/>
          </p:nvPr>
        </p:nvSpPr>
        <p:spPr>
          <a:xfrm>
            <a:off x="838200" y="438150"/>
            <a:ext cx="10515600" cy="1325563"/>
          </a:xfrm>
        </p:spPr>
        <p:txBody>
          <a:bodyPr>
            <a:normAutofit/>
          </a:bodyPr>
          <a:lstStyle/>
          <a:p>
            <a:pPr algn="ctr"/>
            <a:r>
              <a:rPr lang="ru-RU" sz="3600" dirty="0" smtClean="0">
                <a:latin typeface="Avenir Next" panose="020B0503020202020204" pitchFamily="34" charset="0"/>
              </a:rPr>
              <a:t>СИЛА СЛОВ, </a:t>
            </a:r>
            <a:br>
              <a:rPr lang="ru-RU" sz="3600" dirty="0" smtClean="0">
                <a:latin typeface="Avenir Next" panose="020B0503020202020204" pitchFamily="34" charset="0"/>
              </a:rPr>
            </a:br>
            <a:r>
              <a:rPr lang="ru-RU" sz="3600" b="1" dirty="0" smtClean="0">
                <a:latin typeface="Avenir Next" panose="020B0503020202020204" pitchFamily="34" charset="0"/>
              </a:rPr>
              <a:t>СКАЗАННЫХ С УВАЖЕНИЕМ</a:t>
            </a:r>
            <a:endParaRPr lang="en-US" sz="3600"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id="{FED00EDD-E4D7-2F46-8C39-7F6A9585BE82}"/>
              </a:ext>
            </a:extLst>
          </p:cNvPr>
          <p:cNvSpPr>
            <a:spLocks noGrp="1"/>
          </p:cNvSpPr>
          <p:nvPr>
            <p:ph idx="1"/>
          </p:nvPr>
        </p:nvSpPr>
        <p:spPr>
          <a:xfrm>
            <a:off x="2581153" y="2045545"/>
            <a:ext cx="7650867" cy="4351338"/>
          </a:xfrm>
        </p:spPr>
        <p:txBody>
          <a:bodyPr>
            <a:normAutofit/>
          </a:bodyPr>
          <a:lstStyle/>
          <a:p>
            <a:pPr marL="0" indent="0" algn="ctr">
              <a:buNone/>
            </a:pPr>
            <a:r>
              <a:rPr lang="ru-RU" sz="2400" dirty="0" smtClean="0"/>
              <a:t>«Ни муж, ни жена не должны пытаться оспаривать свое </a:t>
            </a:r>
            <a:r>
              <a:rPr lang="ru-RU" sz="2400" b="1" dirty="0" smtClean="0"/>
              <a:t>главенство</a:t>
            </a:r>
            <a:r>
              <a:rPr lang="ru-RU" sz="2400" dirty="0" smtClean="0"/>
              <a:t>. </a:t>
            </a:r>
          </a:p>
          <a:p>
            <a:pPr marL="0" indent="0" algn="ctr">
              <a:buNone/>
            </a:pPr>
            <a:r>
              <a:rPr lang="ru-RU" sz="2400" dirty="0" smtClean="0"/>
              <a:t>Господь утвердил принцип, которым необходимо руководствоваться в этом вопросе</a:t>
            </a:r>
          </a:p>
          <a:p>
            <a:pPr marL="0" indent="0" algn="ctr">
              <a:buNone/>
            </a:pPr>
            <a:r>
              <a:rPr lang="ru-RU" sz="2400" dirty="0" smtClean="0"/>
              <a:t>. Муж должен лелеять свою жену, как Христос лелеет Церковь.</a:t>
            </a:r>
          </a:p>
          <a:p>
            <a:pPr marL="0" indent="0" algn="ctr">
              <a:buNone/>
            </a:pPr>
            <a:r>
              <a:rPr lang="ru-RU" sz="2400" dirty="0" smtClean="0"/>
              <a:t> Жена должна </a:t>
            </a:r>
            <a:r>
              <a:rPr lang="ru-RU" sz="2400" b="1" dirty="0" smtClean="0"/>
              <a:t>уважать</a:t>
            </a:r>
            <a:r>
              <a:rPr lang="ru-RU" sz="2400" dirty="0" smtClean="0"/>
              <a:t> и любить своего мужа.</a:t>
            </a:r>
          </a:p>
          <a:p>
            <a:pPr marL="0" indent="0" algn="ctr">
              <a:buNone/>
            </a:pPr>
            <a:r>
              <a:rPr lang="ru-RU" sz="2400" dirty="0" smtClean="0"/>
              <a:t> Оба должны сохранять дух сердечности, решив никогда не огорчать и не ранить другого…</a:t>
            </a:r>
          </a:p>
          <a:p>
            <a:pPr marL="0" indent="0" algn="ctr">
              <a:buNone/>
            </a:pPr>
            <a:r>
              <a:rPr lang="ru-RU" sz="2400" dirty="0" smtClean="0"/>
              <a:t> </a:t>
            </a:r>
            <a:r>
              <a:rPr lang="ru-RU" sz="2400" b="1" dirty="0" smtClean="0"/>
              <a:t>Не пытайтесь заставить другого</a:t>
            </a:r>
            <a:r>
              <a:rPr lang="ru-RU" sz="2400" dirty="0" smtClean="0"/>
              <a:t> сделать все по-своему</a:t>
            </a:r>
            <a:r>
              <a:rPr lang="en-US" sz="2400" dirty="0" smtClean="0"/>
              <a:t>.</a:t>
            </a:r>
            <a:endParaRPr lang="en-US" sz="2400" dirty="0"/>
          </a:p>
        </p:txBody>
      </p:sp>
    </p:spTree>
    <p:extLst>
      <p:ext uri="{BB962C8B-B14F-4D97-AF65-F5344CB8AC3E}">
        <p14:creationId xmlns:p14="http://schemas.microsoft.com/office/powerpoint/2010/main" val="3675451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3B3507-460B-C64F-9C6D-D1EF4FE726DF}"/>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id="{E04ED997-A18B-E84B-BE43-AEE5F8B25F38}"/>
              </a:ext>
            </a:extLst>
          </p:cNvPr>
          <p:cNvSpPr>
            <a:spLocks noGrp="1"/>
          </p:cNvSpPr>
          <p:nvPr>
            <p:ph idx="1"/>
          </p:nvPr>
        </p:nvSpPr>
        <p:spPr>
          <a:xfrm>
            <a:off x="2974697" y="1787845"/>
            <a:ext cx="7293253" cy="4864542"/>
          </a:xfrm>
        </p:spPr>
        <p:txBody>
          <a:bodyPr>
            <a:normAutofit fontScale="92500"/>
          </a:bodyPr>
          <a:lstStyle/>
          <a:p>
            <a:pPr marL="0" indent="0" algn="ctr">
              <a:buNone/>
            </a:pPr>
            <a:r>
              <a:rPr lang="en-US" sz="2400" dirty="0" smtClean="0"/>
              <a:t>“</a:t>
            </a:r>
            <a:r>
              <a:rPr lang="ru-RU" sz="2400" dirty="0" smtClean="0"/>
              <a:t>Поступая так, вы не сможете сохранить любовь друг к другу.</a:t>
            </a:r>
          </a:p>
          <a:p>
            <a:pPr marL="0" indent="0" algn="ctr">
              <a:buNone/>
            </a:pPr>
            <a:r>
              <a:rPr lang="ru-RU" sz="2400" dirty="0" smtClean="0"/>
              <a:t> Проявление своеволия разрушает мир и счастье в семье. </a:t>
            </a:r>
          </a:p>
          <a:p>
            <a:pPr marL="0" indent="0" algn="ctr">
              <a:buNone/>
            </a:pPr>
            <a:r>
              <a:rPr lang="ru-RU" sz="2400" dirty="0" smtClean="0"/>
              <a:t>Пусть же ваша брачная жизнь не будет жизнью раздоров.</a:t>
            </a:r>
          </a:p>
          <a:p>
            <a:pPr marL="0" indent="0" algn="ctr">
              <a:buNone/>
            </a:pPr>
            <a:r>
              <a:rPr lang="ru-RU" sz="2400" dirty="0" smtClean="0"/>
              <a:t> Если вы будете поступать так, то оба будете несчастны. </a:t>
            </a:r>
          </a:p>
          <a:p>
            <a:pPr marL="0" indent="0" algn="ctr">
              <a:buNone/>
            </a:pPr>
            <a:r>
              <a:rPr lang="ru-RU" sz="2400" b="1" dirty="0" smtClean="0"/>
              <a:t>Будьте добры в слове и кротки в деле</a:t>
            </a:r>
            <a:r>
              <a:rPr lang="ru-RU" sz="2400" dirty="0" smtClean="0"/>
              <a:t>, </a:t>
            </a:r>
            <a:r>
              <a:rPr lang="ru-RU" sz="2400" b="1" dirty="0" smtClean="0"/>
              <a:t>отказываясь от своих желаний</a:t>
            </a:r>
            <a:r>
              <a:rPr lang="ru-RU" sz="2400" dirty="0" smtClean="0"/>
              <a:t>.</a:t>
            </a:r>
          </a:p>
          <a:p>
            <a:pPr marL="0" indent="0" algn="ctr">
              <a:buNone/>
            </a:pPr>
            <a:r>
              <a:rPr lang="ru-RU" sz="2400" dirty="0" smtClean="0"/>
              <a:t> Внимательно следите за своей речью, потому что она оказывает могущественное влияние к добру или ко злу. </a:t>
            </a:r>
          </a:p>
          <a:p>
            <a:pPr marL="0" indent="0" algn="ctr">
              <a:buNone/>
            </a:pPr>
            <a:r>
              <a:rPr lang="ru-RU" sz="2400" dirty="0" smtClean="0"/>
              <a:t>Не позволяйте </a:t>
            </a:r>
            <a:r>
              <a:rPr lang="ru-RU" sz="2400" b="1" dirty="0" smtClean="0"/>
              <a:t>резким</a:t>
            </a:r>
            <a:r>
              <a:rPr lang="ru-RU" sz="2400" dirty="0" smtClean="0"/>
              <a:t> словам исходить из ваших уст</a:t>
            </a:r>
            <a:r>
              <a:rPr lang="en-US" sz="2400" dirty="0" smtClean="0"/>
              <a:t>”</a:t>
            </a:r>
            <a:endParaRPr lang="en-US" sz="2400" dirty="0"/>
          </a:p>
          <a:p>
            <a:pPr marL="0" indent="0" algn="ctr">
              <a:buNone/>
            </a:pPr>
            <a:r>
              <a:rPr lang="ru-RU" sz="1600" dirty="0" err="1" smtClean="0"/>
              <a:t>Эллен</a:t>
            </a:r>
            <a:r>
              <a:rPr lang="ru-RU" sz="1600" dirty="0" smtClean="0"/>
              <a:t> Уайт «Христианский дом», с.</a:t>
            </a:r>
            <a:r>
              <a:rPr lang="en-US" sz="1600" dirty="0" smtClean="0"/>
              <a:t> </a:t>
            </a:r>
            <a:r>
              <a:rPr lang="en-US" sz="1600" dirty="0"/>
              <a:t>106</a:t>
            </a:r>
          </a:p>
        </p:txBody>
      </p:sp>
      <p:sp>
        <p:nvSpPr>
          <p:cNvPr id="8" name="Title 1">
            <a:extLst>
              <a:ext uri="{FF2B5EF4-FFF2-40B4-BE49-F238E27FC236}">
                <a16:creationId xmlns:a16="http://schemas.microsoft.com/office/drawing/2014/main" id="{32B5BB30-2FB8-564F-A0E7-C21080355977}"/>
              </a:ext>
            </a:extLst>
          </p:cNvPr>
          <p:cNvSpPr>
            <a:spLocks noGrp="1"/>
          </p:cNvSpPr>
          <p:nvPr>
            <p:ph type="title"/>
          </p:nvPr>
        </p:nvSpPr>
        <p:spPr>
          <a:xfrm>
            <a:off x="1319275" y="462282"/>
            <a:ext cx="10515600" cy="1325563"/>
          </a:xfrm>
        </p:spPr>
        <p:txBody>
          <a:bodyPr>
            <a:normAutofit/>
          </a:bodyPr>
          <a:lstStyle/>
          <a:p>
            <a:pPr algn="ctr"/>
            <a:r>
              <a:rPr lang="ru-RU" sz="2400" dirty="0" smtClean="0">
                <a:latin typeface="Avenir Next" panose="020B0503020202020204" pitchFamily="34" charset="0"/>
              </a:rPr>
              <a:t>СИЛА СЛОВ, </a:t>
            </a:r>
            <a:br>
              <a:rPr lang="ru-RU" sz="2400" dirty="0" smtClean="0">
                <a:latin typeface="Avenir Next" panose="020B0503020202020204" pitchFamily="34" charset="0"/>
              </a:rPr>
            </a:br>
            <a:r>
              <a:rPr lang="ru-RU" sz="2400" b="1" dirty="0" smtClean="0">
                <a:latin typeface="Avenir Next" panose="020B0503020202020204" pitchFamily="34" charset="0"/>
              </a:rPr>
              <a:t>СКАЗАННЫХ С УВАЖЕНИЕМ</a:t>
            </a:r>
            <a:endParaRPr lang="en-US" sz="2400" b="1" dirty="0">
              <a:latin typeface="Avenir Next" panose="020B0503020202020204" pitchFamily="34" charset="0"/>
            </a:endParaRPr>
          </a:p>
        </p:txBody>
      </p:sp>
    </p:spTree>
    <p:extLst>
      <p:ext uri="{BB962C8B-B14F-4D97-AF65-F5344CB8AC3E}">
        <p14:creationId xmlns:p14="http://schemas.microsoft.com/office/powerpoint/2010/main" val="26742326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208F72-8CDE-2C4A-ABCD-C3F09DFBE401}"/>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48FC2D5F-C82F-544D-97EA-F0099A8F8E66}"/>
              </a:ext>
            </a:extLst>
          </p:cNvPr>
          <p:cNvSpPr>
            <a:spLocks noGrp="1"/>
          </p:cNvSpPr>
          <p:nvPr>
            <p:ph type="title"/>
          </p:nvPr>
        </p:nvSpPr>
        <p:spPr>
          <a:xfrm>
            <a:off x="1331094" y="700795"/>
            <a:ext cx="10207906" cy="1325563"/>
          </a:xfrm>
        </p:spPr>
        <p:txBody>
          <a:bodyPr>
            <a:normAutofit/>
          </a:bodyPr>
          <a:lstStyle/>
          <a:p>
            <a:pPr algn="ctr"/>
            <a:r>
              <a:rPr lang="ru-RU" sz="3600" dirty="0" smtClean="0">
                <a:latin typeface="Avenir Next" panose="020B0503020202020204" pitchFamily="34" charset="0"/>
              </a:rPr>
              <a:t>СИЛА СЛОВ</a:t>
            </a:r>
            <a:r>
              <a:rPr lang="en-US" sz="3600" dirty="0" smtClean="0">
                <a:latin typeface="Avenir Next" panose="020B0503020202020204" pitchFamily="34" charset="0"/>
              </a:rPr>
              <a:t> </a:t>
            </a:r>
            <a:r>
              <a:rPr lang="ru-RU" sz="3600" b="1" dirty="0" smtClean="0">
                <a:latin typeface="Avenir Next" panose="020B0503020202020204" pitchFamily="34" charset="0"/>
              </a:rPr>
              <a:t>В ПОДЧИНЕНИИ И ОБЪЕДИНЕНИИ</a:t>
            </a:r>
            <a:endParaRPr lang="en-US" sz="3600"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id="{3C807285-E2AF-9544-98EB-201E80537CC5}"/>
              </a:ext>
            </a:extLst>
          </p:cNvPr>
          <p:cNvSpPr>
            <a:spLocks noGrp="1"/>
          </p:cNvSpPr>
          <p:nvPr>
            <p:ph idx="1"/>
          </p:nvPr>
        </p:nvSpPr>
        <p:spPr>
          <a:xfrm>
            <a:off x="2569579" y="2207590"/>
            <a:ext cx="7743463" cy="4401553"/>
          </a:xfrm>
        </p:spPr>
        <p:txBody>
          <a:bodyPr>
            <a:normAutofit/>
          </a:bodyPr>
          <a:lstStyle/>
          <a:p>
            <a:pPr marL="0" indent="0" algn="ctr">
              <a:lnSpc>
                <a:spcPct val="100000"/>
              </a:lnSpc>
              <a:buNone/>
            </a:pPr>
            <a:r>
              <a:rPr lang="en-US" sz="2400" dirty="0" smtClean="0"/>
              <a:t>“</a:t>
            </a:r>
            <a:r>
              <a:rPr lang="ru-RU" sz="2400" dirty="0" smtClean="0"/>
              <a:t>Мужчины и женщины могут достичь Божьего идеала в отношении себя, если они </a:t>
            </a:r>
            <a:r>
              <a:rPr lang="ru-RU" sz="2400" b="1" dirty="0" smtClean="0"/>
              <a:t>примут Христа как своего помощника</a:t>
            </a:r>
            <a:r>
              <a:rPr lang="ru-RU" sz="2400" dirty="0" smtClean="0"/>
              <a:t>.</a:t>
            </a:r>
          </a:p>
          <a:p>
            <a:pPr marL="0" indent="0" algn="ctr">
              <a:lnSpc>
                <a:spcPct val="100000"/>
              </a:lnSpc>
              <a:buNone/>
            </a:pPr>
            <a:r>
              <a:rPr lang="ru-RU" sz="2400" dirty="0" smtClean="0"/>
              <a:t> Что не может сделать человеческая мудрость, то </a:t>
            </a:r>
            <a:r>
              <a:rPr lang="ru-RU" sz="2400" b="1" dirty="0" smtClean="0"/>
              <a:t>совершит Его благодать</a:t>
            </a:r>
            <a:r>
              <a:rPr lang="ru-RU" sz="2400" dirty="0" smtClean="0"/>
              <a:t>, но лишь для тех, кто отдал себя Ему, полагаясь на Него с любовью. </a:t>
            </a:r>
          </a:p>
          <a:p>
            <a:pPr marL="0" indent="0" algn="ctr">
              <a:lnSpc>
                <a:spcPct val="100000"/>
              </a:lnSpc>
              <a:buNone/>
            </a:pPr>
            <a:r>
              <a:rPr lang="ru-RU" sz="2400" dirty="0" smtClean="0"/>
              <a:t>Его провидение может </a:t>
            </a:r>
            <a:r>
              <a:rPr lang="ru-RU" sz="2400" b="1" dirty="0" smtClean="0"/>
              <a:t>соединить сердца узами</a:t>
            </a:r>
            <a:r>
              <a:rPr lang="ru-RU" sz="2400" dirty="0" smtClean="0"/>
              <a:t> небесного происхождения.</a:t>
            </a:r>
          </a:p>
          <a:p>
            <a:pPr marL="0" indent="0" algn="ctr">
              <a:lnSpc>
                <a:spcPct val="100000"/>
              </a:lnSpc>
              <a:buNone/>
            </a:pPr>
            <a:r>
              <a:rPr lang="ru-RU" sz="2400" dirty="0" smtClean="0"/>
              <a:t> </a:t>
            </a:r>
            <a:r>
              <a:rPr lang="ru-RU" sz="2400" b="1" dirty="0" smtClean="0"/>
              <a:t>Любовь</a:t>
            </a:r>
            <a:r>
              <a:rPr lang="ru-RU" sz="2400" dirty="0" smtClean="0"/>
              <a:t> не будет просто обменом приятными и лестными словами</a:t>
            </a:r>
            <a:r>
              <a:rPr lang="en-US" sz="2400" dirty="0" smtClean="0"/>
              <a:t>.</a:t>
            </a:r>
            <a:endParaRPr lang="en-US" sz="2400" dirty="0"/>
          </a:p>
        </p:txBody>
      </p:sp>
    </p:spTree>
    <p:extLst>
      <p:ext uri="{BB962C8B-B14F-4D97-AF65-F5344CB8AC3E}">
        <p14:creationId xmlns:p14="http://schemas.microsoft.com/office/powerpoint/2010/main" val="3669172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A8EB8C-C19D-9248-AE0E-FFBB4E361510}"/>
              </a:ext>
            </a:extLst>
          </p:cNvPr>
          <p:cNvPicPr>
            <a:picLocks noChangeAspect="1"/>
          </p:cNvPicPr>
          <p:nvPr/>
        </p:nvPicPr>
        <p:blipFill>
          <a:blip r:embed="rId3"/>
          <a:stretch>
            <a:fillRect/>
          </a:stretch>
        </p:blipFill>
        <p:spPr>
          <a:xfrm>
            <a:off x="0" y="0"/>
            <a:ext cx="12297508" cy="6858000"/>
          </a:xfrm>
          <a:prstGeom prst="rect">
            <a:avLst/>
          </a:prstGeom>
        </p:spPr>
      </p:pic>
      <p:sp>
        <p:nvSpPr>
          <p:cNvPr id="2" name="Title 1">
            <a:extLst>
              <a:ext uri="{FF2B5EF4-FFF2-40B4-BE49-F238E27FC236}">
                <a16:creationId xmlns:a16="http://schemas.microsoft.com/office/drawing/2014/main" id="{C3E72385-85AA-044A-A47D-28C83B073FCF}"/>
              </a:ext>
            </a:extLst>
          </p:cNvPr>
          <p:cNvSpPr>
            <a:spLocks noGrp="1"/>
          </p:cNvSpPr>
          <p:nvPr>
            <p:ph type="title"/>
          </p:nvPr>
        </p:nvSpPr>
        <p:spPr>
          <a:xfrm>
            <a:off x="1828801" y="323850"/>
            <a:ext cx="9161585" cy="1325563"/>
          </a:xfrm>
        </p:spPr>
        <p:txBody>
          <a:bodyPr>
            <a:normAutofit/>
          </a:bodyPr>
          <a:lstStyle/>
          <a:p>
            <a:pPr algn="ctr"/>
            <a:r>
              <a:rPr lang="en-US" b="1" dirty="0"/>
              <a:t>end</a:t>
            </a:r>
            <a:r>
              <a:rPr lang="en-US" b="1" dirty="0">
                <a:solidFill>
                  <a:srgbClr val="C00000"/>
                </a:solidFill>
              </a:rPr>
              <a:t>it</a:t>
            </a:r>
            <a:r>
              <a:rPr lang="en-US" b="1" dirty="0"/>
              <a:t>now</a:t>
            </a:r>
            <a:r>
              <a:rPr lang="en-US" dirty="0"/>
              <a:t>®️ </a:t>
            </a:r>
            <a:br>
              <a:rPr lang="en-US" dirty="0"/>
            </a:br>
            <a:r>
              <a:rPr lang="ru-RU" sz="3000" dirty="0" smtClean="0">
                <a:latin typeface="Avenir Next" panose="020B0503020202020204" pitchFamily="34" charset="0"/>
              </a:rPr>
              <a:t>ДЕНЬ ПРОФИЛАКТИКИ НАСИЛИЯ НАПОМИНАЕТ НАМ</a:t>
            </a:r>
            <a:r>
              <a:rPr lang="en-US" sz="3600" dirty="0" smtClean="0">
                <a:latin typeface="Avenir Next" panose="020B0503020202020204" pitchFamily="34" charset="0"/>
              </a:rPr>
              <a:t>:</a:t>
            </a:r>
            <a:endParaRPr lang="en-US" dirty="0">
              <a:latin typeface="Avenir Next" panose="020B0503020202020204" pitchFamily="34" charset="0"/>
            </a:endParaRPr>
          </a:p>
        </p:txBody>
      </p:sp>
      <p:sp>
        <p:nvSpPr>
          <p:cNvPr id="3" name="Content Placeholder 2">
            <a:extLst>
              <a:ext uri="{FF2B5EF4-FFF2-40B4-BE49-F238E27FC236}">
                <a16:creationId xmlns:a16="http://schemas.microsoft.com/office/drawing/2014/main" id="{B29B2BFF-ACC4-4A4E-87C4-7F0597BEB111}"/>
              </a:ext>
            </a:extLst>
          </p:cNvPr>
          <p:cNvSpPr>
            <a:spLocks noGrp="1"/>
          </p:cNvSpPr>
          <p:nvPr>
            <p:ph sz="half" idx="1"/>
          </p:nvPr>
        </p:nvSpPr>
        <p:spPr>
          <a:xfrm>
            <a:off x="744416" y="2282822"/>
            <a:ext cx="5181600" cy="4351338"/>
          </a:xfrm>
        </p:spPr>
        <p:txBody>
          <a:bodyPr>
            <a:normAutofit fontScale="92500" lnSpcReduction="20000"/>
          </a:bodyPr>
          <a:lstStyle/>
          <a:p>
            <a:pPr marL="0" indent="0">
              <a:buNone/>
            </a:pPr>
            <a:r>
              <a:rPr lang="ru-RU" sz="2400" b="1" dirty="0" smtClean="0"/>
              <a:t>Виды насильственной смерти</a:t>
            </a:r>
            <a:r>
              <a:rPr lang="en-US" sz="2400" b="1" dirty="0" smtClean="0"/>
              <a:t>:</a:t>
            </a:r>
            <a:endParaRPr lang="en-US" sz="2400" b="1" dirty="0"/>
          </a:p>
          <a:p>
            <a:r>
              <a:rPr lang="ru-RU" sz="2400" dirty="0" smtClean="0"/>
              <a:t>Коллективная </a:t>
            </a:r>
            <a:r>
              <a:rPr lang="en-US" sz="2400" dirty="0" smtClean="0"/>
              <a:t>(</a:t>
            </a:r>
            <a:r>
              <a:rPr lang="ru-RU" sz="2400" dirty="0" smtClean="0"/>
              <a:t>например, бандитские группировки, войны</a:t>
            </a:r>
            <a:r>
              <a:rPr lang="en-US" sz="2400" dirty="0" smtClean="0"/>
              <a:t>)</a:t>
            </a:r>
            <a:endParaRPr lang="en-US" sz="2400" dirty="0"/>
          </a:p>
          <a:p>
            <a:r>
              <a:rPr lang="ru-RU" sz="2400" dirty="0" err="1" smtClean="0"/>
              <a:t>Самонаправленная</a:t>
            </a:r>
            <a:r>
              <a:rPr lang="ru-RU" sz="2400" dirty="0" smtClean="0"/>
              <a:t> </a:t>
            </a:r>
            <a:r>
              <a:rPr lang="en-US" sz="2400" dirty="0" smtClean="0"/>
              <a:t>(</a:t>
            </a:r>
            <a:r>
              <a:rPr lang="ru-RU" sz="2400" dirty="0" smtClean="0"/>
              <a:t>например, самоубийство</a:t>
            </a:r>
            <a:r>
              <a:rPr lang="en-US" sz="2400" dirty="0" smtClean="0"/>
              <a:t>)</a:t>
            </a:r>
            <a:endParaRPr lang="en-US" sz="2400" dirty="0"/>
          </a:p>
          <a:p>
            <a:r>
              <a:rPr lang="ru-RU" sz="2400" dirty="0" smtClean="0"/>
              <a:t>Межличностная </a:t>
            </a:r>
            <a:r>
              <a:rPr lang="en-US" sz="2400" dirty="0" smtClean="0"/>
              <a:t>(</a:t>
            </a:r>
            <a:r>
              <a:rPr lang="ru-RU" sz="2400" dirty="0" smtClean="0"/>
              <a:t>например, в результате домашнего насилия</a:t>
            </a:r>
            <a:r>
              <a:rPr lang="en-US" sz="2400" dirty="0" smtClean="0"/>
              <a:t>) </a:t>
            </a:r>
            <a:endParaRPr lang="en-US" sz="2400" dirty="0"/>
          </a:p>
          <a:p>
            <a:pPr marL="0" indent="0">
              <a:buNone/>
            </a:pPr>
            <a:endParaRPr lang="en-US" sz="2400" dirty="0"/>
          </a:p>
          <a:p>
            <a:pPr marL="0" indent="0">
              <a:buNone/>
            </a:pPr>
            <a:r>
              <a:rPr lang="ru-RU" sz="2400" dirty="0" smtClean="0"/>
              <a:t>Смертность от межличностного насилия по всему миру</a:t>
            </a:r>
            <a:r>
              <a:rPr lang="en-US" sz="2400" dirty="0" smtClean="0"/>
              <a:t>: </a:t>
            </a:r>
            <a:r>
              <a:rPr lang="en-US" sz="2400" b="1" dirty="0"/>
              <a:t>1.3 </a:t>
            </a:r>
            <a:r>
              <a:rPr lang="ru-RU" sz="2400" b="1" dirty="0" smtClean="0"/>
              <a:t>миллиона каждый год</a:t>
            </a:r>
            <a:endParaRPr lang="en-US" sz="2400" dirty="0" smtClean="0"/>
          </a:p>
          <a:p>
            <a:pPr marL="0" indent="0">
              <a:buNone/>
            </a:pPr>
            <a:r>
              <a:rPr lang="ru-RU" sz="2400" dirty="0" smtClean="0"/>
              <a:t>Что составляет</a:t>
            </a:r>
            <a:r>
              <a:rPr lang="en-US" sz="2400" dirty="0" smtClean="0"/>
              <a:t> 2.5% </a:t>
            </a:r>
            <a:r>
              <a:rPr lang="ru-RU" sz="2400" dirty="0" smtClean="0"/>
              <a:t>от общей смертности</a:t>
            </a:r>
            <a:r>
              <a:rPr lang="en-US" sz="2400" dirty="0" smtClean="0"/>
              <a:t>.</a:t>
            </a:r>
          </a:p>
          <a:p>
            <a:pPr marL="0" indent="0">
              <a:buNone/>
            </a:pPr>
            <a:endParaRPr lang="en-US" sz="2400" dirty="0"/>
          </a:p>
        </p:txBody>
      </p:sp>
      <p:sp>
        <p:nvSpPr>
          <p:cNvPr id="4" name="Content Placeholder 3">
            <a:extLst>
              <a:ext uri="{FF2B5EF4-FFF2-40B4-BE49-F238E27FC236}">
                <a16:creationId xmlns:a16="http://schemas.microsoft.com/office/drawing/2014/main" id="{863266B1-81F3-4F4F-A2A0-B496B754594D}"/>
              </a:ext>
            </a:extLst>
          </p:cNvPr>
          <p:cNvSpPr>
            <a:spLocks noGrp="1"/>
          </p:cNvSpPr>
          <p:nvPr>
            <p:ph sz="half" idx="2"/>
          </p:nvPr>
        </p:nvSpPr>
        <p:spPr>
          <a:xfrm>
            <a:off x="5914294" y="2247653"/>
            <a:ext cx="4097215" cy="4351338"/>
          </a:xfrm>
        </p:spPr>
        <p:txBody>
          <a:bodyPr>
            <a:normAutofit fontScale="92500" lnSpcReduction="20000"/>
          </a:bodyPr>
          <a:lstStyle/>
          <a:p>
            <a:pPr marL="0" indent="0">
              <a:buNone/>
            </a:pPr>
            <a:r>
              <a:rPr lang="ru-RU" sz="2400" b="1" dirty="0" smtClean="0"/>
              <a:t>Формы межличностного насилия</a:t>
            </a:r>
            <a:r>
              <a:rPr lang="en-US" sz="2400" b="1" dirty="0" smtClean="0"/>
              <a:t>:</a:t>
            </a:r>
            <a:endParaRPr lang="en-US" sz="2400" b="1" dirty="0"/>
          </a:p>
          <a:p>
            <a:r>
              <a:rPr lang="ru-RU" sz="2400" dirty="0" smtClean="0"/>
              <a:t>Физическое</a:t>
            </a:r>
            <a:endParaRPr lang="en-US" sz="2400" dirty="0"/>
          </a:p>
          <a:p>
            <a:r>
              <a:rPr lang="ru-RU" sz="2400" dirty="0" smtClean="0"/>
              <a:t>Сексуальное</a:t>
            </a:r>
            <a:endParaRPr lang="en-US" sz="2400" dirty="0"/>
          </a:p>
          <a:p>
            <a:r>
              <a:rPr lang="ru-RU" sz="2400" dirty="0" smtClean="0"/>
              <a:t>Психологическое</a:t>
            </a:r>
            <a:endParaRPr lang="en-US" sz="2400" dirty="0"/>
          </a:p>
          <a:p>
            <a:r>
              <a:rPr lang="ru-RU" sz="2400" dirty="0" smtClean="0"/>
              <a:t>Игнорирование</a:t>
            </a:r>
            <a:endParaRPr lang="en-US" sz="2400" dirty="0"/>
          </a:p>
          <a:p>
            <a:pPr marL="0" indent="0">
              <a:buNone/>
            </a:pPr>
            <a:r>
              <a:rPr lang="ru-RU" sz="2400" dirty="0" smtClean="0"/>
              <a:t>Межличностное насилие без смертельного исхода встречается </a:t>
            </a:r>
            <a:r>
              <a:rPr lang="ru-RU" sz="2400" b="1" dirty="0" smtClean="0"/>
              <a:t>чаще, чем  убийства.</a:t>
            </a:r>
            <a:endParaRPr lang="en-US" sz="2400" dirty="0"/>
          </a:p>
          <a:p>
            <a:pPr marL="0" indent="0">
              <a:buNone/>
            </a:pPr>
            <a:r>
              <a:rPr lang="ru-RU" sz="2400" dirty="0" smtClean="0"/>
              <a:t>Точное количество переживших насилие и страдающих от его калечащих последствий неизвестно. </a:t>
            </a:r>
            <a:endParaRPr lang="en-US" sz="2400" dirty="0"/>
          </a:p>
        </p:txBody>
      </p:sp>
    </p:spTree>
    <p:extLst>
      <p:ext uri="{BB962C8B-B14F-4D97-AF65-F5344CB8AC3E}">
        <p14:creationId xmlns:p14="http://schemas.microsoft.com/office/powerpoint/2010/main" val="38429072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99603F-DDFC-A745-B4E0-DF17587E9F5F}"/>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id="{83A63C47-292C-804D-A867-1F1F87C37CC3}"/>
              </a:ext>
            </a:extLst>
          </p:cNvPr>
          <p:cNvSpPr>
            <a:spLocks noGrp="1"/>
          </p:cNvSpPr>
          <p:nvPr>
            <p:ph idx="1"/>
          </p:nvPr>
        </p:nvSpPr>
        <p:spPr>
          <a:xfrm>
            <a:off x="3105149" y="2323336"/>
            <a:ext cx="7219951" cy="3982214"/>
          </a:xfrm>
        </p:spPr>
        <p:txBody>
          <a:bodyPr>
            <a:normAutofit/>
          </a:bodyPr>
          <a:lstStyle/>
          <a:p>
            <a:pPr marL="0" indent="0" algn="ctr">
              <a:buNone/>
            </a:pPr>
            <a:r>
              <a:rPr lang="ru-RU" sz="2400" dirty="0" smtClean="0"/>
              <a:t>Небесный ткацкий станок сплетает основу ткани и саму ткань более прекрасную, более прочную, чем могут соткать лучшие ткацкие станки на земле.</a:t>
            </a:r>
          </a:p>
          <a:p>
            <a:pPr marL="0" indent="0" algn="ctr">
              <a:buNone/>
            </a:pPr>
            <a:r>
              <a:rPr lang="ru-RU" sz="2400" dirty="0" smtClean="0"/>
              <a:t> </a:t>
            </a:r>
            <a:r>
              <a:rPr lang="ru-RU" sz="2400" b="1" dirty="0" smtClean="0"/>
              <a:t>В результате</a:t>
            </a:r>
            <a:r>
              <a:rPr lang="ru-RU" sz="2400" dirty="0" smtClean="0"/>
              <a:t> появляется не материальная ткань, а та, что </a:t>
            </a:r>
            <a:r>
              <a:rPr lang="ru-RU" sz="2400" b="1" dirty="0" smtClean="0"/>
              <a:t>никогда не износится и выдержит любое испытание</a:t>
            </a:r>
            <a:r>
              <a:rPr lang="ru-RU" sz="2400" dirty="0" smtClean="0"/>
              <a:t>. </a:t>
            </a:r>
          </a:p>
          <a:p>
            <a:pPr marL="0" indent="0" algn="ctr">
              <a:buNone/>
            </a:pPr>
            <a:r>
              <a:rPr lang="ru-RU" sz="2400" dirty="0" smtClean="0"/>
              <a:t>Сердце будет </a:t>
            </a:r>
            <a:r>
              <a:rPr lang="ru-RU" sz="2400" b="1" dirty="0" smtClean="0"/>
              <a:t>связано</a:t>
            </a:r>
            <a:r>
              <a:rPr lang="ru-RU" sz="2400" dirty="0" smtClean="0"/>
              <a:t> с сердцем </a:t>
            </a:r>
            <a:r>
              <a:rPr lang="ru-RU" sz="2400" b="1" dirty="0" smtClean="0"/>
              <a:t>золотыми узами прочной любви</a:t>
            </a:r>
            <a:r>
              <a:rPr lang="en-US" sz="2400" dirty="0" smtClean="0"/>
              <a:t>”</a:t>
            </a:r>
            <a:endParaRPr lang="en-US" sz="2400" dirty="0"/>
          </a:p>
          <a:p>
            <a:pPr marL="0" indent="0" algn="ctr">
              <a:buNone/>
            </a:pPr>
            <a:r>
              <a:rPr lang="ru-RU" sz="1600" dirty="0" err="1" smtClean="0"/>
              <a:t>Эллен</a:t>
            </a:r>
            <a:r>
              <a:rPr lang="ru-RU" sz="1600" dirty="0" smtClean="0"/>
              <a:t> Уайт «Служение исцеления», с.</a:t>
            </a:r>
            <a:r>
              <a:rPr lang="en-US" sz="1600" dirty="0" smtClean="0"/>
              <a:t> </a:t>
            </a:r>
            <a:r>
              <a:rPr lang="en-US" sz="1600" dirty="0"/>
              <a:t>362</a:t>
            </a:r>
          </a:p>
        </p:txBody>
      </p:sp>
      <p:sp>
        <p:nvSpPr>
          <p:cNvPr id="6" name="Title 1">
            <a:extLst>
              <a:ext uri="{FF2B5EF4-FFF2-40B4-BE49-F238E27FC236}">
                <a16:creationId xmlns:a16="http://schemas.microsoft.com/office/drawing/2014/main" id="{48FC2D5F-C82F-544D-97EA-F0099A8F8E66}"/>
              </a:ext>
            </a:extLst>
          </p:cNvPr>
          <p:cNvSpPr txBox="1">
            <a:spLocks/>
          </p:cNvSpPr>
          <p:nvPr/>
        </p:nvSpPr>
        <p:spPr>
          <a:xfrm>
            <a:off x="1331094" y="571500"/>
            <a:ext cx="10207906"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3600" b="0" i="0" u="none" strike="noStrike" kern="1200" cap="none" spc="0" normalizeH="0" baseline="0" noProof="0" dirty="0" smtClean="0">
                <a:ln>
                  <a:noFill/>
                </a:ln>
                <a:solidFill>
                  <a:schemeClr val="tx1"/>
                </a:solidFill>
                <a:effectLst/>
                <a:uLnTx/>
                <a:uFillTx/>
                <a:latin typeface="Avenir Next" panose="020B0503020202020204" pitchFamily="34" charset="0"/>
                <a:ea typeface="+mj-ea"/>
                <a:cs typeface="+mj-cs"/>
              </a:rPr>
              <a:t>СИЛА СЛОВ</a:t>
            </a:r>
            <a:r>
              <a:rPr kumimoji="0" lang="en-US" sz="3600" b="0" i="0" u="none" strike="noStrike" kern="1200" cap="none" spc="0" normalizeH="0" baseline="0" noProof="0" dirty="0" smtClean="0">
                <a:ln>
                  <a:noFill/>
                </a:ln>
                <a:solidFill>
                  <a:schemeClr val="tx1"/>
                </a:solidFill>
                <a:effectLst/>
                <a:uLnTx/>
                <a:uFillTx/>
                <a:latin typeface="Avenir Next" panose="020B0503020202020204" pitchFamily="34" charset="0"/>
                <a:ea typeface="+mj-ea"/>
                <a:cs typeface="+mj-cs"/>
              </a:rPr>
              <a:t> </a:t>
            </a:r>
            <a:r>
              <a:rPr kumimoji="0" lang="ru-RU" sz="3600" b="1" i="0" u="none" strike="noStrike" kern="1200" cap="none" spc="0" normalizeH="0" baseline="0" noProof="0" dirty="0" smtClean="0">
                <a:ln>
                  <a:noFill/>
                </a:ln>
                <a:solidFill>
                  <a:schemeClr val="tx1"/>
                </a:solidFill>
                <a:effectLst/>
                <a:uLnTx/>
                <a:uFillTx/>
                <a:latin typeface="Avenir Next" panose="020B0503020202020204" pitchFamily="34" charset="0"/>
                <a:ea typeface="+mj-ea"/>
                <a:cs typeface="+mj-cs"/>
              </a:rPr>
              <a:t>В ПОДЧИНЕНИИ И ОБЪЕДИНЕНИИ</a:t>
            </a:r>
            <a:endParaRPr kumimoji="0" lang="en-US" sz="3600" b="1" i="0" u="none" strike="noStrike" kern="1200" cap="none" spc="0" normalizeH="0" baseline="0" noProof="0" dirty="0">
              <a:ln>
                <a:noFill/>
              </a:ln>
              <a:solidFill>
                <a:schemeClr val="tx1"/>
              </a:solidFill>
              <a:effectLst/>
              <a:uLnTx/>
              <a:uFillTx/>
              <a:latin typeface="Avenir Next" panose="020B0503020202020204" pitchFamily="34" charset="0"/>
              <a:ea typeface="+mj-ea"/>
              <a:cs typeface="+mj-cs"/>
            </a:endParaRPr>
          </a:p>
        </p:txBody>
      </p:sp>
    </p:spTree>
    <p:extLst>
      <p:ext uri="{BB962C8B-B14F-4D97-AF65-F5344CB8AC3E}">
        <p14:creationId xmlns:p14="http://schemas.microsoft.com/office/powerpoint/2010/main" val="32569618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55A314-EEBC-3544-9B34-9FA0A6427881}"/>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A4A3C3CE-4D19-9C45-BED5-C07FF31B2F18}"/>
              </a:ext>
            </a:extLst>
          </p:cNvPr>
          <p:cNvSpPr>
            <a:spLocks noGrp="1"/>
          </p:cNvSpPr>
          <p:nvPr>
            <p:ph type="title"/>
          </p:nvPr>
        </p:nvSpPr>
        <p:spPr>
          <a:xfrm>
            <a:off x="1342425" y="476912"/>
            <a:ext cx="9987987" cy="1325563"/>
          </a:xfrm>
        </p:spPr>
        <p:txBody>
          <a:bodyPr>
            <a:normAutofit/>
          </a:bodyPr>
          <a:lstStyle/>
          <a:p>
            <a:pPr algn="ctr"/>
            <a:r>
              <a:rPr lang="ru-RU" sz="3600" dirty="0" smtClean="0">
                <a:latin typeface="Avenir Next" panose="020B0503020202020204" pitchFamily="34" charset="0"/>
              </a:rPr>
              <a:t>СИЛА </a:t>
            </a:r>
            <a:r>
              <a:rPr lang="ru-RU" sz="3600" b="1" dirty="0" smtClean="0">
                <a:latin typeface="Avenir Next" panose="020B0503020202020204" pitchFamily="34" charset="0"/>
              </a:rPr>
              <a:t>БОЖЬЕГО СЛОВА ДЛЯ ТЕБЯ</a:t>
            </a:r>
            <a:endParaRPr lang="en-US" sz="3600"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id="{BF701FF9-2BE2-A047-8E01-3BCEF8B22258}"/>
              </a:ext>
            </a:extLst>
          </p:cNvPr>
          <p:cNvSpPr>
            <a:spLocks noGrp="1"/>
          </p:cNvSpPr>
          <p:nvPr>
            <p:ph idx="1"/>
          </p:nvPr>
        </p:nvSpPr>
        <p:spPr>
          <a:xfrm>
            <a:off x="3638550" y="1802475"/>
            <a:ext cx="6800850" cy="4351338"/>
          </a:xfrm>
        </p:spPr>
        <p:txBody>
          <a:bodyPr/>
          <a:lstStyle/>
          <a:p>
            <a:pPr marL="0" indent="0" algn="ctr">
              <a:buNone/>
            </a:pPr>
            <a:endParaRPr lang="en-US" dirty="0"/>
          </a:p>
          <a:p>
            <a:pPr marL="0" indent="0" algn="ctr">
              <a:buNone/>
            </a:pPr>
            <a:endParaRPr lang="en-US" dirty="0"/>
          </a:p>
          <a:p>
            <a:pPr marL="0" indent="0" algn="ctr">
              <a:buNone/>
            </a:pPr>
            <a:r>
              <a:rPr lang="en-US" dirty="0" smtClean="0"/>
              <a:t>“</a:t>
            </a:r>
            <a:r>
              <a:rPr lang="ru-RU" dirty="0" smtClean="0"/>
              <a:t>Я искупил тебя,</a:t>
            </a:r>
          </a:p>
          <a:p>
            <a:pPr marL="0" indent="0" algn="ctr">
              <a:buNone/>
            </a:pPr>
            <a:r>
              <a:rPr lang="ru-RU" dirty="0" smtClean="0"/>
              <a:t> </a:t>
            </a:r>
            <a:r>
              <a:rPr lang="ru-RU" b="1" dirty="0" smtClean="0"/>
              <a:t>назвал тебя по имени</a:t>
            </a:r>
            <a:r>
              <a:rPr lang="ru-RU" dirty="0" smtClean="0"/>
              <a:t> твоему; </a:t>
            </a:r>
          </a:p>
          <a:p>
            <a:pPr marL="0" indent="0" algn="ctr">
              <a:buNone/>
            </a:pPr>
            <a:r>
              <a:rPr lang="ru-RU" dirty="0" smtClean="0"/>
              <a:t>ты </a:t>
            </a:r>
            <a:r>
              <a:rPr lang="ru-RU" b="1" dirty="0" smtClean="0"/>
              <a:t>Мой</a:t>
            </a:r>
            <a:r>
              <a:rPr lang="en-US" dirty="0" smtClean="0"/>
              <a:t>”</a:t>
            </a:r>
            <a:endParaRPr lang="en-US" dirty="0"/>
          </a:p>
          <a:p>
            <a:pPr marL="0" indent="0" algn="ctr">
              <a:buNone/>
            </a:pPr>
            <a:endParaRPr lang="en-US" dirty="0"/>
          </a:p>
          <a:p>
            <a:pPr marL="0" indent="0" algn="ctr">
              <a:buNone/>
            </a:pPr>
            <a:r>
              <a:rPr lang="ru-RU" sz="1800" dirty="0" smtClean="0"/>
              <a:t>Исаия </a:t>
            </a:r>
            <a:r>
              <a:rPr lang="en-US" sz="1800" dirty="0" smtClean="0"/>
              <a:t>43:1</a:t>
            </a:r>
            <a:endParaRPr lang="en-US" sz="1800" dirty="0"/>
          </a:p>
          <a:p>
            <a:pPr marL="0" indent="0">
              <a:buNone/>
            </a:pPr>
            <a:endParaRPr lang="en-US" dirty="0"/>
          </a:p>
        </p:txBody>
      </p:sp>
    </p:spTree>
    <p:extLst>
      <p:ext uri="{BB962C8B-B14F-4D97-AF65-F5344CB8AC3E}">
        <p14:creationId xmlns:p14="http://schemas.microsoft.com/office/powerpoint/2010/main" val="23992169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A21E7D-4A72-BA49-9FFD-B1E5F3887B8A}"/>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id="{BF701FF9-2BE2-A047-8E01-3BCEF8B22258}"/>
              </a:ext>
            </a:extLst>
          </p:cNvPr>
          <p:cNvSpPr>
            <a:spLocks noGrp="1"/>
          </p:cNvSpPr>
          <p:nvPr>
            <p:ph idx="1"/>
          </p:nvPr>
        </p:nvSpPr>
        <p:spPr>
          <a:xfrm>
            <a:off x="3276600" y="2485381"/>
            <a:ext cx="6896100" cy="4351338"/>
          </a:xfrm>
        </p:spPr>
        <p:txBody>
          <a:bodyPr/>
          <a:lstStyle/>
          <a:p>
            <a:pPr marL="0" indent="0" algn="ctr">
              <a:lnSpc>
                <a:spcPct val="100000"/>
              </a:lnSpc>
              <a:buNone/>
            </a:pPr>
            <a:r>
              <a:rPr lang="en-US" dirty="0" smtClean="0"/>
              <a:t>“</a:t>
            </a:r>
            <a:r>
              <a:rPr lang="ru-RU" dirty="0" smtClean="0"/>
              <a:t>Ибо Ты устроил внутренности мои и соткал меня во чреве матери моей.</a:t>
            </a:r>
          </a:p>
          <a:p>
            <a:pPr marL="0" indent="0" algn="ctr">
              <a:lnSpc>
                <a:spcPct val="100000"/>
              </a:lnSpc>
              <a:buNone/>
            </a:pPr>
            <a:r>
              <a:rPr lang="ru-RU" dirty="0" smtClean="0"/>
              <a:t> Славлю Тебя, потому что </a:t>
            </a:r>
            <a:r>
              <a:rPr lang="ru-RU" b="1" dirty="0" smtClean="0"/>
              <a:t>я дивно устроен</a:t>
            </a:r>
            <a:r>
              <a:rPr lang="ru-RU" dirty="0" smtClean="0"/>
              <a:t>. Дивны дела Твои, и душа моя вполне сознает это</a:t>
            </a:r>
            <a:r>
              <a:rPr lang="en-US" dirty="0" smtClean="0"/>
              <a:t>”</a:t>
            </a:r>
            <a:endParaRPr lang="en-US" dirty="0"/>
          </a:p>
          <a:p>
            <a:pPr marL="0" indent="0" algn="ctr">
              <a:lnSpc>
                <a:spcPct val="100000"/>
              </a:lnSpc>
              <a:buNone/>
            </a:pPr>
            <a:endParaRPr lang="en-US" dirty="0"/>
          </a:p>
          <a:p>
            <a:pPr marL="0" indent="0" algn="ctr">
              <a:lnSpc>
                <a:spcPct val="100000"/>
              </a:lnSpc>
              <a:buNone/>
            </a:pPr>
            <a:r>
              <a:rPr lang="ru-RU" sz="1800" dirty="0" smtClean="0"/>
              <a:t>Псалом </a:t>
            </a:r>
            <a:r>
              <a:rPr lang="en-US" sz="1800" dirty="0" smtClean="0"/>
              <a:t>13</a:t>
            </a:r>
            <a:r>
              <a:rPr lang="ru-RU" sz="1800" dirty="0" smtClean="0"/>
              <a:t>8</a:t>
            </a:r>
            <a:r>
              <a:rPr lang="en-US" sz="1800" dirty="0" smtClean="0"/>
              <a:t>:13</a:t>
            </a:r>
            <a:r>
              <a:rPr lang="en-US" sz="1800" dirty="0"/>
              <a:t>, </a:t>
            </a:r>
            <a:r>
              <a:rPr lang="en-US" sz="1800" dirty="0" smtClean="0"/>
              <a:t>14</a:t>
            </a:r>
            <a:endParaRPr lang="en-US" sz="1800" dirty="0"/>
          </a:p>
          <a:p>
            <a:pPr marL="0" indent="0">
              <a:lnSpc>
                <a:spcPct val="100000"/>
              </a:lnSpc>
              <a:buNone/>
            </a:pPr>
            <a:endParaRPr lang="en-US" dirty="0"/>
          </a:p>
        </p:txBody>
      </p:sp>
      <p:sp>
        <p:nvSpPr>
          <p:cNvPr id="7" name="Title 1">
            <a:extLst>
              <a:ext uri="{FF2B5EF4-FFF2-40B4-BE49-F238E27FC236}">
                <a16:creationId xmlns:a16="http://schemas.microsoft.com/office/drawing/2014/main" id="{A4A3C3CE-4D19-9C45-BED5-C07FF31B2F18}"/>
              </a:ext>
            </a:extLst>
          </p:cNvPr>
          <p:cNvSpPr txBox="1">
            <a:spLocks/>
          </p:cNvSpPr>
          <p:nvPr/>
        </p:nvSpPr>
        <p:spPr>
          <a:xfrm>
            <a:off x="1113825" y="457200"/>
            <a:ext cx="9987987"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3600" b="0" i="0" u="none" strike="noStrike" kern="1200" cap="none" spc="0" normalizeH="0" baseline="0" noProof="0" dirty="0" smtClean="0">
                <a:ln>
                  <a:noFill/>
                </a:ln>
                <a:solidFill>
                  <a:schemeClr val="tx1"/>
                </a:solidFill>
                <a:effectLst/>
                <a:uLnTx/>
                <a:uFillTx/>
                <a:latin typeface="Avenir Next" panose="020B0503020202020204" pitchFamily="34" charset="0"/>
                <a:ea typeface="+mj-ea"/>
                <a:cs typeface="+mj-cs"/>
              </a:rPr>
              <a:t>СИЛА </a:t>
            </a:r>
            <a:r>
              <a:rPr kumimoji="0" lang="ru-RU" sz="3600" b="1" i="0" u="none" strike="noStrike" kern="1200" cap="none" spc="0" normalizeH="0" baseline="0" noProof="0" dirty="0" smtClean="0">
                <a:ln>
                  <a:noFill/>
                </a:ln>
                <a:solidFill>
                  <a:schemeClr val="tx1"/>
                </a:solidFill>
                <a:effectLst/>
                <a:uLnTx/>
                <a:uFillTx/>
                <a:latin typeface="Avenir Next" panose="020B0503020202020204" pitchFamily="34" charset="0"/>
                <a:ea typeface="+mj-ea"/>
                <a:cs typeface="+mj-cs"/>
              </a:rPr>
              <a:t>БОЖЬЕГО СЛОВА ДЛЯ ТЕБЯ</a:t>
            </a:r>
            <a:endParaRPr kumimoji="0" lang="en-US" sz="3600" b="1" i="0" u="none" strike="noStrike" kern="1200" cap="none" spc="0" normalizeH="0" baseline="0" noProof="0" dirty="0">
              <a:ln>
                <a:noFill/>
              </a:ln>
              <a:solidFill>
                <a:schemeClr val="tx1"/>
              </a:solidFill>
              <a:effectLst/>
              <a:uLnTx/>
              <a:uFillTx/>
              <a:latin typeface="Avenir Next" panose="020B0503020202020204" pitchFamily="34" charset="0"/>
              <a:ea typeface="+mj-ea"/>
              <a:cs typeface="+mj-cs"/>
            </a:endParaRPr>
          </a:p>
        </p:txBody>
      </p:sp>
    </p:spTree>
    <p:extLst>
      <p:ext uri="{BB962C8B-B14F-4D97-AF65-F5344CB8AC3E}">
        <p14:creationId xmlns:p14="http://schemas.microsoft.com/office/powerpoint/2010/main" val="24427102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252F08-09F8-E048-9F7A-24826F2E58B4}"/>
              </a:ext>
            </a:extLst>
          </p:cNvPr>
          <p:cNvPicPr>
            <a:picLocks noChangeAspect="1"/>
          </p:cNvPicPr>
          <p:nvPr/>
        </p:nvPicPr>
        <p:blipFill>
          <a:blip r:embed="rId3"/>
          <a:stretch>
            <a:fillRect/>
          </a:stretch>
        </p:blipFill>
        <p:spPr>
          <a:xfrm>
            <a:off x="12700" y="0"/>
            <a:ext cx="12179300" cy="6858000"/>
          </a:xfrm>
          <a:prstGeom prst="rect">
            <a:avLst/>
          </a:prstGeom>
        </p:spPr>
      </p:pic>
      <p:sp>
        <p:nvSpPr>
          <p:cNvPr id="3" name="Content Placeholder 2">
            <a:extLst>
              <a:ext uri="{FF2B5EF4-FFF2-40B4-BE49-F238E27FC236}">
                <a16:creationId xmlns:a16="http://schemas.microsoft.com/office/drawing/2014/main" id="{70BE2C03-6D65-4047-8A11-BDD88D1C3203}"/>
              </a:ext>
            </a:extLst>
          </p:cNvPr>
          <p:cNvSpPr>
            <a:spLocks noGrp="1"/>
          </p:cNvSpPr>
          <p:nvPr>
            <p:ph idx="1"/>
          </p:nvPr>
        </p:nvSpPr>
        <p:spPr>
          <a:xfrm>
            <a:off x="3486150" y="2543253"/>
            <a:ext cx="6877050" cy="4351338"/>
          </a:xfrm>
        </p:spPr>
        <p:txBody>
          <a:bodyPr/>
          <a:lstStyle/>
          <a:p>
            <a:pPr marL="0" indent="0" algn="ctr">
              <a:buNone/>
            </a:pPr>
            <a:r>
              <a:rPr lang="en-US" dirty="0" smtClean="0"/>
              <a:t>“</a:t>
            </a:r>
            <a:r>
              <a:rPr lang="ru-RU" dirty="0" smtClean="0"/>
              <a:t>Ибо мы — </a:t>
            </a:r>
            <a:r>
              <a:rPr lang="ru-RU" b="1" dirty="0" smtClean="0"/>
              <a:t>Его творение</a:t>
            </a:r>
            <a:r>
              <a:rPr lang="ru-RU" dirty="0" smtClean="0"/>
              <a:t>, созданы во Христе Иисусе на добрые дела,</a:t>
            </a:r>
          </a:p>
          <a:p>
            <a:pPr marL="0" indent="0" algn="ctr">
              <a:buNone/>
            </a:pPr>
            <a:r>
              <a:rPr lang="ru-RU" dirty="0" smtClean="0"/>
              <a:t> которые Бог </a:t>
            </a:r>
            <a:r>
              <a:rPr lang="ru-RU" b="1" dirty="0" smtClean="0"/>
              <a:t>предназначил</a:t>
            </a:r>
            <a:r>
              <a:rPr lang="ru-RU" dirty="0" smtClean="0"/>
              <a:t> нам исполнять</a:t>
            </a:r>
            <a:r>
              <a:rPr lang="en-US" dirty="0" smtClean="0"/>
              <a:t>.”</a:t>
            </a:r>
            <a:endParaRPr lang="en-US" dirty="0"/>
          </a:p>
          <a:p>
            <a:pPr marL="0" indent="0" algn="ctr">
              <a:buNone/>
            </a:pPr>
            <a:endParaRPr lang="en-US" dirty="0"/>
          </a:p>
          <a:p>
            <a:pPr marL="0" indent="0" algn="ctr">
              <a:buNone/>
            </a:pPr>
            <a:endParaRPr lang="ru-RU" sz="1800" dirty="0" smtClean="0"/>
          </a:p>
          <a:p>
            <a:pPr marL="0" indent="0" algn="ctr">
              <a:buNone/>
            </a:pPr>
            <a:r>
              <a:rPr lang="ru-RU" sz="1800" dirty="0" err="1" smtClean="0"/>
              <a:t>Ефесянам</a:t>
            </a:r>
            <a:r>
              <a:rPr lang="ru-RU" sz="1800" dirty="0" smtClean="0"/>
              <a:t> </a:t>
            </a:r>
            <a:r>
              <a:rPr lang="en-US" sz="1800" dirty="0" smtClean="0"/>
              <a:t>2:10</a:t>
            </a:r>
            <a:endParaRPr lang="en-US" sz="1800" dirty="0"/>
          </a:p>
        </p:txBody>
      </p:sp>
      <p:sp>
        <p:nvSpPr>
          <p:cNvPr id="6" name="Title 1">
            <a:extLst>
              <a:ext uri="{FF2B5EF4-FFF2-40B4-BE49-F238E27FC236}">
                <a16:creationId xmlns:a16="http://schemas.microsoft.com/office/drawing/2014/main" id="{A4A3C3CE-4D19-9C45-BED5-C07FF31B2F18}"/>
              </a:ext>
            </a:extLst>
          </p:cNvPr>
          <p:cNvSpPr txBox="1">
            <a:spLocks/>
          </p:cNvSpPr>
          <p:nvPr/>
        </p:nvSpPr>
        <p:spPr>
          <a:xfrm>
            <a:off x="1308182" y="365124"/>
            <a:ext cx="9987987"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3600" b="0" i="0" u="none" strike="noStrike" kern="1200" cap="none" spc="0" normalizeH="0" baseline="0" noProof="0" dirty="0" smtClean="0">
                <a:ln>
                  <a:noFill/>
                </a:ln>
                <a:solidFill>
                  <a:schemeClr val="tx1"/>
                </a:solidFill>
                <a:effectLst/>
                <a:uLnTx/>
                <a:uFillTx/>
                <a:latin typeface="Avenir Next" panose="020B0503020202020204" pitchFamily="34" charset="0"/>
                <a:ea typeface="+mj-ea"/>
                <a:cs typeface="+mj-cs"/>
              </a:rPr>
              <a:t>СИЛА </a:t>
            </a:r>
            <a:r>
              <a:rPr kumimoji="0" lang="ru-RU" sz="3600" b="1" i="0" u="none" strike="noStrike" kern="1200" cap="none" spc="0" normalizeH="0" baseline="0" noProof="0" dirty="0" smtClean="0">
                <a:ln>
                  <a:noFill/>
                </a:ln>
                <a:solidFill>
                  <a:schemeClr val="tx1"/>
                </a:solidFill>
                <a:effectLst/>
                <a:uLnTx/>
                <a:uFillTx/>
                <a:latin typeface="Avenir Next" panose="020B0503020202020204" pitchFamily="34" charset="0"/>
                <a:ea typeface="+mj-ea"/>
                <a:cs typeface="+mj-cs"/>
              </a:rPr>
              <a:t>БОЖЬЕГО СЛОВА ДЛЯ ТЕБЯ</a:t>
            </a:r>
            <a:endParaRPr kumimoji="0" lang="en-US" sz="3600" b="1" i="0" u="none" strike="noStrike" kern="1200" cap="none" spc="0" normalizeH="0" baseline="0" noProof="0" dirty="0">
              <a:ln>
                <a:noFill/>
              </a:ln>
              <a:solidFill>
                <a:schemeClr val="tx1"/>
              </a:solidFill>
              <a:effectLst/>
              <a:uLnTx/>
              <a:uFillTx/>
              <a:latin typeface="Avenir Next" panose="020B0503020202020204" pitchFamily="34" charset="0"/>
              <a:ea typeface="+mj-ea"/>
              <a:cs typeface="+mj-cs"/>
            </a:endParaRPr>
          </a:p>
        </p:txBody>
      </p:sp>
    </p:spTree>
    <p:extLst>
      <p:ext uri="{BB962C8B-B14F-4D97-AF65-F5344CB8AC3E}">
        <p14:creationId xmlns:p14="http://schemas.microsoft.com/office/powerpoint/2010/main" val="19139928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617A5-8DAB-AD4E-A397-C5E7CDB37D5B}"/>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id="{B9433886-50FF-624E-B510-303895AEC8A4}"/>
              </a:ext>
            </a:extLst>
          </p:cNvPr>
          <p:cNvSpPr>
            <a:spLocks noGrp="1"/>
          </p:cNvSpPr>
          <p:nvPr>
            <p:ph idx="1"/>
          </p:nvPr>
        </p:nvSpPr>
        <p:spPr>
          <a:xfrm>
            <a:off x="3276600" y="2566404"/>
            <a:ext cx="7086600" cy="4351338"/>
          </a:xfrm>
        </p:spPr>
        <p:txBody>
          <a:bodyPr/>
          <a:lstStyle/>
          <a:p>
            <a:pPr marL="0" indent="0" algn="ctr">
              <a:buNone/>
            </a:pPr>
            <a:r>
              <a:rPr lang="en-US" dirty="0" smtClean="0"/>
              <a:t>“</a:t>
            </a:r>
            <a:r>
              <a:rPr lang="ru-RU" dirty="0" smtClean="0"/>
              <a:t>Ибо только Я знаю </a:t>
            </a:r>
            <a:r>
              <a:rPr lang="ru-RU" b="1" dirty="0" smtClean="0"/>
              <a:t>намерения,</a:t>
            </a:r>
          </a:p>
          <a:p>
            <a:pPr marL="0" indent="0" algn="ctr">
              <a:buNone/>
            </a:pPr>
            <a:r>
              <a:rPr lang="ru-RU" b="1" smtClean="0"/>
              <a:t> </a:t>
            </a:r>
            <a:r>
              <a:rPr lang="ru-RU" b="1" dirty="0" smtClean="0"/>
              <a:t>какие имею о вас</a:t>
            </a:r>
            <a:r>
              <a:rPr lang="ru-RU" dirty="0" smtClean="0"/>
              <a:t>, говорит Господь, намерения во благо, а не на </a:t>
            </a:r>
            <a:r>
              <a:rPr lang="ru-RU" smtClean="0"/>
              <a:t>зло,</a:t>
            </a:r>
          </a:p>
          <a:p>
            <a:pPr marL="0" indent="0" algn="ctr">
              <a:buNone/>
            </a:pPr>
            <a:r>
              <a:rPr lang="ru-RU" smtClean="0"/>
              <a:t> </a:t>
            </a:r>
            <a:r>
              <a:rPr lang="ru-RU" b="1" dirty="0" smtClean="0"/>
              <a:t>чтобы дать вам будущность и надежду</a:t>
            </a:r>
            <a:r>
              <a:rPr lang="en-US" dirty="0" smtClean="0"/>
              <a:t>.”</a:t>
            </a:r>
          </a:p>
          <a:p>
            <a:pPr marL="0" indent="0" algn="ctr">
              <a:buNone/>
            </a:pPr>
            <a:endParaRPr lang="en-US" dirty="0"/>
          </a:p>
          <a:p>
            <a:pPr marL="0" indent="0" algn="ctr">
              <a:buNone/>
            </a:pPr>
            <a:r>
              <a:rPr lang="ru-RU" sz="1800" dirty="0" smtClean="0"/>
              <a:t>Иеремия </a:t>
            </a:r>
            <a:r>
              <a:rPr lang="en-US" sz="1800" dirty="0" smtClean="0"/>
              <a:t>29:11</a:t>
            </a:r>
            <a:endParaRPr lang="en-US" sz="1800" dirty="0"/>
          </a:p>
          <a:p>
            <a:pPr marL="0" indent="0">
              <a:buNone/>
            </a:pPr>
            <a:endParaRPr lang="en-US" dirty="0"/>
          </a:p>
        </p:txBody>
      </p:sp>
      <p:sp>
        <p:nvSpPr>
          <p:cNvPr id="8" name="Title 1">
            <a:extLst>
              <a:ext uri="{FF2B5EF4-FFF2-40B4-BE49-F238E27FC236}">
                <a16:creationId xmlns:a16="http://schemas.microsoft.com/office/drawing/2014/main" id="{3BEEB564-B31D-9248-9715-E4E8ABD2E088}"/>
              </a:ext>
            </a:extLst>
          </p:cNvPr>
          <p:cNvSpPr>
            <a:spLocks noGrp="1"/>
          </p:cNvSpPr>
          <p:nvPr>
            <p:ph type="title"/>
          </p:nvPr>
        </p:nvSpPr>
        <p:spPr>
          <a:xfrm>
            <a:off x="1209075" y="793389"/>
            <a:ext cx="9987987" cy="1325563"/>
          </a:xfrm>
        </p:spPr>
        <p:txBody>
          <a:bodyPr>
            <a:normAutofit/>
          </a:bodyPr>
          <a:lstStyle/>
          <a:p>
            <a:pPr algn="ctr"/>
            <a:r>
              <a:rPr lang="ru-RU" sz="3600" dirty="0" smtClean="0">
                <a:latin typeface="Avenir Next" panose="020B0503020202020204" pitchFamily="34" charset="0"/>
              </a:rPr>
              <a:t>СИЛА </a:t>
            </a:r>
            <a:r>
              <a:rPr lang="ru-RU" sz="3600" b="1" dirty="0" smtClean="0">
                <a:latin typeface="Avenir Next" panose="020B0503020202020204" pitchFamily="34" charset="0"/>
              </a:rPr>
              <a:t>БОЖЬЕГО СЛОВА ДЛЯ ТЕБЯ</a:t>
            </a:r>
            <a:endParaRPr lang="en-US" sz="3600" b="1" dirty="0">
              <a:latin typeface="Avenir Next" panose="020B0503020202020204" pitchFamily="34" charset="0"/>
            </a:endParaRPr>
          </a:p>
        </p:txBody>
      </p:sp>
    </p:spTree>
    <p:extLst>
      <p:ext uri="{BB962C8B-B14F-4D97-AF65-F5344CB8AC3E}">
        <p14:creationId xmlns:p14="http://schemas.microsoft.com/office/powerpoint/2010/main" val="4096907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614903-3A13-FB42-AAEC-92C5BE27CBEB}"/>
              </a:ext>
            </a:extLst>
          </p:cNvPr>
          <p:cNvPicPr>
            <a:picLocks noChangeAspect="1"/>
          </p:cNvPicPr>
          <p:nvPr/>
        </p:nvPicPr>
        <p:blipFill>
          <a:blip r:embed="rId3"/>
          <a:stretch>
            <a:fillRect/>
          </a:stretch>
        </p:blipFill>
        <p:spPr>
          <a:xfrm>
            <a:off x="-82062" y="0"/>
            <a:ext cx="12274062" cy="6858000"/>
          </a:xfrm>
          <a:prstGeom prst="rect">
            <a:avLst/>
          </a:prstGeom>
        </p:spPr>
      </p:pic>
      <p:sp>
        <p:nvSpPr>
          <p:cNvPr id="3" name="Content Placeholder 2">
            <a:extLst>
              <a:ext uri="{FF2B5EF4-FFF2-40B4-BE49-F238E27FC236}">
                <a16:creationId xmlns:a16="http://schemas.microsoft.com/office/drawing/2014/main" id="{5845CD46-C5CA-3C40-9572-BFD7295061E0}"/>
              </a:ext>
            </a:extLst>
          </p:cNvPr>
          <p:cNvSpPr>
            <a:spLocks noGrp="1"/>
          </p:cNvSpPr>
          <p:nvPr>
            <p:ph idx="1"/>
          </p:nvPr>
        </p:nvSpPr>
        <p:spPr>
          <a:xfrm>
            <a:off x="1628256" y="2111585"/>
            <a:ext cx="9102969" cy="4953470"/>
          </a:xfrm>
        </p:spPr>
        <p:txBody>
          <a:bodyPr>
            <a:normAutofit/>
          </a:bodyPr>
          <a:lstStyle/>
          <a:p>
            <a:pPr marL="0" indent="0">
              <a:lnSpc>
                <a:spcPct val="100000"/>
              </a:lnSpc>
              <a:buNone/>
            </a:pPr>
            <a:r>
              <a:rPr lang="ru-RU" sz="2400" dirty="0" smtClean="0"/>
              <a:t>Мы - </a:t>
            </a:r>
            <a:r>
              <a:rPr lang="ru-RU" sz="2400" b="1" dirty="0" smtClean="0"/>
              <a:t>руки</a:t>
            </a:r>
            <a:r>
              <a:rPr lang="ru-RU" sz="2400" dirty="0" smtClean="0"/>
              <a:t> и </a:t>
            </a:r>
            <a:r>
              <a:rPr lang="ru-RU" sz="2400" b="1" dirty="0" smtClean="0"/>
              <a:t>ноги</a:t>
            </a:r>
            <a:r>
              <a:rPr lang="ru-RU" sz="2400" dirty="0" smtClean="0"/>
              <a:t> Бога в этом мире</a:t>
            </a:r>
            <a:r>
              <a:rPr lang="en-US" sz="2400" dirty="0" smtClean="0"/>
              <a:t>.</a:t>
            </a:r>
            <a:endParaRPr lang="en-US" sz="2400" dirty="0"/>
          </a:p>
          <a:p>
            <a:pPr marL="0" indent="0">
              <a:lnSpc>
                <a:spcPct val="100000"/>
              </a:lnSpc>
              <a:buNone/>
            </a:pPr>
            <a:r>
              <a:rPr lang="ru-RU" sz="2400" dirty="0" smtClean="0"/>
              <a:t>Мы представляем Его </a:t>
            </a:r>
            <a:r>
              <a:rPr lang="ru-RU" sz="2400" b="1" dirty="0" smtClean="0"/>
              <a:t>любовь</a:t>
            </a:r>
            <a:r>
              <a:rPr lang="ru-RU" sz="2400" dirty="0" smtClean="0"/>
              <a:t> и </a:t>
            </a:r>
            <a:r>
              <a:rPr lang="ru-RU" sz="2400" b="1" dirty="0" smtClean="0"/>
              <a:t>исцеляющую силу</a:t>
            </a:r>
            <a:r>
              <a:rPr lang="en-US" sz="2400" b="1" dirty="0" smtClean="0"/>
              <a:t>.</a:t>
            </a:r>
            <a:endParaRPr lang="en-US" sz="2400" b="1" dirty="0"/>
          </a:p>
          <a:p>
            <a:pPr marL="0" indent="0">
              <a:lnSpc>
                <a:spcPct val="100000"/>
              </a:lnSpc>
              <a:buNone/>
            </a:pPr>
            <a:endParaRPr lang="en-US" sz="2400" dirty="0"/>
          </a:p>
          <a:p>
            <a:pPr marL="0" indent="0">
              <a:lnSpc>
                <a:spcPct val="100000"/>
              </a:lnSpc>
              <a:buNone/>
            </a:pPr>
            <a:r>
              <a:rPr lang="ru-RU" sz="2400" dirty="0" smtClean="0"/>
              <a:t>Мы призваны относиться друг к другу с любовью и уважением</a:t>
            </a:r>
            <a:r>
              <a:rPr lang="en-US" sz="2400" dirty="0" smtClean="0"/>
              <a:t>.</a:t>
            </a:r>
            <a:endParaRPr lang="en-US" sz="2400" dirty="0"/>
          </a:p>
          <a:p>
            <a:pPr marL="914400" lvl="2" indent="0">
              <a:lnSpc>
                <a:spcPct val="100000"/>
              </a:lnSpc>
              <a:buNone/>
            </a:pPr>
            <a:r>
              <a:rPr lang="en-US" dirty="0" smtClean="0"/>
              <a:t>“</a:t>
            </a:r>
            <a:r>
              <a:rPr lang="ru-RU" dirty="0" smtClean="0"/>
              <a:t>По тому узнают все, что вы Мои ученики, если будете иметь любовь между собою</a:t>
            </a:r>
            <a:r>
              <a:rPr lang="en-US" dirty="0" smtClean="0"/>
              <a:t>” (</a:t>
            </a:r>
            <a:r>
              <a:rPr lang="ru-RU" dirty="0" smtClean="0"/>
              <a:t>Иоанна </a:t>
            </a:r>
            <a:r>
              <a:rPr lang="en-US" dirty="0" smtClean="0"/>
              <a:t>13:</a:t>
            </a:r>
            <a:r>
              <a:rPr lang="ru-RU" dirty="0" smtClean="0"/>
              <a:t>3</a:t>
            </a:r>
            <a:r>
              <a:rPr lang="en-US" dirty="0" smtClean="0"/>
              <a:t>5).</a:t>
            </a:r>
            <a:endParaRPr lang="en-US" dirty="0"/>
          </a:p>
          <a:p>
            <a:pPr marL="0" indent="0">
              <a:lnSpc>
                <a:spcPct val="100000"/>
              </a:lnSpc>
              <a:buNone/>
            </a:pPr>
            <a:endParaRPr lang="en-US" sz="2400" dirty="0"/>
          </a:p>
          <a:p>
            <a:pPr marL="0" indent="0">
              <a:lnSpc>
                <a:spcPct val="100000"/>
              </a:lnSpc>
              <a:buNone/>
            </a:pPr>
            <a:r>
              <a:rPr lang="ru-RU" sz="2400" dirty="0" smtClean="0"/>
              <a:t>Мы призваны </a:t>
            </a:r>
            <a:r>
              <a:rPr lang="ru-RU" sz="2400" b="1" dirty="0" smtClean="0"/>
              <a:t>нести</a:t>
            </a:r>
            <a:r>
              <a:rPr lang="ru-RU" sz="2400" dirty="0" smtClean="0"/>
              <a:t> исцеление и </a:t>
            </a:r>
            <a:r>
              <a:rPr lang="ru-RU" sz="2400" b="1" dirty="0" smtClean="0"/>
              <a:t>оказывать</a:t>
            </a:r>
            <a:r>
              <a:rPr lang="ru-RU" sz="2400" dirty="0" smtClean="0"/>
              <a:t> поддержку друг другу</a:t>
            </a:r>
            <a:r>
              <a:rPr lang="en-US" sz="2400" dirty="0" smtClean="0"/>
              <a:t>.</a:t>
            </a:r>
            <a:endParaRPr lang="en-US" sz="2400" dirty="0"/>
          </a:p>
          <a:p>
            <a:pPr marL="914400" lvl="2" indent="0">
              <a:lnSpc>
                <a:spcPct val="100000"/>
              </a:lnSpc>
              <a:buNone/>
            </a:pPr>
            <a:r>
              <a:rPr lang="en-US" dirty="0" smtClean="0"/>
              <a:t>“</a:t>
            </a:r>
            <a:r>
              <a:rPr lang="ru-RU" dirty="0" smtClean="0"/>
              <a:t>Наконец будьте все </a:t>
            </a:r>
            <a:r>
              <a:rPr lang="ru-RU" dirty="0" err="1" smtClean="0"/>
              <a:t>единомысленны</a:t>
            </a:r>
            <a:r>
              <a:rPr lang="ru-RU" dirty="0" smtClean="0"/>
              <a:t>, сострадательны, братолюбивы, милосерды, дружелюбны, смиренномудры</a:t>
            </a:r>
            <a:r>
              <a:rPr lang="en-US" dirty="0" smtClean="0"/>
              <a:t>” (</a:t>
            </a:r>
            <a:r>
              <a:rPr lang="ru-RU" dirty="0" smtClean="0"/>
              <a:t>1 Петра 3:8</a:t>
            </a:r>
            <a:r>
              <a:rPr lang="en-US" dirty="0" smtClean="0"/>
              <a:t>). </a:t>
            </a:r>
            <a:endParaRPr lang="en-US" dirty="0"/>
          </a:p>
          <a:p>
            <a:pPr marL="0" indent="0">
              <a:lnSpc>
                <a:spcPct val="100000"/>
              </a:lnSpc>
              <a:buNone/>
            </a:pPr>
            <a:endParaRPr lang="en-US" sz="2400" dirty="0"/>
          </a:p>
        </p:txBody>
      </p:sp>
      <p:sp>
        <p:nvSpPr>
          <p:cNvPr id="8" name="Title 1">
            <a:extLst>
              <a:ext uri="{FF2B5EF4-FFF2-40B4-BE49-F238E27FC236}">
                <a16:creationId xmlns:a16="http://schemas.microsoft.com/office/drawing/2014/main" id="{82CAFE83-36A2-B646-987D-B007CE1E4702}"/>
              </a:ext>
            </a:extLst>
          </p:cNvPr>
          <p:cNvSpPr>
            <a:spLocks noGrp="1"/>
          </p:cNvSpPr>
          <p:nvPr>
            <p:ph type="title"/>
          </p:nvPr>
        </p:nvSpPr>
        <p:spPr>
          <a:xfrm>
            <a:off x="1628256" y="304800"/>
            <a:ext cx="9161585" cy="1325563"/>
          </a:xfrm>
        </p:spPr>
        <p:txBody>
          <a:bodyPr>
            <a:normAutofit/>
          </a:bodyPr>
          <a:lstStyle/>
          <a:p>
            <a:pPr algn="ctr"/>
            <a:r>
              <a:rPr lang="en-US" b="1" dirty="0"/>
              <a:t>end</a:t>
            </a:r>
            <a:r>
              <a:rPr lang="en-US" b="1" dirty="0">
                <a:solidFill>
                  <a:srgbClr val="C00000"/>
                </a:solidFill>
              </a:rPr>
              <a:t>it</a:t>
            </a:r>
            <a:r>
              <a:rPr lang="en-US" b="1" dirty="0"/>
              <a:t>now</a:t>
            </a:r>
            <a:r>
              <a:rPr lang="en-US" dirty="0"/>
              <a:t>®️ </a:t>
            </a:r>
            <a:br>
              <a:rPr lang="en-US" dirty="0"/>
            </a:br>
            <a:r>
              <a:rPr lang="ru-RU" sz="3200" dirty="0" smtClean="0">
                <a:latin typeface="Avenir Next" panose="020B0503020202020204" pitchFamily="34" charset="0"/>
              </a:rPr>
              <a:t> </a:t>
            </a:r>
            <a:r>
              <a:rPr lang="ru-RU" sz="3000" dirty="0" smtClean="0">
                <a:latin typeface="Avenir Next" panose="020B0503020202020204" pitchFamily="34" charset="0"/>
              </a:rPr>
              <a:t>ДЕНЬ ПРОФИЛАКТИКИ НАСИЛИЯ НАПОМИНАЕТ НАМ</a:t>
            </a:r>
            <a:r>
              <a:rPr lang="en-US" sz="3600" dirty="0" smtClean="0">
                <a:latin typeface="Avenir Next" panose="020B0503020202020204" pitchFamily="34" charset="0"/>
              </a:rPr>
              <a:t>:</a:t>
            </a:r>
            <a:endParaRPr lang="en-US" dirty="0">
              <a:latin typeface="Avenir Next" panose="020B0503020202020204" pitchFamily="34" charset="0"/>
            </a:endParaRPr>
          </a:p>
        </p:txBody>
      </p:sp>
    </p:spTree>
    <p:extLst>
      <p:ext uri="{BB962C8B-B14F-4D97-AF65-F5344CB8AC3E}">
        <p14:creationId xmlns:p14="http://schemas.microsoft.com/office/powerpoint/2010/main" val="2092217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9B60B1-CFFD-C04B-8FA8-AD423F571DC3}"/>
              </a:ext>
            </a:extLst>
          </p:cNvPr>
          <p:cNvPicPr>
            <a:picLocks noChangeAspect="1"/>
          </p:cNvPicPr>
          <p:nvPr/>
        </p:nvPicPr>
        <p:blipFill>
          <a:blip r:embed="rId3"/>
          <a:stretch>
            <a:fillRect/>
          </a:stretch>
        </p:blipFill>
        <p:spPr>
          <a:xfrm>
            <a:off x="0" y="0"/>
            <a:ext cx="12179300" cy="6877521"/>
          </a:xfrm>
          <a:prstGeom prst="rect">
            <a:avLst/>
          </a:prstGeom>
        </p:spPr>
      </p:pic>
      <p:sp>
        <p:nvSpPr>
          <p:cNvPr id="2" name="Title 1">
            <a:extLst>
              <a:ext uri="{FF2B5EF4-FFF2-40B4-BE49-F238E27FC236}">
                <a16:creationId xmlns:a16="http://schemas.microsoft.com/office/drawing/2014/main" id="{9E758F50-4329-DD43-8E19-91BA6BDFC8B9}"/>
              </a:ext>
            </a:extLst>
          </p:cNvPr>
          <p:cNvSpPr>
            <a:spLocks noGrp="1"/>
          </p:cNvSpPr>
          <p:nvPr>
            <p:ph type="title"/>
          </p:nvPr>
        </p:nvSpPr>
        <p:spPr>
          <a:xfrm>
            <a:off x="3252867" y="1594316"/>
            <a:ext cx="7756161" cy="1325563"/>
          </a:xfrm>
        </p:spPr>
        <p:txBody>
          <a:bodyPr>
            <a:normAutofit fontScale="90000"/>
          </a:bodyPr>
          <a:lstStyle/>
          <a:p>
            <a:pPr algn="ctr" fontAlgn="base"/>
            <a:r>
              <a:rPr lang="ru-RU" dirty="0" smtClean="0">
                <a:latin typeface="Avenir Next" panose="020B0503020202020204" pitchFamily="34" charset="0"/>
              </a:rPr>
              <a:t>НАСИЛИЕ КАСАЕТСЯ </a:t>
            </a:r>
            <a:r>
              <a:rPr lang="ru-RU" b="1" dirty="0" smtClean="0">
                <a:latin typeface="Avenir Next" panose="020B0503020202020204" pitchFamily="34" charset="0"/>
              </a:rPr>
              <a:t>КАЖДОГО</a:t>
            </a:r>
            <a:r>
              <a:rPr lang="en-US" dirty="0">
                <a:latin typeface="Avenir Next" panose="020B0503020202020204" pitchFamily="34" charset="0"/>
              </a:rPr>
              <a:t/>
            </a:r>
            <a:br>
              <a:rPr lang="en-US" dirty="0">
                <a:latin typeface="Avenir Next" panose="020B0503020202020204" pitchFamily="34" charset="0"/>
              </a:rPr>
            </a:br>
            <a:r>
              <a:rPr lang="en-US" b="1" dirty="0">
                <a:latin typeface="Avenir Next" panose="020B0503020202020204" pitchFamily="34" charset="0"/>
              </a:rPr>
              <a:t> </a:t>
            </a:r>
            <a:r>
              <a:rPr lang="en-US" dirty="0">
                <a:latin typeface="Avenir Next" panose="020B0503020202020204" pitchFamily="34" charset="0"/>
              </a:rPr>
              <a:t/>
            </a:r>
            <a:br>
              <a:rPr lang="en-US" dirty="0">
                <a:latin typeface="Avenir Next" panose="020B0503020202020204" pitchFamily="34" charset="0"/>
              </a:rPr>
            </a:br>
            <a:endParaRPr lang="en-US" dirty="0">
              <a:latin typeface="Avenir Next" panose="020B0503020202020204" pitchFamily="34" charset="0"/>
            </a:endParaRPr>
          </a:p>
        </p:txBody>
      </p:sp>
      <p:sp>
        <p:nvSpPr>
          <p:cNvPr id="3" name="Content Placeholder 2">
            <a:extLst>
              <a:ext uri="{FF2B5EF4-FFF2-40B4-BE49-F238E27FC236}">
                <a16:creationId xmlns:a16="http://schemas.microsoft.com/office/drawing/2014/main" id="{7151BF6C-5749-0349-840B-2521CFF9325A}"/>
              </a:ext>
            </a:extLst>
          </p:cNvPr>
          <p:cNvSpPr>
            <a:spLocks noGrp="1"/>
          </p:cNvSpPr>
          <p:nvPr>
            <p:ph idx="1"/>
          </p:nvPr>
        </p:nvSpPr>
        <p:spPr>
          <a:xfrm>
            <a:off x="4137280" y="2560139"/>
            <a:ext cx="6175951" cy="3525864"/>
          </a:xfrm>
        </p:spPr>
        <p:txBody>
          <a:bodyPr>
            <a:normAutofit fontScale="85000" lnSpcReduction="20000"/>
          </a:bodyPr>
          <a:lstStyle/>
          <a:p>
            <a:pPr marL="0" indent="0" algn="ctr">
              <a:lnSpc>
                <a:spcPct val="100000"/>
              </a:lnSpc>
              <a:buNone/>
            </a:pPr>
            <a:r>
              <a:rPr lang="ru-RU" dirty="0" smtClean="0"/>
              <a:t>Психологическое насилие – это тоже насилие, которое оставляет долгосрочные последствия.</a:t>
            </a:r>
          </a:p>
          <a:p>
            <a:pPr marL="0" indent="0" algn="ctr">
              <a:lnSpc>
                <a:spcPct val="100000"/>
              </a:lnSpc>
              <a:buNone/>
            </a:pPr>
            <a:r>
              <a:rPr lang="ru-RU" dirty="0" smtClean="0"/>
              <a:t> Шрамы физического насилия можно излечить, но шрамы эмоционального насилия не видны и их исцеление может занять даже больше времени. Эмоциональное насилие может губительно сказаться на нашем представлении о самих себе и привести к возникновению чувства стыда и низкой самооценке</a:t>
            </a:r>
            <a:r>
              <a:rPr lang="en-US" dirty="0" smtClean="0"/>
              <a:t>.</a:t>
            </a:r>
            <a:endParaRPr lang="en-US" dirty="0"/>
          </a:p>
          <a:p>
            <a:pPr marL="0" indent="0" algn="ctr">
              <a:lnSpc>
                <a:spcPct val="100000"/>
              </a:lnSpc>
              <a:buNone/>
            </a:pPr>
            <a:endParaRPr lang="en-US" dirty="0"/>
          </a:p>
        </p:txBody>
      </p:sp>
    </p:spTree>
    <p:extLst>
      <p:ext uri="{BB962C8B-B14F-4D97-AF65-F5344CB8AC3E}">
        <p14:creationId xmlns:p14="http://schemas.microsoft.com/office/powerpoint/2010/main" val="3563268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057BCA-BF48-0B4A-AFA4-66436C8AD2D8}"/>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id="{5E2D87F1-C878-9747-AAB1-60246A875D9F}"/>
              </a:ext>
            </a:extLst>
          </p:cNvPr>
          <p:cNvSpPr>
            <a:spLocks noGrp="1"/>
          </p:cNvSpPr>
          <p:nvPr>
            <p:ph type="title"/>
          </p:nvPr>
        </p:nvSpPr>
        <p:spPr>
          <a:xfrm>
            <a:off x="688300" y="1114633"/>
            <a:ext cx="7211517" cy="1325563"/>
          </a:xfrm>
        </p:spPr>
        <p:txBody>
          <a:bodyPr>
            <a:normAutofit/>
          </a:bodyPr>
          <a:lstStyle/>
          <a:p>
            <a:r>
              <a:rPr lang="ru-RU" sz="3600" b="1" dirty="0" smtClean="0">
                <a:latin typeface="Avenir Next" panose="020B0503020202020204" pitchFamily="34" charset="0"/>
              </a:rPr>
              <a:t>ВОПРОСЫ </a:t>
            </a:r>
            <a:r>
              <a:rPr lang="ru-RU" sz="3600" dirty="0" smtClean="0">
                <a:latin typeface="Avenir Next" panose="020B0503020202020204" pitchFamily="34" charset="0"/>
              </a:rPr>
              <a:t>ДЛЯ РАЗМЫШЛЕНИИЯ</a:t>
            </a:r>
            <a:r>
              <a:rPr lang="en-US" sz="3600" dirty="0" smtClean="0">
                <a:latin typeface="Avenir Next" panose="020B0503020202020204" pitchFamily="34" charset="0"/>
              </a:rPr>
              <a:t>:</a:t>
            </a:r>
            <a:r>
              <a:rPr lang="en-US" sz="3600" dirty="0">
                <a:latin typeface="Avenir Next" panose="020B0503020202020204" pitchFamily="34" charset="0"/>
              </a:rPr>
              <a:t/>
            </a:r>
            <a:br>
              <a:rPr lang="en-US" sz="3600" dirty="0">
                <a:latin typeface="Avenir Next" panose="020B0503020202020204" pitchFamily="34" charset="0"/>
              </a:rPr>
            </a:br>
            <a:endParaRPr lang="en-US" sz="36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E4AD6C5E-CCD0-8741-9696-8571FBE844BF}"/>
              </a:ext>
            </a:extLst>
          </p:cNvPr>
          <p:cNvSpPr>
            <a:spLocks noGrp="1"/>
          </p:cNvSpPr>
          <p:nvPr>
            <p:ph idx="1"/>
          </p:nvPr>
        </p:nvSpPr>
        <p:spPr>
          <a:xfrm>
            <a:off x="247650" y="2305311"/>
            <a:ext cx="9029700" cy="3645786"/>
          </a:xfrm>
        </p:spPr>
        <p:txBody>
          <a:bodyPr>
            <a:normAutofit/>
          </a:bodyPr>
          <a:lstStyle/>
          <a:p>
            <a:pPr lvl="0" fontAlgn="base"/>
            <a:r>
              <a:rPr lang="ru-RU" dirty="0" smtClean="0"/>
              <a:t>Если бы это случилось с вами, </a:t>
            </a:r>
          </a:p>
          <a:p>
            <a:pPr lvl="0" fontAlgn="base">
              <a:buNone/>
            </a:pPr>
            <a:r>
              <a:rPr lang="ru-RU" dirty="0" smtClean="0"/>
              <a:t>   вы бы распознали эмоциональное насилие?</a:t>
            </a:r>
          </a:p>
          <a:p>
            <a:pPr lvl="0" fontAlgn="base"/>
            <a:r>
              <a:rPr lang="ru-RU" dirty="0" smtClean="0"/>
              <a:t>Как бы вы реагировали, </a:t>
            </a:r>
          </a:p>
          <a:p>
            <a:pPr lvl="0" fontAlgn="base">
              <a:buNone/>
            </a:pPr>
            <a:r>
              <a:rPr lang="ru-RU" dirty="0" smtClean="0"/>
              <a:t>   если бы вас психологически унижали?</a:t>
            </a:r>
          </a:p>
          <a:p>
            <a:pPr lvl="0" fontAlgn="base"/>
            <a:r>
              <a:rPr lang="ru-RU" dirty="0" smtClean="0"/>
              <a:t>Что говорит об этом Библия</a:t>
            </a:r>
          </a:p>
          <a:p>
            <a:pPr lvl="0" fontAlgn="base">
              <a:buNone/>
            </a:pPr>
            <a:r>
              <a:rPr lang="ru-RU" dirty="0" smtClean="0"/>
              <a:t>                                   и Дух пророчества?</a:t>
            </a:r>
          </a:p>
          <a:p>
            <a:pPr>
              <a:lnSpc>
                <a:spcPct val="100000"/>
              </a:lnSpc>
            </a:pPr>
            <a:endParaRPr lang="en-US" dirty="0"/>
          </a:p>
        </p:txBody>
      </p:sp>
    </p:spTree>
    <p:extLst>
      <p:ext uri="{BB962C8B-B14F-4D97-AF65-F5344CB8AC3E}">
        <p14:creationId xmlns:p14="http://schemas.microsoft.com/office/powerpoint/2010/main" val="2270986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8041DCC-EA83-9940-9431-A039F27EFFF1}"/>
              </a:ext>
            </a:extLst>
          </p:cNvPr>
          <p:cNvPicPr>
            <a:picLocks noChangeAspect="1"/>
          </p:cNvPicPr>
          <p:nvPr/>
        </p:nvPicPr>
        <p:blipFill>
          <a:blip r:embed="rId3"/>
          <a:stretch>
            <a:fillRect/>
          </a:stretch>
        </p:blipFill>
        <p:spPr>
          <a:xfrm>
            <a:off x="0" y="18655"/>
            <a:ext cx="12179300" cy="6858000"/>
          </a:xfrm>
          <a:prstGeom prst="rect">
            <a:avLst/>
          </a:prstGeom>
        </p:spPr>
      </p:pic>
      <p:sp>
        <p:nvSpPr>
          <p:cNvPr id="2" name="Title 1">
            <a:extLst>
              <a:ext uri="{FF2B5EF4-FFF2-40B4-BE49-F238E27FC236}">
                <a16:creationId xmlns:a16="http://schemas.microsoft.com/office/drawing/2014/main" id="{0D3F6C9A-7230-F54A-AF2F-590371720C98}"/>
              </a:ext>
            </a:extLst>
          </p:cNvPr>
          <p:cNvSpPr>
            <a:spLocks noGrp="1"/>
          </p:cNvSpPr>
          <p:nvPr>
            <p:ph type="title"/>
          </p:nvPr>
        </p:nvSpPr>
        <p:spPr>
          <a:xfrm>
            <a:off x="2860431" y="857491"/>
            <a:ext cx="8436342" cy="1325563"/>
          </a:xfrm>
        </p:spPr>
        <p:txBody>
          <a:bodyPr>
            <a:normAutofit/>
          </a:bodyPr>
          <a:lstStyle/>
          <a:p>
            <a:r>
              <a:rPr lang="ru-RU" sz="3600" b="1" dirty="0" smtClean="0">
                <a:latin typeface="Avenir Next" panose="020B0503020202020204" pitchFamily="34" charset="0"/>
              </a:rPr>
              <a:t>ПСИХОЛОГИЧЕСКАЯ </a:t>
            </a:r>
            <a:r>
              <a:rPr lang="ru-RU" sz="3600" dirty="0" smtClean="0">
                <a:latin typeface="Avenir Next" panose="020B0503020202020204" pitchFamily="34" charset="0"/>
              </a:rPr>
              <a:t>АГРЕССИЯ</a:t>
            </a:r>
            <a:endParaRPr lang="en-US" sz="3600" dirty="0">
              <a:latin typeface="Avenir Next" panose="020B0503020202020204" pitchFamily="34" charset="0"/>
            </a:endParaRPr>
          </a:p>
        </p:txBody>
      </p:sp>
      <p:sp>
        <p:nvSpPr>
          <p:cNvPr id="6" name="Text Placeholder 5">
            <a:extLst>
              <a:ext uri="{FF2B5EF4-FFF2-40B4-BE49-F238E27FC236}">
                <a16:creationId xmlns:a16="http://schemas.microsoft.com/office/drawing/2014/main" id="{CF863F91-B4F9-694F-BB49-EE5277C5B10F}"/>
              </a:ext>
            </a:extLst>
          </p:cNvPr>
          <p:cNvSpPr>
            <a:spLocks noGrp="1"/>
          </p:cNvSpPr>
          <p:nvPr>
            <p:ph type="body" idx="1"/>
          </p:nvPr>
        </p:nvSpPr>
        <p:spPr>
          <a:xfrm>
            <a:off x="534990" y="2152196"/>
            <a:ext cx="5157787" cy="823912"/>
          </a:xfrm>
        </p:spPr>
        <p:txBody>
          <a:bodyPr>
            <a:normAutofit/>
          </a:bodyPr>
          <a:lstStyle/>
          <a:p>
            <a:pPr algn="ctr">
              <a:lnSpc>
                <a:spcPct val="100000"/>
              </a:lnSpc>
            </a:pPr>
            <a:r>
              <a:rPr lang="ru-RU" sz="1600" dirty="0" smtClean="0">
                <a:latin typeface="Avenir Next" panose="020B0503020202020204" pitchFamily="34" charset="0"/>
              </a:rPr>
              <a:t>ПРЕДСТАВИТЕЛИ ОБОИХ ПОЛОВ ДЕМОНСТРИРУЮТ ВЫСОКИЙ УРОВЕНЬ </a:t>
            </a:r>
            <a:r>
              <a:rPr lang="ru-RU" sz="1600" dirty="0" smtClean="0">
                <a:solidFill>
                  <a:srgbClr val="C00000"/>
                </a:solidFill>
                <a:latin typeface="Avenir Next" panose="020B0503020202020204" pitchFamily="34" charset="0"/>
              </a:rPr>
              <a:t>ПСИХОЛОГИЧЕСКОЙ АГРЕССИИ</a:t>
            </a:r>
            <a:r>
              <a:rPr lang="en-US" sz="1600" dirty="0" smtClean="0">
                <a:solidFill>
                  <a:srgbClr val="C00000"/>
                </a:solidFill>
                <a:latin typeface="Avenir Next" panose="020B0503020202020204" pitchFamily="34" charset="0"/>
              </a:rPr>
              <a:t>.</a:t>
            </a:r>
            <a:endParaRPr lang="en-US" sz="1600" dirty="0">
              <a:solidFill>
                <a:srgbClr val="C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D55C7C17-7F17-B448-8D2E-257DB6BDAE4E}"/>
              </a:ext>
            </a:extLst>
          </p:cNvPr>
          <p:cNvSpPr>
            <a:spLocks noGrp="1"/>
          </p:cNvSpPr>
          <p:nvPr>
            <p:ph sz="half" idx="2"/>
          </p:nvPr>
        </p:nvSpPr>
        <p:spPr>
          <a:xfrm>
            <a:off x="769450" y="3128507"/>
            <a:ext cx="5157787" cy="3972998"/>
          </a:xfrm>
        </p:spPr>
        <p:txBody>
          <a:bodyPr>
            <a:normAutofit/>
          </a:bodyPr>
          <a:lstStyle/>
          <a:p>
            <a:r>
              <a:rPr lang="ru-RU" sz="2000" dirty="0" smtClean="0"/>
              <a:t>Представители обоих полов сообщают, что </a:t>
            </a:r>
            <a:r>
              <a:rPr lang="ru-RU" sz="2000" b="1" dirty="0" smtClean="0">
                <a:solidFill>
                  <a:srgbClr val="C00000"/>
                </a:solidFill>
              </a:rPr>
              <a:t>страдают от насилия </a:t>
            </a:r>
            <a:r>
              <a:rPr lang="ru-RU" sz="2000" dirty="0" smtClean="0"/>
              <a:t>в течение всей жизни.</a:t>
            </a:r>
            <a:endParaRPr lang="en-US" sz="2000" dirty="0"/>
          </a:p>
          <a:p>
            <a:r>
              <a:rPr lang="ru-RU" sz="2000" dirty="0" smtClean="0"/>
              <a:t>Процент </a:t>
            </a:r>
            <a:r>
              <a:rPr lang="ru-RU" sz="2000" b="1" dirty="0" smtClean="0">
                <a:solidFill>
                  <a:srgbClr val="C00000"/>
                </a:solidFill>
              </a:rPr>
              <a:t>психологической агрессии</a:t>
            </a:r>
            <a:r>
              <a:rPr lang="ru-RU" sz="2000" dirty="0" smtClean="0"/>
              <a:t> как по  отношению к женщинам, так и мужчинам примерно одинаков</a:t>
            </a:r>
            <a:r>
              <a:rPr lang="en-US" sz="2000" dirty="0" smtClean="0"/>
              <a:t>:</a:t>
            </a:r>
            <a:endParaRPr lang="en-US" sz="2000" dirty="0"/>
          </a:p>
          <a:p>
            <a:pPr lvl="1"/>
            <a:r>
              <a:rPr lang="ru-RU" sz="1800" dirty="0" smtClean="0"/>
              <a:t>Мужчины </a:t>
            </a:r>
            <a:r>
              <a:rPr lang="en-US" sz="1800" dirty="0" smtClean="0"/>
              <a:t>48.8</a:t>
            </a:r>
            <a:r>
              <a:rPr lang="en-US" sz="1800" dirty="0"/>
              <a:t>% </a:t>
            </a:r>
            <a:r>
              <a:rPr lang="en-US" sz="1800" dirty="0" smtClean="0"/>
              <a:t>(</a:t>
            </a:r>
            <a:r>
              <a:rPr lang="ru-RU" sz="1800" dirty="0" smtClean="0"/>
              <a:t>почти половина</a:t>
            </a:r>
            <a:r>
              <a:rPr lang="en-US" sz="1800" dirty="0" smtClean="0"/>
              <a:t>)</a:t>
            </a:r>
            <a:endParaRPr lang="en-US" sz="1800" dirty="0"/>
          </a:p>
          <a:p>
            <a:pPr lvl="1"/>
            <a:r>
              <a:rPr lang="ru-RU" sz="1800" dirty="0" smtClean="0"/>
              <a:t>Женщины </a:t>
            </a:r>
            <a:r>
              <a:rPr lang="en-US" sz="1800" dirty="0" smtClean="0"/>
              <a:t>48.4</a:t>
            </a:r>
            <a:r>
              <a:rPr lang="en-US" sz="1800" dirty="0"/>
              <a:t>% </a:t>
            </a:r>
            <a:r>
              <a:rPr lang="en-US" sz="1800" dirty="0" smtClean="0"/>
              <a:t>(</a:t>
            </a:r>
            <a:r>
              <a:rPr lang="ru-RU" sz="1800" dirty="0" smtClean="0"/>
              <a:t>почти половина</a:t>
            </a:r>
            <a:r>
              <a:rPr lang="en-US" sz="1800" dirty="0" smtClean="0"/>
              <a:t>)</a:t>
            </a:r>
            <a:endParaRPr lang="en-US" sz="1800" dirty="0"/>
          </a:p>
        </p:txBody>
      </p:sp>
      <p:sp>
        <p:nvSpPr>
          <p:cNvPr id="7" name="Text Placeholder 6">
            <a:extLst>
              <a:ext uri="{FF2B5EF4-FFF2-40B4-BE49-F238E27FC236}">
                <a16:creationId xmlns:a16="http://schemas.microsoft.com/office/drawing/2014/main" id="{0A69FF14-0CC5-B741-BB87-23F14D1354CF}"/>
              </a:ext>
            </a:extLst>
          </p:cNvPr>
          <p:cNvSpPr>
            <a:spLocks noGrp="1"/>
          </p:cNvSpPr>
          <p:nvPr>
            <p:ph type="body" sz="quarter" idx="3"/>
          </p:nvPr>
        </p:nvSpPr>
        <p:spPr>
          <a:xfrm>
            <a:off x="5427785" y="2152195"/>
            <a:ext cx="5224223" cy="788743"/>
          </a:xfrm>
        </p:spPr>
        <p:txBody>
          <a:bodyPr>
            <a:normAutofit/>
          </a:bodyPr>
          <a:lstStyle/>
          <a:p>
            <a:pPr algn="ctr">
              <a:lnSpc>
                <a:spcPct val="100000"/>
              </a:lnSpc>
            </a:pPr>
            <a:r>
              <a:rPr lang="ru-RU" sz="1600" dirty="0" smtClean="0">
                <a:latin typeface="Avenir Next" panose="020B0503020202020204" pitchFamily="34" charset="0"/>
              </a:rPr>
              <a:t>РАЗЛИЧИЕ В РАЗНОВИДНОСТИ </a:t>
            </a:r>
            <a:r>
              <a:rPr lang="ru-RU" sz="1600" dirty="0" smtClean="0">
                <a:solidFill>
                  <a:srgbClr val="C00000"/>
                </a:solidFill>
                <a:latin typeface="Avenir Next" panose="020B0503020202020204" pitchFamily="34" charset="0"/>
              </a:rPr>
              <a:t>ПСИХОЛОГИЧЕСКОЙ АГРЕССИИ</a:t>
            </a:r>
            <a:r>
              <a:rPr lang="en-US" sz="1600" dirty="0" smtClean="0">
                <a:solidFill>
                  <a:srgbClr val="C00000"/>
                </a:solidFill>
                <a:latin typeface="Avenir Next" panose="020B0503020202020204" pitchFamily="34" charset="0"/>
              </a:rPr>
              <a:t>.</a:t>
            </a:r>
            <a:endParaRPr lang="en-US" sz="1600" dirty="0">
              <a:solidFill>
                <a:srgbClr val="C00000"/>
              </a:solidFill>
              <a:latin typeface="Avenir Next" panose="020B0503020202020204" pitchFamily="34" charset="0"/>
            </a:endParaRPr>
          </a:p>
        </p:txBody>
      </p:sp>
      <p:sp>
        <p:nvSpPr>
          <p:cNvPr id="4" name="Content Placeholder 3">
            <a:extLst>
              <a:ext uri="{FF2B5EF4-FFF2-40B4-BE49-F238E27FC236}">
                <a16:creationId xmlns:a16="http://schemas.microsoft.com/office/drawing/2014/main" id="{C3FFBB05-D8DF-FD46-870E-70873BCC38EF}"/>
              </a:ext>
            </a:extLst>
          </p:cNvPr>
          <p:cNvSpPr>
            <a:spLocks noGrp="1"/>
          </p:cNvSpPr>
          <p:nvPr>
            <p:ph sz="quarter" idx="4"/>
          </p:nvPr>
        </p:nvSpPr>
        <p:spPr>
          <a:xfrm>
            <a:off x="6101862" y="3128507"/>
            <a:ext cx="4425461" cy="3972998"/>
          </a:xfrm>
        </p:spPr>
        <p:txBody>
          <a:bodyPr>
            <a:normAutofit/>
          </a:bodyPr>
          <a:lstStyle/>
          <a:p>
            <a:r>
              <a:rPr lang="ru-RU" sz="2000" dirty="0" smtClean="0"/>
              <a:t>Супруги, которые страдают от </a:t>
            </a:r>
            <a:r>
              <a:rPr lang="ru-RU" sz="2000" b="1" dirty="0" smtClean="0">
                <a:solidFill>
                  <a:srgbClr val="C00000"/>
                </a:solidFill>
              </a:rPr>
              <a:t>экспрессивной агрессии</a:t>
            </a:r>
            <a:r>
              <a:rPr lang="en-US" sz="2000" dirty="0" smtClean="0">
                <a:solidFill>
                  <a:srgbClr val="0070C0"/>
                </a:solidFill>
              </a:rPr>
              <a:t> </a:t>
            </a:r>
            <a:r>
              <a:rPr lang="ru-RU" sz="2000" dirty="0" smtClean="0"/>
              <a:t>со стороны партнера</a:t>
            </a:r>
            <a:r>
              <a:rPr lang="en-US" sz="2000" dirty="0" smtClean="0"/>
              <a:t>:</a:t>
            </a:r>
            <a:endParaRPr lang="en-US" sz="2000" dirty="0"/>
          </a:p>
          <a:p>
            <a:pPr lvl="1"/>
            <a:r>
              <a:rPr lang="ru-RU" sz="1800" dirty="0" smtClean="0"/>
              <a:t>Мужчины </a:t>
            </a:r>
            <a:r>
              <a:rPr lang="en-US" sz="1800" dirty="0" smtClean="0"/>
              <a:t>32</a:t>
            </a:r>
            <a:r>
              <a:rPr lang="en-US" sz="1800" dirty="0"/>
              <a:t>% (3 </a:t>
            </a:r>
            <a:r>
              <a:rPr lang="ru-RU" sz="1800" dirty="0" smtClean="0"/>
              <a:t>из </a:t>
            </a:r>
            <a:r>
              <a:rPr lang="en-US" sz="1800" dirty="0" smtClean="0"/>
              <a:t>10</a:t>
            </a:r>
            <a:r>
              <a:rPr lang="en-US" sz="1800" dirty="0"/>
              <a:t>)</a:t>
            </a:r>
          </a:p>
          <a:p>
            <a:pPr lvl="1"/>
            <a:r>
              <a:rPr lang="ru-RU" sz="1800" dirty="0" smtClean="0"/>
              <a:t>Женщины </a:t>
            </a:r>
            <a:r>
              <a:rPr lang="en-US" sz="1800" dirty="0" smtClean="0"/>
              <a:t>40</a:t>
            </a:r>
            <a:r>
              <a:rPr lang="en-US" sz="1800" dirty="0"/>
              <a:t>% (4 </a:t>
            </a:r>
            <a:r>
              <a:rPr lang="ru-RU" sz="1800" dirty="0" smtClean="0"/>
              <a:t>из </a:t>
            </a:r>
            <a:r>
              <a:rPr lang="en-US" sz="1800" dirty="0" smtClean="0"/>
              <a:t>10</a:t>
            </a:r>
            <a:r>
              <a:rPr lang="en-US" sz="1800" dirty="0"/>
              <a:t>)</a:t>
            </a:r>
          </a:p>
          <a:p>
            <a:r>
              <a:rPr lang="ru-RU" sz="2000" dirty="0" smtClean="0"/>
              <a:t>Супруги, которые страдают от </a:t>
            </a:r>
            <a:r>
              <a:rPr lang="ru-RU" sz="2000" b="1" dirty="0" smtClean="0">
                <a:solidFill>
                  <a:srgbClr val="C00000"/>
                </a:solidFill>
              </a:rPr>
              <a:t>контроля на основе принуждения:</a:t>
            </a:r>
            <a:endParaRPr lang="en-US" sz="2000" dirty="0"/>
          </a:p>
          <a:p>
            <a:pPr lvl="1"/>
            <a:r>
              <a:rPr lang="ru-RU" sz="1800" dirty="0" smtClean="0"/>
              <a:t>Мужчины </a:t>
            </a:r>
            <a:r>
              <a:rPr lang="en-US" sz="1800" dirty="0" smtClean="0"/>
              <a:t>42.5</a:t>
            </a:r>
            <a:r>
              <a:rPr lang="en-US" sz="1800" dirty="0"/>
              <a:t>% (4 </a:t>
            </a:r>
            <a:r>
              <a:rPr lang="ru-RU" sz="1800" dirty="0" smtClean="0"/>
              <a:t>из </a:t>
            </a:r>
            <a:r>
              <a:rPr lang="en-US" sz="1800" dirty="0" smtClean="0"/>
              <a:t>10</a:t>
            </a:r>
            <a:r>
              <a:rPr lang="en-US" sz="1800" dirty="0"/>
              <a:t>)</a:t>
            </a:r>
          </a:p>
          <a:p>
            <a:pPr lvl="1"/>
            <a:r>
              <a:rPr lang="ru-RU" sz="1800" dirty="0" smtClean="0"/>
              <a:t>Женщины </a:t>
            </a:r>
            <a:r>
              <a:rPr lang="en-US" sz="1800" dirty="0" smtClean="0"/>
              <a:t>41.1</a:t>
            </a:r>
            <a:r>
              <a:rPr lang="en-US" sz="1800" dirty="0"/>
              <a:t>% (4 </a:t>
            </a:r>
            <a:r>
              <a:rPr lang="ru-RU" sz="1800" dirty="0" smtClean="0"/>
              <a:t>из </a:t>
            </a:r>
            <a:r>
              <a:rPr lang="en-US" sz="1800" dirty="0" smtClean="0"/>
              <a:t>10</a:t>
            </a:r>
            <a:r>
              <a:rPr lang="en-US" sz="1800" dirty="0"/>
              <a:t>)</a:t>
            </a:r>
          </a:p>
        </p:txBody>
      </p:sp>
      <p:sp>
        <p:nvSpPr>
          <p:cNvPr id="8" name="TextBox 7">
            <a:extLst>
              <a:ext uri="{FF2B5EF4-FFF2-40B4-BE49-F238E27FC236}">
                <a16:creationId xmlns:a16="http://schemas.microsoft.com/office/drawing/2014/main" id="{9474E439-66BD-C747-ADE5-456600459605}"/>
              </a:ext>
            </a:extLst>
          </p:cNvPr>
          <p:cNvSpPr txBox="1"/>
          <p:nvPr/>
        </p:nvSpPr>
        <p:spPr>
          <a:xfrm>
            <a:off x="-348715" y="5868968"/>
            <a:ext cx="11307651" cy="707886"/>
          </a:xfrm>
          <a:prstGeom prst="rect">
            <a:avLst/>
          </a:prstGeom>
          <a:noFill/>
        </p:spPr>
        <p:txBody>
          <a:bodyPr wrap="square" rtlCol="0">
            <a:spAutoFit/>
          </a:bodyPr>
          <a:lstStyle/>
          <a:p>
            <a:pPr algn="ctr"/>
            <a:r>
              <a:rPr lang="ru-RU" sz="2000" dirty="0" smtClean="0"/>
              <a:t>Правда заключается в том, что и мужчины, и женщины</a:t>
            </a:r>
          </a:p>
          <a:p>
            <a:pPr algn="ctr"/>
            <a:r>
              <a:rPr lang="ru-RU" sz="2000" dirty="0" smtClean="0"/>
              <a:t> часто прибегают к эмоциональным оскорблениям своего партнера.</a:t>
            </a:r>
            <a:endParaRPr lang="en-US" sz="2000" i="1" dirty="0"/>
          </a:p>
        </p:txBody>
      </p:sp>
    </p:spTree>
    <p:extLst>
      <p:ext uri="{BB962C8B-B14F-4D97-AF65-F5344CB8AC3E}">
        <p14:creationId xmlns:p14="http://schemas.microsoft.com/office/powerpoint/2010/main" val="63318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F42507-370D-B24D-A397-30AEF1F74CF3}"/>
              </a:ext>
            </a:extLst>
          </p:cNvPr>
          <p:cNvPicPr>
            <a:picLocks noChangeAspect="1"/>
          </p:cNvPicPr>
          <p:nvPr/>
        </p:nvPicPr>
        <p:blipFill>
          <a:blip r:embed="rId3"/>
          <a:stretch>
            <a:fillRect/>
          </a:stretch>
        </p:blipFill>
        <p:spPr>
          <a:xfrm>
            <a:off x="0" y="-269631"/>
            <a:ext cx="12179300" cy="6858000"/>
          </a:xfrm>
          <a:prstGeom prst="rect">
            <a:avLst/>
          </a:prstGeom>
        </p:spPr>
      </p:pic>
      <p:sp>
        <p:nvSpPr>
          <p:cNvPr id="4" name="Text Placeholder 3">
            <a:extLst>
              <a:ext uri="{FF2B5EF4-FFF2-40B4-BE49-F238E27FC236}">
                <a16:creationId xmlns:a16="http://schemas.microsoft.com/office/drawing/2014/main" id="{762770FE-57ED-964E-A98A-6FADD93A2BA2}"/>
              </a:ext>
            </a:extLst>
          </p:cNvPr>
          <p:cNvSpPr>
            <a:spLocks noGrp="1"/>
          </p:cNvSpPr>
          <p:nvPr>
            <p:ph type="body" idx="1"/>
          </p:nvPr>
        </p:nvSpPr>
        <p:spPr/>
        <p:txBody>
          <a:bodyPr/>
          <a:lstStyle/>
          <a:p>
            <a:r>
              <a:rPr lang="ru-RU" dirty="0" smtClean="0"/>
              <a:t>СХОДСТВА</a:t>
            </a:r>
            <a:endParaRPr lang="en-US" dirty="0"/>
          </a:p>
        </p:txBody>
      </p:sp>
      <p:sp>
        <p:nvSpPr>
          <p:cNvPr id="5" name="Content Placeholder 4">
            <a:extLst>
              <a:ext uri="{FF2B5EF4-FFF2-40B4-BE49-F238E27FC236}">
                <a16:creationId xmlns:a16="http://schemas.microsoft.com/office/drawing/2014/main" id="{FB125F92-8014-7441-AE5A-DFB82EF02201}"/>
              </a:ext>
            </a:extLst>
          </p:cNvPr>
          <p:cNvSpPr>
            <a:spLocks noGrp="1"/>
          </p:cNvSpPr>
          <p:nvPr>
            <p:ph sz="half" idx="2"/>
          </p:nvPr>
        </p:nvSpPr>
        <p:spPr>
          <a:xfrm>
            <a:off x="839788" y="2505075"/>
            <a:ext cx="5379304" cy="3908604"/>
          </a:xfrm>
        </p:spPr>
        <p:txBody>
          <a:bodyPr>
            <a:normAutofit lnSpcReduction="10000"/>
          </a:bodyPr>
          <a:lstStyle/>
          <a:p>
            <a:pPr marL="0" indent="0">
              <a:buNone/>
            </a:pPr>
            <a:r>
              <a:rPr lang="ru-RU" sz="2400" dirty="0" smtClean="0"/>
              <a:t>Как в отношении мужчин, так и женщин</a:t>
            </a:r>
            <a:r>
              <a:rPr lang="en-US" sz="2400" dirty="0" smtClean="0"/>
              <a:t>:</a:t>
            </a:r>
            <a:endParaRPr lang="en-US" sz="2400" dirty="0"/>
          </a:p>
          <a:p>
            <a:r>
              <a:rPr lang="ru-RU" sz="2400" dirty="0" smtClean="0"/>
              <a:t>Наиболее часто встречаемая форма экспрессивной агрессии – это </a:t>
            </a:r>
            <a:r>
              <a:rPr lang="ru-RU" sz="2400" b="1" dirty="0" smtClean="0">
                <a:solidFill>
                  <a:srgbClr val="C00000"/>
                </a:solidFill>
              </a:rPr>
              <a:t>словесные</a:t>
            </a:r>
            <a:r>
              <a:rPr lang="ru-RU" sz="2400" dirty="0" smtClean="0"/>
              <a:t> </a:t>
            </a:r>
            <a:r>
              <a:rPr lang="ru-RU" sz="2400" b="1" dirty="0" smtClean="0">
                <a:solidFill>
                  <a:srgbClr val="C00000"/>
                </a:solidFill>
              </a:rPr>
              <a:t>оскорбления</a:t>
            </a:r>
            <a:r>
              <a:rPr lang="ru-RU" sz="2400" dirty="0" smtClean="0"/>
              <a:t> типа </a:t>
            </a:r>
            <a:r>
              <a:rPr lang="ru-RU" sz="2400" i="1" dirty="0" smtClean="0"/>
              <a:t>уродливый, толстый, сумасшедший, глупый; </a:t>
            </a:r>
            <a:r>
              <a:rPr lang="ru-RU" sz="2400" dirty="0" smtClean="0"/>
              <a:t>также </a:t>
            </a:r>
            <a:r>
              <a:rPr lang="ru-RU" sz="2400" b="1" dirty="0" smtClean="0">
                <a:solidFill>
                  <a:srgbClr val="C00000"/>
                </a:solidFill>
              </a:rPr>
              <a:t>унижение</a:t>
            </a:r>
            <a:r>
              <a:rPr lang="ru-RU" sz="2400" dirty="0" smtClean="0"/>
              <a:t> и высмеивание. </a:t>
            </a:r>
            <a:endParaRPr lang="en-US" sz="2400" dirty="0"/>
          </a:p>
          <a:p>
            <a:r>
              <a:rPr lang="ru-RU" sz="2400" dirty="0" smtClean="0"/>
              <a:t>Требование </a:t>
            </a:r>
            <a:r>
              <a:rPr lang="ru-RU" sz="2400" b="1" dirty="0" smtClean="0">
                <a:solidFill>
                  <a:srgbClr val="C00000"/>
                </a:solidFill>
              </a:rPr>
              <a:t>сообщать свое местонахождение </a:t>
            </a:r>
            <a:r>
              <a:rPr lang="ru-RU" sz="2400" dirty="0" smtClean="0"/>
              <a:t>– самая распространенная форма контроля на основе подчинения. </a:t>
            </a:r>
            <a:endParaRPr lang="en-US" sz="2400" dirty="0"/>
          </a:p>
        </p:txBody>
      </p:sp>
      <p:sp>
        <p:nvSpPr>
          <p:cNvPr id="6" name="Text Placeholder 5">
            <a:extLst>
              <a:ext uri="{FF2B5EF4-FFF2-40B4-BE49-F238E27FC236}">
                <a16:creationId xmlns:a16="http://schemas.microsoft.com/office/drawing/2014/main" id="{76D594F6-0A20-9C4E-837C-1E95873565B0}"/>
              </a:ext>
            </a:extLst>
          </p:cNvPr>
          <p:cNvSpPr>
            <a:spLocks noGrp="1"/>
          </p:cNvSpPr>
          <p:nvPr>
            <p:ph type="body" sz="quarter" idx="3"/>
          </p:nvPr>
        </p:nvSpPr>
        <p:spPr>
          <a:xfrm>
            <a:off x="6219092" y="1681163"/>
            <a:ext cx="5183188" cy="823912"/>
          </a:xfrm>
        </p:spPr>
        <p:txBody>
          <a:bodyPr/>
          <a:lstStyle/>
          <a:p>
            <a:r>
              <a:rPr lang="ru-RU" dirty="0" smtClean="0"/>
              <a:t>РАЗЛИЧИЯ</a:t>
            </a:r>
            <a:endParaRPr lang="en-US" dirty="0"/>
          </a:p>
        </p:txBody>
      </p:sp>
      <p:sp>
        <p:nvSpPr>
          <p:cNvPr id="7" name="Content Placeholder 6">
            <a:extLst>
              <a:ext uri="{FF2B5EF4-FFF2-40B4-BE49-F238E27FC236}">
                <a16:creationId xmlns:a16="http://schemas.microsoft.com/office/drawing/2014/main" id="{E5E2967B-5F0E-1C43-A0EA-451FFDE71C49}"/>
              </a:ext>
            </a:extLst>
          </p:cNvPr>
          <p:cNvSpPr>
            <a:spLocks noGrp="1"/>
          </p:cNvSpPr>
          <p:nvPr>
            <p:ph sz="quarter" idx="4"/>
          </p:nvPr>
        </p:nvSpPr>
        <p:spPr>
          <a:xfrm>
            <a:off x="6172200" y="2505074"/>
            <a:ext cx="4003431" cy="3805573"/>
          </a:xfrm>
        </p:spPr>
        <p:txBody>
          <a:bodyPr>
            <a:normAutofit lnSpcReduction="10000"/>
          </a:bodyPr>
          <a:lstStyle/>
          <a:p>
            <a:r>
              <a:rPr lang="ru-RU" sz="2400" dirty="0" smtClean="0"/>
              <a:t>Женщины чаще жалуются на то, что вынуждены постоянно сообщать, где находятся</a:t>
            </a:r>
            <a:r>
              <a:rPr lang="en-US" sz="2400" dirty="0" smtClean="0"/>
              <a:t>.</a:t>
            </a:r>
            <a:endParaRPr lang="en-US" sz="2400" dirty="0"/>
          </a:p>
          <a:p>
            <a:r>
              <a:rPr lang="ru-RU" sz="2400" dirty="0" smtClean="0"/>
              <a:t>Мужчины чаще подвергаются оскорблениям;</a:t>
            </a:r>
          </a:p>
          <a:p>
            <a:r>
              <a:rPr lang="ru-RU" sz="2400" dirty="0" smtClean="0"/>
              <a:t> также они сообщают о том, что их партнерша злится так сильно, что это кажется опасным. </a:t>
            </a:r>
            <a:endParaRPr lang="en-US" sz="2400" dirty="0"/>
          </a:p>
        </p:txBody>
      </p:sp>
      <p:sp>
        <p:nvSpPr>
          <p:cNvPr id="11" name="Title 1">
            <a:extLst>
              <a:ext uri="{FF2B5EF4-FFF2-40B4-BE49-F238E27FC236}">
                <a16:creationId xmlns:a16="http://schemas.microsoft.com/office/drawing/2014/main" id="{3020373D-CA32-B64F-B35A-15AE0871AA57}"/>
              </a:ext>
            </a:extLst>
          </p:cNvPr>
          <p:cNvSpPr>
            <a:spLocks noGrp="1"/>
          </p:cNvSpPr>
          <p:nvPr>
            <p:ph type="title"/>
          </p:nvPr>
        </p:nvSpPr>
        <p:spPr>
          <a:xfrm>
            <a:off x="2860431" y="599585"/>
            <a:ext cx="8436342" cy="1325563"/>
          </a:xfrm>
        </p:spPr>
        <p:txBody>
          <a:bodyPr>
            <a:normAutofit/>
          </a:bodyPr>
          <a:lstStyle/>
          <a:p>
            <a:r>
              <a:rPr lang="ru-RU" sz="3600" b="1" dirty="0" smtClean="0">
                <a:latin typeface="Avenir Next" panose="020B0503020202020204" pitchFamily="34" charset="0"/>
              </a:rPr>
              <a:t>ПСИХОЛОГИЧЕСКАЯ </a:t>
            </a:r>
            <a:r>
              <a:rPr lang="ru-RU" sz="3600" dirty="0" smtClean="0">
                <a:latin typeface="Avenir Next" panose="020B0503020202020204" pitchFamily="34" charset="0"/>
              </a:rPr>
              <a:t>АГРЕССИЯ</a:t>
            </a:r>
            <a:endParaRPr lang="en-US" sz="3600" dirty="0">
              <a:latin typeface="Avenir Next" panose="020B0503020202020204" pitchFamily="34" charset="0"/>
            </a:endParaRPr>
          </a:p>
        </p:txBody>
      </p:sp>
    </p:spTree>
    <p:extLst>
      <p:ext uri="{BB962C8B-B14F-4D97-AF65-F5344CB8AC3E}">
        <p14:creationId xmlns:p14="http://schemas.microsoft.com/office/powerpoint/2010/main" val="365048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87FF8E-F6C0-DC4A-B0E0-AE65F02FAA18}"/>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id="{9CE90DF2-3D7F-4646-AFED-B2AE46398FDA}"/>
              </a:ext>
            </a:extLst>
          </p:cNvPr>
          <p:cNvSpPr>
            <a:spLocks noGrp="1"/>
          </p:cNvSpPr>
          <p:nvPr>
            <p:ph type="title"/>
          </p:nvPr>
        </p:nvSpPr>
        <p:spPr>
          <a:xfrm>
            <a:off x="720970" y="611308"/>
            <a:ext cx="10515600" cy="1325563"/>
          </a:xfrm>
        </p:spPr>
        <p:txBody>
          <a:bodyPr>
            <a:normAutofit/>
          </a:bodyPr>
          <a:lstStyle/>
          <a:p>
            <a:pPr algn="ctr"/>
            <a:r>
              <a:rPr lang="ru-RU" sz="3600" b="1" dirty="0" smtClean="0">
                <a:latin typeface="Avenir Next" panose="020B0503020202020204" pitchFamily="34" charset="0"/>
              </a:rPr>
              <a:t>ЭМОЦИОНАЛЬНОЕ НАСИЛИЕ</a:t>
            </a:r>
            <a:r>
              <a:rPr lang="en-US" sz="3600" b="1" dirty="0" smtClean="0">
                <a:latin typeface="Avenir Next" panose="020B0503020202020204" pitchFamily="34" charset="0"/>
              </a:rPr>
              <a:t> </a:t>
            </a:r>
            <a:r>
              <a:rPr lang="en-US" sz="3600" dirty="0">
                <a:latin typeface="Avenir Next" panose="020B0503020202020204" pitchFamily="34" charset="0"/>
              </a:rPr>
              <a:t/>
            </a:r>
            <a:br>
              <a:rPr lang="en-US" sz="3600" dirty="0">
                <a:latin typeface="Avenir Next" panose="020B0503020202020204" pitchFamily="34" charset="0"/>
              </a:rPr>
            </a:br>
            <a:r>
              <a:rPr lang="ru-RU" sz="3600" dirty="0" smtClean="0">
                <a:latin typeface="Avenir Next" panose="020B0503020202020204" pitchFamily="34" charset="0"/>
              </a:rPr>
              <a:t>В АДВЕНТИСТСКОМ ДЕТСТВЕ</a:t>
            </a:r>
            <a:endParaRPr lang="en-US" sz="36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77A3D993-D61D-E242-BC36-45C1EB8C0D17}"/>
              </a:ext>
            </a:extLst>
          </p:cNvPr>
          <p:cNvSpPr>
            <a:spLocks noGrp="1"/>
          </p:cNvSpPr>
          <p:nvPr>
            <p:ph idx="1"/>
          </p:nvPr>
        </p:nvSpPr>
        <p:spPr>
          <a:xfrm>
            <a:off x="1693981" y="2517282"/>
            <a:ext cx="8258908" cy="3074624"/>
          </a:xfrm>
        </p:spPr>
        <p:txBody>
          <a:bodyPr>
            <a:normAutofit fontScale="92500"/>
          </a:bodyPr>
          <a:lstStyle/>
          <a:p>
            <a:r>
              <a:rPr lang="ru-RU" sz="2400" dirty="0" smtClean="0"/>
              <a:t>Среди взрослых адвентистов, принимавших участие в исследовании </a:t>
            </a:r>
            <a:r>
              <a:rPr lang="en-US" sz="2400" dirty="0" smtClean="0"/>
              <a:t>(10,283)</a:t>
            </a:r>
            <a:r>
              <a:rPr lang="ru-RU" sz="2400" dirty="0" smtClean="0"/>
              <a:t> и сообщивших об эмоциональном насилии со стороны родителя , когда им еще не было 18 лет:</a:t>
            </a:r>
            <a:endParaRPr lang="en-US" sz="2400" dirty="0"/>
          </a:p>
          <a:p>
            <a:pPr lvl="1"/>
            <a:r>
              <a:rPr lang="en-US" dirty="0"/>
              <a:t>39% </a:t>
            </a:r>
            <a:r>
              <a:rPr lang="ru-RU" dirty="0" smtClean="0"/>
              <a:t>женщин</a:t>
            </a:r>
            <a:endParaRPr lang="en-US" dirty="0"/>
          </a:p>
          <a:p>
            <a:pPr lvl="1"/>
            <a:r>
              <a:rPr lang="en-US" dirty="0"/>
              <a:t>35% </a:t>
            </a:r>
            <a:r>
              <a:rPr lang="ru-RU" dirty="0" smtClean="0"/>
              <a:t>мужчин</a:t>
            </a:r>
            <a:endParaRPr lang="en-US" dirty="0"/>
          </a:p>
          <a:p>
            <a:r>
              <a:rPr lang="ru-RU" sz="2400" dirty="0" smtClean="0"/>
              <a:t>Это насилие имело </a:t>
            </a:r>
            <a:r>
              <a:rPr lang="ru-RU" sz="2400" b="1" dirty="0" smtClean="0"/>
              <a:t>негативные</a:t>
            </a:r>
            <a:r>
              <a:rPr lang="ru-RU" sz="2400" dirty="0" smtClean="0"/>
              <a:t> </a:t>
            </a:r>
            <a:r>
              <a:rPr lang="ru-RU" sz="2400" b="1" dirty="0" smtClean="0"/>
              <a:t>последствия</a:t>
            </a:r>
            <a:r>
              <a:rPr lang="ru-RU" sz="2400" dirty="0" smtClean="0"/>
              <a:t> для их физического и психического здоровья независимо от </a:t>
            </a:r>
            <a:r>
              <a:rPr lang="ru-RU" sz="2400" b="1" dirty="0" smtClean="0"/>
              <a:t>возраста</a:t>
            </a:r>
            <a:r>
              <a:rPr lang="ru-RU" sz="2400" dirty="0" smtClean="0"/>
              <a:t>, </a:t>
            </a:r>
            <a:r>
              <a:rPr lang="ru-RU" sz="2400" b="1" dirty="0" smtClean="0"/>
              <a:t>пола</a:t>
            </a:r>
            <a:r>
              <a:rPr lang="ru-RU" sz="2400" dirty="0" smtClean="0"/>
              <a:t>, </a:t>
            </a:r>
            <a:r>
              <a:rPr lang="ru-RU" sz="2400" b="1" dirty="0" smtClean="0"/>
              <a:t>дохода</a:t>
            </a:r>
            <a:r>
              <a:rPr lang="ru-RU" sz="2400" dirty="0" smtClean="0"/>
              <a:t> или </a:t>
            </a:r>
            <a:r>
              <a:rPr lang="ru-RU" sz="2400" b="1" dirty="0" smtClean="0"/>
              <a:t>образа жизни</a:t>
            </a:r>
            <a:r>
              <a:rPr lang="ru-RU" sz="2400" dirty="0" smtClean="0"/>
              <a:t> (например, здорового питания или физических упражнений</a:t>
            </a:r>
            <a:r>
              <a:rPr lang="en-US" sz="2400" dirty="0" smtClean="0"/>
              <a:t>).</a:t>
            </a:r>
            <a:endParaRPr lang="en-US" sz="2400" dirty="0"/>
          </a:p>
        </p:txBody>
      </p:sp>
    </p:spTree>
    <p:extLst>
      <p:ext uri="{BB962C8B-B14F-4D97-AF65-F5344CB8AC3E}">
        <p14:creationId xmlns:p14="http://schemas.microsoft.com/office/powerpoint/2010/main" val="487945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2321</TotalTime>
  <Words>5298</Words>
  <Application>Microsoft Office PowerPoint</Application>
  <PresentationFormat>Широкоэкранный</PresentationFormat>
  <Paragraphs>499</Paragraphs>
  <Slides>34</Slides>
  <Notes>34</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34</vt:i4>
      </vt:variant>
    </vt:vector>
  </HeadingPairs>
  <TitlesOfParts>
    <vt:vector size="42" baseType="lpstr">
      <vt:lpstr>Arial</vt:lpstr>
      <vt:lpstr>Avenir Next</vt:lpstr>
      <vt:lpstr>Avenir Roman</vt:lpstr>
      <vt:lpstr>Calibri</vt:lpstr>
      <vt:lpstr>Calibri Light</vt:lpstr>
      <vt:lpstr>SignPainter HouseScript</vt:lpstr>
      <vt:lpstr>Symbol</vt:lpstr>
      <vt:lpstr>Office Theme</vt:lpstr>
      <vt:lpstr>СЛОВА, которые РАНЯТ</vt:lpstr>
      <vt:lpstr>Презентация PowerPoint</vt:lpstr>
      <vt:lpstr>enditnow®️  ДЕНЬ ПРОФИЛАКТИКИ НАСИЛИЯ НАПОМИНАЕТ НАМ:</vt:lpstr>
      <vt:lpstr>enditnow®️   ДЕНЬ ПРОФИЛАКТИКИ НАСИЛИЯ НАПОМИНАЕТ НАМ:</vt:lpstr>
      <vt:lpstr>НАСИЛИЕ КАСАЕТСЯ КАЖДОГО   </vt:lpstr>
      <vt:lpstr>ВОПРОСЫ ДЛЯ РАЗМЫШЛЕНИИЯ: </vt:lpstr>
      <vt:lpstr>ПСИХОЛОГИЧЕСКАЯ АГРЕССИЯ</vt:lpstr>
      <vt:lpstr>ПСИХОЛОГИЧЕСКАЯ АГРЕССИЯ</vt:lpstr>
      <vt:lpstr>ЭМОЦИОНАЛЬНОЕ НАСИЛИЕ  В АДВЕНТИСТСКОМ ДЕТСТВЕ</vt:lpstr>
      <vt:lpstr>ОПРЕДЕЛЕНИЕ ЭМОЦИОНАЛЬНОГО НАСИЛИЯ</vt:lpstr>
      <vt:lpstr>ЭМОЦИОНАЛЬНОЕ НАСИЛИЕ ВЫРАЖАЕТСЯ . . .</vt:lpstr>
      <vt:lpstr>ЧТО ТАКОЕ ЭМОЦИОНАЛЬНОЕ НАСИЛИЕ?</vt:lpstr>
      <vt:lpstr>ПРИЗНАКИ ЭМОЦИОНАЛЬНОГО НАСИЛИЯ</vt:lpstr>
      <vt:lpstr>ЭМОЦИОНАЛЬНОЕ НАСИЛИЕ САМОАНАЛИЗ</vt:lpstr>
      <vt:lpstr>Презентация PowerPoint</vt:lpstr>
      <vt:lpstr>КАК РЕАГИРОВАТЬ НА  ЭМОЦИОНАЛЬНОЕ НАСИЛИЕ</vt:lpstr>
      <vt:lpstr>Презентация PowerPoint</vt:lpstr>
      <vt:lpstr>ИЩИТЕ ИСЦЕЛЕНИЕ ОТ БОГА</vt:lpstr>
      <vt:lpstr>СИНОДАЛЬНЫЙ ПЕРЕВОД</vt:lpstr>
      <vt:lpstr>ИНСТИТУТ Перевода Библии  ПРИ ЗАОКСКОЙ ДУХОВНОЙ АКАДЕМИИ</vt:lpstr>
      <vt:lpstr>Современный русский перевод, 2-е издание</vt:lpstr>
      <vt:lpstr>Новый Завет: Современный перевод: </vt:lpstr>
      <vt:lpstr>СИЛА СЛОВ</vt:lpstr>
      <vt:lpstr>СИЛА СЛОВ  АВИГЕИ</vt:lpstr>
      <vt:lpstr>СИЛА ЛАСКОВЫХ СЛОВ</vt:lpstr>
      <vt:lpstr>СИЛА НЕЖНЫХ СЛОВ</vt:lpstr>
      <vt:lpstr>СИЛА СЛОВ,  СКАЗАННЫХ С УВАЖЕНИЕМ</vt:lpstr>
      <vt:lpstr>СИЛА СЛОВ,  СКАЗАННЫХ С УВАЖЕНИЕМ</vt:lpstr>
      <vt:lpstr>СИЛА СЛОВ В ПОДЧИНЕНИИ И ОБЪЕДИНЕНИИ</vt:lpstr>
      <vt:lpstr>Презентация PowerPoint</vt:lpstr>
      <vt:lpstr>СИЛА БОЖЬЕГО СЛОВА ДЛЯ ТЕБЯ</vt:lpstr>
      <vt:lpstr>Презентация PowerPoint</vt:lpstr>
      <vt:lpstr>Презентация PowerPoint</vt:lpstr>
      <vt:lpstr>СИЛА БОЖЬЕГО СЛОВА ДЛЯ ТЕБЯ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Words That Wound</dc:title>
  <dc:creator>Timon, Rebecca</dc:creator>
  <cp:lastModifiedBy>Tatiana Kucheruk</cp:lastModifiedBy>
  <cp:revision>106</cp:revision>
  <dcterms:created xsi:type="dcterms:W3CDTF">2018-03-26T16:10:36Z</dcterms:created>
  <dcterms:modified xsi:type="dcterms:W3CDTF">2018-07-09T13:25:00Z</dcterms:modified>
</cp:coreProperties>
</file>