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8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95" autoAdjust="0"/>
    <p:restoredTop sz="52847" autoAdjust="0"/>
  </p:normalViewPr>
  <p:slideViewPr>
    <p:cSldViewPr snapToGrid="0" snapToObjects="1">
      <p:cViewPr varScale="1">
        <p:scale>
          <a:sx n="60" d="100"/>
          <a:sy n="60" d="100"/>
        </p:scale>
        <p:origin x="-2256" y="-7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22" d="100"/>
          <a:sy n="122" d="100"/>
        </p:scale>
        <p:origin x="2136" y="20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F6128-B3FB-284A-9088-4C47E32CF26E}" type="datetimeFigureOut">
              <a:rPr lang="en-US" smtClean="0"/>
              <a:pPr/>
              <a:t>7/9/2018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1F23C-F166-F546-84ED-7FFF8AF5A6A5}" type="slidenum">
              <a:rPr lang="en-US" smtClean="0"/>
              <a:pPr/>
              <a:t>‹#›</a:t>
            </a:fld>
            <a:endParaRPr lang="en-US"/>
          </a:p>
        </p:txBody>
      </p:sp>
    </p:spTree>
    <p:extLst>
      <p:ext uri="{BB962C8B-B14F-4D97-AF65-F5344CB8AC3E}">
        <p14:creationId xmlns="" xmlns:p14="http://schemas.microsoft.com/office/powerpoint/2010/main" val="11427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ocusonthefamily.ca/content/words-that-bruise-are-you-emotionally-abusiv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angerassessment.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ocusonthefamily.ca/content/words-that-bruise-are-you-emotionally-abusiv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Эмоциональное насилие</a:t>
            </a:r>
            <a:r>
              <a:rPr lang="en-US" dirty="0" smtClean="0"/>
              <a:t>: </a:t>
            </a:r>
            <a:r>
              <a:rPr lang="ru-RU" dirty="0" smtClean="0"/>
              <a:t>что делать?</a:t>
            </a:r>
            <a:endParaRPr lang="en-US" dirty="0"/>
          </a:p>
          <a:p>
            <a:endParaRPr lang="en-US" dirty="0"/>
          </a:p>
          <a:p>
            <a:r>
              <a:rPr lang="ru-RU" dirty="0" smtClean="0"/>
              <a:t>Автор</a:t>
            </a:r>
            <a:r>
              <a:rPr lang="ru-RU" baseline="0" dirty="0" smtClean="0"/>
              <a:t>: доктора Катя </a:t>
            </a:r>
            <a:r>
              <a:rPr lang="ru-RU" baseline="0" dirty="0" err="1" smtClean="0"/>
              <a:t>Рейнерт</a:t>
            </a:r>
            <a:r>
              <a:rPr lang="ru-RU" baseline="0" dirty="0" smtClean="0"/>
              <a:t>, заместитель директора отдела здоровья ГК</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1</a:t>
            </a:fld>
            <a:endParaRPr lang="en-US"/>
          </a:p>
        </p:txBody>
      </p:sp>
    </p:spTree>
    <p:extLst>
      <p:ext uri="{BB962C8B-B14F-4D97-AF65-F5344CB8AC3E}">
        <p14:creationId xmlns="" xmlns:p14="http://schemas.microsoft.com/office/powerpoint/2010/main" val="243927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buFont typeface="Arial" pitchFamily="34" charset="0"/>
              <a:buChar char="•"/>
            </a:pPr>
            <a:r>
              <a:rPr lang="ru-RU" sz="1200" b="1" kern="1200" dirty="0" smtClean="0">
                <a:solidFill>
                  <a:schemeClr val="tx1"/>
                </a:solidFill>
                <a:latin typeface="+mn-lt"/>
                <a:ea typeface="+mn-ea"/>
                <a:cs typeface="+mn-cs"/>
              </a:rPr>
              <a:t>Обидчицы чрезвычайно ревнивы, с обостренным чувством собственности</a:t>
            </a:r>
            <a:r>
              <a:rPr lang="ru-RU" sz="1200" kern="1200" dirty="0" smtClean="0">
                <a:solidFill>
                  <a:schemeClr val="tx1"/>
                </a:solidFill>
                <a:latin typeface="+mn-lt"/>
                <a:ea typeface="+mn-ea"/>
                <a:cs typeface="+mn-cs"/>
              </a:rPr>
              <a:t>. Они испытывают сильное желание контролировать своих партнеров.</a:t>
            </a:r>
          </a:p>
          <a:p>
            <a:pPr lvl="0" fontAlgn="base">
              <a:buFont typeface="Arial" pitchFamily="34" charset="0"/>
              <a:buChar char="•"/>
            </a:pPr>
            <a:r>
              <a:rPr lang="ru-RU" sz="1200" b="1" kern="1200" dirty="0" smtClean="0">
                <a:solidFill>
                  <a:schemeClr val="tx1"/>
                </a:solidFill>
                <a:latin typeface="+mn-lt"/>
                <a:ea typeface="+mn-ea"/>
                <a:cs typeface="+mn-cs"/>
              </a:rPr>
              <a:t>Обидчицы часто имеют поверхностные отношения с другими людьми</a:t>
            </a:r>
            <a:r>
              <a:rPr lang="ru-RU" sz="1200" kern="1200" dirty="0" smtClean="0">
                <a:solidFill>
                  <a:schemeClr val="tx1"/>
                </a:solidFill>
                <a:latin typeface="+mn-lt"/>
                <a:ea typeface="+mn-ea"/>
                <a:cs typeface="+mn-cs"/>
              </a:rPr>
              <a:t>. Ее основные, если не исключительные, отношения – с мужем / парнем.</a:t>
            </a:r>
          </a:p>
          <a:p>
            <a:pPr lvl="0" fontAlgn="base">
              <a:buFont typeface="Arial" pitchFamily="34" charset="0"/>
              <a:buChar char="•"/>
            </a:pPr>
            <a:r>
              <a:rPr lang="ru-RU" sz="1200" b="1" kern="1200" dirty="0" smtClean="0">
                <a:solidFill>
                  <a:schemeClr val="tx1"/>
                </a:solidFill>
                <a:latin typeface="+mn-lt"/>
                <a:ea typeface="+mn-ea"/>
                <a:cs typeface="+mn-cs"/>
              </a:rPr>
              <a:t>Можно сказать, у нее двойственная природа </a:t>
            </a:r>
            <a:r>
              <a:rPr lang="ru-RU" sz="1200" kern="1200" dirty="0" smtClean="0">
                <a:solidFill>
                  <a:schemeClr val="tx1"/>
                </a:solidFill>
                <a:latin typeface="+mn-lt"/>
                <a:ea typeface="+mn-ea"/>
                <a:cs typeface="+mn-cs"/>
              </a:rPr>
              <a:t>- она либо сладкая, либо исключительно жестокая и резкая. В зависимости от настроения она эгоистична или щедра.</a:t>
            </a:r>
          </a:p>
          <a:p>
            <a:pPr marL="171450" lvl="0" indent="-171450" fontAlgn="base">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10</a:t>
            </a:fld>
            <a:endParaRPr lang="en-US"/>
          </a:p>
        </p:txBody>
      </p:sp>
    </p:spTree>
    <p:extLst>
      <p:ext uri="{BB962C8B-B14F-4D97-AF65-F5344CB8AC3E}">
        <p14:creationId xmlns="" xmlns:p14="http://schemas.microsoft.com/office/powerpoint/2010/main" val="2270494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buFont typeface="Arial" pitchFamily="34" charset="0"/>
              <a:buChar char="•"/>
            </a:pPr>
            <a:r>
              <a:rPr lang="ru-RU" sz="1200" b="1" kern="1200" dirty="0" smtClean="0">
                <a:solidFill>
                  <a:schemeClr val="tx1"/>
                </a:solidFill>
                <a:latin typeface="+mn-lt"/>
                <a:ea typeface="+mn-ea"/>
                <a:cs typeface="+mn-cs"/>
              </a:rPr>
              <a:t>Основная характеристика обидчиц</a:t>
            </a:r>
            <a:r>
              <a:rPr lang="ru-RU" sz="1200" kern="1200" dirty="0" smtClean="0">
                <a:solidFill>
                  <a:schemeClr val="tx1"/>
                </a:solidFill>
                <a:latin typeface="+mn-lt"/>
                <a:ea typeface="+mn-ea"/>
                <a:cs typeface="+mn-cs"/>
              </a:rPr>
              <a:t> - </a:t>
            </a:r>
            <a:r>
              <a:rPr lang="ru-RU" sz="1200" b="1" kern="1200" dirty="0" smtClean="0">
                <a:solidFill>
                  <a:schemeClr val="tx1"/>
                </a:solidFill>
                <a:latin typeface="+mn-lt"/>
                <a:ea typeface="+mn-ea"/>
                <a:cs typeface="+mn-cs"/>
              </a:rPr>
              <a:t>их способность обманывать других</a:t>
            </a:r>
            <a:r>
              <a:rPr lang="ru-RU" sz="1200" kern="1200" dirty="0" smtClean="0">
                <a:solidFill>
                  <a:schemeClr val="tx1"/>
                </a:solidFill>
                <a:latin typeface="+mn-lt"/>
                <a:ea typeface="+mn-ea"/>
                <a:cs typeface="+mn-cs"/>
              </a:rPr>
              <a:t>. Она может быть милой, спокойной, очаровательной и убедительной.</a:t>
            </a:r>
          </a:p>
          <a:p>
            <a:pPr lvl="0" fontAlgn="base">
              <a:buFont typeface="Arial" pitchFamily="34" charset="0"/>
              <a:buChar char="•"/>
            </a:pPr>
            <a:r>
              <a:rPr lang="ru-RU" sz="1200" b="1" kern="1200" dirty="0" smtClean="0">
                <a:solidFill>
                  <a:schemeClr val="tx1"/>
                </a:solidFill>
                <a:latin typeface="+mn-lt"/>
                <a:ea typeface="+mn-ea"/>
                <a:cs typeface="+mn-cs"/>
              </a:rPr>
              <a:t>Партнер</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обычно является неким символом</a:t>
            </a:r>
            <a:r>
              <a:rPr lang="ru-RU" sz="1200" kern="1200" dirty="0" smtClean="0">
                <a:solidFill>
                  <a:schemeClr val="tx1"/>
                </a:solidFill>
                <a:latin typeface="+mn-lt"/>
                <a:ea typeface="+mn-ea"/>
                <a:cs typeface="+mn-cs"/>
              </a:rPr>
              <a:t>. Обидчица не относится к своему партнеру как к человеку, обладающему своей собственной индивидуальностью, а как к прообразу другого значимого человека. Особенно это становится заметным, когда она злится. Она предполагает, что он думает, чувствует или действует как тот другой значимый для нее человек - часто ее отец (или другой член семьи или авторитет).</a:t>
            </a:r>
          </a:p>
          <a:p>
            <a:endParaRPr lang="en-US" dirty="0"/>
          </a:p>
          <a:p>
            <a:pPr fontAlgn="base"/>
            <a:r>
              <a:rPr lang="ru-RU" sz="1200" kern="1200" dirty="0" smtClean="0">
                <a:solidFill>
                  <a:schemeClr val="tx1"/>
                </a:solidFill>
                <a:latin typeface="+mn-lt"/>
                <a:ea typeface="+mn-ea"/>
                <a:cs typeface="+mn-cs"/>
              </a:rPr>
              <a:t>В нашей культуре слишком рьяно восприняли философию «Я изменю его», где женщина выбирает, а затем «формирует» партнера по своему вкусу. «Выйди замуж за мужчину сегодня и измени его привычки завтра!» - цитата из </a:t>
            </a:r>
            <a:r>
              <a:rPr lang="ru-RU" sz="1200" kern="1200" dirty="0" err="1" smtClean="0">
                <a:solidFill>
                  <a:schemeClr val="tx1"/>
                </a:solidFill>
                <a:latin typeface="+mn-lt"/>
                <a:ea typeface="+mn-ea"/>
                <a:cs typeface="+mn-cs"/>
              </a:rPr>
              <a:t>бродвейского</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мьюзикла</a:t>
            </a:r>
            <a:r>
              <a:rPr lang="ru-RU"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Guys</a:t>
            </a:r>
            <a:r>
              <a:rPr lang="ru-RU" sz="1200" i="1" kern="1200" dirty="0" smtClean="0">
                <a:solidFill>
                  <a:schemeClr val="tx1"/>
                </a:solidFill>
                <a:latin typeface="+mn-lt"/>
                <a:ea typeface="+mn-ea"/>
                <a:cs typeface="+mn-cs"/>
              </a:rPr>
              <a:t> &amp; </a:t>
            </a:r>
            <a:r>
              <a:rPr lang="en-US" sz="1200" i="1" kern="1200" dirty="0" smtClean="0">
                <a:solidFill>
                  <a:schemeClr val="tx1"/>
                </a:solidFill>
                <a:latin typeface="+mn-lt"/>
                <a:ea typeface="+mn-ea"/>
                <a:cs typeface="+mn-cs"/>
              </a:rPr>
              <a:t>Dolls</a:t>
            </a:r>
            <a:r>
              <a:rPr lang="ru-RU" sz="1200" i="1" kern="1200" dirty="0" smtClean="0">
                <a:solidFill>
                  <a:schemeClr val="tx1"/>
                </a:solidFill>
                <a:latin typeface="+mn-lt"/>
                <a:ea typeface="+mn-ea"/>
                <a:cs typeface="+mn-cs"/>
              </a:rPr>
              <a:t>» (Парни и куколки).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Разумеется, любящие партнеры могут принять решение об изменении своих физических ПРИВЫЧЕК, чтобы угодить друг другу, но партнер не должен требовать, чтобы супруг менял ОБРАЗ ЖИЗНИ, ИНДИВИДУАЛЬНОСТЬ, ХОББИ или КАРЬЕРУ против своей воли ради него.</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11</a:t>
            </a:fld>
            <a:endParaRPr lang="en-US"/>
          </a:p>
        </p:txBody>
      </p:sp>
    </p:spTree>
    <p:extLst>
      <p:ext uri="{BB962C8B-B14F-4D97-AF65-F5344CB8AC3E}">
        <p14:creationId xmlns="" xmlns:p14="http://schemas.microsoft.com/office/powerpoint/2010/main" val="412530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kern="1200" dirty="0" smtClean="0">
                <a:solidFill>
                  <a:schemeClr val="tx1"/>
                </a:solidFill>
                <a:latin typeface="+mn-lt"/>
                <a:ea typeface="+mn-ea"/>
                <a:cs typeface="+mn-cs"/>
              </a:rPr>
              <a:t>Важно понимать, что обидчики не являются безнадежными людьми, и у них может быть свой болезненный опыт. </a:t>
            </a:r>
            <a:r>
              <a:rPr lang="ru-RU" sz="1200" b="1" kern="1200" dirty="0" smtClean="0">
                <a:solidFill>
                  <a:schemeClr val="tx1"/>
                </a:solidFill>
                <a:latin typeface="+mn-lt"/>
                <a:ea typeface="+mn-ea"/>
                <a:cs typeface="+mn-cs"/>
              </a:rPr>
              <a:t>Исследования показывают, что люди, претерпевшие жестокое обращение над собой, склонны к злоупотреблениям в отношениях с другими</a:t>
            </a:r>
            <a:r>
              <a:rPr lang="ru-RU" sz="1200" kern="1200" dirty="0" smtClean="0">
                <a:solidFill>
                  <a:schemeClr val="tx1"/>
                </a:solidFill>
                <a:latin typeface="+mn-lt"/>
                <a:ea typeface="+mn-ea"/>
                <a:cs typeface="+mn-cs"/>
              </a:rPr>
              <a:t>. Таким образом, жестокое обращение может иногда быть следствием чувства страха и стыда, которые могли перенести обидчики до того, как жениться на своем супруге. Это часто приводит к необходимости контролировать свой стыд посредством последующего злоупотребления. Оскорбитель может сказать себе: «Я никогда не буду больше тем запуганным мальчиком или девочкой... Я больше не буду уязвимым, я буду контролировать».</a:t>
            </a:r>
          </a:p>
          <a:p>
            <a:r>
              <a:rPr lang="en-US" sz="1200" u="sng" kern="1200" dirty="0" smtClean="0">
                <a:solidFill>
                  <a:schemeClr val="tx1"/>
                </a:solidFill>
                <a:latin typeface="+mn-lt"/>
                <a:ea typeface="+mn-ea"/>
                <a:cs typeface="+mn-cs"/>
                <a:hlinkClick r:id="rId3"/>
              </a:rPr>
              <a:t>https://www.focusonthefamily.ca/content/words-that-bruise-are-you-emotionally-abusive</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pPr/>
              <a:t>12</a:t>
            </a:fld>
            <a:endParaRPr lang="en-US"/>
          </a:p>
        </p:txBody>
      </p:sp>
    </p:spTree>
    <p:extLst>
      <p:ext uri="{BB962C8B-B14F-4D97-AF65-F5344CB8AC3E}">
        <p14:creationId xmlns="" xmlns:p14="http://schemas.microsoft.com/office/powerpoint/2010/main" val="2621309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КАКИЕ МЕТОДЫ ИСПОЛЬЗУЮТСЯ ПРИ ЭМОЦИОНАЛЬНОМ НАСИЛИИ?</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13</a:t>
            </a:fld>
            <a:endParaRPr lang="en-US"/>
          </a:p>
        </p:txBody>
      </p:sp>
    </p:spTree>
    <p:extLst>
      <p:ext uri="{BB962C8B-B14F-4D97-AF65-F5344CB8AC3E}">
        <p14:creationId xmlns="" xmlns:p14="http://schemas.microsoft.com/office/powerpoint/2010/main" val="5009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fontAlgn="base">
              <a:buAutoNum type="arabicPeriod"/>
            </a:pPr>
            <a:r>
              <a:rPr lang="ru-RU" sz="1200" b="1" kern="1200" dirty="0" smtClean="0">
                <a:solidFill>
                  <a:schemeClr val="tx1"/>
                </a:solidFill>
                <a:latin typeface="+mn-lt"/>
                <a:ea typeface="+mn-ea"/>
                <a:cs typeface="+mn-cs"/>
              </a:rPr>
              <a:t>Эмоциональное насилие через слова</a:t>
            </a:r>
            <a:endParaRPr lang="en-US" sz="1200" b="1" kern="1200" dirty="0" smtClean="0">
              <a:solidFill>
                <a:schemeClr val="tx1"/>
              </a:solidFill>
              <a:latin typeface="+mn-lt"/>
              <a:ea typeface="+mn-ea"/>
              <a:cs typeface="+mn-cs"/>
            </a:endParaRPr>
          </a:p>
          <a:p>
            <a:pPr marL="228600" indent="-228600" fontAlgn="base">
              <a:buNone/>
            </a:pPr>
            <a:endParaRPr lang="en-US" sz="1200" kern="1200" dirty="0">
              <a:solidFill>
                <a:schemeClr val="tx1"/>
              </a:solidFill>
              <a:effectLst/>
              <a:latin typeface="+mn-lt"/>
              <a:ea typeface="+mn-ea"/>
              <a:cs typeface="+mn-cs"/>
            </a:endParaRPr>
          </a:p>
          <a:p>
            <a:pPr lvl="0" fontAlgn="base">
              <a:buFont typeface="Arial" pitchFamily="34" charset="0"/>
              <a:buChar char="•"/>
            </a:pPr>
            <a:r>
              <a:rPr lang="ru-RU" sz="1200" b="1" kern="1200" dirty="0" smtClean="0">
                <a:solidFill>
                  <a:schemeClr val="tx1"/>
                </a:solidFill>
                <a:latin typeface="+mn-lt"/>
                <a:ea typeface="+mn-ea"/>
                <a:cs typeface="+mn-cs"/>
              </a:rPr>
              <a:t>Превалирующее мнение. </a:t>
            </a:r>
            <a:r>
              <a:rPr lang="ru-RU" sz="1200" kern="1200" dirty="0" smtClean="0">
                <a:solidFill>
                  <a:schemeClr val="tx1"/>
                </a:solidFill>
                <a:latin typeface="+mn-lt"/>
                <a:ea typeface="+mn-ea"/>
                <a:cs typeface="+mn-cs"/>
              </a:rPr>
              <a:t>Человек, который отказывается рассматривать ваше мнение и заставляет вас всегда принимать его или ее точку зрения.</a:t>
            </a:r>
          </a:p>
          <a:p>
            <a:pPr lvl="0" fontAlgn="base">
              <a:buFont typeface="Arial" pitchFamily="34" charset="0"/>
              <a:buChar char="•"/>
            </a:pPr>
            <a:r>
              <a:rPr lang="ru-RU" sz="1200" b="1" kern="1200" dirty="0" smtClean="0">
                <a:solidFill>
                  <a:schemeClr val="tx1"/>
                </a:solidFill>
                <a:latin typeface="+mn-lt"/>
                <a:ea typeface="+mn-ea"/>
                <a:cs typeface="+mn-cs"/>
              </a:rPr>
              <a:t>Человек, который всегда прав. </a:t>
            </a:r>
            <a:r>
              <a:rPr lang="ru-RU" sz="1200" kern="1200" dirty="0" smtClean="0">
                <a:solidFill>
                  <a:schemeClr val="tx1"/>
                </a:solidFill>
                <a:latin typeface="+mn-lt"/>
                <a:ea typeface="+mn-ea"/>
                <a:cs typeface="+mn-cs"/>
              </a:rPr>
              <a:t>Человек, который всегда должен быть прав и за которым должно оставаться последнее слово всякий раз, когда возникает несогласие.</a:t>
            </a:r>
          </a:p>
          <a:p>
            <a:pPr lvl="0" fontAlgn="base">
              <a:buFont typeface="Arial" pitchFamily="34" charset="0"/>
              <a:buChar char="•"/>
            </a:pPr>
            <a:r>
              <a:rPr lang="ru-RU" sz="1200" b="1" kern="1200" dirty="0" smtClean="0">
                <a:solidFill>
                  <a:schemeClr val="tx1"/>
                </a:solidFill>
                <a:latin typeface="+mn-lt"/>
                <a:ea typeface="+mn-ea"/>
                <a:cs typeface="+mn-cs"/>
              </a:rPr>
              <a:t>Судья и присяжные. </a:t>
            </a:r>
            <a:r>
              <a:rPr lang="ru-RU" sz="1200" kern="1200" dirty="0" smtClean="0">
                <a:solidFill>
                  <a:schemeClr val="tx1"/>
                </a:solidFill>
                <a:latin typeface="+mn-lt"/>
                <a:ea typeface="+mn-ea"/>
                <a:cs typeface="+mn-cs"/>
              </a:rPr>
              <a:t>Человек, который выносит вам суровые приговоры о вашей личности или вашем поведении для того, чтобы вызвать у вас чувство стыда и вины.</a:t>
            </a:r>
          </a:p>
          <a:p>
            <a:pPr fontAlgn="base">
              <a:buFont typeface="Arial" pitchFamily="34" charset="0"/>
              <a:buNone/>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14</a:t>
            </a:fld>
            <a:endParaRPr lang="en-US"/>
          </a:p>
        </p:txBody>
      </p:sp>
    </p:spTree>
    <p:extLst>
      <p:ext uri="{BB962C8B-B14F-4D97-AF65-F5344CB8AC3E}">
        <p14:creationId xmlns="" xmlns:p14="http://schemas.microsoft.com/office/powerpoint/2010/main" val="415130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buFont typeface="Arial" pitchFamily="34" charset="0"/>
              <a:buChar char="•"/>
            </a:pPr>
            <a:r>
              <a:rPr lang="ru-RU" sz="1200" b="1" kern="1200" dirty="0" smtClean="0">
                <a:solidFill>
                  <a:schemeClr val="tx1"/>
                </a:solidFill>
                <a:latin typeface="+mn-lt"/>
                <a:ea typeface="+mn-ea"/>
                <a:cs typeface="+mn-cs"/>
              </a:rPr>
              <a:t>Критик</a:t>
            </a:r>
            <a:r>
              <a:rPr lang="ru-RU" sz="1200" kern="1200" dirty="0" smtClean="0">
                <a:solidFill>
                  <a:schemeClr val="tx1"/>
                </a:solidFill>
                <a:latin typeface="+mn-lt"/>
                <a:ea typeface="+mn-ea"/>
                <a:cs typeface="+mn-cs"/>
              </a:rPr>
              <a:t>. Человек, который позволяет себе такие комментарии, как «Ты сумасшедший! Как вообще можно было подумать о такой глупости?», чтобы обесценить ваши решения и чувства.</a:t>
            </a:r>
          </a:p>
          <a:p>
            <a:pPr lvl="0" fontAlgn="base">
              <a:buFont typeface="Arial" pitchFamily="34" charset="0"/>
              <a:buChar char="•"/>
            </a:pPr>
            <a:r>
              <a:rPr lang="ru-RU" sz="1200" b="1" kern="1200" dirty="0" smtClean="0">
                <a:solidFill>
                  <a:schemeClr val="tx1"/>
                </a:solidFill>
                <a:latin typeface="+mn-lt"/>
                <a:ea typeface="+mn-ea"/>
                <a:cs typeface="+mn-cs"/>
              </a:rPr>
              <a:t>Актер комедийного жанра</a:t>
            </a:r>
            <a:r>
              <a:rPr lang="ru-RU" sz="1200" kern="1200" dirty="0" smtClean="0">
                <a:solidFill>
                  <a:schemeClr val="tx1"/>
                </a:solidFill>
                <a:latin typeface="+mn-lt"/>
                <a:ea typeface="+mn-ea"/>
                <a:cs typeface="+mn-cs"/>
              </a:rPr>
              <a:t>. Человек, использующий сарказм для того, чтобы бередить прошлые проблемы, вдолбить в вас свою точку зрения или унижать вас как личность.</a:t>
            </a:r>
          </a:p>
          <a:p>
            <a:pPr lvl="0" fontAlgn="base">
              <a:buFont typeface="Arial" pitchFamily="34" charset="0"/>
              <a:buChar char="•"/>
            </a:pPr>
            <a:r>
              <a:rPr lang="ru-RU" sz="1200" b="1" kern="1200" dirty="0" smtClean="0">
                <a:solidFill>
                  <a:schemeClr val="tx1"/>
                </a:solidFill>
                <a:latin typeface="+mn-lt"/>
                <a:ea typeface="+mn-ea"/>
                <a:cs typeface="+mn-cs"/>
              </a:rPr>
              <a:t>Великий обвинитель</a:t>
            </a:r>
            <a:r>
              <a:rPr lang="ru-RU" sz="1200" kern="1200" dirty="0" smtClean="0">
                <a:solidFill>
                  <a:schemeClr val="tx1"/>
                </a:solidFill>
                <a:latin typeface="+mn-lt"/>
                <a:ea typeface="+mn-ea"/>
                <a:cs typeface="+mn-cs"/>
              </a:rPr>
              <a:t>. Человек, который навязывает вам нереальное и незаслуженное чувство вины, чтобы контролировать ваше поведение.</a:t>
            </a:r>
          </a:p>
          <a:p>
            <a:pPr>
              <a:buFont typeface="Arial" pitchFamily="34" charset="0"/>
              <a:buChar char="•"/>
            </a:pPr>
            <a:r>
              <a:rPr lang="ru-RU" sz="1200" b="1" kern="1200" dirty="0" smtClean="0">
                <a:solidFill>
                  <a:schemeClr val="tx1"/>
                </a:solidFill>
                <a:latin typeface="+mn-lt"/>
                <a:ea typeface="+mn-ea"/>
                <a:cs typeface="+mn-cs"/>
              </a:rPr>
              <a:t>Историк.</a:t>
            </a:r>
            <a:r>
              <a:rPr lang="ru-RU" sz="1200" kern="1200" dirty="0" smtClean="0">
                <a:solidFill>
                  <a:schemeClr val="tx1"/>
                </a:solidFill>
                <a:latin typeface="+mn-lt"/>
                <a:ea typeface="+mn-ea"/>
                <a:cs typeface="+mn-cs"/>
              </a:rPr>
              <a:t> Человек, который говорит вам, что вы прощены, но при этом продолжает снова и снова напоминать вам какие-то проступки, чтобы пристыдить вас и заставить согласиться с его решением или мнением.</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15</a:t>
            </a:fld>
            <a:endParaRPr lang="en-US"/>
          </a:p>
        </p:txBody>
      </p:sp>
    </p:spTree>
    <p:extLst>
      <p:ext uri="{BB962C8B-B14F-4D97-AF65-F5344CB8AC3E}">
        <p14:creationId xmlns="" xmlns:p14="http://schemas.microsoft.com/office/powerpoint/2010/main" val="278191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latin typeface="+mn-lt"/>
                <a:ea typeface="+mn-ea"/>
                <a:cs typeface="+mn-cs"/>
              </a:rPr>
              <a:t>2. </a:t>
            </a:r>
            <a:r>
              <a:rPr lang="ru-RU" sz="1200" b="1" kern="1200" dirty="0" smtClean="0">
                <a:solidFill>
                  <a:schemeClr val="tx1"/>
                </a:solidFill>
                <a:latin typeface="+mn-lt"/>
                <a:ea typeface="+mn-ea"/>
                <a:cs typeface="+mn-cs"/>
              </a:rPr>
              <a:t>Эмоциональное насилие через действия</a:t>
            </a:r>
            <a:endParaRPr lang="ru-RU" sz="1200" kern="1200" dirty="0" smtClean="0">
              <a:solidFill>
                <a:schemeClr val="tx1"/>
              </a:solidFill>
              <a:latin typeface="+mn-lt"/>
              <a:ea typeface="+mn-ea"/>
              <a:cs typeface="+mn-cs"/>
            </a:endParaRPr>
          </a:p>
          <a:p>
            <a:pPr lvl="0" fontAlgn="base">
              <a:buFont typeface="Arial" pitchFamily="34" charset="0"/>
              <a:buChar char="•"/>
            </a:pPr>
            <a:r>
              <a:rPr lang="ru-RU" sz="1200" b="1" kern="1200" dirty="0" smtClean="0">
                <a:solidFill>
                  <a:schemeClr val="tx1"/>
                </a:solidFill>
                <a:latin typeface="+mn-lt"/>
                <a:ea typeface="+mn-ea"/>
                <a:cs typeface="+mn-cs"/>
              </a:rPr>
              <a:t>Главнокомандующий</a:t>
            </a:r>
            <a:r>
              <a:rPr lang="ru-RU" sz="1200" kern="1200" dirty="0" smtClean="0">
                <a:solidFill>
                  <a:schemeClr val="tx1"/>
                </a:solidFill>
                <a:latin typeface="+mn-lt"/>
                <a:ea typeface="+mn-ea"/>
                <a:cs typeface="+mn-cs"/>
              </a:rPr>
              <a:t>. Человек, который хочет контролировать каждый аспект вашей жизни - от ваших мыслей до ваших действий - жестким, милитаристским поведением и ожиданиями.</a:t>
            </a:r>
          </a:p>
          <a:p>
            <a:pPr lvl="0" fontAlgn="base">
              <a:buFont typeface="Arial" pitchFamily="34" charset="0"/>
              <a:buChar char="•"/>
            </a:pPr>
            <a:r>
              <a:rPr lang="ru-RU" sz="1200" b="1" kern="1200" dirty="0" smtClean="0">
                <a:solidFill>
                  <a:schemeClr val="tx1"/>
                </a:solidFill>
                <a:latin typeface="+mn-lt"/>
                <a:ea typeface="+mn-ea"/>
                <a:cs typeface="+mn-cs"/>
              </a:rPr>
              <a:t>Крикун</a:t>
            </a:r>
            <a:r>
              <a:rPr lang="ru-RU" sz="1200" kern="1200" dirty="0" smtClean="0">
                <a:solidFill>
                  <a:schemeClr val="tx1"/>
                </a:solidFill>
                <a:latin typeface="+mn-lt"/>
                <a:ea typeface="+mn-ea"/>
                <a:cs typeface="+mn-cs"/>
              </a:rPr>
              <a:t>. Человек, который использует крик и словесные оскорбления в качестве   оружия, чтобы контролировать вас.</a:t>
            </a:r>
          </a:p>
          <a:p>
            <a:pPr lvl="0" fontAlgn="base">
              <a:buFont typeface="Arial" pitchFamily="34" charset="0"/>
              <a:buChar char="•"/>
            </a:pPr>
            <a:r>
              <a:rPr lang="ru-RU" sz="1200" b="1" kern="1200" dirty="0" err="1" smtClean="0">
                <a:solidFill>
                  <a:schemeClr val="tx1"/>
                </a:solidFill>
                <a:latin typeface="+mn-lt"/>
                <a:ea typeface="+mn-ea"/>
                <a:cs typeface="+mn-cs"/>
              </a:rPr>
              <a:t>Карабас-Барабас</a:t>
            </a:r>
            <a:r>
              <a:rPr lang="ru-RU" sz="1200" kern="1200" dirty="0" smtClean="0">
                <a:solidFill>
                  <a:schemeClr val="tx1"/>
                </a:solidFill>
                <a:latin typeface="+mn-lt"/>
                <a:ea typeface="+mn-ea"/>
                <a:cs typeface="+mn-cs"/>
              </a:rPr>
              <a:t>. Человек, который использует запугивание, страх, гнев и неуместные угрозы, чтобы добиться своего.</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pPr/>
              <a:t>16</a:t>
            </a:fld>
            <a:endParaRPr lang="en-US"/>
          </a:p>
        </p:txBody>
      </p:sp>
    </p:spTree>
    <p:extLst>
      <p:ext uri="{BB962C8B-B14F-4D97-AF65-F5344CB8AC3E}">
        <p14:creationId xmlns="" xmlns:p14="http://schemas.microsoft.com/office/powerpoint/2010/main" val="2614324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buFont typeface="Arial" pitchFamily="34" charset="0"/>
              <a:buChar char="•"/>
            </a:pPr>
            <a:r>
              <a:rPr lang="ru-RU" sz="1200" b="1" kern="1200" dirty="0" smtClean="0">
                <a:solidFill>
                  <a:schemeClr val="tx1"/>
                </a:solidFill>
                <a:latin typeface="+mn-lt"/>
                <a:ea typeface="+mn-ea"/>
                <a:cs typeface="+mn-cs"/>
              </a:rPr>
              <a:t>Американские горки</a:t>
            </a:r>
            <a:r>
              <a:rPr lang="ru-RU" sz="1200" kern="1200" dirty="0" smtClean="0">
                <a:solidFill>
                  <a:schemeClr val="tx1"/>
                </a:solidFill>
                <a:latin typeface="+mn-lt"/>
                <a:ea typeface="+mn-ea"/>
                <a:cs typeface="+mn-cs"/>
              </a:rPr>
              <a:t>. Человек, чье настроение и поведение качаются от одной крайности к другой, лишая вас чувства безопасности и последовательности в ваших отношениях.</a:t>
            </a:r>
          </a:p>
          <a:p>
            <a:pPr lvl="0" fontAlgn="base">
              <a:buFont typeface="Arial" pitchFamily="34" charset="0"/>
              <a:buChar char="•"/>
            </a:pPr>
            <a:r>
              <a:rPr lang="ru-RU" sz="1200" b="1" kern="1200" dirty="0" smtClean="0">
                <a:solidFill>
                  <a:schemeClr val="tx1"/>
                </a:solidFill>
                <a:latin typeface="+mn-lt"/>
                <a:ea typeface="+mn-ea"/>
                <a:cs typeface="+mn-cs"/>
              </a:rPr>
              <a:t>Игра в любимчиков</a:t>
            </a:r>
            <a:r>
              <a:rPr lang="ru-RU" sz="1200" kern="1200" dirty="0" smtClean="0">
                <a:solidFill>
                  <a:schemeClr val="tx1"/>
                </a:solidFill>
                <a:latin typeface="+mn-lt"/>
                <a:ea typeface="+mn-ea"/>
                <a:cs typeface="+mn-cs"/>
              </a:rPr>
              <a:t>. Человек, который проявляет фаворитизм, говоря: «Почему ты не можешь быть похож на...», давая понять, что вы кому-то в подметки не годитесь.</a:t>
            </a:r>
          </a:p>
          <a:p>
            <a:pPr lvl="0" fontAlgn="base">
              <a:buFont typeface="Arial" pitchFamily="34" charset="0"/>
              <a:buChar char="•"/>
            </a:pPr>
            <a:r>
              <a:rPr lang="ru-RU" sz="1200" b="1" kern="1200" dirty="0" smtClean="0">
                <a:solidFill>
                  <a:schemeClr val="tx1"/>
                </a:solidFill>
                <a:latin typeface="+mn-lt"/>
                <a:ea typeface="+mn-ea"/>
                <a:cs typeface="+mn-cs"/>
              </a:rPr>
              <a:t>Обмен ролями</a:t>
            </a:r>
            <a:r>
              <a:rPr lang="ru-RU" sz="1200" kern="1200" dirty="0" smtClean="0">
                <a:solidFill>
                  <a:schemeClr val="tx1"/>
                </a:solidFill>
                <a:latin typeface="+mn-lt"/>
                <a:ea typeface="+mn-ea"/>
                <a:cs typeface="+mn-cs"/>
              </a:rPr>
              <a:t>. Поведенческие роли перепутаны, при этом родитель берет на себя роль ребенка, ребенок принимает на себя обязанности родителя или ребенок вынужден брать на себя роль эмоционального супруга.</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17</a:t>
            </a:fld>
            <a:endParaRPr lang="en-US"/>
          </a:p>
        </p:txBody>
      </p:sp>
    </p:spTree>
    <p:extLst>
      <p:ext uri="{BB962C8B-B14F-4D97-AF65-F5344CB8AC3E}">
        <p14:creationId xmlns="" xmlns:p14="http://schemas.microsoft.com/office/powerpoint/2010/main" val="248329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buFont typeface="Arial" pitchFamily="34" charset="0"/>
              <a:buChar char="•"/>
            </a:pPr>
            <a:r>
              <a:rPr lang="ru-RU" sz="1200" b="1" kern="1200" dirty="0" smtClean="0">
                <a:solidFill>
                  <a:schemeClr val="tx1"/>
                </a:solidFill>
                <a:latin typeface="+mn-lt"/>
                <a:ea typeface="+mn-ea"/>
                <a:cs typeface="+mn-cs"/>
              </a:rPr>
              <a:t>Гнев Божий</a:t>
            </a:r>
            <a:r>
              <a:rPr lang="ru-RU" sz="1200" kern="1200" dirty="0" smtClean="0">
                <a:solidFill>
                  <a:schemeClr val="tx1"/>
                </a:solidFill>
                <a:latin typeface="+mn-lt"/>
                <a:ea typeface="+mn-ea"/>
                <a:cs typeface="+mn-cs"/>
              </a:rPr>
              <a:t>. Человек злоупотребляет Писанием, чтобы добиться своего, и приравнивает свое собственное мнение к мнению </a:t>
            </a:r>
            <a:r>
              <a:rPr lang="en-US" sz="1200" kern="1200" dirty="0" err="1" smtClean="0">
                <a:solidFill>
                  <a:schemeClr val="tx1"/>
                </a:solidFill>
                <a:latin typeface="+mn-lt"/>
                <a:ea typeface="+mn-ea"/>
                <a:cs typeface="+mn-cs"/>
              </a:rPr>
              <a:t>Бога</a:t>
            </a:r>
            <a:r>
              <a:rPr lang="en-US"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pPr>
              <a:buFont typeface="Arial" pitchFamily="34" charset="0"/>
              <a:buChar char="•"/>
            </a:pPr>
            <a:r>
              <a:rPr lang="ru-RU" sz="1200" b="1" kern="1200" dirty="0" smtClean="0">
                <a:solidFill>
                  <a:schemeClr val="tx1"/>
                </a:solidFill>
                <a:latin typeface="+mn-lt"/>
                <a:ea typeface="+mn-ea"/>
                <a:cs typeface="+mn-cs"/>
              </a:rPr>
              <a:t>Доведение до умопомешательства</a:t>
            </a:r>
            <a:r>
              <a:rPr lang="ru-RU" sz="1200" kern="1200" dirty="0" smtClean="0">
                <a:solidFill>
                  <a:schemeClr val="tx1"/>
                </a:solidFill>
                <a:latin typeface="+mn-lt"/>
                <a:ea typeface="+mn-ea"/>
                <a:cs typeface="+mn-cs"/>
              </a:rPr>
              <a:t>. Человек, который вызывает у вас чувство, будто вы теряете рассудок или память. Это происходит, когда он / она отрицает случившееся событие, называет вас сумасшедшим или чрезмерно чувствительным, описывает событие совершенно не так, как вы его помните. Когда вы начинаете ставить под сомнение свой рассудок или память, вы, скорее всего, будете чувствовать себя зависимым от обидчика и оставаться в отношениях. Доведение до умопомешательства происходит постепенно, и вы можете не заметить его сначала.</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18</a:t>
            </a:fld>
            <a:endParaRPr lang="en-US"/>
          </a:p>
        </p:txBody>
      </p:sp>
    </p:spTree>
    <p:extLst>
      <p:ext uri="{BB962C8B-B14F-4D97-AF65-F5344CB8AC3E}">
        <p14:creationId xmlns="" xmlns:p14="http://schemas.microsoft.com/office/powerpoint/2010/main" val="2024739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latin typeface="+mn-lt"/>
                <a:ea typeface="+mn-ea"/>
                <a:cs typeface="+mn-cs"/>
              </a:rPr>
              <a:t>3. </a:t>
            </a:r>
            <a:r>
              <a:rPr lang="ru-RU" sz="1200" b="1" kern="1200" dirty="0" smtClean="0">
                <a:solidFill>
                  <a:schemeClr val="tx1"/>
                </a:solidFill>
                <a:latin typeface="+mn-lt"/>
                <a:ea typeface="+mn-ea"/>
                <a:cs typeface="+mn-cs"/>
              </a:rPr>
              <a:t>Эмоциональная жестокость через безразличие</a:t>
            </a:r>
            <a:endParaRPr lang="ru-RU" sz="1200" kern="1200" dirty="0" smtClean="0">
              <a:solidFill>
                <a:schemeClr val="tx1"/>
              </a:solidFill>
              <a:latin typeface="+mn-lt"/>
              <a:ea typeface="+mn-ea"/>
              <a:cs typeface="+mn-cs"/>
            </a:endParaRPr>
          </a:p>
          <a:p>
            <a:pPr lvl="0" fontAlgn="base">
              <a:buFont typeface="Arial" pitchFamily="34" charset="0"/>
              <a:buChar char="•"/>
            </a:pPr>
            <a:r>
              <a:rPr lang="ru-RU" sz="1200" b="1" kern="1200" dirty="0" smtClean="0">
                <a:solidFill>
                  <a:schemeClr val="tx1"/>
                </a:solidFill>
                <a:latin typeface="+mn-lt"/>
                <a:ea typeface="+mn-ea"/>
                <a:cs typeface="+mn-cs"/>
              </a:rPr>
              <a:t>Отсутствующий родитель.</a:t>
            </a:r>
            <a:r>
              <a:rPr lang="ru-RU" sz="1200" kern="1200" dirty="0" smtClean="0">
                <a:solidFill>
                  <a:schemeClr val="tx1"/>
                </a:solidFill>
                <a:latin typeface="+mn-lt"/>
                <a:ea typeface="+mn-ea"/>
                <a:cs typeface="+mn-cs"/>
              </a:rPr>
              <a:t> Родитель </a:t>
            </a:r>
            <a:r>
              <a:rPr lang="ru-RU" sz="1200" b="1" kern="1200" dirty="0" smtClean="0">
                <a:solidFill>
                  <a:schemeClr val="tx1"/>
                </a:solidFill>
                <a:latin typeface="+mn-lt"/>
                <a:ea typeface="+mn-ea"/>
                <a:cs typeface="+mn-cs"/>
              </a:rPr>
              <a:t>физически</a:t>
            </a:r>
            <a:r>
              <a:rPr lang="ru-RU" sz="1200" kern="1200" dirty="0" smtClean="0">
                <a:solidFill>
                  <a:schemeClr val="tx1"/>
                </a:solidFill>
                <a:latin typeface="+mn-lt"/>
                <a:ea typeface="+mn-ea"/>
                <a:cs typeface="+mn-cs"/>
              </a:rPr>
              <a:t> устраняется от участия в вашей жизни.</a:t>
            </a:r>
          </a:p>
          <a:p>
            <a:pPr>
              <a:buFont typeface="Arial" pitchFamily="34" charset="0"/>
              <a:buChar char="•"/>
            </a:pPr>
            <a:r>
              <a:rPr lang="ru-RU" sz="1200" b="1" kern="1200" dirty="0" smtClean="0">
                <a:solidFill>
                  <a:schemeClr val="tx1"/>
                </a:solidFill>
                <a:latin typeface="+mn-lt"/>
                <a:ea typeface="+mn-ea"/>
                <a:cs typeface="+mn-cs"/>
              </a:rPr>
              <a:t>Отсутствующий опекун. </a:t>
            </a:r>
            <a:r>
              <a:rPr lang="ru-RU" sz="1200" kern="1200" dirty="0" smtClean="0">
                <a:solidFill>
                  <a:schemeClr val="tx1"/>
                </a:solidFill>
                <a:latin typeface="+mn-lt"/>
                <a:ea typeface="+mn-ea"/>
                <a:cs typeface="+mn-cs"/>
              </a:rPr>
              <a:t>Родитель </a:t>
            </a:r>
            <a:r>
              <a:rPr lang="ru-RU" sz="1200" b="1" kern="1200" dirty="0" smtClean="0">
                <a:solidFill>
                  <a:schemeClr val="tx1"/>
                </a:solidFill>
                <a:latin typeface="+mn-lt"/>
                <a:ea typeface="+mn-ea"/>
                <a:cs typeface="+mn-cs"/>
              </a:rPr>
              <a:t>эмоционально</a:t>
            </a:r>
            <a:r>
              <a:rPr lang="ru-RU" sz="1200" kern="1200" dirty="0" smtClean="0">
                <a:solidFill>
                  <a:schemeClr val="tx1"/>
                </a:solidFill>
                <a:latin typeface="+mn-lt"/>
                <a:ea typeface="+mn-ea"/>
                <a:cs typeface="+mn-cs"/>
              </a:rPr>
              <a:t> отстраняется от участия в вашей жизни</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19</a:t>
            </a:fld>
            <a:endParaRPr lang="en-US"/>
          </a:p>
        </p:txBody>
      </p:sp>
    </p:spTree>
    <p:extLst>
      <p:ext uri="{BB962C8B-B14F-4D97-AF65-F5344CB8AC3E}">
        <p14:creationId xmlns="" xmlns:p14="http://schemas.microsoft.com/office/powerpoint/2010/main" val="45689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История Мэри</a:t>
            </a:r>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	Сегодня утром мы говорили о Мэри. Ее муж, Джон, был лидером в церкви, но оскорблял жену и уговаривал ее не возвращаться на учебу. Несмотря на это, Мэри все еще не признавала, что подвергается жестокому обращению.</a:t>
            </a:r>
          </a:p>
          <a:p>
            <a:pPr fontAlgn="base"/>
            <a:r>
              <a:rPr lang="ru-RU" sz="1200" kern="1200" dirty="0" smtClean="0">
                <a:solidFill>
                  <a:schemeClr val="tx1"/>
                </a:solidFill>
                <a:latin typeface="+mn-lt"/>
                <a:ea typeface="+mn-ea"/>
                <a:cs typeface="+mn-cs"/>
              </a:rPr>
              <a:t>Ее муж хорошо знал Библию и смело проповедовал христианскую веру. Они вместе изучали Священное Писание, вместе молились и проводили библейские уроки в своем доме. Но властная природа скрывалась за его уверенным богобоязненным фасадом. Он потратил годы на то, чтобы Мэри утратила чувство безопасности и свою самооценку.</a:t>
            </a:r>
          </a:p>
          <a:p>
            <a:pPr fontAlgn="base"/>
            <a:r>
              <a:rPr lang="ru-RU" sz="1200" kern="1200" dirty="0" smtClean="0">
                <a:solidFill>
                  <a:schemeClr val="tx1"/>
                </a:solidFill>
                <a:latin typeface="+mn-lt"/>
                <a:ea typeface="+mn-ea"/>
                <a:cs typeface="+mn-cs"/>
              </a:rPr>
              <a:t>	«В мою сторону летели вещи и угрозы, со мной играли в эмоциональные игры – нож был приставлен к горлу, пистолет – к виску», - говорит Мэри. - Против меня даже использовалась Библия как оружие – всегда, кстати сказать, цитаты, вырванные из контекста». </a:t>
            </a:r>
          </a:p>
          <a:p>
            <a:pPr fontAlgn="base"/>
            <a:r>
              <a:rPr lang="ru-RU" sz="1200" kern="1200" dirty="0" smtClean="0">
                <a:solidFill>
                  <a:schemeClr val="tx1"/>
                </a:solidFill>
                <a:latin typeface="+mn-lt"/>
                <a:ea typeface="+mn-ea"/>
                <a:cs typeface="+mn-cs"/>
              </a:rPr>
              <a:t>	Он винил Мэри в своих вспышках гнева, и в течение многих лет она верила лжи, что часть ответственности за это лежит на ней. «Я же должна была нести вину за то, что наши отношения не были идеальными, хотя и были основаны на вере в Бога, верно? Я так старалась быть благочестивой... да и Библия говорила мне подчиняться мужу. Может быть, Бог просто хотел, чтобы я немного пострадала, чтобы сделать меня более святой. Кроме того, наша жизнь не была совсем уж плоха - иногда он мог быть любящим и добрым».</a:t>
            </a:r>
          </a:p>
          <a:p>
            <a:r>
              <a:rPr lang="ru-RU" sz="1200" kern="1200" dirty="0" smtClean="0">
                <a:solidFill>
                  <a:schemeClr val="tx1"/>
                </a:solidFill>
                <a:latin typeface="+mn-lt"/>
                <a:ea typeface="+mn-ea"/>
                <a:cs typeface="+mn-cs"/>
              </a:rPr>
              <a:t>	Джон унижал Мэри, но это могло бы быть и наоборот. Женщины также совершают много эмоционального насилия над своими мужьями. Итак, давайте переиначим историю. Представьте себе, что Мэри пренебрежительно относится к мужу: «Ты не можешь вернуться на учебу! Тебе никогда не нравилось учиться. Да и соображаешь ты для этого плохо».</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2</a:t>
            </a:fld>
            <a:endParaRPr lang="en-US"/>
          </a:p>
        </p:txBody>
      </p:sp>
    </p:spTree>
    <p:extLst>
      <p:ext uri="{BB962C8B-B14F-4D97-AF65-F5344CB8AC3E}">
        <p14:creationId xmlns="" xmlns:p14="http://schemas.microsoft.com/office/powerpoint/2010/main" val="2793402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КАКОВЫ ПОСЛЕДСТВИЯ ЭМОЦИОНАЛЬНОЙ ЖЕСТОКОСТИ</a:t>
            </a:r>
            <a:r>
              <a:rPr lang="en-US" b="1" dirty="0" smtClean="0"/>
              <a:t>?</a:t>
            </a:r>
            <a:r>
              <a:rPr lang="en-US" dirty="0"/>
              <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Пребывание в эмоционально или словесно оскорбительных отношениях может иметь долгосрочные последствия для вашего физического и психического здоровья, приводя к хронической боли, депрессии или тревоге</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20</a:t>
            </a:fld>
            <a:endParaRPr lang="en-US"/>
          </a:p>
        </p:txBody>
      </p:sp>
    </p:spTree>
    <p:extLst>
      <p:ext uri="{BB962C8B-B14F-4D97-AF65-F5344CB8AC3E}">
        <p14:creationId xmlns="" xmlns:p14="http://schemas.microsoft.com/office/powerpoint/2010/main" val="3159320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ru-RU" dirty="0" smtClean="0"/>
              <a:t>Вы также можете:</a:t>
            </a:r>
          </a:p>
          <a:p>
            <a:pPr marL="0" lvl="0" indent="0">
              <a:buFont typeface="Arial" panose="020B0604020202020204" pitchFamily="34" charset="0"/>
              <a:buNone/>
            </a:pPr>
            <a:r>
              <a:rPr lang="ru-RU" dirty="0" smtClean="0"/>
              <a:t>Сомневаться в том, что правильно запомнили событие: «Это действительно произошло?» («Доведение до умопомешательства»)</a:t>
            </a:r>
          </a:p>
          <a:p>
            <a:pPr marL="0" lvl="0" indent="0">
              <a:buFont typeface="Arial" panose="020B0604020202020204" pitchFamily="34" charset="0"/>
              <a:buNone/>
            </a:pPr>
            <a:r>
              <a:rPr lang="ru-RU" dirty="0" smtClean="0"/>
              <a:t>Изменять свое поведение, опасаясь расстроить своего партнера, или действовать более агрессивно или пассивно, чем вы бы действовали в нормальных условиях.</a:t>
            </a:r>
          </a:p>
          <a:p>
            <a:pPr marL="0" lvl="0" indent="0">
              <a:buFont typeface="Arial" panose="020B0604020202020204" pitchFamily="34" charset="0"/>
              <a:buNone/>
            </a:pPr>
            <a:r>
              <a:rPr lang="ru-RU" dirty="0" smtClean="0"/>
              <a:t>Испытывать чувство стыда и вины.</a:t>
            </a:r>
          </a:p>
          <a:p>
            <a:pPr marL="0" lvl="0" indent="0">
              <a:buFont typeface="Arial" panose="020B0604020202020204" pitchFamily="34" charset="0"/>
              <a:buNone/>
            </a:pPr>
            <a:r>
              <a:rPr lang="ru-RU" dirty="0" smtClean="0"/>
              <a:t>Быть в постоянном страхе обидеть вашего партнера.</a:t>
            </a:r>
          </a:p>
          <a:p>
            <a:pPr marL="0" lvl="0" indent="0">
              <a:buFont typeface="Arial" panose="020B0604020202020204" pitchFamily="34" charset="0"/>
              <a:buNone/>
            </a:pPr>
            <a:r>
              <a:rPr lang="ru-RU" dirty="0" smtClean="0"/>
              <a:t>Чувствовать себя бессильным и безнадежным.</a:t>
            </a:r>
          </a:p>
          <a:p>
            <a:pPr marL="0" lvl="0" indent="0">
              <a:buFont typeface="Arial" panose="020B0604020202020204" pitchFamily="34" charset="0"/>
              <a:buNone/>
            </a:pPr>
            <a:r>
              <a:rPr lang="ru-RU" dirty="0" smtClean="0"/>
              <a:t>Чувствовать, что вами манипулируют, используют и контролируют.</a:t>
            </a:r>
          </a:p>
          <a:p>
            <a:pPr marL="0" lvl="0" indent="0">
              <a:buFont typeface="Arial" panose="020B0604020202020204" pitchFamily="34" charset="0"/>
              <a:buNone/>
            </a:pPr>
            <a:r>
              <a:rPr lang="ru-RU" dirty="0" smtClean="0"/>
              <a:t>Испытывать чувство ненужности.</a:t>
            </a:r>
          </a:p>
          <a:p>
            <a:pPr marL="0" lvl="0" indent="0">
              <a:buFont typeface="Arial" panose="020B0604020202020204" pitchFamily="34" charset="0"/>
              <a:buNone/>
            </a:pPr>
            <a:r>
              <a:rPr lang="ru-RU" dirty="0" smtClean="0"/>
              <a:t> </a:t>
            </a:r>
          </a:p>
          <a:p>
            <a:pPr marL="0" lvl="0" indent="0">
              <a:buFont typeface="Arial" panose="020B0604020202020204" pitchFamily="34" charset="0"/>
              <a:buNone/>
            </a:pPr>
            <a:r>
              <a:rPr lang="ru-RU" dirty="0" smtClean="0"/>
              <a:t>Поведение вашего партнера может оставлять у вас ощущение, как будто именно вам нужно сделать все возможное для восстановления мира и прекращения насилия. Это может вызывать стресс и подавлять</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21</a:t>
            </a:fld>
            <a:endParaRPr lang="en-US"/>
          </a:p>
        </p:txBody>
      </p:sp>
    </p:spTree>
    <p:extLst>
      <p:ext uri="{BB962C8B-B14F-4D97-AF65-F5344CB8AC3E}">
        <p14:creationId xmlns="" xmlns:p14="http://schemas.microsoft.com/office/powerpoint/2010/main" val="2755319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ЧТО ТАКОЕ АНАЛИЗ ЭМОЦИОНАЛЬНОГО НАСИЛИЯ</a:t>
            </a:r>
            <a:r>
              <a:rPr lang="en-US" sz="1200" b="1"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ru-RU" sz="1200" kern="1200" dirty="0" smtClean="0">
                <a:solidFill>
                  <a:schemeClr val="tx1"/>
                </a:solidFill>
                <a:latin typeface="+mn-lt"/>
                <a:ea typeface="+mn-ea"/>
                <a:cs typeface="+mn-cs"/>
              </a:rPr>
              <a:t>Уделите внимание и поразмышляйте над следующими вопросами. Возможно, ваш партнер вел себя так, как будто все в порядке, хотя очевидно, что не все было в порядке</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22</a:t>
            </a:fld>
            <a:endParaRPr lang="en-US"/>
          </a:p>
        </p:txBody>
      </p:sp>
    </p:spTree>
    <p:extLst>
      <p:ext uri="{BB962C8B-B14F-4D97-AF65-F5344CB8AC3E}">
        <p14:creationId xmlns="" xmlns:p14="http://schemas.microsoft.com/office/powerpoint/2010/main" val="1037665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514350">
              <a:buFont typeface="+mj-lt"/>
              <a:buAutoNum type="arabicPeriod"/>
            </a:pPr>
            <a:r>
              <a:rPr lang="ru-RU" dirty="0" smtClean="0"/>
              <a:t>Считаете ли вы, что не можете обсуждать с вашим партнером вопросы, которые вас беспокоят?</a:t>
            </a:r>
          </a:p>
          <a:p>
            <a:pPr marL="514350" lvl="0" indent="-514350">
              <a:buFont typeface="+mj-lt"/>
              <a:buAutoNum type="arabicPeriod"/>
            </a:pPr>
            <a:r>
              <a:rPr lang="ru-RU" dirty="0" smtClean="0"/>
              <a:t>Часто ли ваш партнер критикует вас, унижает или подрывает вашу самооценку?</a:t>
            </a:r>
          </a:p>
          <a:p>
            <a:pPr marL="514350" lvl="0" indent="-514350">
              <a:buFont typeface="+mj-lt"/>
              <a:buAutoNum type="arabicPeriod"/>
            </a:pPr>
            <a:r>
              <a:rPr lang="ru-RU" dirty="0" smtClean="0"/>
              <a:t>Высмеивает ли вас ваш партнер за то, как вы выражаете себя?</a:t>
            </a:r>
          </a:p>
          <a:p>
            <a:pPr marL="514350" lvl="0" indent="-514350">
              <a:buFont typeface="+mj-lt"/>
              <a:buAutoNum type="arabicPeriod"/>
            </a:pPr>
            <a:r>
              <a:rPr lang="ru-RU" dirty="0" smtClean="0"/>
              <a:t>Ваш партнер пытается изолировать вас от друзей, семьи или групп?</a:t>
            </a:r>
          </a:p>
          <a:p>
            <a:pPr marL="514350" lvl="0" indent="-514350">
              <a:buFont typeface="+mj-lt"/>
              <a:buAutoNum type="arabicPeriod"/>
            </a:pPr>
            <a:r>
              <a:rPr lang="ru-RU" dirty="0" smtClean="0"/>
              <a:t>Ограничивает ли ваш партнер доступ к работе или материальным ресурсам?</a:t>
            </a:r>
          </a:p>
        </p:txBody>
      </p:sp>
      <p:sp>
        <p:nvSpPr>
          <p:cNvPr id="4" name="Slide Number Placeholder 3"/>
          <p:cNvSpPr>
            <a:spLocks noGrp="1"/>
          </p:cNvSpPr>
          <p:nvPr>
            <p:ph type="sldNum" sz="quarter" idx="10"/>
          </p:nvPr>
        </p:nvSpPr>
        <p:spPr/>
        <p:txBody>
          <a:bodyPr/>
          <a:lstStyle/>
          <a:p>
            <a:fld id="{D971F23C-F166-F546-84ED-7FFF8AF5A6A5}" type="slidenum">
              <a:rPr lang="en-US" smtClean="0"/>
              <a:pPr/>
              <a:t>23</a:t>
            </a:fld>
            <a:endParaRPr lang="en-US"/>
          </a:p>
        </p:txBody>
      </p:sp>
    </p:spTree>
    <p:extLst>
      <p:ext uri="{BB962C8B-B14F-4D97-AF65-F5344CB8AC3E}">
        <p14:creationId xmlns="" xmlns:p14="http://schemas.microsoft.com/office/powerpoint/2010/main" val="3619544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kern="1200" dirty="0" smtClean="0">
                <a:solidFill>
                  <a:schemeClr val="tx1"/>
                </a:solidFill>
                <a:latin typeface="+mn-lt"/>
                <a:ea typeface="+mn-ea"/>
                <a:cs typeface="+mn-cs"/>
              </a:rPr>
              <a:t>6. Ваш партнер когда-либо крал у вас? Или оставлял на вас свои долги?</a:t>
            </a:r>
          </a:p>
          <a:p>
            <a:pPr lvl="0"/>
            <a:r>
              <a:rPr lang="ru-RU" sz="1200" kern="1200" dirty="0" smtClean="0">
                <a:solidFill>
                  <a:schemeClr val="tx1"/>
                </a:solidFill>
                <a:latin typeface="+mn-lt"/>
                <a:ea typeface="+mn-ea"/>
                <a:cs typeface="+mn-cs"/>
              </a:rPr>
              <a:t>7. Ваши отношения качаются взад – вперед: вы либо очень близки, либо общение вообще отсутствует?</a:t>
            </a:r>
          </a:p>
          <a:p>
            <a:pPr lvl="0"/>
            <a:r>
              <a:rPr lang="ru-RU" sz="1200" kern="1200" dirty="0" smtClean="0">
                <a:solidFill>
                  <a:schemeClr val="tx1"/>
                </a:solidFill>
                <a:latin typeface="+mn-lt"/>
                <a:ea typeface="+mn-ea"/>
                <a:cs typeface="+mn-cs"/>
              </a:rPr>
              <a:t>8. Чувствуете ли вы иногда себя в ловушке в ваших отношениях?</a:t>
            </a:r>
          </a:p>
          <a:p>
            <a:pPr lvl="0"/>
            <a:r>
              <a:rPr lang="ru-RU" sz="1200" kern="1200" dirty="0" smtClean="0">
                <a:solidFill>
                  <a:schemeClr val="tx1"/>
                </a:solidFill>
                <a:latin typeface="+mn-lt"/>
                <a:ea typeface="+mn-ea"/>
                <a:cs typeface="+mn-cs"/>
              </a:rPr>
              <a:t>9. Выбрасывал ли когда-либо или уничтожал ваш партнер вещи, которые принадлежали вам?</a:t>
            </a:r>
          </a:p>
          <a:p>
            <a:r>
              <a:rPr lang="ru-RU" sz="1200" kern="1200" dirty="0" smtClean="0">
                <a:solidFill>
                  <a:schemeClr val="tx1"/>
                </a:solidFill>
                <a:latin typeface="+mn-lt"/>
                <a:ea typeface="+mn-ea"/>
                <a:cs typeface="+mn-cs"/>
              </a:rPr>
              <a:t>10. </a:t>
            </a:r>
            <a:r>
              <a:rPr lang="en-US" sz="1200" kern="1200" dirty="0" err="1" smtClean="0">
                <a:solidFill>
                  <a:schemeClr val="tx1"/>
                </a:solidFill>
                <a:latin typeface="+mn-lt"/>
                <a:ea typeface="+mn-ea"/>
                <a:cs typeface="+mn-cs"/>
              </a:rPr>
              <a:t>Вы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боитесь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своего</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партнера</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24</a:t>
            </a:fld>
            <a:endParaRPr lang="en-US"/>
          </a:p>
        </p:txBody>
      </p:sp>
    </p:spTree>
    <p:extLst>
      <p:ext uri="{BB962C8B-B14F-4D97-AF65-F5344CB8AC3E}">
        <p14:creationId xmlns="" xmlns:p14="http://schemas.microsoft.com/office/powerpoint/2010/main" val="401170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КАК СЛЕДУЕТ ХРИСТИАНИНУ РЕАГИРОВАТЬ НА ЖЕСТОКОЕ ОБРАЩЕНИЕ В ОТНОШЕНИИ ДРУГА/ПОДРУГИ?</a:t>
            </a:r>
            <a:endParaRPr lang="en-US" dirty="0"/>
          </a:p>
          <a:p>
            <a:r>
              <a:rPr lang="ru-RU" sz="1200" kern="1200" dirty="0" smtClean="0">
                <a:solidFill>
                  <a:schemeClr val="tx1"/>
                </a:solidFill>
                <a:latin typeface="+mn-lt"/>
                <a:ea typeface="+mn-ea"/>
                <a:cs typeface="+mn-cs"/>
              </a:rPr>
              <a:t>Если друг приходит к вам и делится эпизодами из своей жизни, и они звучат так, как описано здесь, пожалуйста, знайте, что он / она искренне доверяют вам всем сердцем, и что он / она могут быть напуганы. Ваш друг может отчаянно нуждаться в помощи, и он / она предпочли обратиться к вам, возможно, под угрозой того, что если он / она когда-нибудь расскажет кому-то, все может стать еще хуже для него / </a:t>
            </a:r>
            <a:r>
              <a:rPr lang="ru-RU" sz="1200" kern="1200" dirty="0" err="1" smtClean="0">
                <a:solidFill>
                  <a:schemeClr val="tx1"/>
                </a:solidFill>
                <a:latin typeface="+mn-lt"/>
                <a:ea typeface="+mn-ea"/>
                <a:cs typeface="+mn-cs"/>
              </a:rPr>
              <a:t>него</a:t>
            </a:r>
            <a:r>
              <a:rPr lang="ru-RU" sz="1200" kern="1200" dirty="0" smtClean="0">
                <a:solidFill>
                  <a:schemeClr val="tx1"/>
                </a:solidFill>
                <a:latin typeface="+mn-lt"/>
                <a:ea typeface="+mn-ea"/>
                <a:cs typeface="+mn-cs"/>
              </a:rPr>
              <a:t> дома. Имейте в виду, если злоупотребление является серьезным, рекомендуется провести оценку опасности</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https://www.dangerassessment.org/</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25</a:t>
            </a:fld>
            <a:endParaRPr lang="en-US"/>
          </a:p>
        </p:txBody>
      </p:sp>
    </p:spTree>
    <p:extLst>
      <p:ext uri="{BB962C8B-B14F-4D97-AF65-F5344CB8AC3E}">
        <p14:creationId xmlns="" xmlns:p14="http://schemas.microsoft.com/office/powerpoint/2010/main" val="2834363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Общие руководящие принципы для решения такой ситуации</a:t>
            </a:r>
            <a:r>
              <a:rPr lang="en-US" b="1" dirty="0" smtClean="0"/>
              <a:t>: </a:t>
            </a:r>
            <a:r>
              <a:rPr lang="en-US" dirty="0" smtClean="0"/>
              <a:t/>
            </a:r>
            <a:br>
              <a:rPr lang="en-US" dirty="0" smtClean="0"/>
            </a:br>
            <a:endParaRPr lang="en-US" sz="1200" b="1" i="0" kern="1200" dirty="0" smtClean="0">
              <a:solidFill>
                <a:schemeClr val="tx1"/>
              </a:solidFill>
              <a:effectLst/>
              <a:latin typeface="+mn-lt"/>
              <a:ea typeface="+mn-ea"/>
              <a:cs typeface="+mn-cs"/>
            </a:endParaRPr>
          </a:p>
          <a:p>
            <a:pPr lvl="0"/>
            <a:r>
              <a:rPr lang="ru-RU" sz="1200" b="1" i="1" kern="1200" dirty="0" smtClean="0">
                <a:solidFill>
                  <a:schemeClr val="tx1"/>
                </a:solidFill>
                <a:latin typeface="+mn-lt"/>
                <a:ea typeface="+mn-ea"/>
                <a:cs typeface="+mn-cs"/>
              </a:rPr>
              <a:t>Признайте существование их боли и ее реальность</a:t>
            </a:r>
            <a:r>
              <a:rPr lang="ru-RU" sz="1200" b="0" i="1" kern="1200" dirty="0" smtClean="0">
                <a:solidFill>
                  <a:schemeClr val="tx1"/>
                </a:solidFill>
                <a:latin typeface="+mn-lt"/>
                <a:ea typeface="+mn-ea"/>
                <a:cs typeface="+mn-cs"/>
              </a:rPr>
              <a:t>.</a:t>
            </a:r>
            <a:r>
              <a:rPr lang="en-US" sz="1200" b="0" i="1" kern="1200" dirty="0" smtClean="0">
                <a:solidFill>
                  <a:schemeClr val="tx1"/>
                </a:solidFill>
                <a:latin typeface="+mn-lt"/>
                <a:ea typeface="+mn-ea"/>
                <a:cs typeface="+mn-cs"/>
              </a:rPr>
              <a:t> </a:t>
            </a:r>
            <a:r>
              <a:rPr lang="ru-RU" sz="1200" b="0" kern="1200" dirty="0" smtClean="0">
                <a:solidFill>
                  <a:schemeClr val="tx1"/>
                </a:solidFill>
                <a:latin typeface="+mn-lt"/>
                <a:ea typeface="+mn-ea"/>
                <a:cs typeface="+mn-cs"/>
              </a:rPr>
              <a:t>Он / она может не видеть, что то, что происходит, действительно так уж плохо. Жертве нужно услышать от кого-то еще подтверждение этого.</a:t>
            </a:r>
          </a:p>
          <a:p>
            <a:r>
              <a:rPr lang="ru-RU" sz="1200" b="0" i="1" kern="1200" dirty="0" smtClean="0">
                <a:solidFill>
                  <a:schemeClr val="tx1"/>
                </a:solidFill>
                <a:latin typeface="+mn-lt"/>
                <a:ea typeface="+mn-ea"/>
                <a:cs typeface="+mn-cs"/>
              </a:rPr>
              <a:t> </a:t>
            </a:r>
            <a:endParaRPr lang="ru-RU" sz="1200" b="0" kern="1200" dirty="0" smtClean="0">
              <a:solidFill>
                <a:schemeClr val="tx1"/>
              </a:solidFill>
              <a:latin typeface="+mn-lt"/>
              <a:ea typeface="+mn-ea"/>
              <a:cs typeface="+mn-cs"/>
            </a:endParaRPr>
          </a:p>
          <a:p>
            <a:pPr lvl="0"/>
            <a:r>
              <a:rPr lang="ru-RU" sz="1200" b="1" i="1" kern="1200" dirty="0" smtClean="0">
                <a:solidFill>
                  <a:schemeClr val="tx1"/>
                </a:solidFill>
                <a:latin typeface="+mn-lt"/>
                <a:ea typeface="+mn-ea"/>
                <a:cs typeface="+mn-cs"/>
              </a:rPr>
              <a:t>Задавайте осторожные вопросы</a:t>
            </a:r>
            <a:r>
              <a:rPr lang="ru-RU" sz="1200" b="0" i="1" kern="1200" dirty="0" smtClean="0">
                <a:solidFill>
                  <a:schemeClr val="tx1"/>
                </a:solidFill>
                <a:latin typeface="+mn-lt"/>
                <a:ea typeface="+mn-ea"/>
                <a:cs typeface="+mn-cs"/>
              </a:rPr>
              <a:t>.</a:t>
            </a:r>
            <a:r>
              <a:rPr lang="en-US" sz="1200" b="0" i="1" kern="1200" dirty="0" smtClean="0">
                <a:solidFill>
                  <a:schemeClr val="tx1"/>
                </a:solidFill>
                <a:latin typeface="+mn-lt"/>
                <a:ea typeface="+mn-ea"/>
                <a:cs typeface="+mn-cs"/>
              </a:rPr>
              <a:t> </a:t>
            </a:r>
            <a:r>
              <a:rPr lang="ru-RU" sz="1200" b="0" kern="1200" dirty="0" smtClean="0">
                <a:solidFill>
                  <a:schemeClr val="tx1"/>
                </a:solidFill>
                <a:latin typeface="+mn-lt"/>
                <a:ea typeface="+mn-ea"/>
                <a:cs typeface="+mn-cs"/>
              </a:rPr>
              <a:t>Попытайтесь получить больше информации, например, как давно это длится, какие виды жестоких действий совершаются. Но знайте, когда нужно немного отступить, если другу становится слишком больно говорить о себе.</a:t>
            </a:r>
          </a:p>
          <a:p>
            <a:pPr lvl="0"/>
            <a:endParaRPr lang="ru-RU" sz="1200" b="0" i="1" kern="1200" dirty="0" smtClean="0">
              <a:solidFill>
                <a:schemeClr val="tx1"/>
              </a:solidFill>
              <a:latin typeface="+mn-lt"/>
              <a:ea typeface="+mn-ea"/>
              <a:cs typeface="+mn-cs"/>
            </a:endParaRPr>
          </a:p>
          <a:p>
            <a:pPr lvl="0"/>
            <a:r>
              <a:rPr lang="ru-RU" sz="1200" b="1" i="1" kern="1200" dirty="0" smtClean="0">
                <a:solidFill>
                  <a:schemeClr val="tx1"/>
                </a:solidFill>
                <a:latin typeface="+mn-lt"/>
                <a:ea typeface="+mn-ea"/>
                <a:cs typeface="+mn-cs"/>
              </a:rPr>
              <a:t>Не старайтесь кого-то обвинять</a:t>
            </a:r>
            <a:r>
              <a:rPr lang="ru-RU" sz="1200" b="0" i="1" kern="1200" dirty="0" smtClean="0">
                <a:solidFill>
                  <a:schemeClr val="tx1"/>
                </a:solidFill>
                <a:latin typeface="+mn-lt"/>
                <a:ea typeface="+mn-ea"/>
                <a:cs typeface="+mn-cs"/>
              </a:rPr>
              <a:t>. </a:t>
            </a:r>
            <a:r>
              <a:rPr lang="ru-RU" sz="1200" b="0" kern="1200" dirty="0" smtClean="0">
                <a:solidFill>
                  <a:schemeClr val="tx1"/>
                </a:solidFill>
                <a:latin typeface="+mn-lt"/>
                <a:ea typeface="+mn-ea"/>
                <a:cs typeface="+mn-cs"/>
              </a:rPr>
              <a:t>Скорее всего, его или ее слишком долго обвиняли в том, как все получилось, поэтому постарайтесь не говорить, что, если бы, возможно, она изменила что-то в своем поведении, он бы больше не смог так поступать. Хотя в любых отношениях, как бы они ни складывались, принимают участие обе стороны, у жертвы еще будет много времени обдумать свою роль в </a:t>
            </a:r>
            <a:r>
              <a:rPr lang="ru-RU" sz="1200" b="0" kern="1200" dirty="0" err="1" smtClean="0">
                <a:solidFill>
                  <a:schemeClr val="tx1"/>
                </a:solidFill>
                <a:latin typeface="+mn-lt"/>
                <a:ea typeface="+mn-ea"/>
                <a:cs typeface="+mn-cs"/>
              </a:rPr>
              <a:t>дисфункциональных</a:t>
            </a:r>
            <a:r>
              <a:rPr lang="ru-RU" sz="1200" b="0" kern="1200" dirty="0" smtClean="0">
                <a:solidFill>
                  <a:schemeClr val="tx1"/>
                </a:solidFill>
                <a:latin typeface="+mn-lt"/>
                <a:ea typeface="+mn-ea"/>
                <a:cs typeface="+mn-cs"/>
              </a:rPr>
              <a:t> отношениях.</a:t>
            </a:r>
          </a:p>
          <a:p>
            <a:pPr lvl="0"/>
            <a:endParaRPr lang="ru-RU" sz="1200" b="0" kern="1200" dirty="0" smtClean="0">
              <a:solidFill>
                <a:schemeClr val="tx1"/>
              </a:solidFill>
              <a:latin typeface="+mn-lt"/>
              <a:ea typeface="+mn-ea"/>
              <a:cs typeface="+mn-cs"/>
            </a:endParaRPr>
          </a:p>
          <a:p>
            <a:pPr lvl="0"/>
            <a:r>
              <a:rPr lang="ru-RU" sz="1200" b="1" i="1" kern="1200" dirty="0" smtClean="0">
                <a:solidFill>
                  <a:schemeClr val="tx1"/>
                </a:solidFill>
                <a:latin typeface="+mn-lt"/>
                <a:ea typeface="+mn-ea"/>
                <a:cs typeface="+mn-cs"/>
              </a:rPr>
              <a:t>Не указывайте своим друзьям, что делать</a:t>
            </a:r>
            <a:r>
              <a:rPr lang="ru-RU" sz="1200" b="0" i="1" kern="120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В любом случае, он / она, вероятнее всего, об этом и так уже думали: думали, чтобы больше молиться, больше служить, больше хвалить, больше готовить, больше заниматься сексом и, вероятно, это ничего не изменило больше, чем на нескольких дней или недель (эффект таких перемен подобен медовому месяцу, во время которого все кажется лучше, но он весьма скоротечен...). </a:t>
            </a:r>
          </a:p>
          <a:p>
            <a:pPr lvl="0"/>
            <a:endParaRPr lang="ru-RU" sz="1200" b="0" i="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Не пытайтесь помочь ей или ему только своими собственными силами</a:t>
            </a:r>
            <a:r>
              <a:rPr lang="ru-RU" sz="1200" b="0" i="1" kern="1200" dirty="0" smtClean="0">
                <a:solidFill>
                  <a:schemeClr val="tx1"/>
                </a:solidFill>
                <a:latin typeface="+mn-lt"/>
                <a:ea typeface="+mn-ea"/>
                <a:cs typeface="+mn-cs"/>
              </a:rPr>
              <a:t>.</a:t>
            </a:r>
            <a:r>
              <a:rPr lang="ru-RU" sz="1200" b="0" kern="1200" dirty="0" smtClean="0">
                <a:solidFill>
                  <a:schemeClr val="tx1"/>
                </a:solidFill>
                <a:latin typeface="+mn-lt"/>
                <a:ea typeface="+mn-ea"/>
                <a:cs typeface="+mn-cs"/>
              </a:rPr>
              <a:t> Определите, в какой именно помощи она или он могут нуждаться: нужен ли визит пастора (выбирайте тщательно) или христианского психолога.</a:t>
            </a:r>
            <a:endParaRPr lang="en-US" b="0"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26</a:t>
            </a:fld>
            <a:endParaRPr lang="en-US"/>
          </a:p>
        </p:txBody>
      </p:sp>
    </p:spTree>
    <p:extLst>
      <p:ext uri="{BB962C8B-B14F-4D97-AF65-F5344CB8AC3E}">
        <p14:creationId xmlns="" xmlns:p14="http://schemas.microsoft.com/office/powerpoint/2010/main" val="2348759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b="1" i="1" kern="1200" dirty="0" smtClean="0">
                <a:solidFill>
                  <a:schemeClr val="tx1"/>
                </a:solidFill>
                <a:latin typeface="+mn-lt"/>
                <a:ea typeface="+mn-ea"/>
                <a:cs typeface="+mn-cs"/>
              </a:rPr>
              <a:t>Предложите сходить на специальные встречи.</a:t>
            </a:r>
            <a:r>
              <a:rPr lang="ru-RU" sz="1200" kern="1200" dirty="0" smtClean="0">
                <a:solidFill>
                  <a:schemeClr val="tx1"/>
                </a:solidFill>
                <a:latin typeface="+mn-lt"/>
                <a:ea typeface="+mn-ea"/>
                <a:cs typeface="+mn-cs"/>
              </a:rPr>
              <a:t> Ваш друг/подруга могут испытывать чувство стыда или страха. Первые шаги по направлению от ущербных отношений могут пугать, и ему или ей понадобится ваша поддержка. </a:t>
            </a:r>
          </a:p>
          <a:p>
            <a:pPr lvl="0"/>
            <a:r>
              <a:rPr lang="ru-RU" sz="1200" b="1" i="1" kern="1200" dirty="0" smtClean="0">
                <a:solidFill>
                  <a:schemeClr val="tx1"/>
                </a:solidFill>
                <a:latin typeface="+mn-lt"/>
                <a:ea typeface="+mn-ea"/>
                <a:cs typeface="+mn-cs"/>
              </a:rPr>
              <a:t>Не советуйте принимать опрометчивые решения.</a:t>
            </a:r>
            <a:r>
              <a:rPr lang="en-US" sz="1200" b="1" kern="1200" dirty="0" smtClean="0">
                <a:solidFill>
                  <a:schemeClr val="tx1"/>
                </a:solidFill>
                <a:latin typeface="+mn-lt"/>
                <a:ea typeface="+mn-ea"/>
                <a:cs typeface="+mn-cs"/>
              </a:rPr>
              <a:t> </a:t>
            </a:r>
            <a:r>
              <a:rPr lang="ru-RU" sz="1200" b="0" kern="1200" dirty="0" smtClean="0">
                <a:solidFill>
                  <a:schemeClr val="tx1"/>
                </a:solidFill>
                <a:latin typeface="+mn-lt"/>
                <a:ea typeface="+mn-ea"/>
                <a:cs typeface="+mn-cs"/>
              </a:rPr>
              <a:t>От фраз типа «Я не знаю, как ты так долго можешь так жить» или «на твоем бы месте, я бы сразу встретился с юристом» нет никакой пользы. Это может наоборот способствовать тому, что человек не сможет предпринять никакие действия. Ваша подруга должна совершать маленькие, устойчивые шаги навстречу оздоровлению и исцелению. А вы можете по неосторожности давать советы, исходя из своих прошлых эмоциональных шрамов, в ситуации, когда такие действия неприемлемы. </a:t>
            </a:r>
          </a:p>
          <a:p>
            <a:pPr lvl="0"/>
            <a:r>
              <a:rPr lang="ru-RU" sz="1200" b="1" i="1" kern="1200" dirty="0" smtClean="0">
                <a:solidFill>
                  <a:schemeClr val="tx1"/>
                </a:solidFill>
                <a:latin typeface="+mn-lt"/>
                <a:ea typeface="+mn-ea"/>
                <a:cs typeface="+mn-cs"/>
              </a:rPr>
              <a:t>Проведывайте подругу (друга).</a:t>
            </a:r>
            <a:r>
              <a:rPr lang="en-US" sz="1200" b="1"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Жертвы часто чувствуют изоляцию. Требуется мужество, чтобы попросить о помощи; а чтобы попросить о помощи во второй раз, требуется еще больше мужества, если вы не интересуетесь их дальнейшей судьбой, друг может к вам больше не обратиться. </a:t>
            </a:r>
          </a:p>
          <a:p>
            <a:pPr lvl="0"/>
            <a:r>
              <a:rPr lang="ru-RU" sz="1200" b="1" i="1" kern="1200" dirty="0" smtClean="0">
                <a:solidFill>
                  <a:schemeClr val="tx1"/>
                </a:solidFill>
                <a:latin typeface="+mn-lt"/>
                <a:ea typeface="+mn-ea"/>
                <a:cs typeface="+mn-cs"/>
              </a:rPr>
              <a:t>Направьте друга к Писанию. </a:t>
            </a:r>
            <a:r>
              <a:rPr lang="ru-RU" sz="1200" i="0" kern="1200" dirty="0" smtClean="0">
                <a:solidFill>
                  <a:schemeClr val="tx1"/>
                </a:solidFill>
                <a:latin typeface="+mn-lt"/>
                <a:ea typeface="+mn-ea"/>
                <a:cs typeface="+mn-cs"/>
              </a:rPr>
              <a:t>Поделитесь библейскими текстами, которые подтверждали бы значимость вашего друга в глазах Божьих и которые бы уверяли нас в Божьей способности исцелять и наполнять нас силой. Такому человеку нужно регулярно напоминать, что он любим, драгоценен и о нем заботятся. </a:t>
            </a:r>
          </a:p>
          <a:p>
            <a:pPr lvl="0"/>
            <a:r>
              <a:rPr lang="ru-RU" sz="1200" b="1" i="1" kern="1200" dirty="0" smtClean="0">
                <a:solidFill>
                  <a:schemeClr val="tx1"/>
                </a:solidFill>
                <a:latin typeface="+mn-lt"/>
                <a:ea typeface="+mn-ea"/>
                <a:cs typeface="+mn-cs"/>
              </a:rPr>
              <a:t>Молитесь.</a:t>
            </a:r>
            <a:r>
              <a:rPr lang="en-US" sz="1200" b="1"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Молитесь с ней/с ним. Посвятите друга Богу и продолжайте приводить его ко Христу, прося божественного благословения для него.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pPr/>
              <a:t>27</a:t>
            </a:fld>
            <a:endParaRPr lang="en-US"/>
          </a:p>
        </p:txBody>
      </p:sp>
    </p:spTree>
    <p:extLst>
      <p:ext uri="{BB962C8B-B14F-4D97-AF65-F5344CB8AC3E}">
        <p14:creationId xmlns="" xmlns:p14="http://schemas.microsoft.com/office/powerpoint/2010/main" val="1541859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kern="1200" dirty="0" smtClean="0">
                <a:solidFill>
                  <a:schemeClr val="tx1"/>
                </a:solidFill>
                <a:latin typeface="+mn-lt"/>
                <a:ea typeface="+mn-ea"/>
                <a:cs typeface="+mn-cs"/>
              </a:rPr>
              <a:t>ПОСЛЕДНИЕ ВОПРОСЫ</a:t>
            </a:r>
          </a:p>
          <a:p>
            <a:pPr fontAlgn="base"/>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fontAlgn="base"/>
            <a:r>
              <a:rPr lang="ru-RU" sz="1200" b="1" kern="1200" dirty="0" smtClean="0">
                <a:solidFill>
                  <a:schemeClr val="tx1"/>
                </a:solidFill>
                <a:latin typeface="+mn-lt"/>
                <a:ea typeface="+mn-ea"/>
                <a:cs typeface="+mn-cs"/>
              </a:rPr>
              <a:t>Что, если эмоциональный (вербальный) обидчик – это вы?  </a:t>
            </a:r>
            <a:r>
              <a:rPr lang="ru-RU" sz="1200" kern="1200" dirty="0" smtClean="0">
                <a:solidFill>
                  <a:schemeClr val="tx1"/>
                </a:solidFill>
                <a:latin typeface="+mn-lt"/>
                <a:ea typeface="+mn-ea"/>
                <a:cs typeface="+mn-cs"/>
              </a:rPr>
              <a:t>Может быть, вы тот человек, который использует эти методы по отношению к другому? Если так, вы желаете это признать и искать профессиональной помощи, чтобы изменить свое поведение? Вы желаете получить помощь свыше</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fontAlgn="base"/>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lvl="0" fontAlgn="base"/>
            <a:r>
              <a:rPr lang="ru-RU" sz="1200" b="1" kern="1200" dirty="0" smtClean="0">
                <a:solidFill>
                  <a:schemeClr val="tx1"/>
                </a:solidFill>
                <a:latin typeface="+mn-lt"/>
                <a:ea typeface="+mn-ea"/>
                <a:cs typeface="+mn-cs"/>
              </a:rPr>
              <a:t>Что если вы жертва эмоционального насилия? </a:t>
            </a:r>
            <a:r>
              <a:rPr lang="ru-RU" sz="1200" kern="1200" dirty="0" smtClean="0">
                <a:solidFill>
                  <a:schemeClr val="tx1"/>
                </a:solidFill>
                <a:latin typeface="+mn-lt"/>
                <a:ea typeface="+mn-ea"/>
                <a:cs typeface="+mn-cs"/>
              </a:rPr>
              <a:t>Готовы ли вы противостоять обидчику с добротой, но твердостью и установить здоровые границы? Готовы ли вы обратиться за профессиональной помощью? Готовы ли вы искать исцеления и мудрости от Бога в решении этой ситуации? </a:t>
            </a:r>
          </a:p>
          <a:p>
            <a:pPr fontAlgn="base"/>
            <a:r>
              <a:rPr lang="ru-RU" sz="1200" kern="1200" dirty="0" smtClean="0">
                <a:solidFill>
                  <a:schemeClr val="tx1"/>
                </a:solidFill>
                <a:latin typeface="+mn-lt"/>
                <a:ea typeface="+mn-ea"/>
                <a:cs typeface="+mn-cs"/>
              </a:rPr>
              <a:t> </a:t>
            </a:r>
          </a:p>
          <a:p>
            <a:pPr fontAlgn="base"/>
            <a:r>
              <a:rPr lang="ru-RU" sz="1200" kern="1200" dirty="0" smtClean="0">
                <a:solidFill>
                  <a:schemeClr val="tx1"/>
                </a:solidFill>
                <a:latin typeface="+mn-lt"/>
                <a:ea typeface="+mn-ea"/>
                <a:cs typeface="+mn-cs"/>
              </a:rPr>
              <a:t>Я буду молиться о том, чтобы вы были готовы!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r>
              <a:rPr lang="en-US" sz="1200" b="1" kern="1200" cap="all" dirty="0">
                <a:solidFill>
                  <a:schemeClr val="tx1"/>
                </a:solidFill>
                <a:effectLst/>
                <a:latin typeface="+mn-lt"/>
                <a:ea typeface="+mn-ea"/>
                <a:cs typeface="+mn-cs"/>
              </a:rPr>
              <a:t/>
            </a:r>
            <a:br>
              <a:rPr lang="en-US" sz="1200" b="1" kern="1200" cap="all" dirty="0">
                <a:solidFill>
                  <a:schemeClr val="tx1"/>
                </a:solidFill>
                <a:effectLst/>
                <a:latin typeface="+mn-lt"/>
                <a:ea typeface="+mn-ea"/>
                <a:cs typeface="+mn-cs"/>
              </a:rPr>
            </a:br>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28</a:t>
            </a:fld>
            <a:endParaRPr lang="en-US"/>
          </a:p>
        </p:txBody>
      </p:sp>
    </p:spTree>
    <p:extLst>
      <p:ext uri="{BB962C8B-B14F-4D97-AF65-F5344CB8AC3E}">
        <p14:creationId xmlns="" xmlns:p14="http://schemas.microsoft.com/office/powerpoint/2010/main" val="427222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kern="1200" cap="all" dirty="0" smtClean="0">
                <a:solidFill>
                  <a:schemeClr val="tx1"/>
                </a:solidFill>
                <a:latin typeface="+mn-lt"/>
                <a:ea typeface="+mn-ea"/>
                <a:cs typeface="+mn-cs"/>
              </a:rPr>
              <a:t>НАСТАВЛЕНИЕ ЭЛЛЕН УАЙТ ДЛЯ ПАР С ДИСФУНКЦИОНАЛЬНЫМИ ОТНОШЕНИЯМИ</a:t>
            </a:r>
          </a:p>
          <a:p>
            <a:pPr fontAlgn="base"/>
            <a:endParaRPr lang="en-US" sz="1200" i="1" kern="1200" dirty="0">
              <a:solidFill>
                <a:schemeClr val="tx1"/>
              </a:solidFill>
              <a:effectLst/>
              <a:latin typeface="+mn-lt"/>
              <a:ea typeface="+mn-ea"/>
              <a:cs typeface="+mn-cs"/>
            </a:endParaRPr>
          </a:p>
          <a:p>
            <a:pPr fontAlgn="base"/>
            <a:r>
              <a:rPr lang="ru-RU" sz="1200" i="1" kern="1200" dirty="0" smtClean="0">
                <a:solidFill>
                  <a:schemeClr val="tx1"/>
                </a:solidFill>
                <a:latin typeface="+mn-lt"/>
                <a:ea typeface="+mn-ea"/>
                <a:cs typeface="+mn-cs"/>
              </a:rPr>
              <a:t>Христианский дом</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107:</a:t>
            </a:r>
          </a:p>
          <a:p>
            <a:pPr fontAlgn="base"/>
            <a:r>
              <a:rPr lang="ru-RU" sz="1200" kern="1200" dirty="0" smtClean="0">
                <a:solidFill>
                  <a:schemeClr val="tx1"/>
                </a:solidFill>
                <a:latin typeface="+mn-lt"/>
                <a:ea typeface="+mn-ea"/>
                <a:cs typeface="+mn-cs"/>
              </a:rPr>
              <a:t>Пусть каждый отдает любви больше, чем требует. Развивайте в себе самое благородное, что в вас есть, и спешите признавать добрые качества друг в друге. Сознание того, что тебя по достоинству оценивают, является чудесным стимулом и приносит удовлетворение. Сочувствие и уважение поощряют стремление к совершенству, и любовь возрастает, побуждаемая к более высоким целям</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29</a:t>
            </a:fld>
            <a:endParaRPr lang="en-US"/>
          </a:p>
        </p:txBody>
      </p:sp>
    </p:spTree>
    <p:extLst>
      <p:ext uri="{BB962C8B-B14F-4D97-AF65-F5344CB8AC3E}">
        <p14:creationId xmlns="" xmlns:p14="http://schemas.microsoft.com/office/powerpoint/2010/main" val="71116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Here are a few questions we would like to pose this afternoon:</a:t>
            </a:r>
          </a:p>
          <a:p>
            <a:pPr fontAlgn="base"/>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What techniques do emotional abusers use through their words, indifference, actions?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What is a self-assessment for emotional abuse?</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What are the effects of emotional abuse?</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How should the Christian respond to someone being abused?</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3</a:t>
            </a:fld>
            <a:endParaRPr lang="en-US"/>
          </a:p>
        </p:txBody>
      </p:sp>
    </p:spTree>
    <p:extLst>
      <p:ext uri="{BB962C8B-B14F-4D97-AF65-F5344CB8AC3E}">
        <p14:creationId xmlns="" xmlns:p14="http://schemas.microsoft.com/office/powerpoint/2010/main" val="4117040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620713"/>
            <a:ext cx="3895725" cy="2192337"/>
          </a:xfrm>
        </p:spPr>
      </p:sp>
      <p:sp>
        <p:nvSpPr>
          <p:cNvPr id="3" name="Notes Placeholder 2"/>
          <p:cNvSpPr>
            <a:spLocks noGrp="1"/>
          </p:cNvSpPr>
          <p:nvPr>
            <p:ph type="body" idx="1"/>
          </p:nvPr>
        </p:nvSpPr>
        <p:spPr>
          <a:xfrm>
            <a:off x="732768" y="2960634"/>
            <a:ext cx="5486400" cy="3600450"/>
          </a:xfrm>
        </p:spPr>
        <p:txBody>
          <a:bodyPr/>
          <a:lstStyle/>
          <a:p>
            <a:r>
              <a:rPr lang="ru-RU" sz="1200" b="1" kern="1200" cap="all" dirty="0" smtClean="0">
                <a:solidFill>
                  <a:schemeClr val="tx1"/>
                </a:solidFill>
                <a:latin typeface="+mn-lt"/>
                <a:ea typeface="+mn-ea"/>
                <a:cs typeface="+mn-cs"/>
              </a:rPr>
              <a:t>НАСТАВЛЕНИЕ ЭЛЛЕН УАЙТ ДЛЯ ПАР С ДИСФУНКЦИОНАЛЬНЫМИ ОТНОШЕНИЯМИ </a:t>
            </a:r>
          </a:p>
          <a:p>
            <a:endParaRPr lang="en-US" dirty="0" smtClean="0"/>
          </a:p>
          <a:p>
            <a:r>
              <a:rPr lang="ru-RU" i="1" dirty="0" smtClean="0"/>
              <a:t>Христианский</a:t>
            </a:r>
            <a:r>
              <a:rPr lang="ru-RU" i="1" baseline="0" dirty="0" smtClean="0"/>
              <a:t> дом</a:t>
            </a:r>
            <a:r>
              <a:rPr lang="en-US" i="1" dirty="0" smtClean="0"/>
              <a:t>, </a:t>
            </a:r>
            <a:r>
              <a:rPr lang="ru-RU" i="1" dirty="0" smtClean="0"/>
              <a:t>с</a:t>
            </a:r>
            <a:r>
              <a:rPr lang="en-US" dirty="0" smtClean="0"/>
              <a:t>. </a:t>
            </a:r>
            <a:r>
              <a:rPr lang="en-US" dirty="0"/>
              <a:t>111, 112</a:t>
            </a:r>
          </a:p>
          <a:p>
            <a:pPr fontAlgn="base"/>
            <a:r>
              <a:rPr lang="ru-RU" sz="1200" kern="1200" dirty="0" smtClean="0">
                <a:solidFill>
                  <a:schemeClr val="tx1"/>
                </a:solidFill>
                <a:latin typeface="+mn-lt"/>
                <a:ea typeface="+mn-ea"/>
                <a:cs typeface="+mn-cs"/>
              </a:rPr>
              <a:t>Любовь не может существовать, не проявляясь во внешних делах, как и огонь не может гореть без топлива. Вы, брат С., считаете ниже своего достоинства проявлять отзывчивость в добрых делах и использовать благоприятную возможность, чтобы выразить свое расположение жене нежными словами и добрым отношением. Вы непостоянны в своих чувствах и весьма подвержены внешним обстоятельствам… Оставляйте деловые хлопоты, затруднения и неприятности, когда заканчиваете свою работу. Приходите в свою семью с бодрым видом, проявляя расположение, нежность и любовь. Это будет лучше, чем тратить деньги на лекарства и врачей для своей жены. Это будет здоровьем для тела и силой для души. Ваша жизнь весьма несчастна… Вы считаете ниже своего достоинства, брат С., проявлять любовь, говорить доброжелательно, нежно. Ласковые слова, считаете вы, являются признаком слабости и неуверенности в себе и поэтому излишни. Но вместо этого приходит раздражение, разногласие, борьба и осуждения... </a:t>
            </a:r>
          </a:p>
          <a:p>
            <a:pPr fontAlgn="base"/>
            <a:r>
              <a:rPr lang="ru-RU" sz="1200" kern="1200" dirty="0" smtClean="0">
                <a:solidFill>
                  <a:schemeClr val="tx1"/>
                </a:solidFill>
                <a:latin typeface="+mn-lt"/>
                <a:ea typeface="+mn-ea"/>
                <a:cs typeface="+mn-cs"/>
              </a:rPr>
              <a:t>Вы не вынашиваете в себе духа довольства. Вы живете своими тревогами; воображаемая нужда и бедность преждевременно беспокоят вас; вы огорчены, встревожены, не находите себе покоя; ваш разум словно в огне, ваш дух угнетен. Вы не имеете любви к Богу и благодарного сердца за все благословения, которые ваш добрый Небесный Отец даровал вам. Вы видите в жизни только трудности. Мирское безумие окутывает вас, подобно густой тьме. Сатана торжествует, глядя на вас, потому что вас ожидает жалкое будущее, тогда как по вашей воле могли бы воцариться мир и счастье. </a:t>
            </a:r>
          </a:p>
          <a:p>
            <a:r>
              <a:rPr lang="ru-RU" sz="1200" kern="1200" dirty="0" smtClean="0">
                <a:solidFill>
                  <a:schemeClr val="tx1"/>
                </a:solidFill>
                <a:latin typeface="+mn-lt"/>
                <a:ea typeface="+mn-ea"/>
                <a:cs typeface="+mn-cs"/>
              </a:rPr>
              <a:t>Без взаимной выдержки и любви ни одна земная сила не может удержать вас и вашего мужа в узах христианского единства. Ваши отношения в браке должны быть близкими и нежными, святыми и возвышенными, наполняющими вашу жизнь духовной силой, чтобы вы могли быть всем друг для друга, как требует того Слово Божье. Когда вы достигнете того состояния, которого желает для вас Господь, то почувствуете себя на небе и узрите присутствие Бога в своей жизни</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30</a:t>
            </a:fld>
            <a:endParaRPr lang="en-US"/>
          </a:p>
        </p:txBody>
      </p:sp>
    </p:spTree>
    <p:extLst>
      <p:ext uri="{BB962C8B-B14F-4D97-AF65-F5344CB8AC3E}">
        <p14:creationId xmlns="" xmlns:p14="http://schemas.microsoft.com/office/powerpoint/2010/main" val="11366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buFont typeface="Arial" pitchFamily="34" charset="0"/>
              <a:buChar char="•"/>
            </a:pPr>
            <a:r>
              <a:rPr lang="ru-RU" sz="1200" kern="1200" dirty="0" smtClean="0">
                <a:solidFill>
                  <a:schemeClr val="tx1"/>
                </a:solidFill>
                <a:latin typeface="+mn-lt"/>
                <a:ea typeface="+mn-ea"/>
                <a:cs typeface="+mn-cs"/>
              </a:rPr>
              <a:t>Что, если вы тот, кто эмоционально оскорбляет кого-то, кого вы любите? </a:t>
            </a:r>
            <a:r>
              <a:rPr lang="en-US" sz="1200" b="1" kern="1200" dirty="0" err="1" smtClean="0">
                <a:solidFill>
                  <a:schemeClr val="tx1"/>
                </a:solidFill>
                <a:latin typeface="+mn-lt"/>
                <a:ea typeface="+mn-ea"/>
                <a:cs typeface="+mn-cs"/>
              </a:rPr>
              <a:t>Вы</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готовы</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признать</a:t>
            </a:r>
            <a:r>
              <a:rPr lang="ru-RU" sz="1200" b="1" kern="1200" dirty="0" smtClean="0">
                <a:solidFill>
                  <a:schemeClr val="tx1"/>
                </a:solidFill>
                <a:latin typeface="+mn-lt"/>
                <a:ea typeface="+mn-ea"/>
                <a:cs typeface="+mn-cs"/>
              </a:rPr>
              <a:t> это</a:t>
            </a:r>
            <a:r>
              <a:rPr lang="en-US" sz="1200" b="1" kern="1200" dirty="0" smtClean="0">
                <a:solidFill>
                  <a:schemeClr val="tx1"/>
                </a:solidFill>
                <a:latin typeface="+mn-lt"/>
                <a:ea typeface="+mn-ea"/>
                <a:cs typeface="+mn-cs"/>
              </a:rPr>
              <a:t> и </a:t>
            </a:r>
            <a:r>
              <a:rPr lang="en-US" sz="1200" b="1" kern="1200" dirty="0" err="1" smtClean="0">
                <a:solidFill>
                  <a:schemeClr val="tx1"/>
                </a:solidFill>
                <a:latin typeface="+mn-lt"/>
                <a:ea typeface="+mn-ea"/>
                <a:cs typeface="+mn-cs"/>
              </a:rPr>
              <a:t>изменить</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свое</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поведение</a:t>
            </a:r>
            <a:r>
              <a:rPr lang="en-US" sz="1200" b="1"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pPr lvl="0" fontAlgn="base">
              <a:buFont typeface="Arial" pitchFamily="34" charset="0"/>
              <a:buChar char="•"/>
            </a:pPr>
            <a:r>
              <a:rPr lang="ru-RU" sz="1200" kern="1200" dirty="0" smtClean="0">
                <a:solidFill>
                  <a:schemeClr val="tx1"/>
                </a:solidFill>
                <a:latin typeface="+mn-lt"/>
                <a:ea typeface="+mn-ea"/>
                <a:cs typeface="+mn-cs"/>
              </a:rPr>
              <a:t>Что, если вы пережили насилие? </a:t>
            </a:r>
            <a:r>
              <a:rPr lang="ru-RU" sz="1200" b="1" kern="1200" dirty="0" smtClean="0">
                <a:solidFill>
                  <a:schemeClr val="tx1"/>
                </a:solidFill>
                <a:latin typeface="+mn-lt"/>
                <a:ea typeface="+mn-ea"/>
                <a:cs typeface="+mn-cs"/>
              </a:rPr>
              <a:t>Готовы ли вы обратиться за помощью?</a:t>
            </a:r>
            <a:r>
              <a:rPr lang="ru-RU"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Вы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знаете</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куда</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обратиться</a:t>
            </a:r>
            <a:r>
              <a:rPr lang="en-US"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pPr>
              <a:buFont typeface="Arial" pitchFamily="34" charset="0"/>
              <a:buChar char="•"/>
            </a:pPr>
            <a:r>
              <a:rPr lang="ru-RU" sz="1200" kern="1200" dirty="0" smtClean="0">
                <a:solidFill>
                  <a:schemeClr val="tx1"/>
                </a:solidFill>
                <a:latin typeface="+mn-lt"/>
                <a:ea typeface="+mn-ea"/>
                <a:cs typeface="+mn-cs"/>
              </a:rPr>
              <a:t>Какие существуют </a:t>
            </a:r>
            <a:r>
              <a:rPr lang="ru-RU" sz="1200" b="1" kern="1200" dirty="0" smtClean="0">
                <a:solidFill>
                  <a:schemeClr val="tx1"/>
                </a:solidFill>
                <a:latin typeface="+mn-lt"/>
                <a:ea typeface="+mn-ea"/>
                <a:cs typeface="+mn-cs"/>
              </a:rPr>
              <a:t>полезные ресурсы</a:t>
            </a:r>
            <a:r>
              <a:rPr lang="ru-RU" sz="1200" kern="1200" dirty="0" smtClean="0">
                <a:solidFill>
                  <a:schemeClr val="tx1"/>
                </a:solidFill>
                <a:latin typeface="+mn-lt"/>
                <a:ea typeface="+mn-ea"/>
                <a:cs typeface="+mn-cs"/>
              </a:rPr>
              <a:t> для переживших </a:t>
            </a:r>
            <a:r>
              <a:rPr lang="ru-RU" sz="1200" b="1" kern="1200" dirty="0" smtClean="0">
                <a:solidFill>
                  <a:schemeClr val="tx1"/>
                </a:solidFill>
                <a:latin typeface="+mn-lt"/>
                <a:ea typeface="+mn-ea"/>
                <a:cs typeface="+mn-cs"/>
              </a:rPr>
              <a:t>эмоциональное</a:t>
            </a:r>
            <a:r>
              <a:rPr lang="ru-RU" sz="1200" kern="1200" dirty="0" smtClean="0">
                <a:solidFill>
                  <a:schemeClr val="tx1"/>
                </a:solidFill>
                <a:latin typeface="+mn-lt"/>
                <a:ea typeface="+mn-ea"/>
                <a:cs typeface="+mn-cs"/>
              </a:rPr>
              <a:t> насилие? </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4</a:t>
            </a:fld>
            <a:endParaRPr lang="en-US"/>
          </a:p>
        </p:txBody>
      </p:sp>
    </p:spTree>
    <p:extLst>
      <p:ext uri="{BB962C8B-B14F-4D97-AF65-F5344CB8AC3E}">
        <p14:creationId xmlns="" xmlns:p14="http://schemas.microsoft.com/office/powerpoint/2010/main" val="82831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kern="1200" dirty="0" smtClean="0">
                <a:solidFill>
                  <a:schemeClr val="tx1"/>
                </a:solidFill>
                <a:latin typeface="+mn-lt"/>
                <a:ea typeface="+mn-ea"/>
                <a:cs typeface="+mn-cs"/>
              </a:rPr>
              <a:t>ПОЧЕМУ ЭМОЦИОНАЛЬНОЕ НАСИЛИЕ ТРУДНО РАСПОЗНАТЬ?</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Эмоциональное насилие бывает трудно распознать, потому что оно может быть хитро замаскировано и потому что обидчики часто обвиняют во всем своих жертв. Они могут действовать так, как будто понятия не имеют, почему вы расстроены. Кроме того, возможно, с вами также обращались и в прошлых взаимоотношениях, поэтому вам это знакомо и труднее распознать. Со временем обидчик подорвет вашу самооценку, в результате чего вы почувствуете себя виноватой, будете сомневаться в себе и не доверять своему восприятию.</a:t>
            </a:r>
          </a:p>
          <a:p>
            <a:pPr fontAlgn="base"/>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других аспектах взаимоотношений может и не быть проблем. Обидчик может быть любящим между эпизодами насилия, чтобы вы стали отрицать их наличие или забыли про них вовсе. Возможно, у вас не было здоровых отношений, с которыми бы можно было сравнить нынешние, и когда злоупотребление происходит наедине, у вас нет свидетелей, чтобы помочь вам сделать такой вывод</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5</a:t>
            </a:fld>
            <a:endParaRPr lang="en-US"/>
          </a:p>
        </p:txBody>
      </p:sp>
    </p:spTree>
    <p:extLst>
      <p:ext uri="{BB962C8B-B14F-4D97-AF65-F5344CB8AC3E}">
        <p14:creationId xmlns="" xmlns:p14="http://schemas.microsoft.com/office/powerpoint/2010/main" val="285836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kern="1200" dirty="0" smtClean="0">
                <a:solidFill>
                  <a:schemeClr val="tx1"/>
                </a:solidFill>
                <a:latin typeface="+mn-lt"/>
                <a:ea typeface="+mn-ea"/>
                <a:cs typeface="+mn-cs"/>
              </a:rPr>
              <a:t>Многие мужчины и женщины предполагают, что если они не подвергаются физическому насилию со стороны своего партнера, то не подвергаются насилию вовсе. Это не обязательно так. Вы можете быть в отношениях, которые истощают вас - ваш партнер разрушает вашу самооценку и счастье, - и вы, возможно, не осознаете этого.</a:t>
            </a:r>
          </a:p>
          <a:p>
            <a:r>
              <a:rPr lang="ru-RU" sz="1200" b="1" kern="1200" dirty="0" smtClean="0">
                <a:solidFill>
                  <a:schemeClr val="tx1"/>
                </a:solidFill>
                <a:latin typeface="+mn-lt"/>
                <a:ea typeface="+mn-ea"/>
                <a:cs typeface="+mn-cs"/>
              </a:rPr>
              <a:t>Обидчики, как правило, хотят контролировать и управлять. </a:t>
            </a:r>
            <a:r>
              <a:rPr lang="ru-RU" sz="1200" kern="1200" dirty="0" smtClean="0">
                <a:solidFill>
                  <a:schemeClr val="tx1"/>
                </a:solidFill>
                <a:latin typeface="+mn-lt"/>
                <a:ea typeface="+mn-ea"/>
                <a:cs typeface="+mn-cs"/>
              </a:rPr>
              <a:t>Для достижения этого они используют словесные оскорбления. Они эгоистичны, нетерпеливы, безрассудны, равнодушны, неумолимы, не имеют сочувствия и часто ревнивы, подозрительны и непримиримы. Для поддержания контроля некоторые нарушители «берут заложников», что означает, что они могут попытаться изолировать вас от ваших друзей и семьи. Их настроение может быстро меняться от веселья и романтики до угрюмого и сердитого. Некоторые наказывают гневом, другие – молчанием, а некоторые – и тем и другим. Это их обычные методы</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6</a:t>
            </a:fld>
            <a:endParaRPr lang="en-US"/>
          </a:p>
        </p:txBody>
      </p:sp>
    </p:spTree>
    <p:extLst>
      <p:ext uri="{BB962C8B-B14F-4D97-AF65-F5344CB8AC3E}">
        <p14:creationId xmlns="" xmlns:p14="http://schemas.microsoft.com/office/powerpoint/2010/main" val="429124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fontAlgn="base">
              <a:buAutoNum type="arabicPeriod"/>
            </a:pPr>
            <a:r>
              <a:rPr lang="ru-RU" sz="1200" b="1" kern="1200" dirty="0" smtClean="0">
                <a:solidFill>
                  <a:schemeClr val="tx1"/>
                </a:solidFill>
                <a:latin typeface="+mn-lt"/>
                <a:ea typeface="+mn-ea"/>
                <a:cs typeface="+mn-cs"/>
              </a:rPr>
              <a:t>Характеристики обидчиков-мужчин</a:t>
            </a:r>
          </a:p>
          <a:p>
            <a:pPr marL="228600" indent="-228600" fontAlgn="base">
              <a:buNone/>
            </a:pPr>
            <a:endParaRPr lang="ru-RU" sz="1200" kern="1200" dirty="0" smtClean="0">
              <a:solidFill>
                <a:schemeClr val="tx1"/>
              </a:solidFill>
              <a:latin typeface="+mn-lt"/>
              <a:ea typeface="+mn-ea"/>
              <a:cs typeface="+mn-cs"/>
            </a:endParaRPr>
          </a:p>
          <a:p>
            <a:pPr lvl="0" fontAlgn="base"/>
            <a:r>
              <a:rPr lang="ru-RU" sz="1200" b="1" kern="1200" dirty="0" smtClean="0">
                <a:solidFill>
                  <a:schemeClr val="tx1"/>
                </a:solidFill>
                <a:latin typeface="+mn-lt"/>
                <a:ea typeface="+mn-ea"/>
                <a:cs typeface="+mn-cs"/>
              </a:rPr>
              <a:t>	Мужчина «Я требую».</a:t>
            </a:r>
            <a:r>
              <a:rPr lang="ru-RU" sz="1200" kern="1200" dirty="0" smtClean="0">
                <a:solidFill>
                  <a:schemeClr val="tx1"/>
                </a:solidFill>
                <a:latin typeface="+mn-lt"/>
                <a:ea typeface="+mn-ea"/>
                <a:cs typeface="+mn-cs"/>
              </a:rPr>
              <a:t> Считает свой авторитет неприкасаемым, легко гневается и крайне критичен, часто переоценивает свой вклад в домохозяйство. </a:t>
            </a:r>
          </a:p>
          <a:p>
            <a:pPr lvl="0" fontAlgn="base"/>
            <a:r>
              <a:rPr lang="ru-RU" sz="1200" b="1" kern="1200" dirty="0" smtClean="0">
                <a:solidFill>
                  <a:schemeClr val="tx1"/>
                </a:solidFill>
                <a:latin typeface="+mn-lt"/>
                <a:ea typeface="+mn-ea"/>
                <a:cs typeface="+mn-cs"/>
              </a:rPr>
              <a:t>	Мистер «Только я знаю, как правильно».</a:t>
            </a:r>
            <a:r>
              <a:rPr lang="ru-RU" sz="1200" kern="1200" dirty="0" smtClean="0">
                <a:solidFill>
                  <a:schemeClr val="tx1"/>
                </a:solidFill>
                <a:latin typeface="+mn-lt"/>
                <a:ea typeface="+mn-ea"/>
                <a:cs typeface="+mn-cs"/>
              </a:rPr>
              <a:t> Рассматривает свою собственную точку зрения как высший авторитет и не ценит чувства своей супруги. Он также искажает рациональную логику своей жены и превращает ее во что-то абсурдное, заставляя супругу сожалеть о том, что у нее есть собственное мнение. </a:t>
            </a:r>
          </a:p>
          <a:p>
            <a:pPr lvl="0" fontAlgn="base"/>
            <a:r>
              <a:rPr lang="ru-RU" sz="1200" b="1" kern="1200" dirty="0" smtClean="0">
                <a:solidFill>
                  <a:schemeClr val="tx1"/>
                </a:solidFill>
                <a:latin typeface="+mn-lt"/>
                <a:ea typeface="+mn-ea"/>
                <a:cs typeface="+mn-cs"/>
              </a:rPr>
              <a:t>	Мучитель водой.</a:t>
            </a:r>
            <a:r>
              <a:rPr lang="ru-RU" sz="1200" kern="1200" dirty="0" smtClean="0">
                <a:solidFill>
                  <a:schemeClr val="tx1"/>
                </a:solidFill>
                <a:latin typeface="+mn-lt"/>
                <a:ea typeface="+mn-ea"/>
                <a:cs typeface="+mn-cs"/>
              </a:rPr>
              <a:t> Умеет на словах нападать на свою супругу, не крича и не повышая голос. Эти тихие атаки могут привести к тому, что супруга начинает злиться и все выглядит так, как будто она сама и есть обидчик. </a:t>
            </a:r>
          </a:p>
          <a:p>
            <a:pPr fontAlgn="base"/>
            <a:r>
              <a:rPr lang="ru-RU" sz="1200" kern="1200" dirty="0" smtClean="0">
                <a:solidFill>
                  <a:schemeClr val="tx1"/>
                </a:solidFill>
                <a:latin typeface="+mn-lt"/>
                <a:ea typeface="+mn-ea"/>
                <a:cs typeface="+mn-cs"/>
              </a:rPr>
              <a:t>Согласно исследованиям, эти профили являются проявлениями искаженной системы убеждений. В своей книге «Когда любовь причиняет боль: руководство для женщины, касающееся вопросов злоупотребления в отношениях» (</a:t>
            </a:r>
            <a:r>
              <a:rPr lang="en-US" sz="1200" i="1" kern="1200" dirty="0" smtClean="0">
                <a:solidFill>
                  <a:schemeClr val="tx1"/>
                </a:solidFill>
                <a:latin typeface="+mn-lt"/>
                <a:ea typeface="+mn-ea"/>
                <a:cs typeface="+mn-cs"/>
              </a:rPr>
              <a:t>When Love Hurts</a:t>
            </a:r>
            <a:r>
              <a:rPr lang="ru-RU" sz="1200" i="1"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A Woman</a:t>
            </a:r>
            <a:r>
              <a:rPr lang="ru-RU" sz="1200" i="1"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s Guide to Understanding Abuse in Relationships</a:t>
            </a:r>
            <a:r>
              <a:rPr lang="ru-RU" sz="1200" i="1"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Джилл</a:t>
            </a:r>
            <a:r>
              <a:rPr lang="ru-RU" sz="1200" kern="1200" dirty="0" smtClean="0">
                <a:solidFill>
                  <a:schemeClr val="tx1"/>
                </a:solidFill>
                <a:latin typeface="+mn-lt"/>
                <a:ea typeface="+mn-ea"/>
                <a:cs typeface="+mn-cs"/>
              </a:rPr>
              <a:t> Кори и Карен </a:t>
            </a:r>
            <a:r>
              <a:rPr lang="ru-RU" sz="1200" kern="1200" dirty="0" err="1" smtClean="0">
                <a:solidFill>
                  <a:schemeClr val="tx1"/>
                </a:solidFill>
                <a:latin typeface="+mn-lt"/>
                <a:ea typeface="+mn-ea"/>
                <a:cs typeface="+mn-cs"/>
              </a:rPr>
              <a:t>МакАнслесс-Дэвис</a:t>
            </a:r>
            <a:r>
              <a:rPr lang="ru-RU" sz="1200" kern="1200" dirty="0" smtClean="0">
                <a:solidFill>
                  <a:schemeClr val="tx1"/>
                </a:solidFill>
                <a:latin typeface="+mn-lt"/>
                <a:ea typeface="+mn-ea"/>
                <a:cs typeface="+mn-cs"/>
              </a:rPr>
              <a:t> пишут, что мужчины, имеющие склонность к насилию, считают, что являются центром внимания и превосходят супругу во всех отношениях.</a:t>
            </a:r>
          </a:p>
          <a:p>
            <a:pPr fontAlgn="base"/>
            <a:r>
              <a:rPr lang="ru-RU" sz="1200" kern="1200" dirty="0" smtClean="0">
                <a:solidFill>
                  <a:schemeClr val="tx1"/>
                </a:solidFill>
                <a:latin typeface="+mn-lt"/>
                <a:ea typeface="+mn-ea"/>
                <a:cs typeface="+mn-cs"/>
              </a:rPr>
              <a:t>«Мужчина использует тактику оскорблений, чтобы навязать свою систему убеждений», - пишут они. «Такая тактика позволяет ему контролировать и иметь больше власти, чем его партнер. Обидчик будет использовать любую форму злоупотребления, которая ему понадобится, чтобы «победить» и получить то, чего он хочет».</a:t>
            </a:r>
          </a:p>
          <a:p>
            <a:pPr fontAlgn="base"/>
            <a:r>
              <a:rPr lang="ru-RU" sz="1200" kern="1200" dirty="0" smtClean="0">
                <a:solidFill>
                  <a:schemeClr val="tx1"/>
                </a:solidFill>
                <a:latin typeface="+mn-lt"/>
                <a:ea typeface="+mn-ea"/>
                <a:cs typeface="+mn-cs"/>
              </a:rPr>
              <a:t>	Однако, как отмечалось ранее, мужчины испытывают эмоциональное насилие со стороны женщин так же, как женщины испытывают эмоциональное насилие со стороны мужчин. </a:t>
            </a:r>
          </a:p>
          <a:p>
            <a:pPr fontAlgn="base"/>
            <a:endParaRPr lang="ru-RU"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https://www.focusonthefamily.ca/content/words-that-bruise-are-you-emotionally-abusive</a:t>
            </a:r>
            <a:r>
              <a:rPr lang="en-US" sz="1200"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pPr/>
              <a:t>7</a:t>
            </a:fld>
            <a:endParaRPr lang="en-US"/>
          </a:p>
        </p:txBody>
      </p:sp>
    </p:spTree>
    <p:extLst>
      <p:ext uri="{BB962C8B-B14F-4D97-AF65-F5344CB8AC3E}">
        <p14:creationId xmlns="" xmlns:p14="http://schemas.microsoft.com/office/powerpoint/2010/main" val="168324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buFont typeface="Arial" pitchFamily="34" charset="0"/>
              <a:buChar char="•"/>
            </a:pPr>
            <a:r>
              <a:rPr lang="ru-RU" sz="1200" b="1" kern="1200" dirty="0" smtClean="0">
                <a:solidFill>
                  <a:schemeClr val="tx1"/>
                </a:solidFill>
                <a:latin typeface="+mn-lt"/>
                <a:ea typeface="+mn-ea"/>
                <a:cs typeface="+mn-cs"/>
              </a:rPr>
              <a:t>Ее вербально унижали, когда она была ребенком, </a:t>
            </a:r>
            <a:r>
              <a:rPr lang="ru-RU" sz="1200" kern="1200" dirty="0" smtClean="0">
                <a:solidFill>
                  <a:schemeClr val="tx1"/>
                </a:solidFill>
                <a:latin typeface="+mn-lt"/>
                <a:ea typeface="+mn-ea"/>
                <a:cs typeface="+mn-cs"/>
              </a:rPr>
              <a:t>она была свидетелем такого поведения в своей семье или ее вербально обижал предыдущий партнер.</a:t>
            </a:r>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lvl="0" fontAlgn="base">
              <a:buFont typeface="Arial" pitchFamily="34" charset="0"/>
              <a:buChar char="•"/>
            </a:pPr>
            <a:r>
              <a:rPr lang="ru-RU" sz="1200" b="1" kern="1200" dirty="0" smtClean="0">
                <a:solidFill>
                  <a:schemeClr val="tx1"/>
                </a:solidFill>
                <a:latin typeface="+mn-lt"/>
                <a:ea typeface="+mn-ea"/>
                <a:cs typeface="+mn-cs"/>
              </a:rPr>
              <a:t>У нее низкая самооценка</a:t>
            </a:r>
            <a:r>
              <a:rPr lang="en-US"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pPr lvl="0" fontAlgn="base">
              <a:buFont typeface="Arial" pitchFamily="34" charset="0"/>
              <a:buChar char="•"/>
            </a:pPr>
            <a:r>
              <a:rPr lang="ru-RU" sz="1200" b="1" kern="1200" dirty="0" smtClean="0">
                <a:solidFill>
                  <a:schemeClr val="tx1"/>
                </a:solidFill>
                <a:latin typeface="+mn-lt"/>
                <a:ea typeface="+mn-ea"/>
                <a:cs typeface="+mn-cs"/>
              </a:rPr>
              <a:t>У нее взрывной характер, </a:t>
            </a:r>
            <a:r>
              <a:rPr lang="ru-RU" sz="1200" kern="1200" dirty="0" smtClean="0">
                <a:solidFill>
                  <a:schemeClr val="tx1"/>
                </a:solidFill>
                <a:latin typeface="+mn-lt"/>
                <a:ea typeface="+mn-ea"/>
                <a:cs typeface="+mn-cs"/>
              </a:rPr>
              <a:t>она заводится от малейшего недовольства или спора.</a:t>
            </a:r>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pPr/>
              <a:t>8</a:t>
            </a:fld>
            <a:endParaRPr lang="en-US"/>
          </a:p>
        </p:txBody>
      </p:sp>
    </p:spTree>
    <p:extLst>
      <p:ext uri="{BB962C8B-B14F-4D97-AF65-F5344CB8AC3E}">
        <p14:creationId xmlns="" xmlns:p14="http://schemas.microsoft.com/office/powerpoint/2010/main" val="354759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buFont typeface="Arial" pitchFamily="34" charset="0"/>
              <a:buChar char="•"/>
            </a:pPr>
            <a:r>
              <a:rPr lang="ru-RU" sz="1200" b="1" kern="1200" dirty="0" smtClean="0">
                <a:solidFill>
                  <a:schemeClr val="tx1"/>
                </a:solidFill>
                <a:latin typeface="+mn-lt"/>
                <a:ea typeface="+mn-ea"/>
                <a:cs typeface="+mn-cs"/>
              </a:rPr>
              <a:t>Ее чувство власти или контроля зависит от того, как часто ее партнер с ней соглашается </a:t>
            </a:r>
            <a:r>
              <a:rPr lang="ru-RU" sz="1200" kern="1200" dirty="0" smtClean="0">
                <a:solidFill>
                  <a:schemeClr val="tx1"/>
                </a:solidFill>
                <a:latin typeface="+mn-lt"/>
                <a:ea typeface="+mn-ea"/>
                <a:cs typeface="+mn-cs"/>
              </a:rPr>
              <a:t>или соответствует ее требованиям. Она чувствует, что контролирует ситуацию, только если партнер полностью пассивен и подчиняется всем ее желаниям и решениям. </a:t>
            </a:r>
          </a:p>
          <a:p>
            <a:pPr lvl="0" fontAlgn="base">
              <a:buFont typeface="Arial" pitchFamily="34" charset="0"/>
              <a:buChar char="•"/>
            </a:pPr>
            <a:r>
              <a:rPr lang="ru-RU" sz="1200" b="1" kern="1200" dirty="0" smtClean="0">
                <a:solidFill>
                  <a:schemeClr val="tx1"/>
                </a:solidFill>
                <a:latin typeface="+mn-lt"/>
                <a:ea typeface="+mn-ea"/>
                <a:cs typeface="+mn-cs"/>
              </a:rPr>
              <a:t>У нее негибкие ожидания или фантазии о браке, </a:t>
            </a:r>
            <a:r>
              <a:rPr lang="ru-RU" sz="1200" kern="1200" dirty="0" smtClean="0">
                <a:solidFill>
                  <a:schemeClr val="tx1"/>
                </a:solidFill>
                <a:latin typeface="+mn-lt"/>
                <a:ea typeface="+mn-ea"/>
                <a:cs typeface="+mn-cs"/>
              </a:rPr>
              <a:t>партнерстве или мужчинах, и она не идет на компромисс. Она ожидает, что партнер будет вести себя в соответствии с ее ожиданиями, возможно, как это было в браке ее родителей, или наоборот. Она требует, чтобы он изменился, чтобы соответствовать ее ожиданиям. </a:t>
            </a:r>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lvl="0" fontAlgn="base">
              <a:buFont typeface="Arial" pitchFamily="34" charset="0"/>
              <a:buChar char="•"/>
            </a:pPr>
            <a:r>
              <a:rPr lang="ru-RU" sz="1200" b="1" kern="1200" dirty="0" smtClean="0">
                <a:solidFill>
                  <a:schemeClr val="tx1"/>
                </a:solidFill>
                <a:latin typeface="+mn-lt"/>
                <a:ea typeface="+mn-ea"/>
                <a:cs typeface="+mn-cs"/>
              </a:rPr>
              <a:t>Она проецирует вину за все трудности в отношениях на своего партнера. </a:t>
            </a:r>
            <a:r>
              <a:rPr lang="ru-RU" sz="1200" kern="1200" dirty="0" smtClean="0">
                <a:solidFill>
                  <a:schemeClr val="tx1"/>
                </a:solidFill>
                <a:latin typeface="+mn-lt"/>
                <a:ea typeface="+mn-ea"/>
                <a:cs typeface="+mn-cs"/>
              </a:rPr>
              <a:t>Она не стала бы раздражаться, если бы только он был тем, кем бы она хотела его видеть. Она бы не выпивала, если бы он не делал ее несчастной. Она отрицает необходимость консультирования, потому что «с ней все в порядке, непорядок только с ним». Она может не хотеть, чтобы он проходил консультирование, потому что ей будет угрожать опасность того, что посторонний человек «встанет на сторону» мужа.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pPr/>
              <a:t>9</a:t>
            </a:fld>
            <a:endParaRPr lang="en-US"/>
          </a:p>
        </p:txBody>
      </p:sp>
    </p:spTree>
    <p:extLst>
      <p:ext uri="{BB962C8B-B14F-4D97-AF65-F5344CB8AC3E}">
        <p14:creationId xmlns="" xmlns:p14="http://schemas.microsoft.com/office/powerpoint/2010/main" val="316298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9961CA-B707-3E46-BE84-14CCB731C3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024CE09-B2E3-3F44-91AB-36A9E444D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82194E5-653A-FB46-9CCA-E0027075B0EF}"/>
              </a:ext>
            </a:extLst>
          </p:cNvPr>
          <p:cNvSpPr>
            <a:spLocks noGrp="1"/>
          </p:cNvSpPr>
          <p:nvPr>
            <p:ph type="dt" sz="half" idx="10"/>
          </p:nvPr>
        </p:nvSpPr>
        <p:spPr/>
        <p:txBody>
          <a:bodyPr/>
          <a:lstStyle/>
          <a:p>
            <a:fld id="{B6238387-5040-C14A-90B7-F48454758FCE}" type="datetimeFigureOut">
              <a:rPr lang="en-US" smtClean="0"/>
              <a:pPr/>
              <a:t>7/9/2018</a:t>
            </a:fld>
            <a:endParaRPr lang="en-US"/>
          </a:p>
        </p:txBody>
      </p:sp>
      <p:sp>
        <p:nvSpPr>
          <p:cNvPr id="5" name="Footer Placeholder 4">
            <a:extLst>
              <a:ext uri="{FF2B5EF4-FFF2-40B4-BE49-F238E27FC236}">
                <a16:creationId xmlns="" xmlns:a16="http://schemas.microsoft.com/office/drawing/2014/main" id="{1906C9CB-A8CD-8A41-B810-E24ACD860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98C39C7-19AF-5745-A15F-B3A3A1FD40BF}"/>
              </a:ext>
            </a:extLst>
          </p:cNvPr>
          <p:cNvSpPr>
            <a:spLocks noGrp="1"/>
          </p:cNvSpPr>
          <p:nvPr>
            <p:ph type="sldNum" sz="quarter" idx="12"/>
          </p:nvPr>
        </p:nvSpPr>
        <p:spPr/>
        <p:txBody>
          <a:bodyPr/>
          <a:lstStyle/>
          <a:p>
            <a:fld id="{5AB11DA3-B449-084A-9A43-F508A802E75C}" type="slidenum">
              <a:rPr lang="en-US" smtClean="0"/>
              <a:pPr/>
              <a:t>‹#›</a:t>
            </a:fld>
            <a:endParaRPr lang="en-US"/>
          </a:p>
        </p:txBody>
      </p:sp>
    </p:spTree>
    <p:extLst>
      <p:ext uri="{BB962C8B-B14F-4D97-AF65-F5344CB8AC3E}">
        <p14:creationId xmlns="" xmlns:p14="http://schemas.microsoft.com/office/powerpoint/2010/main" val="136260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7101D9-3787-DC40-8BE3-A9B25CE418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DCD088D-0FE0-5641-8454-1D9407D31A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F35B547-F2A8-854D-A406-F931FAC01B81}"/>
              </a:ext>
            </a:extLst>
          </p:cNvPr>
          <p:cNvSpPr>
            <a:spLocks noGrp="1"/>
          </p:cNvSpPr>
          <p:nvPr>
            <p:ph type="dt" sz="half" idx="10"/>
          </p:nvPr>
        </p:nvSpPr>
        <p:spPr/>
        <p:txBody>
          <a:bodyPr/>
          <a:lstStyle/>
          <a:p>
            <a:fld id="{B6238387-5040-C14A-90B7-F48454758FCE}" type="datetimeFigureOut">
              <a:rPr lang="en-US" smtClean="0"/>
              <a:pPr/>
              <a:t>7/9/2018</a:t>
            </a:fld>
            <a:endParaRPr lang="en-US"/>
          </a:p>
        </p:txBody>
      </p:sp>
      <p:sp>
        <p:nvSpPr>
          <p:cNvPr id="5" name="Footer Placeholder 4">
            <a:extLst>
              <a:ext uri="{FF2B5EF4-FFF2-40B4-BE49-F238E27FC236}">
                <a16:creationId xmlns="" xmlns:a16="http://schemas.microsoft.com/office/drawing/2014/main" id="{C17235AE-8FDE-C649-848C-2E5290B65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8F676B0-749D-5748-AAF9-CEF62F5CB2E5}"/>
              </a:ext>
            </a:extLst>
          </p:cNvPr>
          <p:cNvSpPr>
            <a:spLocks noGrp="1"/>
          </p:cNvSpPr>
          <p:nvPr>
            <p:ph type="sldNum" sz="quarter" idx="12"/>
          </p:nvPr>
        </p:nvSpPr>
        <p:spPr/>
        <p:txBody>
          <a:bodyPr/>
          <a:lstStyle/>
          <a:p>
            <a:fld id="{5AB11DA3-B449-084A-9A43-F508A802E75C}" type="slidenum">
              <a:rPr lang="en-US" smtClean="0"/>
              <a:pPr/>
              <a:t>‹#›</a:t>
            </a:fld>
            <a:endParaRPr lang="en-US"/>
          </a:p>
        </p:txBody>
      </p:sp>
    </p:spTree>
    <p:extLst>
      <p:ext uri="{BB962C8B-B14F-4D97-AF65-F5344CB8AC3E}">
        <p14:creationId xmlns="" xmlns:p14="http://schemas.microsoft.com/office/powerpoint/2010/main" val="201526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E67BFB9-D066-AB44-8688-9E9DBE566E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DF65F95-9CE4-6442-B73E-E15EA35F5B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853233C-7CA4-0A47-B743-1F27879A7FB9}"/>
              </a:ext>
            </a:extLst>
          </p:cNvPr>
          <p:cNvSpPr>
            <a:spLocks noGrp="1"/>
          </p:cNvSpPr>
          <p:nvPr>
            <p:ph type="dt" sz="half" idx="10"/>
          </p:nvPr>
        </p:nvSpPr>
        <p:spPr/>
        <p:txBody>
          <a:bodyPr/>
          <a:lstStyle/>
          <a:p>
            <a:fld id="{B6238387-5040-C14A-90B7-F48454758FCE}" type="datetimeFigureOut">
              <a:rPr lang="en-US" smtClean="0"/>
              <a:pPr/>
              <a:t>7/9/2018</a:t>
            </a:fld>
            <a:endParaRPr lang="en-US"/>
          </a:p>
        </p:txBody>
      </p:sp>
      <p:sp>
        <p:nvSpPr>
          <p:cNvPr id="5" name="Footer Placeholder 4">
            <a:extLst>
              <a:ext uri="{FF2B5EF4-FFF2-40B4-BE49-F238E27FC236}">
                <a16:creationId xmlns="" xmlns:a16="http://schemas.microsoft.com/office/drawing/2014/main" id="{C3896A7E-F71D-7C49-A592-E28B2EABC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64A23E4-E141-E04C-9B0B-002A5EFF97AE}"/>
              </a:ext>
            </a:extLst>
          </p:cNvPr>
          <p:cNvSpPr>
            <a:spLocks noGrp="1"/>
          </p:cNvSpPr>
          <p:nvPr>
            <p:ph type="sldNum" sz="quarter" idx="12"/>
          </p:nvPr>
        </p:nvSpPr>
        <p:spPr/>
        <p:txBody>
          <a:bodyPr/>
          <a:lstStyle/>
          <a:p>
            <a:fld id="{5AB11DA3-B449-084A-9A43-F508A802E75C}" type="slidenum">
              <a:rPr lang="en-US" smtClean="0"/>
              <a:pPr/>
              <a:t>‹#›</a:t>
            </a:fld>
            <a:endParaRPr lang="en-US"/>
          </a:p>
        </p:txBody>
      </p:sp>
    </p:spTree>
    <p:extLst>
      <p:ext uri="{BB962C8B-B14F-4D97-AF65-F5344CB8AC3E}">
        <p14:creationId xmlns="" xmlns:p14="http://schemas.microsoft.com/office/powerpoint/2010/main" val="193219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0B92AF-300B-504A-83D0-906B2EC69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A44D543-644C-874A-A9B3-B3B5893D1A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DDFB5C5-6533-5A40-A2E9-EA20A7685EFF}"/>
              </a:ext>
            </a:extLst>
          </p:cNvPr>
          <p:cNvSpPr>
            <a:spLocks noGrp="1"/>
          </p:cNvSpPr>
          <p:nvPr>
            <p:ph type="dt" sz="half" idx="10"/>
          </p:nvPr>
        </p:nvSpPr>
        <p:spPr/>
        <p:txBody>
          <a:bodyPr/>
          <a:lstStyle/>
          <a:p>
            <a:fld id="{B6238387-5040-C14A-90B7-F48454758FCE}" type="datetimeFigureOut">
              <a:rPr lang="en-US" smtClean="0"/>
              <a:pPr/>
              <a:t>7/9/2018</a:t>
            </a:fld>
            <a:endParaRPr lang="en-US"/>
          </a:p>
        </p:txBody>
      </p:sp>
      <p:sp>
        <p:nvSpPr>
          <p:cNvPr id="5" name="Footer Placeholder 4">
            <a:extLst>
              <a:ext uri="{FF2B5EF4-FFF2-40B4-BE49-F238E27FC236}">
                <a16:creationId xmlns="" xmlns:a16="http://schemas.microsoft.com/office/drawing/2014/main" id="{EBBF460B-E5AC-7248-960D-B35FFD3B1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6FDA517-E4F7-1542-B10D-308B3C4043C0}"/>
              </a:ext>
            </a:extLst>
          </p:cNvPr>
          <p:cNvSpPr>
            <a:spLocks noGrp="1"/>
          </p:cNvSpPr>
          <p:nvPr>
            <p:ph type="sldNum" sz="quarter" idx="12"/>
          </p:nvPr>
        </p:nvSpPr>
        <p:spPr/>
        <p:txBody>
          <a:bodyPr/>
          <a:lstStyle/>
          <a:p>
            <a:fld id="{5AB11DA3-B449-084A-9A43-F508A802E75C}" type="slidenum">
              <a:rPr lang="en-US" smtClean="0"/>
              <a:pPr/>
              <a:t>‹#›</a:t>
            </a:fld>
            <a:endParaRPr lang="en-US"/>
          </a:p>
        </p:txBody>
      </p:sp>
    </p:spTree>
    <p:extLst>
      <p:ext uri="{BB962C8B-B14F-4D97-AF65-F5344CB8AC3E}">
        <p14:creationId xmlns="" xmlns:p14="http://schemas.microsoft.com/office/powerpoint/2010/main" val="254736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31906D-F18F-3246-9103-782C97AB0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779CF54-0E28-974D-9A97-E32796BB0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015108F8-0677-2542-81C6-27D88D5BDC60}"/>
              </a:ext>
            </a:extLst>
          </p:cNvPr>
          <p:cNvSpPr>
            <a:spLocks noGrp="1"/>
          </p:cNvSpPr>
          <p:nvPr>
            <p:ph type="dt" sz="half" idx="10"/>
          </p:nvPr>
        </p:nvSpPr>
        <p:spPr/>
        <p:txBody>
          <a:bodyPr/>
          <a:lstStyle/>
          <a:p>
            <a:fld id="{B6238387-5040-C14A-90B7-F48454758FCE}" type="datetimeFigureOut">
              <a:rPr lang="en-US" smtClean="0"/>
              <a:pPr/>
              <a:t>7/9/2018</a:t>
            </a:fld>
            <a:endParaRPr lang="en-US"/>
          </a:p>
        </p:txBody>
      </p:sp>
      <p:sp>
        <p:nvSpPr>
          <p:cNvPr id="5" name="Footer Placeholder 4">
            <a:extLst>
              <a:ext uri="{FF2B5EF4-FFF2-40B4-BE49-F238E27FC236}">
                <a16:creationId xmlns="" xmlns:a16="http://schemas.microsoft.com/office/drawing/2014/main" id="{645A7B02-C23E-5746-AD2D-2419B20D3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5E59BA2-BD78-2E4E-B57D-3A05C4B4DF96}"/>
              </a:ext>
            </a:extLst>
          </p:cNvPr>
          <p:cNvSpPr>
            <a:spLocks noGrp="1"/>
          </p:cNvSpPr>
          <p:nvPr>
            <p:ph type="sldNum" sz="quarter" idx="12"/>
          </p:nvPr>
        </p:nvSpPr>
        <p:spPr/>
        <p:txBody>
          <a:bodyPr/>
          <a:lstStyle/>
          <a:p>
            <a:fld id="{5AB11DA3-B449-084A-9A43-F508A802E75C}" type="slidenum">
              <a:rPr lang="en-US" smtClean="0"/>
              <a:pPr/>
              <a:t>‹#›</a:t>
            </a:fld>
            <a:endParaRPr lang="en-US"/>
          </a:p>
        </p:txBody>
      </p:sp>
    </p:spTree>
    <p:extLst>
      <p:ext uri="{BB962C8B-B14F-4D97-AF65-F5344CB8AC3E}">
        <p14:creationId xmlns="" xmlns:p14="http://schemas.microsoft.com/office/powerpoint/2010/main" val="24579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11FFA0-07CE-A148-AF12-71DE16C4A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FAE8799-11B2-D642-930A-86A65AC5BE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065BE0D-A4C0-FD47-9721-0A47123E3F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D9E7370-F4B5-3B43-8733-B2BC93E18E6E}"/>
              </a:ext>
            </a:extLst>
          </p:cNvPr>
          <p:cNvSpPr>
            <a:spLocks noGrp="1"/>
          </p:cNvSpPr>
          <p:nvPr>
            <p:ph type="dt" sz="half" idx="10"/>
          </p:nvPr>
        </p:nvSpPr>
        <p:spPr/>
        <p:txBody>
          <a:bodyPr/>
          <a:lstStyle/>
          <a:p>
            <a:fld id="{B6238387-5040-C14A-90B7-F48454758FCE}" type="datetimeFigureOut">
              <a:rPr lang="en-US" smtClean="0"/>
              <a:pPr/>
              <a:t>7/9/2018</a:t>
            </a:fld>
            <a:endParaRPr lang="en-US"/>
          </a:p>
        </p:txBody>
      </p:sp>
      <p:sp>
        <p:nvSpPr>
          <p:cNvPr id="6" name="Footer Placeholder 5">
            <a:extLst>
              <a:ext uri="{FF2B5EF4-FFF2-40B4-BE49-F238E27FC236}">
                <a16:creationId xmlns="" xmlns:a16="http://schemas.microsoft.com/office/drawing/2014/main" id="{ECF461CE-B09D-F048-A17F-586388880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1A9C2D5-CE0F-1D40-A73F-B853C5378A91}"/>
              </a:ext>
            </a:extLst>
          </p:cNvPr>
          <p:cNvSpPr>
            <a:spLocks noGrp="1"/>
          </p:cNvSpPr>
          <p:nvPr>
            <p:ph type="sldNum" sz="quarter" idx="12"/>
          </p:nvPr>
        </p:nvSpPr>
        <p:spPr/>
        <p:txBody>
          <a:bodyPr/>
          <a:lstStyle/>
          <a:p>
            <a:fld id="{5AB11DA3-B449-084A-9A43-F508A802E75C}" type="slidenum">
              <a:rPr lang="en-US" smtClean="0"/>
              <a:pPr/>
              <a:t>‹#›</a:t>
            </a:fld>
            <a:endParaRPr lang="en-US"/>
          </a:p>
        </p:txBody>
      </p:sp>
    </p:spTree>
    <p:extLst>
      <p:ext uri="{BB962C8B-B14F-4D97-AF65-F5344CB8AC3E}">
        <p14:creationId xmlns="" xmlns:p14="http://schemas.microsoft.com/office/powerpoint/2010/main" val="62996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2CF06C-4C9E-E749-BC73-8C98B171D3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153996A-6937-8648-8CF7-BD73F76B9F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7FEE470-E189-DF40-8B58-BB57B607B9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A692F0C-6A1A-9446-B3B2-90E5EA6F9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8491919-4155-9041-8718-A77CE97A0C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85233E8-D10C-4A4C-ABA6-0D4217E73431}"/>
              </a:ext>
            </a:extLst>
          </p:cNvPr>
          <p:cNvSpPr>
            <a:spLocks noGrp="1"/>
          </p:cNvSpPr>
          <p:nvPr>
            <p:ph type="dt" sz="half" idx="10"/>
          </p:nvPr>
        </p:nvSpPr>
        <p:spPr/>
        <p:txBody>
          <a:bodyPr/>
          <a:lstStyle/>
          <a:p>
            <a:fld id="{B6238387-5040-C14A-90B7-F48454758FCE}" type="datetimeFigureOut">
              <a:rPr lang="en-US" smtClean="0"/>
              <a:pPr/>
              <a:t>7/9/2018</a:t>
            </a:fld>
            <a:endParaRPr lang="en-US"/>
          </a:p>
        </p:txBody>
      </p:sp>
      <p:sp>
        <p:nvSpPr>
          <p:cNvPr id="8" name="Footer Placeholder 7">
            <a:extLst>
              <a:ext uri="{FF2B5EF4-FFF2-40B4-BE49-F238E27FC236}">
                <a16:creationId xmlns="" xmlns:a16="http://schemas.microsoft.com/office/drawing/2014/main" id="{1C8CEDEA-D8B7-244A-8ED8-D9C7388D4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C9C9965-5337-1840-9793-5F3A5A93768B}"/>
              </a:ext>
            </a:extLst>
          </p:cNvPr>
          <p:cNvSpPr>
            <a:spLocks noGrp="1"/>
          </p:cNvSpPr>
          <p:nvPr>
            <p:ph type="sldNum" sz="quarter" idx="12"/>
          </p:nvPr>
        </p:nvSpPr>
        <p:spPr/>
        <p:txBody>
          <a:bodyPr/>
          <a:lstStyle/>
          <a:p>
            <a:fld id="{5AB11DA3-B449-084A-9A43-F508A802E75C}" type="slidenum">
              <a:rPr lang="en-US" smtClean="0"/>
              <a:pPr/>
              <a:t>‹#›</a:t>
            </a:fld>
            <a:endParaRPr lang="en-US"/>
          </a:p>
        </p:txBody>
      </p:sp>
    </p:spTree>
    <p:extLst>
      <p:ext uri="{BB962C8B-B14F-4D97-AF65-F5344CB8AC3E}">
        <p14:creationId xmlns="" xmlns:p14="http://schemas.microsoft.com/office/powerpoint/2010/main" val="42176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159A7F-F23D-9A47-8623-BC4E86699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C322D6C-EE8A-FB45-A79F-149903EA2F65}"/>
              </a:ext>
            </a:extLst>
          </p:cNvPr>
          <p:cNvSpPr>
            <a:spLocks noGrp="1"/>
          </p:cNvSpPr>
          <p:nvPr>
            <p:ph type="dt" sz="half" idx="10"/>
          </p:nvPr>
        </p:nvSpPr>
        <p:spPr/>
        <p:txBody>
          <a:bodyPr/>
          <a:lstStyle/>
          <a:p>
            <a:fld id="{B6238387-5040-C14A-90B7-F48454758FCE}" type="datetimeFigureOut">
              <a:rPr lang="en-US" smtClean="0"/>
              <a:pPr/>
              <a:t>7/9/2018</a:t>
            </a:fld>
            <a:endParaRPr lang="en-US"/>
          </a:p>
        </p:txBody>
      </p:sp>
      <p:sp>
        <p:nvSpPr>
          <p:cNvPr id="4" name="Footer Placeholder 3">
            <a:extLst>
              <a:ext uri="{FF2B5EF4-FFF2-40B4-BE49-F238E27FC236}">
                <a16:creationId xmlns="" xmlns:a16="http://schemas.microsoft.com/office/drawing/2014/main" id="{2D4FF957-11FF-3741-95CA-0DBEC7E5F8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8089A8B-8845-4F43-849D-9B4988E0FA2A}"/>
              </a:ext>
            </a:extLst>
          </p:cNvPr>
          <p:cNvSpPr>
            <a:spLocks noGrp="1"/>
          </p:cNvSpPr>
          <p:nvPr>
            <p:ph type="sldNum" sz="quarter" idx="12"/>
          </p:nvPr>
        </p:nvSpPr>
        <p:spPr/>
        <p:txBody>
          <a:bodyPr/>
          <a:lstStyle/>
          <a:p>
            <a:fld id="{5AB11DA3-B449-084A-9A43-F508A802E75C}" type="slidenum">
              <a:rPr lang="en-US" smtClean="0"/>
              <a:pPr/>
              <a:t>‹#›</a:t>
            </a:fld>
            <a:endParaRPr lang="en-US"/>
          </a:p>
        </p:txBody>
      </p:sp>
    </p:spTree>
    <p:extLst>
      <p:ext uri="{BB962C8B-B14F-4D97-AF65-F5344CB8AC3E}">
        <p14:creationId xmlns="" xmlns:p14="http://schemas.microsoft.com/office/powerpoint/2010/main" val="371768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0AE9CE2-906D-FF46-A411-E8648991C9AB}"/>
              </a:ext>
            </a:extLst>
          </p:cNvPr>
          <p:cNvSpPr>
            <a:spLocks noGrp="1"/>
          </p:cNvSpPr>
          <p:nvPr>
            <p:ph type="dt" sz="half" idx="10"/>
          </p:nvPr>
        </p:nvSpPr>
        <p:spPr/>
        <p:txBody>
          <a:bodyPr/>
          <a:lstStyle/>
          <a:p>
            <a:fld id="{B6238387-5040-C14A-90B7-F48454758FCE}" type="datetimeFigureOut">
              <a:rPr lang="en-US" smtClean="0"/>
              <a:pPr/>
              <a:t>7/9/2018</a:t>
            </a:fld>
            <a:endParaRPr lang="en-US"/>
          </a:p>
        </p:txBody>
      </p:sp>
      <p:sp>
        <p:nvSpPr>
          <p:cNvPr id="3" name="Footer Placeholder 2">
            <a:extLst>
              <a:ext uri="{FF2B5EF4-FFF2-40B4-BE49-F238E27FC236}">
                <a16:creationId xmlns="" xmlns:a16="http://schemas.microsoft.com/office/drawing/2014/main" id="{D9674E3E-DDA9-2747-ADDF-657A70FEBF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7E98EE9-1501-564E-8C69-2F1ED177D7AC}"/>
              </a:ext>
            </a:extLst>
          </p:cNvPr>
          <p:cNvSpPr>
            <a:spLocks noGrp="1"/>
          </p:cNvSpPr>
          <p:nvPr>
            <p:ph type="sldNum" sz="quarter" idx="12"/>
          </p:nvPr>
        </p:nvSpPr>
        <p:spPr/>
        <p:txBody>
          <a:bodyPr/>
          <a:lstStyle/>
          <a:p>
            <a:fld id="{5AB11DA3-B449-084A-9A43-F508A802E75C}" type="slidenum">
              <a:rPr lang="en-US" smtClean="0"/>
              <a:pPr/>
              <a:t>‹#›</a:t>
            </a:fld>
            <a:endParaRPr lang="en-US"/>
          </a:p>
        </p:txBody>
      </p:sp>
    </p:spTree>
    <p:extLst>
      <p:ext uri="{BB962C8B-B14F-4D97-AF65-F5344CB8AC3E}">
        <p14:creationId xmlns="" xmlns:p14="http://schemas.microsoft.com/office/powerpoint/2010/main" val="326836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A7F710-DDF5-3D44-B43B-A193F7319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6C52184-2E39-D649-8E1F-0EDAB874AA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F91DAD4-54BE-B040-978D-A05FE2F26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60ACB7D-4870-C94A-8264-1F4AE7239C09}"/>
              </a:ext>
            </a:extLst>
          </p:cNvPr>
          <p:cNvSpPr>
            <a:spLocks noGrp="1"/>
          </p:cNvSpPr>
          <p:nvPr>
            <p:ph type="dt" sz="half" idx="10"/>
          </p:nvPr>
        </p:nvSpPr>
        <p:spPr/>
        <p:txBody>
          <a:bodyPr/>
          <a:lstStyle/>
          <a:p>
            <a:fld id="{B6238387-5040-C14A-90B7-F48454758FCE}" type="datetimeFigureOut">
              <a:rPr lang="en-US" smtClean="0"/>
              <a:pPr/>
              <a:t>7/9/2018</a:t>
            </a:fld>
            <a:endParaRPr lang="en-US"/>
          </a:p>
        </p:txBody>
      </p:sp>
      <p:sp>
        <p:nvSpPr>
          <p:cNvPr id="6" name="Footer Placeholder 5">
            <a:extLst>
              <a:ext uri="{FF2B5EF4-FFF2-40B4-BE49-F238E27FC236}">
                <a16:creationId xmlns="" xmlns:a16="http://schemas.microsoft.com/office/drawing/2014/main" id="{759F4235-61BF-C34C-9A9D-1F803DC73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477B5CB-E571-4A43-89F8-81640DEA3071}"/>
              </a:ext>
            </a:extLst>
          </p:cNvPr>
          <p:cNvSpPr>
            <a:spLocks noGrp="1"/>
          </p:cNvSpPr>
          <p:nvPr>
            <p:ph type="sldNum" sz="quarter" idx="12"/>
          </p:nvPr>
        </p:nvSpPr>
        <p:spPr/>
        <p:txBody>
          <a:bodyPr/>
          <a:lstStyle/>
          <a:p>
            <a:fld id="{5AB11DA3-B449-084A-9A43-F508A802E75C}" type="slidenum">
              <a:rPr lang="en-US" smtClean="0"/>
              <a:pPr/>
              <a:t>‹#›</a:t>
            </a:fld>
            <a:endParaRPr lang="en-US"/>
          </a:p>
        </p:txBody>
      </p:sp>
    </p:spTree>
    <p:extLst>
      <p:ext uri="{BB962C8B-B14F-4D97-AF65-F5344CB8AC3E}">
        <p14:creationId xmlns="" xmlns:p14="http://schemas.microsoft.com/office/powerpoint/2010/main" val="108893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76575E-70C9-A44A-BB1A-FECC5CEE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E62930E-CFD5-F149-AEB7-129669E3C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DF95042-DA45-4F4E-BF81-B9B5C419C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107FC74-92A3-B547-ACD4-7A6815DE4AB9}"/>
              </a:ext>
            </a:extLst>
          </p:cNvPr>
          <p:cNvSpPr>
            <a:spLocks noGrp="1"/>
          </p:cNvSpPr>
          <p:nvPr>
            <p:ph type="dt" sz="half" idx="10"/>
          </p:nvPr>
        </p:nvSpPr>
        <p:spPr/>
        <p:txBody>
          <a:bodyPr/>
          <a:lstStyle/>
          <a:p>
            <a:fld id="{B6238387-5040-C14A-90B7-F48454758FCE}" type="datetimeFigureOut">
              <a:rPr lang="en-US" smtClean="0"/>
              <a:pPr/>
              <a:t>7/9/2018</a:t>
            </a:fld>
            <a:endParaRPr lang="en-US"/>
          </a:p>
        </p:txBody>
      </p:sp>
      <p:sp>
        <p:nvSpPr>
          <p:cNvPr id="6" name="Footer Placeholder 5">
            <a:extLst>
              <a:ext uri="{FF2B5EF4-FFF2-40B4-BE49-F238E27FC236}">
                <a16:creationId xmlns="" xmlns:a16="http://schemas.microsoft.com/office/drawing/2014/main" id="{0A6BF0CE-DC7A-884D-979E-EC595D471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1DF1156-AAD0-444B-8BB7-CEB088B17F4F}"/>
              </a:ext>
            </a:extLst>
          </p:cNvPr>
          <p:cNvSpPr>
            <a:spLocks noGrp="1"/>
          </p:cNvSpPr>
          <p:nvPr>
            <p:ph type="sldNum" sz="quarter" idx="12"/>
          </p:nvPr>
        </p:nvSpPr>
        <p:spPr/>
        <p:txBody>
          <a:bodyPr/>
          <a:lstStyle/>
          <a:p>
            <a:fld id="{5AB11DA3-B449-084A-9A43-F508A802E75C}" type="slidenum">
              <a:rPr lang="en-US" smtClean="0"/>
              <a:pPr/>
              <a:t>‹#›</a:t>
            </a:fld>
            <a:endParaRPr lang="en-US"/>
          </a:p>
        </p:txBody>
      </p:sp>
    </p:spTree>
    <p:extLst>
      <p:ext uri="{BB962C8B-B14F-4D97-AF65-F5344CB8AC3E}">
        <p14:creationId xmlns="" xmlns:p14="http://schemas.microsoft.com/office/powerpoint/2010/main" val="140024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ABE0668-295F-114E-8A09-A254C9C75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45A2486-F560-DA49-A2C7-9AFB4648E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C6D9EA8-9D7E-7A4A-90FB-89378EF2A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38387-5040-C14A-90B7-F48454758FCE}" type="datetimeFigureOut">
              <a:rPr lang="en-US" smtClean="0"/>
              <a:pPr/>
              <a:t>7/9/2018</a:t>
            </a:fld>
            <a:endParaRPr lang="en-US"/>
          </a:p>
        </p:txBody>
      </p:sp>
      <p:sp>
        <p:nvSpPr>
          <p:cNvPr id="5" name="Footer Placeholder 4">
            <a:extLst>
              <a:ext uri="{FF2B5EF4-FFF2-40B4-BE49-F238E27FC236}">
                <a16:creationId xmlns="" xmlns:a16="http://schemas.microsoft.com/office/drawing/2014/main" id="{F854BDE7-6FC9-E74B-9B41-BBC7AA6BF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D55D5A1-2D0F-C340-94A8-E38E2817A2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11DA3-B449-084A-9A43-F508A802E75C}" type="slidenum">
              <a:rPr lang="en-US" smtClean="0"/>
              <a:pPr/>
              <a:t>‹#›</a:t>
            </a:fld>
            <a:endParaRPr lang="en-US"/>
          </a:p>
        </p:txBody>
      </p:sp>
    </p:spTree>
    <p:extLst>
      <p:ext uri="{BB962C8B-B14F-4D97-AF65-F5344CB8AC3E}">
        <p14:creationId xmlns="" xmlns:p14="http://schemas.microsoft.com/office/powerpoint/2010/main" val="2522392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CD6DCFFB-3903-014F-B9C0-E0D2E814A073}"/>
              </a:ext>
            </a:extLst>
          </p:cNvPr>
          <p:cNvPicPr>
            <a:picLocks noChangeAspect="1"/>
          </p:cNvPicPr>
          <p:nvPr/>
        </p:nvPicPr>
        <p:blipFill rotWithShape="1">
          <a:blip r:embed="rId3"/>
          <a:srcRect t="16811" b="2696"/>
          <a:stretch/>
        </p:blipFill>
        <p:spPr>
          <a:xfrm>
            <a:off x="-1" y="0"/>
            <a:ext cx="12192001" cy="6943481"/>
          </a:xfrm>
          <a:prstGeom prst="rect">
            <a:avLst/>
          </a:prstGeom>
        </p:spPr>
      </p:pic>
      <p:sp>
        <p:nvSpPr>
          <p:cNvPr id="2" name="Title 1">
            <a:extLst>
              <a:ext uri="{FF2B5EF4-FFF2-40B4-BE49-F238E27FC236}">
                <a16:creationId xmlns="" xmlns:a16="http://schemas.microsoft.com/office/drawing/2014/main" id="{128FFBDE-4297-0346-BE04-8F1F62D1D97A}"/>
              </a:ext>
            </a:extLst>
          </p:cNvPr>
          <p:cNvSpPr>
            <a:spLocks noGrp="1"/>
          </p:cNvSpPr>
          <p:nvPr>
            <p:ph type="ctrTitle"/>
          </p:nvPr>
        </p:nvSpPr>
        <p:spPr>
          <a:xfrm>
            <a:off x="247650" y="2487148"/>
            <a:ext cx="9915382" cy="2480643"/>
          </a:xfrm>
        </p:spPr>
        <p:txBody>
          <a:bodyPr>
            <a:normAutofit fontScale="90000"/>
          </a:bodyPr>
          <a:lstStyle/>
          <a:p>
            <a:r>
              <a:rPr lang="ru-RU" sz="6700" b="1" dirty="0" smtClean="0">
                <a:latin typeface="SignPainter HouseScript" panose="02000006070000020004" pitchFamily="2" charset="0"/>
              </a:rPr>
              <a:t>Эмоциональное насилие</a:t>
            </a:r>
            <a:r>
              <a:rPr lang="en-US" sz="6700" b="1" dirty="0" smtClean="0">
                <a:latin typeface="SignPainter HouseScript" panose="02000006070000020004" pitchFamily="2" charset="0"/>
              </a:rPr>
              <a:t>:</a:t>
            </a:r>
            <a:r>
              <a:rPr lang="en-US" sz="8000" b="1" dirty="0" smtClean="0">
                <a:latin typeface="SignPainter HouseScript" panose="02000006070000020004" pitchFamily="2" charset="0"/>
              </a:rPr>
              <a:t> </a:t>
            </a:r>
            <a:r>
              <a:rPr lang="en-US" b="1" dirty="0"/>
              <a:t/>
            </a:r>
            <a:br>
              <a:rPr lang="en-US" b="1" dirty="0"/>
            </a:br>
            <a:r>
              <a:rPr lang="ru-RU" sz="4400" dirty="0" smtClean="0"/>
              <a:t>ЧТО ДЕЛАТЬ?</a:t>
            </a:r>
            <a:r>
              <a:rPr lang="en-US" sz="4400" dirty="0">
                <a:latin typeface="Avenir Next" panose="020B0503020202020204" pitchFamily="34" charset="0"/>
              </a:rPr>
              <a:t/>
            </a:r>
            <a:br>
              <a:rPr lang="en-US" sz="4400" dirty="0">
                <a:latin typeface="Avenir Next" panose="020B0503020202020204" pitchFamily="34" charset="0"/>
              </a:rPr>
            </a:br>
            <a:endParaRPr lang="en-US" dirty="0"/>
          </a:p>
        </p:txBody>
      </p:sp>
      <p:sp>
        <p:nvSpPr>
          <p:cNvPr id="3" name="Subtitle 2">
            <a:extLst>
              <a:ext uri="{FF2B5EF4-FFF2-40B4-BE49-F238E27FC236}">
                <a16:creationId xmlns="" xmlns:a16="http://schemas.microsoft.com/office/drawing/2014/main" id="{F07C73E4-876B-6144-B0E4-1BC265B11E7A}"/>
              </a:ext>
            </a:extLst>
          </p:cNvPr>
          <p:cNvSpPr>
            <a:spLocks noGrp="1"/>
          </p:cNvSpPr>
          <p:nvPr>
            <p:ph type="subTitle" idx="1"/>
          </p:nvPr>
        </p:nvSpPr>
        <p:spPr>
          <a:xfrm>
            <a:off x="1019032" y="4531063"/>
            <a:ext cx="9144000" cy="1491018"/>
          </a:xfrm>
        </p:spPr>
        <p:txBody>
          <a:bodyPr/>
          <a:lstStyle/>
          <a:p>
            <a:r>
              <a:rPr lang="ru-RU" sz="1400" dirty="0" smtClean="0">
                <a:latin typeface="Avenir Next" panose="020B0503020202020204" pitchFamily="34" charset="0"/>
              </a:rPr>
              <a:t>АВТОР: ДОКТОР КАТЯ РЕЙНЕРТ</a:t>
            </a:r>
            <a:r>
              <a:rPr lang="en-US" sz="1400" dirty="0" smtClean="0">
                <a:latin typeface="Avenir Next" panose="020B0503020202020204" pitchFamily="34" charset="0"/>
              </a:rPr>
              <a:t>| </a:t>
            </a:r>
            <a:r>
              <a:rPr lang="ru-RU" sz="1400" dirty="0" smtClean="0">
                <a:latin typeface="Avenir Next" panose="020B0503020202020204" pitchFamily="34" charset="0"/>
              </a:rPr>
              <a:t>ЗАМЕСТИТЕЛЬ ДИРЕКТОРА ОЗ ГК</a:t>
            </a:r>
            <a:endParaRPr lang="en-US" sz="1400" dirty="0">
              <a:latin typeface="Avenir Next" panose="020B0503020202020204" pitchFamily="34" charset="0"/>
            </a:endParaRPr>
          </a:p>
          <a:p>
            <a:endParaRPr lang="en-US" dirty="0"/>
          </a:p>
        </p:txBody>
      </p:sp>
      <p:pic>
        <p:nvPicPr>
          <p:cNvPr id="6" name="Picture 5">
            <a:extLst>
              <a:ext uri="{FF2B5EF4-FFF2-40B4-BE49-F238E27FC236}">
                <a16:creationId xmlns="" xmlns:a16="http://schemas.microsoft.com/office/drawing/2014/main" id="{06E69828-089E-AE47-B205-CBC6E0814F05}"/>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264629" y="5048211"/>
            <a:ext cx="543621" cy="380280"/>
          </a:xfrm>
          <a:prstGeom prst="rect">
            <a:avLst/>
          </a:prstGeom>
        </p:spPr>
      </p:pic>
    </p:spTree>
    <p:extLst>
      <p:ext uri="{BB962C8B-B14F-4D97-AF65-F5344CB8AC3E}">
        <p14:creationId xmlns="" xmlns:p14="http://schemas.microsoft.com/office/powerpoint/2010/main" val="799537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 xmlns:a16="http://schemas.microsoft.com/office/drawing/2014/main" id="{9122FB71-7A9F-7B46-B303-513DC6F1EAF7}"/>
              </a:ext>
            </a:extLst>
          </p:cNvPr>
          <p:cNvPicPr>
            <a:picLocks noChangeAspect="1"/>
          </p:cNvPicPr>
          <p:nvPr/>
        </p:nvPicPr>
        <p:blipFill rotWithShape="1">
          <a:blip r:embed="rId3"/>
          <a:srcRect t="13722" b="2556"/>
          <a:stretch/>
        </p:blipFill>
        <p:spPr>
          <a:xfrm>
            <a:off x="0" y="0"/>
            <a:ext cx="12192000" cy="6928552"/>
          </a:xfrm>
          <a:prstGeom prst="rect">
            <a:avLst/>
          </a:prstGeom>
        </p:spPr>
      </p:pic>
      <p:sp>
        <p:nvSpPr>
          <p:cNvPr id="3" name="Content Placeholder 2">
            <a:extLst>
              <a:ext uri="{FF2B5EF4-FFF2-40B4-BE49-F238E27FC236}">
                <a16:creationId xmlns="" xmlns:a16="http://schemas.microsoft.com/office/drawing/2014/main" id="{7E30045D-BD22-C04E-B81D-15C8B14C32DC}"/>
              </a:ext>
            </a:extLst>
          </p:cNvPr>
          <p:cNvSpPr>
            <a:spLocks noGrp="1"/>
          </p:cNvSpPr>
          <p:nvPr>
            <p:ph idx="1"/>
          </p:nvPr>
        </p:nvSpPr>
        <p:spPr>
          <a:xfrm>
            <a:off x="674424" y="1511724"/>
            <a:ext cx="8455925" cy="4351338"/>
          </a:xfrm>
        </p:spPr>
        <p:txBody>
          <a:bodyPr>
            <a:normAutofit lnSpcReduction="10000"/>
          </a:bodyPr>
          <a:lstStyle/>
          <a:p>
            <a:pPr fontAlgn="base">
              <a:lnSpc>
                <a:spcPct val="100000"/>
              </a:lnSpc>
            </a:pPr>
            <a:r>
              <a:rPr lang="ru-RU" b="1" dirty="0" smtClean="0">
                <a:solidFill>
                  <a:srgbClr val="002060"/>
                </a:solidFill>
              </a:rPr>
              <a:t>Обидчицы чрезвычайно ревнивы, с обостренным чувством собственности</a:t>
            </a:r>
            <a:r>
              <a:rPr lang="en-US" dirty="0" smtClean="0"/>
              <a:t>. </a:t>
            </a:r>
            <a:r>
              <a:rPr lang="ru-RU" dirty="0" smtClean="0"/>
              <a:t>Они испытывают сильное желание контролировать своих партнеров</a:t>
            </a:r>
            <a:r>
              <a:rPr lang="en-US" dirty="0" smtClean="0"/>
              <a:t>.</a:t>
            </a:r>
            <a:endParaRPr lang="en-US" dirty="0"/>
          </a:p>
          <a:p>
            <a:pPr fontAlgn="base">
              <a:lnSpc>
                <a:spcPct val="100000"/>
              </a:lnSpc>
            </a:pPr>
            <a:r>
              <a:rPr lang="ru-RU" b="1" dirty="0" smtClean="0">
                <a:solidFill>
                  <a:srgbClr val="002060"/>
                </a:solidFill>
              </a:rPr>
              <a:t>Обидчицы часто имеют поверхностные отношения с другими людьми</a:t>
            </a:r>
            <a:r>
              <a:rPr lang="en-US" dirty="0" smtClean="0"/>
              <a:t>. </a:t>
            </a:r>
            <a:r>
              <a:rPr lang="ru-RU" dirty="0" smtClean="0"/>
              <a:t>Ее основные, если не исключительные, отношения – с мужем / парнем</a:t>
            </a:r>
            <a:r>
              <a:rPr lang="en-US" dirty="0" smtClean="0"/>
              <a:t>.</a:t>
            </a:r>
            <a:endParaRPr lang="en-US" dirty="0"/>
          </a:p>
          <a:p>
            <a:pPr fontAlgn="base">
              <a:lnSpc>
                <a:spcPct val="100000"/>
              </a:lnSpc>
            </a:pPr>
            <a:r>
              <a:rPr lang="ru-RU" b="1" dirty="0" smtClean="0">
                <a:solidFill>
                  <a:srgbClr val="002060"/>
                </a:solidFill>
              </a:rPr>
              <a:t>Можно сказать, у нее двойственная природа </a:t>
            </a:r>
            <a:r>
              <a:rPr lang="en-US" dirty="0" smtClean="0"/>
              <a:t>—</a:t>
            </a:r>
            <a:r>
              <a:rPr lang="ru-RU" dirty="0" smtClean="0"/>
              <a:t>она либо сладкая, либо исключительно жестокая и резкая. В зависимости от настроения она эгоистична или щедра</a:t>
            </a:r>
            <a:r>
              <a:rPr lang="en-US" dirty="0" smtClean="0"/>
              <a:t>.</a:t>
            </a:r>
            <a:endParaRPr lang="en-US" dirty="0"/>
          </a:p>
          <a:p>
            <a:pPr>
              <a:lnSpc>
                <a:spcPct val="100000"/>
              </a:lnSpc>
            </a:pPr>
            <a:endParaRPr lang="en-US" dirty="0"/>
          </a:p>
        </p:txBody>
      </p:sp>
    </p:spTree>
    <p:extLst>
      <p:ext uri="{BB962C8B-B14F-4D97-AF65-F5344CB8AC3E}">
        <p14:creationId xmlns="" xmlns:p14="http://schemas.microsoft.com/office/powerpoint/2010/main" val="3177993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5C854A-49D2-854B-A26E-F1C7167C6BDE}"/>
              </a:ext>
            </a:extLst>
          </p:cNvPr>
          <p:cNvSpPr>
            <a:spLocks noGrp="1"/>
          </p:cNvSpPr>
          <p:nvPr>
            <p:ph type="title"/>
          </p:nvPr>
        </p:nvSpPr>
        <p:spPr/>
        <p:txBody>
          <a:bodyPr/>
          <a:lstStyle/>
          <a:p>
            <a:endParaRPr lang="en-US"/>
          </a:p>
        </p:txBody>
      </p:sp>
      <p:pic>
        <p:nvPicPr>
          <p:cNvPr id="4" name="Content Placeholder 8">
            <a:extLst>
              <a:ext uri="{FF2B5EF4-FFF2-40B4-BE49-F238E27FC236}">
                <a16:creationId xmlns="" xmlns:a16="http://schemas.microsoft.com/office/drawing/2014/main" id="{378FE055-173D-1848-A430-EF1E287D5ADE}"/>
              </a:ext>
            </a:extLst>
          </p:cNvPr>
          <p:cNvPicPr>
            <a:picLocks noChangeAspect="1"/>
          </p:cNvPicPr>
          <p:nvPr/>
        </p:nvPicPr>
        <p:blipFill rotWithShape="1">
          <a:blip r:embed="rId3"/>
          <a:srcRect t="13722" b="2556"/>
          <a:stretch/>
        </p:blipFill>
        <p:spPr>
          <a:xfrm>
            <a:off x="0" y="0"/>
            <a:ext cx="12192000" cy="6928552"/>
          </a:xfrm>
          <a:prstGeom prst="rect">
            <a:avLst/>
          </a:prstGeom>
        </p:spPr>
      </p:pic>
      <p:sp>
        <p:nvSpPr>
          <p:cNvPr id="3" name="Content Placeholder 2">
            <a:extLst>
              <a:ext uri="{FF2B5EF4-FFF2-40B4-BE49-F238E27FC236}">
                <a16:creationId xmlns="" xmlns:a16="http://schemas.microsoft.com/office/drawing/2014/main" id="{DA2347CE-F9BA-BA49-9F9B-3D17EF23A4AA}"/>
              </a:ext>
            </a:extLst>
          </p:cNvPr>
          <p:cNvSpPr>
            <a:spLocks noGrp="1"/>
          </p:cNvSpPr>
          <p:nvPr>
            <p:ph idx="1"/>
          </p:nvPr>
        </p:nvSpPr>
        <p:spPr>
          <a:xfrm>
            <a:off x="701720" y="1893864"/>
            <a:ext cx="9247496" cy="4697435"/>
          </a:xfrm>
        </p:spPr>
        <p:txBody>
          <a:bodyPr>
            <a:normAutofit lnSpcReduction="10000"/>
          </a:bodyPr>
          <a:lstStyle/>
          <a:p>
            <a:pPr fontAlgn="base">
              <a:lnSpc>
                <a:spcPct val="100000"/>
              </a:lnSpc>
            </a:pPr>
            <a:r>
              <a:rPr lang="ru-RU" b="1" dirty="0" smtClean="0">
                <a:solidFill>
                  <a:srgbClr val="002060"/>
                </a:solidFill>
              </a:rPr>
              <a:t>Основная характеристика обидчиц - их способность обманывать других</a:t>
            </a:r>
            <a:r>
              <a:rPr lang="en-US" b="1" dirty="0" smtClean="0">
                <a:solidFill>
                  <a:srgbClr val="002060"/>
                </a:solidFill>
              </a:rPr>
              <a:t>. </a:t>
            </a:r>
            <a:r>
              <a:rPr lang="ru-RU" dirty="0" smtClean="0"/>
              <a:t>Она может быть милой, спокойной, очаровательной и убедительной</a:t>
            </a:r>
            <a:r>
              <a:rPr lang="en-US" dirty="0" smtClean="0"/>
              <a:t>.</a:t>
            </a:r>
            <a:endParaRPr lang="en-US" dirty="0"/>
          </a:p>
          <a:p>
            <a:pPr fontAlgn="base">
              <a:lnSpc>
                <a:spcPct val="100000"/>
              </a:lnSpc>
            </a:pPr>
            <a:r>
              <a:rPr lang="ru-RU" b="1" dirty="0" smtClean="0">
                <a:solidFill>
                  <a:srgbClr val="002060"/>
                </a:solidFill>
              </a:rPr>
              <a:t>Партнер обычно является неким символом</a:t>
            </a:r>
            <a:r>
              <a:rPr lang="en-US" b="1" dirty="0" smtClean="0">
                <a:solidFill>
                  <a:srgbClr val="002060"/>
                </a:solidFill>
              </a:rPr>
              <a:t>. </a:t>
            </a:r>
            <a:r>
              <a:rPr lang="ru-RU" dirty="0" smtClean="0"/>
              <a:t>Обидчица не относится к своему партнеру как к человеку, обладающему своей собственной индивидуальностью, </a:t>
            </a:r>
            <a:r>
              <a:rPr lang="ru-RU" dirty="0" smtClean="0"/>
              <a:t> </a:t>
            </a:r>
            <a:r>
              <a:rPr lang="ru-RU" dirty="0" smtClean="0"/>
              <a:t>  </a:t>
            </a:r>
            <a:r>
              <a:rPr lang="ru-RU" dirty="0" smtClean="0"/>
              <a:t>а </a:t>
            </a:r>
            <a:r>
              <a:rPr lang="ru-RU" dirty="0" smtClean="0"/>
              <a:t>как к прообразу другого значимого человека. </a:t>
            </a:r>
            <a:r>
              <a:rPr lang="ru-RU" dirty="0" smtClean="0"/>
              <a:t>           Особенно </a:t>
            </a:r>
            <a:r>
              <a:rPr lang="ru-RU" dirty="0" smtClean="0"/>
              <a:t>это становится заметным, когда она злится. Она предполагает, что он думает, чувствует или действует как тот другой значимый для нее человек - часто ее отец (или другой член семьи или авторитет).</a:t>
            </a:r>
            <a:endParaRPr lang="en-US" dirty="0"/>
          </a:p>
        </p:txBody>
      </p:sp>
    </p:spTree>
    <p:extLst>
      <p:ext uri="{BB962C8B-B14F-4D97-AF65-F5344CB8AC3E}">
        <p14:creationId xmlns="" xmlns:p14="http://schemas.microsoft.com/office/powerpoint/2010/main" val="4110073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B717A2-4923-C142-82AB-DDA93A7F13AB}"/>
              </a:ext>
            </a:extLst>
          </p:cNvPr>
          <p:cNvSpPr>
            <a:spLocks noGrp="1"/>
          </p:cNvSpPr>
          <p:nvPr>
            <p:ph type="title"/>
          </p:nvPr>
        </p:nvSpPr>
        <p:spPr/>
        <p:txBody>
          <a:bodyPr/>
          <a:lstStyle/>
          <a:p>
            <a:endParaRPr lang="en-US"/>
          </a:p>
        </p:txBody>
      </p:sp>
      <p:pic>
        <p:nvPicPr>
          <p:cNvPr id="4" name="Picture 3">
            <a:extLst>
              <a:ext uri="{FF2B5EF4-FFF2-40B4-BE49-F238E27FC236}">
                <a16:creationId xmlns="" xmlns:a16="http://schemas.microsoft.com/office/drawing/2014/main" id="{036FB68C-8CD8-8548-86C5-957757D10952}"/>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3" name="Content Placeholder 2">
            <a:extLst>
              <a:ext uri="{FF2B5EF4-FFF2-40B4-BE49-F238E27FC236}">
                <a16:creationId xmlns="" xmlns:a16="http://schemas.microsoft.com/office/drawing/2014/main" id="{C4BF51DF-05FD-9C44-98E6-46BBB66B9799}"/>
              </a:ext>
            </a:extLst>
          </p:cNvPr>
          <p:cNvSpPr>
            <a:spLocks noGrp="1"/>
          </p:cNvSpPr>
          <p:nvPr>
            <p:ph idx="1"/>
          </p:nvPr>
        </p:nvSpPr>
        <p:spPr>
          <a:xfrm>
            <a:off x="3234522" y="1066800"/>
            <a:ext cx="6557178" cy="5238750"/>
          </a:xfrm>
        </p:spPr>
        <p:txBody>
          <a:bodyPr>
            <a:normAutofit/>
          </a:bodyPr>
          <a:lstStyle/>
          <a:p>
            <a:pPr marL="0" indent="0" algn="ctr">
              <a:lnSpc>
                <a:spcPct val="100000"/>
              </a:lnSpc>
              <a:buNone/>
            </a:pPr>
            <a:r>
              <a:rPr lang="ru-RU" b="1" dirty="0" smtClean="0">
                <a:solidFill>
                  <a:srgbClr val="002060"/>
                </a:solidFill>
              </a:rPr>
              <a:t>Исследования показывают, что люди, претерпевшие жестокое обращение над собой, склонны к злоупотреблениям в отношениях с другими. </a:t>
            </a:r>
            <a:r>
              <a:rPr lang="ru-RU" dirty="0" smtClean="0"/>
              <a:t>Таким образом, жестокое обращение может иногда быть следствием чувства страха и стыда, которые могли перенести обидчики до того, как жениться на своем супруге. Это часто приводит к необходимости контролировать свой стыд посредством последующего злоупотребления</a:t>
            </a:r>
            <a:r>
              <a:rPr lang="en-US" dirty="0" smtClean="0"/>
              <a:t>.</a:t>
            </a:r>
            <a:r>
              <a:rPr lang="en-US" dirty="0" smtClean="0">
                <a:effectLst/>
              </a:rPr>
              <a:t> </a:t>
            </a:r>
            <a:endParaRPr lang="en-US" dirty="0"/>
          </a:p>
        </p:txBody>
      </p:sp>
    </p:spTree>
    <p:extLst>
      <p:ext uri="{BB962C8B-B14F-4D97-AF65-F5344CB8AC3E}">
        <p14:creationId xmlns="" xmlns:p14="http://schemas.microsoft.com/office/powerpoint/2010/main" val="3195539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5435509-2B3C-CA4B-B23A-617D82693879}"/>
              </a:ext>
            </a:extLst>
          </p:cNvPr>
          <p:cNvPicPr>
            <a:picLocks noChangeAspect="1"/>
          </p:cNvPicPr>
          <p:nvPr/>
        </p:nvPicPr>
        <p:blipFill rotWithShape="1">
          <a:blip r:embed="rId3"/>
          <a:srcRect t="16317"/>
          <a:stretch/>
        </p:blipFill>
        <p:spPr>
          <a:xfrm>
            <a:off x="0" y="0"/>
            <a:ext cx="12192000" cy="6926240"/>
          </a:xfrm>
          <a:prstGeom prst="rect">
            <a:avLst/>
          </a:prstGeom>
        </p:spPr>
      </p:pic>
      <p:sp>
        <p:nvSpPr>
          <p:cNvPr id="2" name="Title 1">
            <a:extLst>
              <a:ext uri="{FF2B5EF4-FFF2-40B4-BE49-F238E27FC236}">
                <a16:creationId xmlns="" xmlns:a16="http://schemas.microsoft.com/office/drawing/2014/main" id="{84B4164B-4C93-AB46-98F0-716F0D152FE6}"/>
              </a:ext>
            </a:extLst>
          </p:cNvPr>
          <p:cNvSpPr>
            <a:spLocks noGrp="1"/>
          </p:cNvSpPr>
          <p:nvPr>
            <p:ph type="title"/>
          </p:nvPr>
        </p:nvSpPr>
        <p:spPr>
          <a:xfrm>
            <a:off x="2421340" y="706323"/>
            <a:ext cx="7814481" cy="4466182"/>
          </a:xfrm>
        </p:spPr>
        <p:txBody>
          <a:bodyPr>
            <a:noAutofit/>
          </a:bodyPr>
          <a:lstStyle/>
          <a:p>
            <a:pPr algn="ctr" fontAlgn="base">
              <a:lnSpc>
                <a:spcPct val="100000"/>
              </a:lnSpc>
            </a:pPr>
            <a:r>
              <a:rPr lang="en-US" dirty="0">
                <a:latin typeface="Avenir Next" panose="020B0503020202020204" pitchFamily="34" charset="0"/>
              </a:rPr>
              <a:t/>
            </a:r>
            <a:br>
              <a:rPr lang="en-US" dirty="0">
                <a:latin typeface="Avenir Next" panose="020B0503020202020204" pitchFamily="34" charset="0"/>
              </a:rPr>
            </a:br>
            <a:r>
              <a:rPr lang="en-US" dirty="0">
                <a:latin typeface="Avenir Next" panose="020B0503020202020204" pitchFamily="34" charset="0"/>
              </a:rPr>
              <a:t/>
            </a:r>
            <a:br>
              <a:rPr lang="en-US" dirty="0">
                <a:latin typeface="Avenir Next" panose="020B0503020202020204" pitchFamily="34" charset="0"/>
              </a:rPr>
            </a:br>
            <a:r>
              <a:rPr lang="en-US" dirty="0">
                <a:latin typeface="Avenir Next" panose="020B0503020202020204" pitchFamily="34" charset="0"/>
              </a:rPr>
              <a:t/>
            </a:r>
            <a:br>
              <a:rPr lang="en-US" dirty="0">
                <a:latin typeface="Avenir Next" panose="020B0503020202020204" pitchFamily="34" charset="0"/>
              </a:rPr>
            </a:br>
            <a:r>
              <a:rPr lang="en-US" dirty="0">
                <a:latin typeface="Avenir Next" panose="020B0503020202020204" pitchFamily="34" charset="0"/>
              </a:rPr>
              <a:t/>
            </a:r>
            <a:br>
              <a:rPr lang="en-US" dirty="0">
                <a:latin typeface="Avenir Next" panose="020B0503020202020204" pitchFamily="34" charset="0"/>
              </a:rPr>
            </a:br>
            <a:r>
              <a:rPr lang="ru-RU" dirty="0" smtClean="0">
                <a:latin typeface="Avenir Next" panose="020B0503020202020204" pitchFamily="34" charset="0"/>
              </a:rPr>
              <a:t>КАКИЕ МЕТОДЫ ИСПОЛЬЗУЮТСЯ ПРИ </a:t>
            </a:r>
            <a:r>
              <a:rPr lang="ru-RU" b="1" dirty="0" smtClean="0">
                <a:solidFill>
                  <a:srgbClr val="002060"/>
                </a:solidFill>
                <a:latin typeface="Avenir Next" panose="020B0503020202020204" pitchFamily="34" charset="0"/>
              </a:rPr>
              <a:t>ЭМОЦИОНАЛЬНОМ НАСИЛИИ</a:t>
            </a:r>
            <a:r>
              <a:rPr lang="en-US" b="1" dirty="0" smtClean="0">
                <a:solidFill>
                  <a:srgbClr val="002060"/>
                </a:solidFill>
                <a:latin typeface="Avenir Next" panose="020B0503020202020204" pitchFamily="34" charset="0"/>
              </a:rPr>
              <a:t>?</a:t>
            </a:r>
            <a:r>
              <a:rPr lang="en-US" b="1" dirty="0">
                <a:solidFill>
                  <a:srgbClr val="002060"/>
                </a:solidFill>
                <a:latin typeface="Avenir Next" panose="020B0503020202020204" pitchFamily="34" charset="0"/>
              </a:rPr>
              <a:t/>
            </a:r>
            <a:br>
              <a:rPr lang="en-US" b="1" dirty="0">
                <a:solidFill>
                  <a:srgbClr val="002060"/>
                </a:solidFill>
                <a:latin typeface="Avenir Next" panose="020B0503020202020204" pitchFamily="34" charset="0"/>
              </a:rPr>
            </a:br>
            <a:r>
              <a:rPr lang="en-US" dirty="0">
                <a:latin typeface="Avenir Next" panose="020B0503020202020204" pitchFamily="34" charset="0"/>
              </a:rPr>
              <a:t> </a:t>
            </a:r>
            <a:br>
              <a:rPr lang="en-US" dirty="0">
                <a:latin typeface="Avenir Next" panose="020B0503020202020204" pitchFamily="34" charset="0"/>
              </a:rPr>
            </a:br>
            <a:r>
              <a:rPr lang="en-US" dirty="0">
                <a:latin typeface="Avenir Next" panose="020B0503020202020204" pitchFamily="34" charset="0"/>
              </a:rPr>
              <a:t/>
            </a:r>
            <a:br>
              <a:rPr lang="en-US" dirty="0">
                <a:latin typeface="Avenir Next" panose="020B0503020202020204" pitchFamily="34" charset="0"/>
              </a:rPr>
            </a:br>
            <a:r>
              <a:rPr lang="en-US" dirty="0">
                <a:latin typeface="Avenir Next" panose="020B0503020202020204" pitchFamily="34" charset="0"/>
              </a:rPr>
              <a:t> </a:t>
            </a:r>
            <a:br>
              <a:rPr lang="en-US" dirty="0">
                <a:latin typeface="Avenir Next" panose="020B0503020202020204" pitchFamily="34" charset="0"/>
              </a:rPr>
            </a:br>
            <a:endParaRPr lang="en-US" dirty="0">
              <a:latin typeface="Avenir Next" panose="020B0503020202020204" pitchFamily="34" charset="0"/>
            </a:endParaRPr>
          </a:p>
        </p:txBody>
      </p:sp>
    </p:spTree>
    <p:extLst>
      <p:ext uri="{BB962C8B-B14F-4D97-AF65-F5344CB8AC3E}">
        <p14:creationId xmlns="" xmlns:p14="http://schemas.microsoft.com/office/powerpoint/2010/main" val="2236176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0FA3616-A3EE-AB49-8ED9-ED9D6C5202FA}"/>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 xmlns:a16="http://schemas.microsoft.com/office/drawing/2014/main" id="{6CAE8281-9BEA-9C44-B525-F7833C057F1F}"/>
              </a:ext>
            </a:extLst>
          </p:cNvPr>
          <p:cNvSpPr>
            <a:spLocks noGrp="1"/>
          </p:cNvSpPr>
          <p:nvPr>
            <p:ph type="title"/>
          </p:nvPr>
        </p:nvSpPr>
        <p:spPr>
          <a:xfrm>
            <a:off x="128514" y="638079"/>
            <a:ext cx="10515600" cy="1325563"/>
          </a:xfrm>
        </p:spPr>
        <p:txBody>
          <a:bodyPr>
            <a:normAutofit fontScale="90000"/>
          </a:bodyPr>
          <a:lstStyle/>
          <a:p>
            <a:pPr algn="ctr"/>
            <a:r>
              <a:rPr lang="en-US" dirty="0">
                <a:latin typeface="Avenir Next" panose="020B0503020202020204" pitchFamily="34" charset="0"/>
              </a:rPr>
              <a:t>1. </a:t>
            </a:r>
            <a:r>
              <a:rPr lang="ru-RU" dirty="0" smtClean="0">
                <a:latin typeface="Avenir Next" panose="020B0503020202020204" pitchFamily="34" charset="0"/>
              </a:rPr>
              <a:t>ЭМОЦИОНАЛЬНОЕ НАСИЛИЕ</a:t>
            </a:r>
            <a:r>
              <a:rPr lang="en-US" dirty="0">
                <a:latin typeface="Avenir Next" panose="020B0503020202020204" pitchFamily="34" charset="0"/>
              </a:rPr>
              <a:t/>
            </a:r>
            <a:br>
              <a:rPr lang="en-US" dirty="0">
                <a:latin typeface="Avenir Next" panose="020B0503020202020204" pitchFamily="34" charset="0"/>
              </a:rPr>
            </a:br>
            <a:r>
              <a:rPr lang="ru-RU" b="1" dirty="0" smtClean="0">
                <a:solidFill>
                  <a:srgbClr val="002060"/>
                </a:solidFill>
                <a:latin typeface="Avenir Next" panose="020B0503020202020204" pitchFamily="34" charset="0"/>
              </a:rPr>
              <a:t>ЧЕРЕЗ СЛОВА</a:t>
            </a:r>
            <a:r>
              <a:rPr lang="en-US" dirty="0">
                <a:latin typeface="Avenir Next" panose="020B0503020202020204" pitchFamily="34" charset="0"/>
              </a:rPr>
              <a:t/>
            </a:r>
            <a:br>
              <a:rPr lang="en-US" dirty="0">
                <a:latin typeface="Avenir Next" panose="020B0503020202020204" pitchFamily="34" charset="0"/>
              </a:rPr>
            </a:br>
            <a:endParaRPr lang="en-US" dirty="0">
              <a:latin typeface="Avenir Next" panose="020B0503020202020204" pitchFamily="34" charset="0"/>
            </a:endParaRPr>
          </a:p>
        </p:txBody>
      </p:sp>
      <p:sp>
        <p:nvSpPr>
          <p:cNvPr id="3" name="Content Placeholder 2">
            <a:extLst>
              <a:ext uri="{FF2B5EF4-FFF2-40B4-BE49-F238E27FC236}">
                <a16:creationId xmlns="" xmlns:a16="http://schemas.microsoft.com/office/drawing/2014/main" id="{6E92385A-C482-E640-9656-B0DA1D75E049}"/>
              </a:ext>
            </a:extLst>
          </p:cNvPr>
          <p:cNvSpPr>
            <a:spLocks noGrp="1"/>
          </p:cNvSpPr>
          <p:nvPr>
            <p:ph idx="1"/>
          </p:nvPr>
        </p:nvSpPr>
        <p:spPr>
          <a:xfrm>
            <a:off x="1070216" y="2248707"/>
            <a:ext cx="8838063" cy="4015617"/>
          </a:xfrm>
        </p:spPr>
        <p:txBody>
          <a:bodyPr>
            <a:normAutofit fontScale="92500" lnSpcReduction="10000"/>
          </a:bodyPr>
          <a:lstStyle/>
          <a:p>
            <a:pPr fontAlgn="base"/>
            <a:r>
              <a:rPr lang="ru-RU" b="1" dirty="0" smtClean="0">
                <a:solidFill>
                  <a:srgbClr val="002060"/>
                </a:solidFill>
              </a:rPr>
              <a:t>Превалирующее мнение</a:t>
            </a:r>
            <a:r>
              <a:rPr lang="en-US" dirty="0" smtClean="0">
                <a:solidFill>
                  <a:srgbClr val="002060"/>
                </a:solidFill>
              </a:rPr>
              <a:t>. </a:t>
            </a:r>
            <a:r>
              <a:rPr lang="ru-RU" dirty="0" smtClean="0"/>
              <a:t>Человек, который отказывается рассматривать ваше мнение и заставляет вас всегда принимать его или ее точку зрения.</a:t>
            </a:r>
            <a:endParaRPr lang="en-US" dirty="0"/>
          </a:p>
          <a:p>
            <a:pPr fontAlgn="base"/>
            <a:r>
              <a:rPr lang="ru-RU" b="1" dirty="0" smtClean="0">
                <a:solidFill>
                  <a:srgbClr val="002060"/>
                </a:solidFill>
              </a:rPr>
              <a:t>Человек, который всегда прав</a:t>
            </a:r>
            <a:r>
              <a:rPr lang="en-US" b="1" dirty="0" smtClean="0"/>
              <a:t>.</a:t>
            </a:r>
            <a:r>
              <a:rPr lang="en-US" dirty="0" smtClean="0"/>
              <a:t> </a:t>
            </a:r>
            <a:r>
              <a:rPr lang="ru-RU" dirty="0" smtClean="0"/>
              <a:t>Человек, который всегда должен быть прав и за которым должно оставаться последнее слово всякий раз, когда возникает несогласие.</a:t>
            </a:r>
            <a:r>
              <a:rPr lang="en-US" dirty="0" smtClean="0"/>
              <a:t> </a:t>
            </a:r>
            <a:endParaRPr lang="en-US" dirty="0"/>
          </a:p>
          <a:p>
            <a:pPr fontAlgn="base"/>
            <a:r>
              <a:rPr lang="ru-RU" b="1" dirty="0" smtClean="0">
                <a:solidFill>
                  <a:srgbClr val="002060"/>
                </a:solidFill>
              </a:rPr>
              <a:t>Судья и присяжные</a:t>
            </a:r>
            <a:r>
              <a:rPr lang="en-US" dirty="0" smtClean="0">
                <a:solidFill>
                  <a:srgbClr val="002060"/>
                </a:solidFill>
              </a:rPr>
              <a:t>. </a:t>
            </a:r>
            <a:r>
              <a:rPr lang="ru-RU" dirty="0" smtClean="0"/>
              <a:t>Человек, который выносит вам суровые приговоры о вашей личности или вашем поведении для того, чтобы вызвать у вас чувство стыда и вины</a:t>
            </a:r>
            <a:r>
              <a:rPr lang="en-US" dirty="0" smtClean="0"/>
              <a:t>.</a:t>
            </a:r>
            <a:endParaRPr lang="en-US" dirty="0"/>
          </a:p>
          <a:p>
            <a:pPr marL="0" indent="0" fontAlgn="base">
              <a:buNone/>
            </a:pPr>
            <a:r>
              <a:rPr lang="en-US" dirty="0"/>
              <a:t> </a:t>
            </a:r>
          </a:p>
          <a:p>
            <a:endParaRPr lang="en-US" dirty="0"/>
          </a:p>
        </p:txBody>
      </p:sp>
    </p:spTree>
    <p:extLst>
      <p:ext uri="{BB962C8B-B14F-4D97-AF65-F5344CB8AC3E}">
        <p14:creationId xmlns="" xmlns:p14="http://schemas.microsoft.com/office/powerpoint/2010/main" val="3194325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EF551F-30F2-574A-A199-A5E7B275207F}"/>
              </a:ext>
            </a:extLst>
          </p:cNvPr>
          <p:cNvSpPr>
            <a:spLocks noGrp="1"/>
          </p:cNvSpPr>
          <p:nvPr>
            <p:ph type="title"/>
          </p:nvPr>
        </p:nvSpPr>
        <p:spPr/>
        <p:txBody>
          <a:bodyPr/>
          <a:lstStyle/>
          <a:p>
            <a:endParaRPr lang="en-US"/>
          </a:p>
        </p:txBody>
      </p:sp>
      <p:pic>
        <p:nvPicPr>
          <p:cNvPr id="4" name="Picture 3">
            <a:extLst>
              <a:ext uri="{FF2B5EF4-FFF2-40B4-BE49-F238E27FC236}">
                <a16:creationId xmlns="" xmlns:a16="http://schemas.microsoft.com/office/drawing/2014/main" id="{B9632FAB-C7F9-DB4B-AE84-EBB1E007DC6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 xmlns:a16="http://schemas.microsoft.com/office/drawing/2014/main" id="{1FD21E67-378D-FC47-8C6D-00DF43450329}"/>
              </a:ext>
            </a:extLst>
          </p:cNvPr>
          <p:cNvSpPr>
            <a:spLocks noGrp="1"/>
          </p:cNvSpPr>
          <p:nvPr>
            <p:ph idx="1"/>
          </p:nvPr>
        </p:nvSpPr>
        <p:spPr>
          <a:xfrm>
            <a:off x="374172" y="1390650"/>
            <a:ext cx="9752464" cy="4351338"/>
          </a:xfrm>
        </p:spPr>
        <p:txBody>
          <a:bodyPr>
            <a:noAutofit/>
          </a:bodyPr>
          <a:lstStyle/>
          <a:p>
            <a:pPr fontAlgn="base">
              <a:lnSpc>
                <a:spcPct val="120000"/>
              </a:lnSpc>
            </a:pPr>
            <a:r>
              <a:rPr lang="ru-RU" sz="2400" b="1" dirty="0" smtClean="0">
                <a:solidFill>
                  <a:srgbClr val="002060"/>
                </a:solidFill>
              </a:rPr>
              <a:t>Критик</a:t>
            </a:r>
            <a:r>
              <a:rPr lang="en-US" sz="2400" b="1" dirty="0" smtClean="0">
                <a:solidFill>
                  <a:srgbClr val="002060"/>
                </a:solidFill>
              </a:rPr>
              <a:t>.</a:t>
            </a:r>
            <a:r>
              <a:rPr lang="en-US" sz="2400" dirty="0" smtClean="0">
                <a:solidFill>
                  <a:srgbClr val="002060"/>
                </a:solidFill>
              </a:rPr>
              <a:t> </a:t>
            </a:r>
            <a:r>
              <a:rPr lang="ru-RU" sz="2400" dirty="0" smtClean="0"/>
              <a:t>Человек, который позволяет себе такие комментарии, как «Ты сумасшедший! Как вообще можно было подумать о такой глупости?», чтобы обесценить ваши решения и чувства</a:t>
            </a:r>
            <a:r>
              <a:rPr lang="en-US" sz="2400" dirty="0" smtClean="0"/>
              <a:t>.</a:t>
            </a:r>
            <a:endParaRPr lang="en-US" sz="2400" dirty="0"/>
          </a:p>
          <a:p>
            <a:pPr fontAlgn="base">
              <a:lnSpc>
                <a:spcPct val="120000"/>
              </a:lnSpc>
            </a:pPr>
            <a:r>
              <a:rPr lang="ru-RU" sz="2400" b="1" dirty="0" smtClean="0">
                <a:solidFill>
                  <a:srgbClr val="002060"/>
                </a:solidFill>
              </a:rPr>
              <a:t>Актер комедийного жанра</a:t>
            </a:r>
            <a:r>
              <a:rPr lang="en-US" sz="2400" b="1" dirty="0" smtClean="0"/>
              <a:t>.</a:t>
            </a:r>
            <a:r>
              <a:rPr lang="en-US" sz="2400" dirty="0" smtClean="0"/>
              <a:t> </a:t>
            </a:r>
            <a:r>
              <a:rPr lang="ru-RU" sz="2400" dirty="0" smtClean="0"/>
              <a:t>Человек, использующий сарказм для того, чтобы бередить прошлые проблемы, вдолбить в вас свою точку зрения или унижать вас как личность</a:t>
            </a:r>
            <a:r>
              <a:rPr lang="en-US" sz="2400" dirty="0" smtClean="0"/>
              <a:t>.</a:t>
            </a:r>
            <a:endParaRPr lang="en-US" sz="2400" dirty="0"/>
          </a:p>
          <a:p>
            <a:pPr fontAlgn="base">
              <a:lnSpc>
                <a:spcPct val="120000"/>
              </a:lnSpc>
            </a:pPr>
            <a:r>
              <a:rPr lang="ru-RU" sz="2400" b="1" dirty="0" smtClean="0">
                <a:solidFill>
                  <a:srgbClr val="002060"/>
                </a:solidFill>
              </a:rPr>
              <a:t>Великий обвинитель</a:t>
            </a:r>
            <a:r>
              <a:rPr lang="en-US" sz="2400" b="1" dirty="0" smtClean="0"/>
              <a:t>.</a:t>
            </a:r>
            <a:r>
              <a:rPr lang="en-US" sz="2400" dirty="0" smtClean="0"/>
              <a:t> </a:t>
            </a:r>
            <a:r>
              <a:rPr lang="ru-RU" sz="2400" dirty="0" smtClean="0"/>
              <a:t>Человек, который навязывает вам нереальное и незаслуженное чувство вины, чтобы контролировать ваше поведение</a:t>
            </a:r>
            <a:r>
              <a:rPr lang="en-US" sz="2400" dirty="0" smtClean="0"/>
              <a:t>.</a:t>
            </a:r>
            <a:endParaRPr lang="en-US" sz="2400" dirty="0"/>
          </a:p>
          <a:p>
            <a:pPr fontAlgn="base">
              <a:lnSpc>
                <a:spcPct val="120000"/>
              </a:lnSpc>
            </a:pPr>
            <a:r>
              <a:rPr lang="ru-RU" sz="2400" b="1" dirty="0" smtClean="0">
                <a:solidFill>
                  <a:srgbClr val="002060"/>
                </a:solidFill>
              </a:rPr>
              <a:t>Историк</a:t>
            </a:r>
            <a:r>
              <a:rPr lang="en-US" sz="2400" b="1" dirty="0" smtClean="0">
                <a:solidFill>
                  <a:srgbClr val="002060"/>
                </a:solidFill>
              </a:rPr>
              <a:t>.</a:t>
            </a:r>
            <a:r>
              <a:rPr lang="en-US" sz="2400" dirty="0" smtClean="0">
                <a:solidFill>
                  <a:srgbClr val="002060"/>
                </a:solidFill>
              </a:rPr>
              <a:t> </a:t>
            </a:r>
            <a:r>
              <a:rPr lang="ru-RU" sz="2400" dirty="0" smtClean="0"/>
              <a:t>Человек, который говорит вам, что вы прощены, но при этом продолжает снова и снова напоминать вам какие-то проступки, чтобы пристыдить вас и заставить согласиться с его решением или мнением</a:t>
            </a:r>
            <a:r>
              <a:rPr lang="en-US" sz="2400" dirty="0" smtClean="0"/>
              <a:t>.</a:t>
            </a:r>
            <a:endParaRPr lang="en-US" sz="2400" dirty="0"/>
          </a:p>
          <a:p>
            <a:pPr marL="0" indent="0">
              <a:lnSpc>
                <a:spcPct val="120000"/>
              </a:lnSpc>
              <a:buNone/>
            </a:pPr>
            <a:endParaRPr lang="en-US" sz="2400" dirty="0"/>
          </a:p>
        </p:txBody>
      </p:sp>
    </p:spTree>
    <p:extLst>
      <p:ext uri="{BB962C8B-B14F-4D97-AF65-F5344CB8AC3E}">
        <p14:creationId xmlns="" xmlns:p14="http://schemas.microsoft.com/office/powerpoint/2010/main" val="2071270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37C7A6D-3CBA-784A-9124-1E374A3D4A37}"/>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 xmlns:a16="http://schemas.microsoft.com/office/drawing/2014/main" id="{3053543D-97A8-984D-8CFF-53CFD7B03417}"/>
              </a:ext>
            </a:extLst>
          </p:cNvPr>
          <p:cNvSpPr>
            <a:spLocks noGrp="1"/>
          </p:cNvSpPr>
          <p:nvPr>
            <p:ph type="title"/>
          </p:nvPr>
        </p:nvSpPr>
        <p:spPr>
          <a:xfrm>
            <a:off x="278641" y="464026"/>
            <a:ext cx="10515600" cy="1322198"/>
          </a:xfrm>
        </p:spPr>
        <p:txBody>
          <a:bodyPr>
            <a:noAutofit/>
          </a:bodyPr>
          <a:lstStyle/>
          <a:p>
            <a:pPr algn="ctr"/>
            <a:r>
              <a:rPr lang="en-US" sz="4000" dirty="0">
                <a:latin typeface="Avenir Next" panose="020B0503020202020204" pitchFamily="34" charset="0"/>
              </a:rPr>
              <a:t/>
            </a:r>
            <a:br>
              <a:rPr lang="en-US" sz="4000" dirty="0">
                <a:latin typeface="Avenir Next" panose="020B0503020202020204" pitchFamily="34" charset="0"/>
              </a:rPr>
            </a:br>
            <a:r>
              <a:rPr lang="en-US" sz="4000" dirty="0">
                <a:latin typeface="Avenir Next" panose="020B0503020202020204" pitchFamily="34" charset="0"/>
              </a:rPr>
              <a:t>2. </a:t>
            </a:r>
            <a:r>
              <a:rPr lang="ru-RU" sz="4000" dirty="0" smtClean="0">
                <a:latin typeface="Avenir Next" panose="020B0503020202020204" pitchFamily="34" charset="0"/>
              </a:rPr>
              <a:t>ЭМОЦИОНАЛЬНОЕ НАСИЛИЕ</a:t>
            </a:r>
            <a:r>
              <a:rPr lang="en-US" sz="4000" dirty="0">
                <a:latin typeface="Avenir Next" panose="020B0503020202020204" pitchFamily="34" charset="0"/>
              </a:rPr>
              <a:t/>
            </a:r>
            <a:br>
              <a:rPr lang="en-US" sz="4000" dirty="0">
                <a:latin typeface="Avenir Next" panose="020B0503020202020204" pitchFamily="34" charset="0"/>
              </a:rPr>
            </a:br>
            <a:r>
              <a:rPr lang="ru-RU" sz="4000" b="1" dirty="0" smtClean="0">
                <a:solidFill>
                  <a:srgbClr val="002060"/>
                </a:solidFill>
                <a:latin typeface="Avenir Next" panose="020B0503020202020204" pitchFamily="34" charset="0"/>
              </a:rPr>
              <a:t>ЧЕРЕЗ ДЕЙСТВИЯ</a:t>
            </a:r>
            <a:r>
              <a:rPr lang="en-US" sz="4000" b="1" dirty="0">
                <a:solidFill>
                  <a:srgbClr val="002060"/>
                </a:solidFill>
                <a:latin typeface="Avenir Next" panose="020B0503020202020204" pitchFamily="34" charset="0"/>
              </a:rPr>
              <a:t/>
            </a:r>
            <a:br>
              <a:rPr lang="en-US" sz="4000" b="1" dirty="0">
                <a:solidFill>
                  <a:srgbClr val="002060"/>
                </a:solidFill>
                <a:latin typeface="Avenir Next" panose="020B0503020202020204" pitchFamily="34" charset="0"/>
              </a:rPr>
            </a:br>
            <a:endParaRPr lang="en-US" sz="4000" b="1" dirty="0">
              <a:solidFill>
                <a:srgbClr val="00206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72813ED1-CF1A-BD49-83F6-E2AA6F2FFF1C}"/>
              </a:ext>
            </a:extLst>
          </p:cNvPr>
          <p:cNvSpPr>
            <a:spLocks noGrp="1"/>
          </p:cNvSpPr>
          <p:nvPr>
            <p:ph idx="1"/>
          </p:nvPr>
        </p:nvSpPr>
        <p:spPr>
          <a:xfrm>
            <a:off x="838200" y="2076450"/>
            <a:ext cx="9329382" cy="4514850"/>
          </a:xfrm>
        </p:spPr>
        <p:txBody>
          <a:bodyPr>
            <a:normAutofit/>
          </a:bodyPr>
          <a:lstStyle/>
          <a:p>
            <a:pPr fontAlgn="base"/>
            <a:r>
              <a:rPr lang="ru-RU" b="1" dirty="0" smtClean="0">
                <a:solidFill>
                  <a:srgbClr val="002060"/>
                </a:solidFill>
              </a:rPr>
              <a:t>Главнокомандующий</a:t>
            </a:r>
            <a:r>
              <a:rPr lang="en-US" b="1" dirty="0" smtClean="0"/>
              <a:t>.</a:t>
            </a:r>
            <a:r>
              <a:rPr lang="en-US" dirty="0" smtClean="0"/>
              <a:t> </a:t>
            </a:r>
            <a:r>
              <a:rPr lang="ru-RU" dirty="0" smtClean="0"/>
              <a:t>Человек, который хочет контролировать каждый аспект вашей жизни - от ваших мыслей до ваших действий - жестким, милитаристским поведением и ожиданиями</a:t>
            </a:r>
            <a:r>
              <a:rPr lang="en-US" dirty="0" smtClean="0"/>
              <a:t>.</a:t>
            </a:r>
            <a:endParaRPr lang="en-US" dirty="0"/>
          </a:p>
          <a:p>
            <a:pPr marL="0" lvl="0" indent="0" fontAlgn="base">
              <a:buNone/>
            </a:pPr>
            <a:endParaRPr lang="en-US" sz="1200" dirty="0"/>
          </a:p>
          <a:p>
            <a:pPr fontAlgn="base"/>
            <a:r>
              <a:rPr lang="ru-RU" b="1" dirty="0" smtClean="0">
                <a:solidFill>
                  <a:srgbClr val="002060"/>
                </a:solidFill>
              </a:rPr>
              <a:t>Крикун</a:t>
            </a:r>
            <a:r>
              <a:rPr lang="en-US" b="1" dirty="0" smtClean="0">
                <a:solidFill>
                  <a:srgbClr val="002060"/>
                </a:solidFill>
              </a:rPr>
              <a:t>.</a:t>
            </a:r>
            <a:r>
              <a:rPr lang="en-US" dirty="0" smtClean="0">
                <a:solidFill>
                  <a:srgbClr val="002060"/>
                </a:solidFill>
              </a:rPr>
              <a:t> </a:t>
            </a:r>
            <a:r>
              <a:rPr lang="ru-RU" dirty="0" smtClean="0"/>
              <a:t>Человек, который использует крик и словесные оскорбления в качестве   оружия, чтобы контролировать вас.</a:t>
            </a:r>
            <a:endParaRPr lang="en-US" sz="1200" dirty="0"/>
          </a:p>
          <a:p>
            <a:pPr fontAlgn="base"/>
            <a:r>
              <a:rPr lang="ru-RU" b="1" dirty="0" err="1" smtClean="0">
                <a:solidFill>
                  <a:srgbClr val="002060"/>
                </a:solidFill>
              </a:rPr>
              <a:t>Карабас-Барабас</a:t>
            </a:r>
            <a:r>
              <a:rPr lang="en-US" b="1" dirty="0" smtClean="0">
                <a:solidFill>
                  <a:srgbClr val="002060"/>
                </a:solidFill>
              </a:rPr>
              <a:t>.</a:t>
            </a:r>
            <a:r>
              <a:rPr lang="en-US" dirty="0" smtClean="0">
                <a:solidFill>
                  <a:srgbClr val="002060"/>
                </a:solidFill>
              </a:rPr>
              <a:t> </a:t>
            </a:r>
            <a:r>
              <a:rPr lang="ru-RU" dirty="0" smtClean="0"/>
              <a:t>Человек, который использует запугивание, страх, гнев и неуместные угрозы, чтобы добиться своего</a:t>
            </a:r>
            <a:r>
              <a:rPr lang="en-US" dirty="0" smtClean="0"/>
              <a:t>.</a:t>
            </a:r>
            <a:endParaRPr lang="en-US" dirty="0"/>
          </a:p>
          <a:p>
            <a:endParaRPr lang="en-US" dirty="0"/>
          </a:p>
        </p:txBody>
      </p:sp>
    </p:spTree>
    <p:extLst>
      <p:ext uri="{BB962C8B-B14F-4D97-AF65-F5344CB8AC3E}">
        <p14:creationId xmlns="" xmlns:p14="http://schemas.microsoft.com/office/powerpoint/2010/main" val="2226328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87F095-A6BF-8E46-91C5-8CE319F8B5BD}"/>
              </a:ext>
            </a:extLst>
          </p:cNvPr>
          <p:cNvSpPr>
            <a:spLocks noGrp="1"/>
          </p:cNvSpPr>
          <p:nvPr>
            <p:ph type="title"/>
          </p:nvPr>
        </p:nvSpPr>
        <p:spPr/>
        <p:txBody>
          <a:bodyPr/>
          <a:lstStyle/>
          <a:p>
            <a:endParaRPr lang="en-US"/>
          </a:p>
        </p:txBody>
      </p:sp>
      <p:pic>
        <p:nvPicPr>
          <p:cNvPr id="4" name="Picture 3">
            <a:extLst>
              <a:ext uri="{FF2B5EF4-FFF2-40B4-BE49-F238E27FC236}">
                <a16:creationId xmlns="" xmlns:a16="http://schemas.microsoft.com/office/drawing/2014/main" id="{723BBD06-F8D0-B445-BF07-CC55F7092BA7}"/>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 xmlns:a16="http://schemas.microsoft.com/office/drawing/2014/main" id="{988A07B2-3EFB-7F4B-91AB-17A1C9B2B894}"/>
              </a:ext>
            </a:extLst>
          </p:cNvPr>
          <p:cNvSpPr>
            <a:spLocks noGrp="1"/>
          </p:cNvSpPr>
          <p:nvPr>
            <p:ph idx="1"/>
          </p:nvPr>
        </p:nvSpPr>
        <p:spPr>
          <a:xfrm>
            <a:off x="319583" y="1825625"/>
            <a:ext cx="9506805" cy="4351338"/>
          </a:xfrm>
        </p:spPr>
        <p:txBody>
          <a:bodyPr>
            <a:normAutofit fontScale="92500" lnSpcReduction="20000"/>
          </a:bodyPr>
          <a:lstStyle/>
          <a:p>
            <a:pPr fontAlgn="base">
              <a:lnSpc>
                <a:spcPct val="120000"/>
              </a:lnSpc>
            </a:pPr>
            <a:r>
              <a:rPr lang="ru-RU" b="1" dirty="0" smtClean="0">
                <a:solidFill>
                  <a:srgbClr val="002060"/>
                </a:solidFill>
              </a:rPr>
              <a:t>Американские горки</a:t>
            </a:r>
            <a:r>
              <a:rPr lang="en-US" b="1" dirty="0" smtClean="0">
                <a:solidFill>
                  <a:srgbClr val="002060"/>
                </a:solidFill>
              </a:rPr>
              <a:t>.</a:t>
            </a:r>
            <a:r>
              <a:rPr lang="en-US" dirty="0" smtClean="0">
                <a:solidFill>
                  <a:srgbClr val="002060"/>
                </a:solidFill>
              </a:rPr>
              <a:t> </a:t>
            </a:r>
            <a:r>
              <a:rPr lang="ru-RU" dirty="0" smtClean="0"/>
              <a:t>Человек, чье настроение и поведение качаются от одной крайности к другой, лишая вас чувства безопасности и последовательности в ваших отношениях</a:t>
            </a:r>
            <a:r>
              <a:rPr lang="en-US" dirty="0" smtClean="0"/>
              <a:t>.</a:t>
            </a:r>
            <a:endParaRPr lang="en-US" dirty="0"/>
          </a:p>
          <a:p>
            <a:pPr fontAlgn="base">
              <a:lnSpc>
                <a:spcPct val="120000"/>
              </a:lnSpc>
            </a:pPr>
            <a:r>
              <a:rPr lang="ru-RU" b="1" dirty="0" smtClean="0">
                <a:solidFill>
                  <a:srgbClr val="002060"/>
                </a:solidFill>
              </a:rPr>
              <a:t>Игра в любимчиков</a:t>
            </a:r>
            <a:r>
              <a:rPr lang="en-US" b="1" dirty="0" smtClean="0">
                <a:solidFill>
                  <a:srgbClr val="002060"/>
                </a:solidFill>
              </a:rPr>
              <a:t>.</a:t>
            </a:r>
            <a:r>
              <a:rPr lang="en-US" dirty="0" smtClean="0">
                <a:solidFill>
                  <a:srgbClr val="002060"/>
                </a:solidFill>
              </a:rPr>
              <a:t> </a:t>
            </a:r>
            <a:r>
              <a:rPr lang="ru-RU" dirty="0" smtClean="0"/>
              <a:t>Человек, который проявляет фаворитизм, говоря: «Почему ты не можешь быть похож на...», давая понять, что вы кому-то в подметки не годитесь</a:t>
            </a:r>
            <a:r>
              <a:rPr lang="en-US" dirty="0" smtClean="0"/>
              <a:t>.</a:t>
            </a:r>
            <a:endParaRPr lang="en-US" dirty="0"/>
          </a:p>
          <a:p>
            <a:pPr fontAlgn="base">
              <a:lnSpc>
                <a:spcPct val="120000"/>
              </a:lnSpc>
            </a:pPr>
            <a:r>
              <a:rPr lang="ru-RU" b="1" dirty="0" smtClean="0">
                <a:solidFill>
                  <a:srgbClr val="002060"/>
                </a:solidFill>
              </a:rPr>
              <a:t>Обмен ролями</a:t>
            </a:r>
            <a:r>
              <a:rPr lang="en-US" b="1" dirty="0" smtClean="0"/>
              <a:t>.</a:t>
            </a:r>
            <a:r>
              <a:rPr lang="en-US" dirty="0" smtClean="0"/>
              <a:t> </a:t>
            </a:r>
            <a:r>
              <a:rPr lang="ru-RU" dirty="0" smtClean="0"/>
              <a:t>Поведенческие роли перепутаны, при этом родитель берет на себя роль ребенка, ребенок принимает на себя обязанности родителя или ребенок вынужден брать на себя роль эмоционального супруга</a:t>
            </a:r>
            <a:r>
              <a:rPr lang="en-US" dirty="0" smtClean="0"/>
              <a:t>.</a:t>
            </a:r>
            <a:endParaRPr lang="en-US" dirty="0"/>
          </a:p>
          <a:p>
            <a:pPr>
              <a:lnSpc>
                <a:spcPct val="120000"/>
              </a:lnSpc>
            </a:pPr>
            <a:endParaRPr lang="en-US" dirty="0"/>
          </a:p>
        </p:txBody>
      </p:sp>
    </p:spTree>
    <p:extLst>
      <p:ext uri="{BB962C8B-B14F-4D97-AF65-F5344CB8AC3E}">
        <p14:creationId xmlns="" xmlns:p14="http://schemas.microsoft.com/office/powerpoint/2010/main" val="546647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4702FB3-E23D-6C44-B85A-DD4F14FF33C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 xmlns:a16="http://schemas.microsoft.com/office/drawing/2014/main" id="{6C382A56-5465-9C4F-AE58-B554A6F9DA50}"/>
              </a:ext>
            </a:extLst>
          </p:cNvPr>
          <p:cNvSpPr>
            <a:spLocks noGrp="1"/>
          </p:cNvSpPr>
          <p:nvPr>
            <p:ph idx="1"/>
          </p:nvPr>
        </p:nvSpPr>
        <p:spPr>
          <a:xfrm>
            <a:off x="1111158" y="2303302"/>
            <a:ext cx="8483222" cy="2814612"/>
          </a:xfrm>
        </p:spPr>
        <p:txBody>
          <a:bodyPr>
            <a:normAutofit lnSpcReduction="10000"/>
          </a:bodyPr>
          <a:lstStyle/>
          <a:p>
            <a:pPr fontAlgn="base">
              <a:lnSpc>
                <a:spcPct val="100000"/>
              </a:lnSpc>
            </a:pPr>
            <a:r>
              <a:rPr lang="ru-RU" b="1" dirty="0" smtClean="0">
                <a:solidFill>
                  <a:srgbClr val="002060"/>
                </a:solidFill>
              </a:rPr>
              <a:t>Гнев Божий</a:t>
            </a:r>
            <a:r>
              <a:rPr lang="en-US" b="1" dirty="0" smtClean="0">
                <a:solidFill>
                  <a:srgbClr val="002060"/>
                </a:solidFill>
              </a:rPr>
              <a:t>.</a:t>
            </a:r>
            <a:r>
              <a:rPr lang="en-US" dirty="0" smtClean="0">
                <a:solidFill>
                  <a:srgbClr val="002060"/>
                </a:solidFill>
              </a:rPr>
              <a:t> </a:t>
            </a:r>
            <a:r>
              <a:rPr lang="ru-RU" dirty="0" smtClean="0"/>
              <a:t>Человек злоупотребляет Писанием, чтобы добиться своего, и приравнивает свое собственное мнение к мнению </a:t>
            </a:r>
            <a:r>
              <a:rPr lang="en-US" dirty="0" err="1" smtClean="0"/>
              <a:t>Бога</a:t>
            </a:r>
            <a:r>
              <a:rPr lang="en-US" dirty="0" smtClean="0"/>
              <a:t>.</a:t>
            </a:r>
            <a:endParaRPr lang="en-US" dirty="0"/>
          </a:p>
          <a:p>
            <a:pPr marL="0" lvl="0" indent="0" fontAlgn="base">
              <a:lnSpc>
                <a:spcPct val="100000"/>
              </a:lnSpc>
              <a:buNone/>
            </a:pPr>
            <a:endParaRPr lang="en-US" sz="1200" dirty="0"/>
          </a:p>
          <a:p>
            <a:pPr fontAlgn="base">
              <a:lnSpc>
                <a:spcPct val="100000"/>
              </a:lnSpc>
            </a:pPr>
            <a:r>
              <a:rPr lang="ru-RU" b="1" dirty="0" smtClean="0">
                <a:solidFill>
                  <a:srgbClr val="002060"/>
                </a:solidFill>
              </a:rPr>
              <a:t>Доведение до умопомешательства</a:t>
            </a:r>
            <a:r>
              <a:rPr lang="en-US" b="1" dirty="0" smtClean="0">
                <a:solidFill>
                  <a:srgbClr val="002060"/>
                </a:solidFill>
              </a:rPr>
              <a:t>.</a:t>
            </a:r>
            <a:r>
              <a:rPr lang="en-US" dirty="0" smtClean="0"/>
              <a:t> </a:t>
            </a:r>
            <a:r>
              <a:rPr lang="ru-RU" dirty="0" smtClean="0"/>
              <a:t>Человек, который вызывает у вас чувство, будто вы теряете рассудок или память</a:t>
            </a:r>
            <a:r>
              <a:rPr lang="en-US" i="1" dirty="0" smtClean="0"/>
              <a:t>. </a:t>
            </a:r>
            <a:endParaRPr lang="en-US" i="1" dirty="0"/>
          </a:p>
          <a:p>
            <a:pPr>
              <a:lnSpc>
                <a:spcPct val="100000"/>
              </a:lnSpc>
            </a:pPr>
            <a:endParaRPr lang="en-US" dirty="0"/>
          </a:p>
        </p:txBody>
      </p:sp>
    </p:spTree>
    <p:extLst>
      <p:ext uri="{BB962C8B-B14F-4D97-AF65-F5344CB8AC3E}">
        <p14:creationId xmlns="" xmlns:p14="http://schemas.microsoft.com/office/powerpoint/2010/main" val="1044849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B3A3D3A-D55B-DC46-98D7-71C41E85D899}"/>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 xmlns:a16="http://schemas.microsoft.com/office/drawing/2014/main" id="{345B860C-4D84-004C-A215-FCE5AF799C1E}"/>
              </a:ext>
            </a:extLst>
          </p:cNvPr>
          <p:cNvSpPr>
            <a:spLocks noGrp="1"/>
          </p:cNvSpPr>
          <p:nvPr>
            <p:ph type="title"/>
          </p:nvPr>
        </p:nvSpPr>
        <p:spPr>
          <a:xfrm>
            <a:off x="360526" y="733616"/>
            <a:ext cx="9861645" cy="1258959"/>
          </a:xfrm>
        </p:spPr>
        <p:txBody>
          <a:bodyPr>
            <a:normAutofit fontScale="90000"/>
          </a:bodyPr>
          <a:lstStyle/>
          <a:p>
            <a:pPr algn="ctr"/>
            <a:r>
              <a:rPr lang="en-US" dirty="0">
                <a:latin typeface="Avenir Next" panose="020B0503020202020204" pitchFamily="34" charset="0"/>
              </a:rPr>
              <a:t>3. </a:t>
            </a:r>
            <a:r>
              <a:rPr lang="ru-RU" dirty="0" smtClean="0">
                <a:latin typeface="Avenir Next" panose="020B0503020202020204" pitchFamily="34" charset="0"/>
              </a:rPr>
              <a:t>ЭМОЦИОНАЛЬНАЯ ЖЕСТОКОСТЬ</a:t>
            </a:r>
            <a:r>
              <a:rPr lang="en-US" dirty="0">
                <a:latin typeface="Avenir Next" panose="020B0503020202020204" pitchFamily="34" charset="0"/>
              </a:rPr>
              <a:t/>
            </a:r>
            <a:br>
              <a:rPr lang="en-US" dirty="0">
                <a:latin typeface="Avenir Next" panose="020B0503020202020204" pitchFamily="34" charset="0"/>
              </a:rPr>
            </a:br>
            <a:r>
              <a:rPr lang="ru-RU" b="1" dirty="0" smtClean="0">
                <a:solidFill>
                  <a:srgbClr val="002060"/>
                </a:solidFill>
                <a:latin typeface="Avenir Next" panose="020B0503020202020204" pitchFamily="34" charset="0"/>
              </a:rPr>
              <a:t>ЧЕРЕЗ БЕЗРАЗЛИЧИЕ</a:t>
            </a:r>
            <a:endParaRPr lang="en-US" dirty="0">
              <a:latin typeface="Avenir Next" panose="020B0503020202020204" pitchFamily="34" charset="0"/>
            </a:endParaRPr>
          </a:p>
        </p:txBody>
      </p:sp>
      <p:sp>
        <p:nvSpPr>
          <p:cNvPr id="3" name="Content Placeholder 2">
            <a:extLst>
              <a:ext uri="{FF2B5EF4-FFF2-40B4-BE49-F238E27FC236}">
                <a16:creationId xmlns="" xmlns:a16="http://schemas.microsoft.com/office/drawing/2014/main" id="{1A79FDEA-62DD-A34D-8AFD-216B38CE821C}"/>
              </a:ext>
            </a:extLst>
          </p:cNvPr>
          <p:cNvSpPr>
            <a:spLocks noGrp="1"/>
          </p:cNvSpPr>
          <p:nvPr>
            <p:ph idx="1"/>
          </p:nvPr>
        </p:nvSpPr>
        <p:spPr>
          <a:xfrm>
            <a:off x="1397765" y="2644496"/>
            <a:ext cx="8660639" cy="2691784"/>
          </a:xfrm>
        </p:spPr>
        <p:txBody>
          <a:bodyPr/>
          <a:lstStyle/>
          <a:p>
            <a:pPr fontAlgn="base">
              <a:lnSpc>
                <a:spcPct val="100000"/>
              </a:lnSpc>
            </a:pPr>
            <a:r>
              <a:rPr lang="ru-RU" b="1" dirty="0" smtClean="0">
                <a:solidFill>
                  <a:srgbClr val="002060"/>
                </a:solidFill>
              </a:rPr>
              <a:t>Отсутствующий родитель</a:t>
            </a:r>
            <a:r>
              <a:rPr lang="en-US" b="1" dirty="0" smtClean="0"/>
              <a:t>.</a:t>
            </a:r>
            <a:r>
              <a:rPr lang="en-US" dirty="0" smtClean="0"/>
              <a:t> </a:t>
            </a:r>
            <a:r>
              <a:rPr lang="ru-RU" dirty="0" smtClean="0"/>
              <a:t>Родитель </a:t>
            </a:r>
            <a:r>
              <a:rPr lang="ru-RU" b="1" dirty="0" smtClean="0"/>
              <a:t>физически</a:t>
            </a:r>
            <a:r>
              <a:rPr lang="ru-RU" dirty="0" smtClean="0"/>
              <a:t> устраняется от участия в вашей жизни</a:t>
            </a:r>
            <a:r>
              <a:rPr lang="en-US" dirty="0" smtClean="0"/>
              <a:t>.</a:t>
            </a:r>
            <a:endParaRPr lang="en-US" dirty="0"/>
          </a:p>
          <a:p>
            <a:pPr marL="0" lvl="0" indent="0" fontAlgn="base">
              <a:lnSpc>
                <a:spcPct val="100000"/>
              </a:lnSpc>
              <a:buNone/>
            </a:pPr>
            <a:endParaRPr lang="en-US" sz="1200" dirty="0"/>
          </a:p>
          <a:p>
            <a:pPr fontAlgn="base">
              <a:lnSpc>
                <a:spcPct val="100000"/>
              </a:lnSpc>
            </a:pPr>
            <a:r>
              <a:rPr lang="ru-RU" b="1" dirty="0" smtClean="0">
                <a:solidFill>
                  <a:srgbClr val="002060"/>
                </a:solidFill>
              </a:rPr>
              <a:t>Отсутствующий опекун</a:t>
            </a:r>
            <a:r>
              <a:rPr lang="en-US" b="1" dirty="0" smtClean="0">
                <a:solidFill>
                  <a:srgbClr val="002060"/>
                </a:solidFill>
              </a:rPr>
              <a:t>.</a:t>
            </a:r>
            <a:r>
              <a:rPr lang="en-US" dirty="0" smtClean="0">
                <a:solidFill>
                  <a:srgbClr val="002060"/>
                </a:solidFill>
              </a:rPr>
              <a:t> </a:t>
            </a:r>
            <a:r>
              <a:rPr lang="ru-RU" dirty="0" smtClean="0"/>
              <a:t>Родитель </a:t>
            </a:r>
            <a:r>
              <a:rPr lang="ru-RU" b="1" dirty="0" smtClean="0"/>
              <a:t>эмоционально</a:t>
            </a:r>
            <a:r>
              <a:rPr lang="ru-RU" dirty="0" smtClean="0"/>
              <a:t> отстраняется от участия в вашей жизни</a:t>
            </a:r>
            <a:r>
              <a:rPr lang="en-US" dirty="0" smtClean="0"/>
              <a:t>.</a:t>
            </a:r>
            <a:endParaRPr lang="en-US" dirty="0"/>
          </a:p>
          <a:p>
            <a:pPr>
              <a:lnSpc>
                <a:spcPct val="100000"/>
              </a:lnSpc>
            </a:pPr>
            <a:endParaRPr lang="en-US" dirty="0"/>
          </a:p>
        </p:txBody>
      </p:sp>
    </p:spTree>
    <p:extLst>
      <p:ext uri="{BB962C8B-B14F-4D97-AF65-F5344CB8AC3E}">
        <p14:creationId xmlns="" xmlns:p14="http://schemas.microsoft.com/office/powerpoint/2010/main" val="3957886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AC39541D-C0AE-9A4F-AFCB-1604D88C388D}"/>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2" name="Title 1">
            <a:extLst>
              <a:ext uri="{FF2B5EF4-FFF2-40B4-BE49-F238E27FC236}">
                <a16:creationId xmlns="" xmlns:a16="http://schemas.microsoft.com/office/drawing/2014/main" id="{92E3956C-FD19-CC4E-90EE-36D03E762446}"/>
              </a:ext>
            </a:extLst>
          </p:cNvPr>
          <p:cNvSpPr>
            <a:spLocks noGrp="1"/>
          </p:cNvSpPr>
          <p:nvPr>
            <p:ph type="title"/>
          </p:nvPr>
        </p:nvSpPr>
        <p:spPr>
          <a:xfrm>
            <a:off x="3138983" y="2548774"/>
            <a:ext cx="5854890" cy="1325563"/>
          </a:xfrm>
        </p:spPr>
        <p:txBody>
          <a:bodyPr>
            <a:noAutofit/>
          </a:bodyPr>
          <a:lstStyle/>
          <a:p>
            <a:pPr algn="ctr"/>
            <a:r>
              <a:rPr lang="en-US" sz="4800" spc="300" dirty="0">
                <a:latin typeface="Avenir Next" panose="020B0503020202020204" pitchFamily="34" charset="0"/>
              </a:rPr>
              <a:t/>
            </a:r>
            <a:br>
              <a:rPr lang="en-US" sz="4800" spc="300" dirty="0">
                <a:latin typeface="Avenir Next" panose="020B0503020202020204" pitchFamily="34" charset="0"/>
              </a:rPr>
            </a:br>
            <a:r>
              <a:rPr lang="ru-RU" sz="4800" spc="300" dirty="0" smtClean="0">
                <a:latin typeface="Avenir Next" panose="020B0503020202020204" pitchFamily="34" charset="0"/>
              </a:rPr>
              <a:t>ИСТОРИЯ </a:t>
            </a:r>
            <a:r>
              <a:rPr lang="ru-RU" sz="4800" b="1" spc="300" dirty="0" smtClean="0">
                <a:solidFill>
                  <a:srgbClr val="002060"/>
                </a:solidFill>
                <a:latin typeface="Avenir Next" panose="020B0503020202020204" pitchFamily="34" charset="0"/>
              </a:rPr>
              <a:t>МЭРИ</a:t>
            </a:r>
            <a:r>
              <a:rPr lang="en-US" sz="4800" spc="300" dirty="0">
                <a:latin typeface="Avenir Next" panose="020B0503020202020204" pitchFamily="34" charset="0"/>
              </a:rPr>
              <a:t/>
            </a:r>
            <a:br>
              <a:rPr lang="en-US" sz="4800" spc="300" dirty="0">
                <a:latin typeface="Avenir Next" panose="020B0503020202020204" pitchFamily="34" charset="0"/>
              </a:rPr>
            </a:br>
            <a:endParaRPr lang="en-US" sz="4800" spc="300" dirty="0">
              <a:latin typeface="Avenir Next" panose="020B0503020202020204" pitchFamily="34" charset="0"/>
            </a:endParaRPr>
          </a:p>
        </p:txBody>
      </p:sp>
    </p:spTree>
    <p:extLst>
      <p:ext uri="{BB962C8B-B14F-4D97-AF65-F5344CB8AC3E}">
        <p14:creationId xmlns="" xmlns:p14="http://schemas.microsoft.com/office/powerpoint/2010/main" val="4292553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7A66D22-8CB4-EF4C-9ABB-9FD96E60A52E}"/>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 xmlns:a16="http://schemas.microsoft.com/office/drawing/2014/main" id="{0ADFF640-304B-A64D-B094-A89AB40804C1}"/>
              </a:ext>
            </a:extLst>
          </p:cNvPr>
          <p:cNvSpPr>
            <a:spLocks noGrp="1"/>
          </p:cNvSpPr>
          <p:nvPr>
            <p:ph type="title"/>
          </p:nvPr>
        </p:nvSpPr>
        <p:spPr>
          <a:xfrm>
            <a:off x="128514" y="1798147"/>
            <a:ext cx="10515600" cy="1325563"/>
          </a:xfrm>
        </p:spPr>
        <p:txBody>
          <a:bodyPr>
            <a:normAutofit fontScale="90000"/>
          </a:bodyPr>
          <a:lstStyle/>
          <a:p>
            <a:pPr algn="ctr"/>
            <a:r>
              <a:rPr lang="ru-RU" dirty="0" smtClean="0">
                <a:latin typeface="Avenir Next" panose="020B0503020202020204" pitchFamily="34" charset="0"/>
              </a:rPr>
              <a:t>КАКОВЫ ПОСЛЕДСТВИЯ</a:t>
            </a:r>
            <a:r>
              <a:rPr lang="en-US" dirty="0">
                <a:latin typeface="Avenir Next" panose="020B0503020202020204" pitchFamily="34" charset="0"/>
              </a:rPr>
              <a:t/>
            </a:r>
            <a:br>
              <a:rPr lang="en-US" dirty="0">
                <a:latin typeface="Avenir Next" panose="020B0503020202020204" pitchFamily="34" charset="0"/>
              </a:rPr>
            </a:br>
            <a:r>
              <a:rPr lang="ru-RU" b="1" dirty="0" smtClean="0">
                <a:solidFill>
                  <a:srgbClr val="002060"/>
                </a:solidFill>
                <a:latin typeface="Avenir Next" panose="020B0503020202020204" pitchFamily="34" charset="0"/>
              </a:rPr>
              <a:t>ЭМОЦИОНАЛЬНОЙ ЖЕСТОКОСТИ</a:t>
            </a:r>
            <a:r>
              <a:rPr lang="en-US" b="1" dirty="0" smtClean="0">
                <a:solidFill>
                  <a:srgbClr val="002060"/>
                </a:solidFill>
                <a:latin typeface="Avenir Next" panose="020B0503020202020204" pitchFamily="34" charset="0"/>
              </a:rPr>
              <a:t>?</a:t>
            </a:r>
            <a:r>
              <a:rPr lang="en-US" b="1" dirty="0">
                <a:solidFill>
                  <a:srgbClr val="002060"/>
                </a:solidFill>
                <a:latin typeface="Avenir Next" panose="020B0503020202020204" pitchFamily="34" charset="0"/>
              </a:rPr>
              <a:t/>
            </a:r>
            <a:br>
              <a:rPr lang="en-US" b="1" dirty="0">
                <a:solidFill>
                  <a:srgbClr val="002060"/>
                </a:solidFill>
                <a:latin typeface="Avenir Next" panose="020B0503020202020204" pitchFamily="34" charset="0"/>
              </a:rPr>
            </a:br>
            <a:endParaRPr lang="en-US" b="1" dirty="0">
              <a:solidFill>
                <a:srgbClr val="00206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28ED8EC3-B5A2-774D-9509-F9607362F17E}"/>
              </a:ext>
            </a:extLst>
          </p:cNvPr>
          <p:cNvSpPr>
            <a:spLocks noGrp="1"/>
          </p:cNvSpPr>
          <p:nvPr>
            <p:ph idx="1"/>
          </p:nvPr>
        </p:nvSpPr>
        <p:spPr>
          <a:xfrm>
            <a:off x="1624080" y="3289106"/>
            <a:ext cx="7629099" cy="2402006"/>
          </a:xfrm>
        </p:spPr>
        <p:txBody>
          <a:bodyPr>
            <a:normAutofit/>
          </a:bodyPr>
          <a:lstStyle/>
          <a:p>
            <a:pPr marL="0" indent="0" algn="ctr">
              <a:lnSpc>
                <a:spcPct val="100000"/>
              </a:lnSpc>
              <a:buNone/>
            </a:pPr>
            <a:r>
              <a:rPr lang="ru-RU" dirty="0" smtClean="0"/>
              <a:t>Пребывание в эмоционально или словесно оскорбительных отношениях может иметь </a:t>
            </a:r>
            <a:r>
              <a:rPr lang="ru-RU" b="1" dirty="0" smtClean="0"/>
              <a:t>долгосрочные последствия </a:t>
            </a:r>
            <a:r>
              <a:rPr lang="ru-RU" dirty="0" smtClean="0"/>
              <a:t>для вашего физического и психического здоровья, приводя к хронической боли, депрессии или тревоге</a:t>
            </a:r>
            <a:r>
              <a:rPr lang="en-US" dirty="0" smtClean="0"/>
              <a:t>. </a:t>
            </a:r>
            <a:endParaRPr lang="en-US" dirty="0"/>
          </a:p>
          <a:p>
            <a:pPr marL="0" indent="0" algn="ctr">
              <a:lnSpc>
                <a:spcPct val="100000"/>
              </a:lnSpc>
              <a:buNone/>
            </a:pPr>
            <a:endParaRPr lang="en-US" dirty="0"/>
          </a:p>
        </p:txBody>
      </p:sp>
    </p:spTree>
    <p:extLst>
      <p:ext uri="{BB962C8B-B14F-4D97-AF65-F5344CB8AC3E}">
        <p14:creationId xmlns="" xmlns:p14="http://schemas.microsoft.com/office/powerpoint/2010/main" val="145994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EA2AFC-385F-D14F-AF0D-769740DB26BA}"/>
              </a:ext>
            </a:extLst>
          </p:cNvPr>
          <p:cNvSpPr>
            <a:spLocks noGrp="1"/>
          </p:cNvSpPr>
          <p:nvPr>
            <p:ph type="title"/>
          </p:nvPr>
        </p:nvSpPr>
        <p:spPr/>
        <p:txBody>
          <a:bodyPr/>
          <a:lstStyle/>
          <a:p>
            <a:endParaRPr lang="en-US"/>
          </a:p>
        </p:txBody>
      </p:sp>
      <p:pic>
        <p:nvPicPr>
          <p:cNvPr id="4" name="Picture 3">
            <a:extLst>
              <a:ext uri="{FF2B5EF4-FFF2-40B4-BE49-F238E27FC236}">
                <a16:creationId xmlns="" xmlns:a16="http://schemas.microsoft.com/office/drawing/2014/main" id="{853405D8-3876-6C4C-92D8-45DABD78ABC2}"/>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 xmlns:a16="http://schemas.microsoft.com/office/drawing/2014/main" id="{2F979ED8-7024-494C-9A91-8598E082ACA4}"/>
              </a:ext>
            </a:extLst>
          </p:cNvPr>
          <p:cNvSpPr>
            <a:spLocks noGrp="1"/>
          </p:cNvSpPr>
          <p:nvPr>
            <p:ph idx="1"/>
          </p:nvPr>
        </p:nvSpPr>
        <p:spPr>
          <a:xfrm>
            <a:off x="701720" y="1757384"/>
            <a:ext cx="9725170" cy="4848131"/>
          </a:xfrm>
        </p:spPr>
        <p:txBody>
          <a:bodyPr>
            <a:normAutofit fontScale="92500" lnSpcReduction="10000"/>
          </a:bodyPr>
          <a:lstStyle/>
          <a:p>
            <a:pPr>
              <a:lnSpc>
                <a:spcPct val="100000"/>
              </a:lnSpc>
            </a:pPr>
            <a:r>
              <a:rPr lang="ru-RU" b="1" dirty="0" smtClean="0">
                <a:solidFill>
                  <a:srgbClr val="002060"/>
                </a:solidFill>
              </a:rPr>
              <a:t>Сомневаться в том, что правильно запомнили событие</a:t>
            </a:r>
            <a:r>
              <a:rPr lang="en-US" dirty="0" smtClean="0"/>
              <a:t>: “</a:t>
            </a:r>
            <a:r>
              <a:rPr lang="ru-RU" dirty="0" smtClean="0"/>
              <a:t>Это действительно произошло</a:t>
            </a:r>
            <a:r>
              <a:rPr lang="en-US" dirty="0" smtClean="0"/>
              <a:t>?” (</a:t>
            </a:r>
            <a:r>
              <a:rPr lang="ru-RU" dirty="0" smtClean="0"/>
              <a:t>Доведение до умопомешательства</a:t>
            </a:r>
            <a:r>
              <a:rPr lang="en-US" dirty="0" smtClean="0"/>
              <a:t>)</a:t>
            </a:r>
            <a:endParaRPr lang="en-US" dirty="0"/>
          </a:p>
          <a:p>
            <a:pPr>
              <a:lnSpc>
                <a:spcPct val="100000"/>
              </a:lnSpc>
            </a:pPr>
            <a:r>
              <a:rPr lang="ru-RU" b="1" dirty="0" smtClean="0">
                <a:solidFill>
                  <a:srgbClr val="002060"/>
                </a:solidFill>
              </a:rPr>
              <a:t>Изменять свое поведение, опасаясь </a:t>
            </a:r>
            <a:r>
              <a:rPr lang="ru-RU" dirty="0" smtClean="0"/>
              <a:t>расстроить своего партнера, или действовать более агрессивно или пассивно, чем вы бы действовали в нормальных условиях</a:t>
            </a:r>
            <a:r>
              <a:rPr lang="en-US" dirty="0" smtClean="0"/>
              <a:t>.</a:t>
            </a:r>
            <a:endParaRPr lang="en-US" dirty="0"/>
          </a:p>
          <a:p>
            <a:pPr>
              <a:lnSpc>
                <a:spcPct val="100000"/>
              </a:lnSpc>
            </a:pPr>
            <a:r>
              <a:rPr lang="ru-RU" b="1" dirty="0" smtClean="0">
                <a:solidFill>
                  <a:srgbClr val="002060"/>
                </a:solidFill>
              </a:rPr>
              <a:t>Испытывать чувство стыда </a:t>
            </a:r>
            <a:r>
              <a:rPr lang="ru-RU" dirty="0" smtClean="0"/>
              <a:t>и вины</a:t>
            </a:r>
            <a:r>
              <a:rPr lang="en-US" dirty="0" smtClean="0"/>
              <a:t>.</a:t>
            </a:r>
            <a:endParaRPr lang="en-US" dirty="0"/>
          </a:p>
          <a:p>
            <a:pPr>
              <a:lnSpc>
                <a:spcPct val="100000"/>
              </a:lnSpc>
            </a:pPr>
            <a:r>
              <a:rPr lang="ru-RU" b="1" dirty="0" smtClean="0">
                <a:solidFill>
                  <a:srgbClr val="002060"/>
                </a:solidFill>
              </a:rPr>
              <a:t>Быть в постоянном страхе </a:t>
            </a:r>
            <a:r>
              <a:rPr lang="ru-RU" dirty="0" smtClean="0"/>
              <a:t>обидеть вашего партнера</a:t>
            </a:r>
            <a:r>
              <a:rPr lang="en-US" dirty="0" smtClean="0"/>
              <a:t>.</a:t>
            </a:r>
            <a:endParaRPr lang="en-US" dirty="0"/>
          </a:p>
          <a:p>
            <a:pPr>
              <a:lnSpc>
                <a:spcPct val="100000"/>
              </a:lnSpc>
            </a:pPr>
            <a:r>
              <a:rPr lang="ru-RU" b="1" dirty="0" smtClean="0">
                <a:solidFill>
                  <a:srgbClr val="002060"/>
                </a:solidFill>
              </a:rPr>
              <a:t>Чувствовать себя бессильным </a:t>
            </a:r>
            <a:r>
              <a:rPr lang="ru-RU" dirty="0" smtClean="0"/>
              <a:t>и безнадежным</a:t>
            </a:r>
            <a:r>
              <a:rPr lang="en-US" dirty="0" smtClean="0"/>
              <a:t>.</a:t>
            </a:r>
            <a:endParaRPr lang="en-US" dirty="0"/>
          </a:p>
          <a:p>
            <a:pPr>
              <a:lnSpc>
                <a:spcPct val="100000"/>
              </a:lnSpc>
            </a:pPr>
            <a:r>
              <a:rPr lang="ru-RU" b="1" dirty="0" smtClean="0">
                <a:solidFill>
                  <a:srgbClr val="002060"/>
                </a:solidFill>
              </a:rPr>
              <a:t>Чувствовать, что вами манипулируют</a:t>
            </a:r>
            <a:r>
              <a:rPr lang="en-US" dirty="0" smtClean="0"/>
              <a:t>, </a:t>
            </a:r>
            <a:r>
              <a:rPr lang="ru-RU" dirty="0" smtClean="0"/>
              <a:t>используют и контролируют</a:t>
            </a:r>
            <a:r>
              <a:rPr lang="en-US" dirty="0" smtClean="0"/>
              <a:t>.</a:t>
            </a:r>
            <a:endParaRPr lang="en-US" dirty="0"/>
          </a:p>
          <a:p>
            <a:pPr lvl="0">
              <a:lnSpc>
                <a:spcPct val="100000"/>
              </a:lnSpc>
            </a:pPr>
            <a:r>
              <a:rPr lang="ru-RU" b="1" dirty="0" smtClean="0">
                <a:solidFill>
                  <a:srgbClr val="002060"/>
                </a:solidFill>
              </a:rPr>
              <a:t>Испытывать чувство ненужности</a:t>
            </a:r>
            <a:r>
              <a:rPr lang="en-US" b="1" dirty="0" smtClean="0">
                <a:solidFill>
                  <a:srgbClr val="002060"/>
                </a:solidFill>
              </a:rPr>
              <a:t>.</a:t>
            </a:r>
            <a:endParaRPr lang="en-US" b="1" dirty="0">
              <a:solidFill>
                <a:srgbClr val="002060"/>
              </a:solidFill>
            </a:endParaRPr>
          </a:p>
          <a:p>
            <a:pPr>
              <a:lnSpc>
                <a:spcPct val="100000"/>
              </a:lnSpc>
            </a:pPr>
            <a:endParaRPr lang="en-US" dirty="0"/>
          </a:p>
        </p:txBody>
      </p:sp>
      <p:sp>
        <p:nvSpPr>
          <p:cNvPr id="6" name="TextBox 5">
            <a:extLst>
              <a:ext uri="{FF2B5EF4-FFF2-40B4-BE49-F238E27FC236}">
                <a16:creationId xmlns="" xmlns:a16="http://schemas.microsoft.com/office/drawing/2014/main" id="{0920EDA8-3D84-F844-9E0A-D6F863B850DC}"/>
              </a:ext>
            </a:extLst>
          </p:cNvPr>
          <p:cNvSpPr txBox="1"/>
          <p:nvPr/>
        </p:nvSpPr>
        <p:spPr>
          <a:xfrm>
            <a:off x="412315" y="1388052"/>
            <a:ext cx="8355904" cy="461665"/>
          </a:xfrm>
          <a:prstGeom prst="rect">
            <a:avLst/>
          </a:prstGeom>
          <a:noFill/>
        </p:spPr>
        <p:txBody>
          <a:bodyPr wrap="square" rtlCol="0">
            <a:spAutoFit/>
          </a:bodyPr>
          <a:lstStyle/>
          <a:p>
            <a:r>
              <a:rPr lang="ru-RU" sz="2400" dirty="0" smtClean="0"/>
              <a:t>Вы также можете</a:t>
            </a:r>
            <a:r>
              <a:rPr lang="en-US" sz="2400" dirty="0" smtClean="0"/>
              <a:t>:</a:t>
            </a:r>
            <a:endParaRPr lang="en-US" sz="2400" dirty="0"/>
          </a:p>
        </p:txBody>
      </p:sp>
    </p:spTree>
    <p:extLst>
      <p:ext uri="{BB962C8B-B14F-4D97-AF65-F5344CB8AC3E}">
        <p14:creationId xmlns="" xmlns:p14="http://schemas.microsoft.com/office/powerpoint/2010/main" val="1633931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5F31525-FBEA-6C4B-A925-A40C5A366B55}"/>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 xmlns:a16="http://schemas.microsoft.com/office/drawing/2014/main" id="{EB34678D-DE6C-8B48-A562-65C0F653DD9E}"/>
              </a:ext>
            </a:extLst>
          </p:cNvPr>
          <p:cNvSpPr>
            <a:spLocks noGrp="1"/>
          </p:cNvSpPr>
          <p:nvPr>
            <p:ph type="title"/>
          </p:nvPr>
        </p:nvSpPr>
        <p:spPr>
          <a:xfrm>
            <a:off x="704851" y="1429655"/>
            <a:ext cx="9094244" cy="1325563"/>
          </a:xfrm>
        </p:spPr>
        <p:txBody>
          <a:bodyPr>
            <a:normAutofit fontScale="90000"/>
          </a:bodyPr>
          <a:lstStyle/>
          <a:p>
            <a:pPr algn="ctr">
              <a:lnSpc>
                <a:spcPct val="100000"/>
              </a:lnSpc>
            </a:pPr>
            <a:r>
              <a:rPr lang="en-US" dirty="0">
                <a:latin typeface="Avenir Next" panose="020B0503020202020204" pitchFamily="34" charset="0"/>
              </a:rPr>
              <a:t/>
            </a:r>
            <a:br>
              <a:rPr lang="en-US" dirty="0">
                <a:latin typeface="Avenir Next" panose="020B0503020202020204" pitchFamily="34" charset="0"/>
              </a:rPr>
            </a:br>
            <a:r>
              <a:rPr lang="ru-RU" b="1" dirty="0" smtClean="0"/>
              <a:t>ЧТО ТАКОЕ АНАЛИЗ</a:t>
            </a:r>
            <a:br>
              <a:rPr lang="ru-RU" b="1" dirty="0" smtClean="0"/>
            </a:br>
            <a:r>
              <a:rPr lang="en-US" dirty="0" smtClean="0">
                <a:latin typeface="Avenir Next" panose="020B0503020202020204" pitchFamily="34" charset="0"/>
              </a:rPr>
              <a:t> </a:t>
            </a:r>
            <a:r>
              <a:rPr lang="ru-RU" b="1" dirty="0" smtClean="0">
                <a:solidFill>
                  <a:srgbClr val="002060"/>
                </a:solidFill>
                <a:latin typeface="Avenir Next" panose="020B0503020202020204" pitchFamily="34" charset="0"/>
              </a:rPr>
              <a:t>ЭМОЦИОНАЛЬНОГО НАСИЛИЯ</a:t>
            </a:r>
            <a:r>
              <a:rPr lang="en-US" b="1" dirty="0" smtClean="0">
                <a:solidFill>
                  <a:srgbClr val="002060"/>
                </a:solidFill>
                <a:latin typeface="Avenir Next" panose="020B0503020202020204" pitchFamily="34" charset="0"/>
              </a:rPr>
              <a:t>?</a:t>
            </a:r>
            <a:r>
              <a:rPr lang="en-US" b="1" dirty="0">
                <a:solidFill>
                  <a:srgbClr val="002060"/>
                </a:solidFill>
                <a:latin typeface="Avenir Next" panose="020B0503020202020204" pitchFamily="34" charset="0"/>
              </a:rPr>
              <a:t/>
            </a:r>
            <a:br>
              <a:rPr lang="en-US" b="1" dirty="0">
                <a:solidFill>
                  <a:srgbClr val="002060"/>
                </a:solidFill>
                <a:latin typeface="Avenir Next" panose="020B0503020202020204" pitchFamily="34" charset="0"/>
              </a:rPr>
            </a:br>
            <a:endParaRPr lang="en-US" b="1" dirty="0">
              <a:solidFill>
                <a:srgbClr val="00206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BE708B46-8AB1-1C43-883C-B6A26408AD28}"/>
              </a:ext>
            </a:extLst>
          </p:cNvPr>
          <p:cNvSpPr>
            <a:spLocks noGrp="1"/>
          </p:cNvSpPr>
          <p:nvPr>
            <p:ph idx="1"/>
          </p:nvPr>
        </p:nvSpPr>
        <p:spPr>
          <a:xfrm>
            <a:off x="1861789" y="3244999"/>
            <a:ext cx="7091149" cy="2623545"/>
          </a:xfrm>
        </p:spPr>
        <p:txBody>
          <a:bodyPr>
            <a:normAutofit/>
          </a:bodyPr>
          <a:lstStyle/>
          <a:p>
            <a:pPr marL="0" indent="0" algn="ctr">
              <a:lnSpc>
                <a:spcPct val="100000"/>
              </a:lnSpc>
              <a:buNone/>
            </a:pPr>
            <a:r>
              <a:rPr lang="ru-RU" b="1" dirty="0" smtClean="0">
                <a:solidFill>
                  <a:srgbClr val="002060"/>
                </a:solidFill>
              </a:rPr>
              <a:t>Уделите внимание и поразмышляйте над следующими вопросами. </a:t>
            </a:r>
            <a:r>
              <a:rPr lang="ru-RU" dirty="0" smtClean="0"/>
              <a:t>Возможно, ваш партнер вел себя так, как будто все в порядке, хотя очевидно, что не все было в порядке</a:t>
            </a:r>
            <a:r>
              <a:rPr lang="en-US" dirty="0" smtClean="0"/>
              <a:t>.</a:t>
            </a:r>
            <a:endParaRPr lang="en-US" dirty="0"/>
          </a:p>
          <a:p>
            <a:pPr marL="0" indent="0" algn="ctr">
              <a:lnSpc>
                <a:spcPct val="100000"/>
              </a:lnSpc>
              <a:buNone/>
            </a:pPr>
            <a:endParaRPr lang="en-US" dirty="0"/>
          </a:p>
        </p:txBody>
      </p:sp>
    </p:spTree>
    <p:extLst>
      <p:ext uri="{BB962C8B-B14F-4D97-AF65-F5344CB8AC3E}">
        <p14:creationId xmlns="" xmlns:p14="http://schemas.microsoft.com/office/powerpoint/2010/main" val="3126722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D754B9-EEB4-274D-8056-3F8BEFD85619}"/>
              </a:ext>
            </a:extLst>
          </p:cNvPr>
          <p:cNvSpPr>
            <a:spLocks noGrp="1"/>
          </p:cNvSpPr>
          <p:nvPr>
            <p:ph type="title"/>
          </p:nvPr>
        </p:nvSpPr>
        <p:spPr/>
        <p:txBody>
          <a:bodyPr/>
          <a:lstStyle/>
          <a:p>
            <a:endParaRPr lang="en-US"/>
          </a:p>
        </p:txBody>
      </p:sp>
      <p:pic>
        <p:nvPicPr>
          <p:cNvPr id="4" name="Picture 3">
            <a:extLst>
              <a:ext uri="{FF2B5EF4-FFF2-40B4-BE49-F238E27FC236}">
                <a16:creationId xmlns="" xmlns:a16="http://schemas.microsoft.com/office/drawing/2014/main" id="{435F2982-16F8-9542-B956-0A08F84D1C3E}"/>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 xmlns:a16="http://schemas.microsoft.com/office/drawing/2014/main" id="{AC56BE43-9653-6B40-B69D-7A482ED9C0FF}"/>
              </a:ext>
            </a:extLst>
          </p:cNvPr>
          <p:cNvSpPr>
            <a:spLocks noGrp="1"/>
          </p:cNvSpPr>
          <p:nvPr>
            <p:ph idx="1"/>
          </p:nvPr>
        </p:nvSpPr>
        <p:spPr>
          <a:xfrm>
            <a:off x="633483" y="1880217"/>
            <a:ext cx="9288439" cy="4351338"/>
          </a:xfrm>
        </p:spPr>
        <p:txBody>
          <a:bodyPr>
            <a:normAutofit lnSpcReduction="10000"/>
          </a:bodyPr>
          <a:lstStyle/>
          <a:p>
            <a:pPr marL="514350" lvl="0" indent="-514350">
              <a:buFont typeface="+mj-lt"/>
              <a:buAutoNum type="arabicPeriod"/>
            </a:pPr>
            <a:r>
              <a:rPr lang="ru-RU" dirty="0" smtClean="0"/>
              <a:t>Считаете ли вы, что не можете обсуждать с вашим партнером вопросы, которые вас беспокоят?</a:t>
            </a:r>
          </a:p>
          <a:p>
            <a:pPr marL="514350" lvl="0" indent="-514350">
              <a:buFont typeface="+mj-lt"/>
              <a:buAutoNum type="arabicPeriod"/>
            </a:pPr>
            <a:r>
              <a:rPr lang="ru-RU" dirty="0" smtClean="0"/>
              <a:t>Часто ли ваш партнер критикует вас, унижает или подрывает вашу самооценку?</a:t>
            </a:r>
          </a:p>
          <a:p>
            <a:pPr marL="514350" lvl="0" indent="-514350">
              <a:buFont typeface="+mj-lt"/>
              <a:buAutoNum type="arabicPeriod"/>
            </a:pPr>
            <a:r>
              <a:rPr lang="ru-RU" dirty="0" smtClean="0"/>
              <a:t>Высмеивает ли вас ваш партнер за то, как вы выражаете себя?</a:t>
            </a:r>
          </a:p>
          <a:p>
            <a:pPr marL="514350" lvl="0" indent="-514350">
              <a:buFont typeface="+mj-lt"/>
              <a:buAutoNum type="arabicPeriod"/>
            </a:pPr>
            <a:r>
              <a:rPr lang="ru-RU" dirty="0" smtClean="0"/>
              <a:t>Ваш партнер пытается изолировать вас от друзей, семьи или групп?</a:t>
            </a:r>
          </a:p>
          <a:p>
            <a:pPr marL="514350" lvl="0" indent="-514350">
              <a:buFont typeface="+mj-lt"/>
              <a:buAutoNum type="arabicPeriod"/>
            </a:pPr>
            <a:r>
              <a:rPr lang="ru-RU" dirty="0" smtClean="0"/>
              <a:t>Ограничивает ли ваш партнер доступ к работе или материальным ресурсам?</a:t>
            </a:r>
          </a:p>
          <a:p>
            <a:endParaRPr lang="en-US" dirty="0"/>
          </a:p>
        </p:txBody>
      </p:sp>
    </p:spTree>
    <p:extLst>
      <p:ext uri="{BB962C8B-B14F-4D97-AF65-F5344CB8AC3E}">
        <p14:creationId xmlns="" xmlns:p14="http://schemas.microsoft.com/office/powerpoint/2010/main" val="1950252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0BA231-4DF0-D042-A583-C01093CE2CFC}"/>
              </a:ext>
            </a:extLst>
          </p:cNvPr>
          <p:cNvSpPr>
            <a:spLocks noGrp="1"/>
          </p:cNvSpPr>
          <p:nvPr>
            <p:ph type="title"/>
          </p:nvPr>
        </p:nvSpPr>
        <p:spPr/>
        <p:txBody>
          <a:bodyPr/>
          <a:lstStyle/>
          <a:p>
            <a:endParaRPr lang="en-US"/>
          </a:p>
        </p:txBody>
      </p:sp>
      <p:pic>
        <p:nvPicPr>
          <p:cNvPr id="4" name="Picture 3">
            <a:extLst>
              <a:ext uri="{FF2B5EF4-FFF2-40B4-BE49-F238E27FC236}">
                <a16:creationId xmlns="" xmlns:a16="http://schemas.microsoft.com/office/drawing/2014/main" id="{0E34C7E9-0135-6F4B-8AE1-701E5AB9F92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 xmlns:a16="http://schemas.microsoft.com/office/drawing/2014/main" id="{D6D24F89-7EAF-E843-90E6-E882A91E7C31}"/>
              </a:ext>
            </a:extLst>
          </p:cNvPr>
          <p:cNvSpPr>
            <a:spLocks noGrp="1"/>
          </p:cNvSpPr>
          <p:nvPr>
            <p:ph idx="1"/>
          </p:nvPr>
        </p:nvSpPr>
        <p:spPr>
          <a:xfrm>
            <a:off x="688072" y="1825625"/>
            <a:ext cx="8646994" cy="4351338"/>
          </a:xfrm>
        </p:spPr>
        <p:txBody>
          <a:bodyPr/>
          <a:lstStyle/>
          <a:p>
            <a:pPr marL="514350" lvl="0" indent="-514350">
              <a:buNone/>
            </a:pPr>
            <a:r>
              <a:rPr lang="ru-RU" dirty="0" smtClean="0"/>
              <a:t>6. Ваш партнер когда-либо крал у вас? </a:t>
            </a:r>
            <a:endParaRPr lang="ru-RU" dirty="0" smtClean="0"/>
          </a:p>
          <a:p>
            <a:pPr marL="514350" lvl="0" indent="-514350">
              <a:buNone/>
            </a:pPr>
            <a:r>
              <a:rPr lang="ru-RU" dirty="0" smtClean="0"/>
              <a:t> </a:t>
            </a:r>
            <a:r>
              <a:rPr lang="ru-RU" dirty="0" smtClean="0"/>
              <a:t>  </a:t>
            </a:r>
            <a:r>
              <a:rPr lang="ru-RU" dirty="0" smtClean="0"/>
              <a:t>Или </a:t>
            </a:r>
            <a:r>
              <a:rPr lang="ru-RU" dirty="0" smtClean="0"/>
              <a:t>оставлял на вас свои долги?</a:t>
            </a:r>
          </a:p>
          <a:p>
            <a:pPr marL="514350" lvl="0" indent="-514350">
              <a:buNone/>
            </a:pPr>
            <a:r>
              <a:rPr lang="ru-RU" dirty="0" smtClean="0"/>
              <a:t>7. Ваши отношения качаются взад – вперед: вы либо очень близки, либо общение вообще отсутствует?</a:t>
            </a:r>
          </a:p>
          <a:p>
            <a:pPr marL="514350" lvl="0" indent="-514350">
              <a:buNone/>
            </a:pPr>
            <a:r>
              <a:rPr lang="ru-RU" dirty="0" smtClean="0"/>
              <a:t>8. Чувствуете ли вы иногда себя в ловушке в ваших отношениях?</a:t>
            </a:r>
          </a:p>
          <a:p>
            <a:pPr marL="514350" lvl="0" indent="-514350">
              <a:buNone/>
            </a:pPr>
            <a:r>
              <a:rPr lang="ru-RU" dirty="0" smtClean="0"/>
              <a:t>9. Выбрасывал ли когда-либо или уничтожал ваш партнер вещи, которые принадлежали вам?</a:t>
            </a:r>
          </a:p>
          <a:p>
            <a:pPr marL="514350" indent="-514350">
              <a:buNone/>
            </a:pPr>
            <a:r>
              <a:rPr lang="ru-RU" dirty="0" smtClean="0"/>
              <a:t>10. </a:t>
            </a:r>
            <a:r>
              <a:rPr lang="en-US" dirty="0" err="1" smtClean="0"/>
              <a:t>Вы</a:t>
            </a:r>
            <a:r>
              <a:rPr lang="en-US" dirty="0" smtClean="0"/>
              <a:t> </a:t>
            </a:r>
            <a:r>
              <a:rPr lang="en-US" dirty="0" err="1" smtClean="0"/>
              <a:t>боитесь</a:t>
            </a:r>
            <a:r>
              <a:rPr lang="en-US" dirty="0" smtClean="0"/>
              <a:t> </a:t>
            </a:r>
            <a:r>
              <a:rPr lang="en-US" dirty="0" err="1" smtClean="0"/>
              <a:t>своего</a:t>
            </a:r>
            <a:r>
              <a:rPr lang="en-US" dirty="0" smtClean="0"/>
              <a:t> </a:t>
            </a:r>
            <a:r>
              <a:rPr lang="en-US" dirty="0" err="1" smtClean="0"/>
              <a:t>партнера</a:t>
            </a:r>
            <a:r>
              <a:rPr lang="en-US" dirty="0" smtClean="0"/>
              <a:t>?</a:t>
            </a:r>
            <a:endParaRPr lang="en-US" dirty="0"/>
          </a:p>
          <a:p>
            <a:pPr marL="514350" indent="-514350">
              <a:buFont typeface="+mj-lt"/>
              <a:buAutoNum type="arabicPeriod"/>
            </a:pPr>
            <a:endParaRPr lang="en-US" dirty="0"/>
          </a:p>
        </p:txBody>
      </p:sp>
    </p:spTree>
    <p:extLst>
      <p:ext uri="{BB962C8B-B14F-4D97-AF65-F5344CB8AC3E}">
        <p14:creationId xmlns="" xmlns:p14="http://schemas.microsoft.com/office/powerpoint/2010/main" val="3130370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E73A7DD-8655-4140-8C3D-8D9F85F89306}"/>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2" name="Title 1">
            <a:extLst>
              <a:ext uri="{FF2B5EF4-FFF2-40B4-BE49-F238E27FC236}">
                <a16:creationId xmlns="" xmlns:a16="http://schemas.microsoft.com/office/drawing/2014/main" id="{A1ACF4DE-162C-8740-9D38-45B218B6BCA8}"/>
              </a:ext>
            </a:extLst>
          </p:cNvPr>
          <p:cNvSpPr>
            <a:spLocks noGrp="1"/>
          </p:cNvSpPr>
          <p:nvPr>
            <p:ph type="title"/>
          </p:nvPr>
        </p:nvSpPr>
        <p:spPr>
          <a:xfrm>
            <a:off x="1912368" y="2959331"/>
            <a:ext cx="7765577" cy="1737929"/>
          </a:xfrm>
        </p:spPr>
        <p:txBody>
          <a:bodyPr>
            <a:normAutofit fontScale="90000"/>
          </a:bodyPr>
          <a:lstStyle/>
          <a:p>
            <a:pPr algn="ctr">
              <a:lnSpc>
                <a:spcPct val="100000"/>
              </a:lnSpc>
            </a:pPr>
            <a:r>
              <a:rPr lang="ru-RU" b="1" dirty="0" smtClean="0"/>
              <a:t>КАК СЛЕДУЕТ </a:t>
            </a:r>
            <a:r>
              <a:rPr lang="ru-RU" b="1" dirty="0" smtClean="0">
                <a:solidFill>
                  <a:srgbClr val="002060"/>
                </a:solidFill>
                <a:latin typeface="Avenir Next" panose="020B0503020202020204" pitchFamily="34" charset="0"/>
              </a:rPr>
              <a:t>ХРИСТИАНИНУ</a:t>
            </a:r>
            <a:r>
              <a:rPr lang="ru-RU" b="1" dirty="0" smtClean="0"/>
              <a:t> РЕАГИРОВАТЬ НА ЖЕСТОКОЕ ОБРАЩЕНИЕ В ОТНОШЕНИИ ДРУГА/ПОДРУГИ?</a:t>
            </a:r>
            <a:br>
              <a:rPr lang="ru-RU" b="1" dirty="0" smtClean="0"/>
            </a:br>
            <a:endParaRPr lang="en-US" dirty="0">
              <a:latin typeface="Avenir Next" panose="020B0503020202020204" pitchFamily="34" charset="0"/>
            </a:endParaRPr>
          </a:p>
        </p:txBody>
      </p:sp>
    </p:spTree>
    <p:extLst>
      <p:ext uri="{BB962C8B-B14F-4D97-AF65-F5344CB8AC3E}">
        <p14:creationId xmlns="" xmlns:p14="http://schemas.microsoft.com/office/powerpoint/2010/main" val="3574570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A472B5F-B743-144B-91CF-C3703A7F702D}"/>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 xmlns:a16="http://schemas.microsoft.com/office/drawing/2014/main" id="{4364C5BC-1FD4-B147-AD8A-E1AFA726992D}"/>
              </a:ext>
            </a:extLst>
          </p:cNvPr>
          <p:cNvSpPr>
            <a:spLocks noGrp="1"/>
          </p:cNvSpPr>
          <p:nvPr>
            <p:ph type="title"/>
          </p:nvPr>
        </p:nvSpPr>
        <p:spPr>
          <a:xfrm>
            <a:off x="729018" y="1743551"/>
            <a:ext cx="9192902" cy="1325563"/>
          </a:xfrm>
        </p:spPr>
        <p:txBody>
          <a:bodyPr>
            <a:noAutofit/>
          </a:bodyPr>
          <a:lstStyle/>
          <a:p>
            <a:pPr algn="ctr">
              <a:lnSpc>
                <a:spcPct val="100000"/>
              </a:lnSpc>
            </a:pPr>
            <a:r>
              <a:rPr lang="ru-RU" sz="3600" b="1" dirty="0" smtClean="0">
                <a:solidFill>
                  <a:srgbClr val="002060"/>
                </a:solidFill>
                <a:latin typeface="Avenir Next" panose="020B0503020202020204" pitchFamily="34" charset="0"/>
              </a:rPr>
              <a:t>ОБЩИЕ РУКОВОДЯЩИЕ ПРИНЦИПЫ </a:t>
            </a:r>
            <a:r>
              <a:rPr lang="ru-RU" sz="3600" dirty="0" smtClean="0">
                <a:latin typeface="Avenir Next" panose="020B0503020202020204" pitchFamily="34" charset="0"/>
              </a:rPr>
              <a:t>ДЛЯ РЕШЕНИЯ ТАКОЙ СИТУАЦИИ</a:t>
            </a:r>
            <a:r>
              <a:rPr lang="en-US" sz="3600" dirty="0" smtClean="0">
                <a:latin typeface="Avenir Next" panose="020B0503020202020204" pitchFamily="34" charset="0"/>
              </a:rPr>
              <a:t>: </a:t>
            </a:r>
            <a:r>
              <a:rPr lang="en-US" sz="3600" dirty="0">
                <a:latin typeface="Avenir Next" panose="020B0503020202020204" pitchFamily="34" charset="0"/>
              </a:rPr>
              <a:t/>
            </a:r>
            <a:br>
              <a:rPr lang="en-US" sz="3600" dirty="0">
                <a:latin typeface="Avenir Next" panose="020B0503020202020204" pitchFamily="34" charset="0"/>
              </a:rPr>
            </a:br>
            <a:endParaRPr lang="en-US" sz="3600" dirty="0">
              <a:latin typeface="Avenir Next" panose="020B0503020202020204" pitchFamily="34" charset="0"/>
            </a:endParaRPr>
          </a:p>
        </p:txBody>
      </p:sp>
      <p:sp>
        <p:nvSpPr>
          <p:cNvPr id="3" name="Content Placeholder 2">
            <a:extLst>
              <a:ext uri="{FF2B5EF4-FFF2-40B4-BE49-F238E27FC236}">
                <a16:creationId xmlns="" xmlns:a16="http://schemas.microsoft.com/office/drawing/2014/main" id="{F3360465-D96D-9C48-BE99-264AF6B48F4B}"/>
              </a:ext>
            </a:extLst>
          </p:cNvPr>
          <p:cNvSpPr>
            <a:spLocks noGrp="1"/>
          </p:cNvSpPr>
          <p:nvPr>
            <p:ph idx="1"/>
          </p:nvPr>
        </p:nvSpPr>
        <p:spPr>
          <a:xfrm>
            <a:off x="1206691" y="2985690"/>
            <a:ext cx="7950958" cy="3387820"/>
          </a:xfrm>
        </p:spPr>
        <p:txBody>
          <a:bodyPr>
            <a:normAutofit lnSpcReduction="10000"/>
          </a:bodyPr>
          <a:lstStyle/>
          <a:p>
            <a:pPr>
              <a:lnSpc>
                <a:spcPct val="100000"/>
              </a:lnSpc>
            </a:pPr>
            <a:r>
              <a:rPr lang="ru-RU" dirty="0" smtClean="0"/>
              <a:t>Признайте существование их боли и ее реальность</a:t>
            </a:r>
            <a:r>
              <a:rPr lang="en-US" dirty="0" smtClean="0"/>
              <a:t>. </a:t>
            </a:r>
            <a:endParaRPr lang="en-US" dirty="0"/>
          </a:p>
          <a:p>
            <a:pPr>
              <a:lnSpc>
                <a:spcPct val="100000"/>
              </a:lnSpc>
            </a:pPr>
            <a:r>
              <a:rPr lang="ru-RU" dirty="0" smtClean="0"/>
              <a:t>Задавайте осторожные вопросы</a:t>
            </a:r>
            <a:r>
              <a:rPr lang="en-US" dirty="0" smtClean="0"/>
              <a:t>. </a:t>
            </a:r>
            <a:endParaRPr lang="en-US" dirty="0"/>
          </a:p>
          <a:p>
            <a:pPr>
              <a:lnSpc>
                <a:spcPct val="100000"/>
              </a:lnSpc>
            </a:pPr>
            <a:r>
              <a:rPr lang="ru-RU" dirty="0" smtClean="0"/>
              <a:t>Не старайтесь кого-то обвинять</a:t>
            </a:r>
            <a:r>
              <a:rPr lang="en-US" dirty="0" smtClean="0"/>
              <a:t>. </a:t>
            </a:r>
            <a:endParaRPr lang="en-US" dirty="0"/>
          </a:p>
          <a:p>
            <a:pPr>
              <a:lnSpc>
                <a:spcPct val="100000"/>
              </a:lnSpc>
            </a:pPr>
            <a:r>
              <a:rPr lang="ru-RU" dirty="0" smtClean="0"/>
              <a:t>Не указывайте своим друзьям, что делать</a:t>
            </a:r>
            <a:r>
              <a:rPr lang="en-US" dirty="0" smtClean="0"/>
              <a:t>. </a:t>
            </a:r>
            <a:endParaRPr lang="en-US" dirty="0"/>
          </a:p>
          <a:p>
            <a:pPr>
              <a:lnSpc>
                <a:spcPct val="100000"/>
              </a:lnSpc>
            </a:pPr>
            <a:r>
              <a:rPr lang="ru-RU" dirty="0" smtClean="0"/>
              <a:t>Не пытайтесь помочь ей или ему только своими собственными силами</a:t>
            </a:r>
            <a:r>
              <a:rPr lang="en-US" dirty="0" smtClean="0"/>
              <a:t>.</a:t>
            </a:r>
            <a:endParaRPr lang="en-US" dirty="0"/>
          </a:p>
        </p:txBody>
      </p:sp>
    </p:spTree>
    <p:extLst>
      <p:ext uri="{BB962C8B-B14F-4D97-AF65-F5344CB8AC3E}">
        <p14:creationId xmlns="" xmlns:p14="http://schemas.microsoft.com/office/powerpoint/2010/main" val="3758676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D97C9DE-54B7-D449-B720-87034099E24F}"/>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 xmlns:a16="http://schemas.microsoft.com/office/drawing/2014/main" id="{D12BB1A6-95BF-9D4A-B349-97A93AC26EE8}"/>
              </a:ext>
            </a:extLst>
          </p:cNvPr>
          <p:cNvSpPr>
            <a:spLocks noGrp="1"/>
          </p:cNvSpPr>
          <p:nvPr>
            <p:ph idx="1"/>
          </p:nvPr>
        </p:nvSpPr>
        <p:spPr>
          <a:xfrm>
            <a:off x="947384" y="2385186"/>
            <a:ext cx="10515600" cy="3701718"/>
          </a:xfrm>
        </p:spPr>
        <p:txBody>
          <a:bodyPr>
            <a:normAutofit/>
          </a:bodyPr>
          <a:lstStyle/>
          <a:p>
            <a:pPr lvl="0">
              <a:lnSpc>
                <a:spcPct val="100000"/>
              </a:lnSpc>
            </a:pPr>
            <a:r>
              <a:rPr lang="ru-RU" dirty="0" smtClean="0"/>
              <a:t>Предложите сходить на специальные встречи</a:t>
            </a:r>
            <a:r>
              <a:rPr lang="en-US" dirty="0" smtClean="0"/>
              <a:t>.</a:t>
            </a:r>
            <a:endParaRPr lang="en-US" dirty="0"/>
          </a:p>
          <a:p>
            <a:pPr lvl="0">
              <a:lnSpc>
                <a:spcPct val="100000"/>
              </a:lnSpc>
            </a:pPr>
            <a:r>
              <a:rPr lang="ru-RU" dirty="0" smtClean="0"/>
              <a:t>Не советуйте принимать опрометчивые решения</a:t>
            </a:r>
            <a:r>
              <a:rPr lang="en-US" dirty="0" smtClean="0"/>
              <a:t>.</a:t>
            </a:r>
            <a:endParaRPr lang="en-US" dirty="0"/>
          </a:p>
          <a:p>
            <a:pPr lvl="0">
              <a:lnSpc>
                <a:spcPct val="100000"/>
              </a:lnSpc>
            </a:pPr>
            <a:r>
              <a:rPr lang="ru-RU" dirty="0" smtClean="0"/>
              <a:t>Проведывайте подругу (друга)</a:t>
            </a:r>
            <a:r>
              <a:rPr lang="en-US" dirty="0" smtClean="0"/>
              <a:t>.</a:t>
            </a:r>
            <a:endParaRPr lang="en-US" i="1" dirty="0"/>
          </a:p>
          <a:p>
            <a:pPr lvl="0">
              <a:lnSpc>
                <a:spcPct val="100000"/>
              </a:lnSpc>
            </a:pPr>
            <a:r>
              <a:rPr lang="ru-RU" dirty="0" smtClean="0"/>
              <a:t>Направьте подругу к Писанию</a:t>
            </a:r>
            <a:r>
              <a:rPr lang="en-US" dirty="0" smtClean="0"/>
              <a:t>. </a:t>
            </a:r>
            <a:endParaRPr lang="en-US" dirty="0"/>
          </a:p>
          <a:p>
            <a:pPr lvl="0">
              <a:lnSpc>
                <a:spcPct val="100000"/>
              </a:lnSpc>
            </a:pPr>
            <a:r>
              <a:rPr lang="ru-RU" dirty="0" smtClean="0"/>
              <a:t>Молитесь</a:t>
            </a:r>
            <a:r>
              <a:rPr lang="en-US" dirty="0" smtClean="0"/>
              <a:t>.</a:t>
            </a:r>
            <a:endParaRPr lang="en-US" dirty="0"/>
          </a:p>
          <a:p>
            <a:pPr marL="0" indent="0">
              <a:lnSpc>
                <a:spcPct val="100000"/>
              </a:lnSpc>
              <a:buNone/>
            </a:pPr>
            <a:endParaRPr lang="en-US" dirty="0"/>
          </a:p>
        </p:txBody>
      </p:sp>
    </p:spTree>
    <p:extLst>
      <p:ext uri="{BB962C8B-B14F-4D97-AF65-F5344CB8AC3E}">
        <p14:creationId xmlns="" xmlns:p14="http://schemas.microsoft.com/office/powerpoint/2010/main" val="1399963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5EFCECE-4B46-0E4A-9A97-6ECC271AD30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 xmlns:a16="http://schemas.microsoft.com/office/drawing/2014/main" id="{E16C12C7-2E57-DF4A-AE6C-7A0CA2E7E07F}"/>
              </a:ext>
            </a:extLst>
          </p:cNvPr>
          <p:cNvSpPr>
            <a:spLocks noGrp="1"/>
          </p:cNvSpPr>
          <p:nvPr>
            <p:ph type="title"/>
          </p:nvPr>
        </p:nvSpPr>
        <p:spPr>
          <a:xfrm>
            <a:off x="319581" y="692673"/>
            <a:ext cx="10515600" cy="1325563"/>
          </a:xfrm>
        </p:spPr>
        <p:txBody>
          <a:bodyPr>
            <a:normAutofit/>
          </a:bodyPr>
          <a:lstStyle/>
          <a:p>
            <a:pPr algn="ctr"/>
            <a:r>
              <a:rPr lang="ru-RU" sz="4000" dirty="0" smtClean="0">
                <a:latin typeface="Avenir Next" panose="020B0503020202020204" pitchFamily="34" charset="0"/>
              </a:rPr>
              <a:t>ПОСЛЕДНИЕ </a:t>
            </a:r>
            <a:r>
              <a:rPr lang="ru-RU" sz="4000" b="1" dirty="0" smtClean="0">
                <a:solidFill>
                  <a:srgbClr val="002060"/>
                </a:solidFill>
                <a:latin typeface="Avenir Next" panose="020B0503020202020204" pitchFamily="34" charset="0"/>
              </a:rPr>
              <a:t>ВОПРОСЫ</a:t>
            </a:r>
            <a:r>
              <a:rPr lang="en-US" sz="4000" dirty="0">
                <a:latin typeface="Avenir Next" panose="020B0503020202020204" pitchFamily="34" charset="0"/>
              </a:rPr>
              <a:t/>
            </a:r>
            <a:br>
              <a:rPr lang="en-US" sz="4000" dirty="0">
                <a:latin typeface="Avenir Next" panose="020B0503020202020204" pitchFamily="34" charset="0"/>
              </a:rPr>
            </a:br>
            <a:endParaRPr lang="en-US" sz="4000" dirty="0">
              <a:latin typeface="Avenir Next" panose="020B0503020202020204" pitchFamily="34" charset="0"/>
            </a:endParaRPr>
          </a:p>
        </p:txBody>
      </p:sp>
      <p:sp>
        <p:nvSpPr>
          <p:cNvPr id="3" name="Content Placeholder 2">
            <a:extLst>
              <a:ext uri="{FF2B5EF4-FFF2-40B4-BE49-F238E27FC236}">
                <a16:creationId xmlns="" xmlns:a16="http://schemas.microsoft.com/office/drawing/2014/main" id="{845FE5E8-6495-664F-8906-DB56E27D0276}"/>
              </a:ext>
            </a:extLst>
          </p:cNvPr>
          <p:cNvSpPr>
            <a:spLocks noGrp="1"/>
          </p:cNvSpPr>
          <p:nvPr>
            <p:ph idx="1"/>
          </p:nvPr>
        </p:nvSpPr>
        <p:spPr>
          <a:xfrm>
            <a:off x="510655" y="1989401"/>
            <a:ext cx="9643283" cy="4647882"/>
          </a:xfrm>
        </p:spPr>
        <p:txBody>
          <a:bodyPr>
            <a:normAutofit fontScale="85000" lnSpcReduction="20000"/>
          </a:bodyPr>
          <a:lstStyle/>
          <a:p>
            <a:pPr lvl="0" fontAlgn="base"/>
            <a:r>
              <a:rPr lang="ru-RU" b="1" dirty="0" smtClean="0">
                <a:solidFill>
                  <a:srgbClr val="002060"/>
                </a:solidFill>
              </a:rPr>
              <a:t>Что, если эмоциональный (вербальный) обидчик – это вы</a:t>
            </a:r>
            <a:r>
              <a:rPr lang="en-US" b="1" dirty="0" smtClean="0">
                <a:solidFill>
                  <a:srgbClr val="002060"/>
                </a:solidFill>
              </a:rPr>
              <a:t>? </a:t>
            </a:r>
            <a:r>
              <a:rPr lang="ru-RU" dirty="0" smtClean="0"/>
              <a:t>Может быть, вы тот человек, который использует эти методы по отношению к другому</a:t>
            </a:r>
            <a:r>
              <a:rPr lang="ru-RU" dirty="0" smtClean="0"/>
              <a:t>?</a:t>
            </a:r>
          </a:p>
          <a:p>
            <a:pPr lvl="0" fontAlgn="base">
              <a:buNone/>
            </a:pPr>
            <a:r>
              <a:rPr lang="ru-RU" dirty="0" smtClean="0"/>
              <a:t> </a:t>
            </a:r>
            <a:r>
              <a:rPr lang="ru-RU" dirty="0" smtClean="0"/>
              <a:t> </a:t>
            </a:r>
            <a:r>
              <a:rPr lang="ru-RU" dirty="0" smtClean="0"/>
              <a:t> </a:t>
            </a:r>
            <a:r>
              <a:rPr lang="ru-RU" dirty="0" smtClean="0"/>
              <a:t>Если так, вы желаете это признать и искать профессиональной помощи, чтобы изменить свое поведение</a:t>
            </a:r>
            <a:r>
              <a:rPr lang="ru-RU" dirty="0" smtClean="0"/>
              <a:t>?</a:t>
            </a:r>
          </a:p>
          <a:p>
            <a:pPr lvl="0" fontAlgn="base">
              <a:buNone/>
            </a:pPr>
            <a:r>
              <a:rPr lang="ru-RU" dirty="0" smtClean="0"/>
              <a:t> </a:t>
            </a:r>
            <a:r>
              <a:rPr lang="ru-RU" dirty="0" smtClean="0"/>
              <a:t> </a:t>
            </a:r>
            <a:r>
              <a:rPr lang="ru-RU" dirty="0" smtClean="0"/>
              <a:t> </a:t>
            </a:r>
            <a:r>
              <a:rPr lang="ru-RU" dirty="0" smtClean="0"/>
              <a:t>Вы желаете получить помощь свыше</a:t>
            </a:r>
            <a:r>
              <a:rPr lang="en-US" dirty="0" smtClean="0"/>
              <a:t>? </a:t>
            </a:r>
            <a:endParaRPr lang="en-US" dirty="0"/>
          </a:p>
          <a:p>
            <a:pPr marL="0" indent="0" fontAlgn="base">
              <a:buNone/>
            </a:pPr>
            <a:r>
              <a:rPr lang="en-US" dirty="0"/>
              <a:t> </a:t>
            </a:r>
          </a:p>
          <a:p>
            <a:pPr lvl="0" fontAlgn="base"/>
            <a:r>
              <a:rPr lang="ru-RU" b="1" dirty="0" smtClean="0">
                <a:solidFill>
                  <a:srgbClr val="002060"/>
                </a:solidFill>
              </a:rPr>
              <a:t>Что если вы жертва эмоционального насилия</a:t>
            </a:r>
            <a:r>
              <a:rPr lang="en-US" b="1" dirty="0" smtClean="0">
                <a:solidFill>
                  <a:srgbClr val="002060"/>
                </a:solidFill>
              </a:rPr>
              <a:t>?</a:t>
            </a:r>
            <a:endParaRPr lang="ru-RU" b="1" dirty="0" smtClean="0">
              <a:solidFill>
                <a:srgbClr val="002060"/>
              </a:solidFill>
            </a:endParaRPr>
          </a:p>
          <a:p>
            <a:pPr lvl="0" fontAlgn="base">
              <a:buNone/>
            </a:pPr>
            <a:r>
              <a:rPr lang="ru-RU" b="1" dirty="0" smtClean="0">
                <a:solidFill>
                  <a:srgbClr val="002060"/>
                </a:solidFill>
              </a:rPr>
              <a:t> </a:t>
            </a:r>
            <a:r>
              <a:rPr lang="ru-RU" b="1" dirty="0" smtClean="0">
                <a:solidFill>
                  <a:srgbClr val="002060"/>
                </a:solidFill>
              </a:rPr>
              <a:t> </a:t>
            </a:r>
            <a:r>
              <a:rPr lang="en-US" b="1" dirty="0" smtClean="0">
                <a:solidFill>
                  <a:srgbClr val="002060"/>
                </a:solidFill>
              </a:rPr>
              <a:t> </a:t>
            </a:r>
            <a:r>
              <a:rPr lang="ru-RU" dirty="0" smtClean="0"/>
              <a:t>Готовы ли вы противостоять обидчику с добротой, но твердостью и установить здоровые границы</a:t>
            </a:r>
            <a:r>
              <a:rPr lang="ru-RU" dirty="0" smtClean="0"/>
              <a:t>?</a:t>
            </a:r>
          </a:p>
          <a:p>
            <a:pPr lvl="0" fontAlgn="base">
              <a:buNone/>
            </a:pPr>
            <a:r>
              <a:rPr lang="ru-RU" dirty="0" smtClean="0"/>
              <a:t> </a:t>
            </a:r>
            <a:r>
              <a:rPr lang="ru-RU" dirty="0" smtClean="0"/>
              <a:t>Готовы ли вы обратиться за профессиональной помощью</a:t>
            </a:r>
            <a:r>
              <a:rPr lang="ru-RU" dirty="0" smtClean="0"/>
              <a:t>?</a:t>
            </a:r>
          </a:p>
          <a:p>
            <a:pPr lvl="0" fontAlgn="base">
              <a:buNone/>
            </a:pPr>
            <a:r>
              <a:rPr lang="ru-RU" dirty="0" smtClean="0"/>
              <a:t> </a:t>
            </a:r>
            <a:r>
              <a:rPr lang="ru-RU" dirty="0" smtClean="0"/>
              <a:t>Готовы ли вы искать исцеления и мудрости от Бога в решении этой ситуации?</a:t>
            </a:r>
            <a:endParaRPr lang="en-US" dirty="0"/>
          </a:p>
        </p:txBody>
      </p:sp>
    </p:spTree>
    <p:extLst>
      <p:ext uri="{BB962C8B-B14F-4D97-AF65-F5344CB8AC3E}">
        <p14:creationId xmlns="" xmlns:p14="http://schemas.microsoft.com/office/powerpoint/2010/main" val="1156221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6A30030-7076-EF4F-95CA-261F0CD6ECF0}"/>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 xmlns:a16="http://schemas.microsoft.com/office/drawing/2014/main" id="{8770537E-5455-624A-90C9-C25BAD363969}"/>
              </a:ext>
            </a:extLst>
          </p:cNvPr>
          <p:cNvSpPr>
            <a:spLocks noGrp="1"/>
          </p:cNvSpPr>
          <p:nvPr>
            <p:ph type="title"/>
          </p:nvPr>
        </p:nvSpPr>
        <p:spPr>
          <a:xfrm>
            <a:off x="0" y="704266"/>
            <a:ext cx="10515600" cy="1325563"/>
          </a:xfrm>
        </p:spPr>
        <p:txBody>
          <a:bodyPr>
            <a:normAutofit fontScale="90000"/>
          </a:bodyPr>
          <a:lstStyle/>
          <a:p>
            <a:pPr algn="ctr"/>
            <a:r>
              <a:rPr lang="ru-RU" sz="3200" b="1" cap="all" dirty="0" smtClean="0">
                <a:solidFill>
                  <a:srgbClr val="002060"/>
                </a:solidFill>
                <a:latin typeface="Avenir Next" panose="020B0503020202020204" pitchFamily="34" charset="0"/>
              </a:rPr>
              <a:t>НАСТАВЛЕНИЕ ЭЛЛЕН УАЙТ</a:t>
            </a:r>
            <a:r>
              <a:rPr lang="en-US" sz="3200" cap="all" dirty="0">
                <a:solidFill>
                  <a:srgbClr val="002060"/>
                </a:solidFill>
                <a:latin typeface="Avenir Next" panose="020B0503020202020204" pitchFamily="34" charset="0"/>
              </a:rPr>
              <a:t/>
            </a:r>
            <a:br>
              <a:rPr lang="en-US" sz="3200" cap="all" dirty="0">
                <a:solidFill>
                  <a:srgbClr val="002060"/>
                </a:solidFill>
                <a:latin typeface="Avenir Next" panose="020B0503020202020204" pitchFamily="34" charset="0"/>
              </a:rPr>
            </a:br>
            <a:r>
              <a:rPr lang="ru-RU" sz="3200" cap="all" dirty="0" smtClean="0">
                <a:solidFill>
                  <a:srgbClr val="002060"/>
                </a:solidFill>
                <a:latin typeface="Avenir Next" panose="020B0503020202020204" pitchFamily="34" charset="0"/>
              </a:rPr>
              <a:t>ДЛЯ ПАР С ДИСФУНКЦИОНАЛЬНЫМИ ОТНОШЕНИЯМИ</a:t>
            </a:r>
            <a:endParaRPr lang="en-US" sz="3200" dirty="0">
              <a:solidFill>
                <a:srgbClr val="00206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51D69163-BC31-6645-B812-EDA515A4D66C}"/>
              </a:ext>
            </a:extLst>
          </p:cNvPr>
          <p:cNvSpPr>
            <a:spLocks noGrp="1"/>
          </p:cNvSpPr>
          <p:nvPr>
            <p:ph idx="1"/>
          </p:nvPr>
        </p:nvSpPr>
        <p:spPr>
          <a:xfrm>
            <a:off x="863252" y="2568966"/>
            <a:ext cx="8292152" cy="3781730"/>
          </a:xfrm>
        </p:spPr>
        <p:txBody>
          <a:bodyPr>
            <a:normAutofit fontScale="92500" lnSpcReduction="20000"/>
          </a:bodyPr>
          <a:lstStyle/>
          <a:p>
            <a:pPr marL="0" indent="0" algn="ctr" fontAlgn="base">
              <a:lnSpc>
                <a:spcPct val="100000"/>
              </a:lnSpc>
              <a:buNone/>
            </a:pPr>
            <a:r>
              <a:rPr lang="ru-RU" b="1" i="1" dirty="0" smtClean="0">
                <a:solidFill>
                  <a:srgbClr val="002060"/>
                </a:solidFill>
              </a:rPr>
              <a:t>Христианский дом</a:t>
            </a:r>
            <a:r>
              <a:rPr lang="en-US" b="1" i="1" dirty="0" smtClean="0">
                <a:solidFill>
                  <a:srgbClr val="002060"/>
                </a:solidFill>
              </a:rPr>
              <a:t>,</a:t>
            </a:r>
            <a:r>
              <a:rPr lang="en-US" b="1" dirty="0" smtClean="0">
                <a:solidFill>
                  <a:srgbClr val="002060"/>
                </a:solidFill>
              </a:rPr>
              <a:t> </a:t>
            </a:r>
            <a:r>
              <a:rPr lang="ru-RU" b="1" dirty="0" smtClean="0">
                <a:solidFill>
                  <a:srgbClr val="002060"/>
                </a:solidFill>
              </a:rPr>
              <a:t>с</a:t>
            </a:r>
            <a:r>
              <a:rPr lang="en-US" b="1" dirty="0" smtClean="0">
                <a:solidFill>
                  <a:srgbClr val="002060"/>
                </a:solidFill>
              </a:rPr>
              <a:t>. </a:t>
            </a:r>
            <a:r>
              <a:rPr lang="en-US" b="1" dirty="0">
                <a:solidFill>
                  <a:srgbClr val="002060"/>
                </a:solidFill>
              </a:rPr>
              <a:t>107:</a:t>
            </a:r>
          </a:p>
          <a:p>
            <a:pPr marL="0" indent="0" algn="ctr" fontAlgn="base">
              <a:lnSpc>
                <a:spcPct val="100000"/>
              </a:lnSpc>
              <a:buNone/>
            </a:pPr>
            <a:r>
              <a:rPr lang="en-US" dirty="0" smtClean="0"/>
              <a:t>“</a:t>
            </a:r>
            <a:r>
              <a:rPr lang="ru-RU" dirty="0" smtClean="0"/>
              <a:t>Пусть каждый отдает любви больше, чем требует. Развивайте в себе самое благородное, что в вас есть, и спешите признавать добрые качества друг в друге. </a:t>
            </a:r>
            <a:r>
              <a:rPr lang="ru-RU" b="1" dirty="0" smtClean="0"/>
              <a:t>Сознание того, что тебя по достоинству оценивают, является чудесным стимулом и приносит удовлетворение</a:t>
            </a:r>
            <a:r>
              <a:rPr lang="ru-RU" dirty="0" smtClean="0"/>
              <a:t>.</a:t>
            </a:r>
          </a:p>
          <a:p>
            <a:pPr marL="0" indent="0" algn="ctr" fontAlgn="base">
              <a:lnSpc>
                <a:spcPct val="100000"/>
              </a:lnSpc>
              <a:buNone/>
            </a:pPr>
            <a:r>
              <a:rPr lang="ru-RU" dirty="0" smtClean="0"/>
              <a:t> </a:t>
            </a:r>
            <a:r>
              <a:rPr lang="ru-RU" dirty="0" smtClean="0"/>
              <a:t>Сочувствие и уважение поощряют стремление к совершенству, и любовь возрастает, побуждаемая к более высоким целям»</a:t>
            </a:r>
            <a:r>
              <a:rPr lang="en-US" dirty="0" smtClean="0"/>
              <a:t>. </a:t>
            </a:r>
            <a:endParaRPr lang="en-US" dirty="0"/>
          </a:p>
          <a:p>
            <a:pPr algn="ctr"/>
            <a:endParaRPr lang="en-US" dirty="0"/>
          </a:p>
        </p:txBody>
      </p:sp>
    </p:spTree>
    <p:extLst>
      <p:ext uri="{BB962C8B-B14F-4D97-AF65-F5344CB8AC3E}">
        <p14:creationId xmlns="" xmlns:p14="http://schemas.microsoft.com/office/powerpoint/2010/main" val="2721067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8C30DB9C-2776-B844-84F2-D0EE2E5D6283}"/>
              </a:ext>
            </a:extLst>
          </p:cNvPr>
          <p:cNvPicPr>
            <a:picLocks noChangeAspect="1"/>
          </p:cNvPicPr>
          <p:nvPr/>
        </p:nvPicPr>
        <p:blipFill rotWithShape="1">
          <a:blip r:embed="rId3"/>
          <a:srcRect t="10362" b="2755"/>
          <a:stretch/>
        </p:blipFill>
        <p:spPr>
          <a:xfrm>
            <a:off x="-1" y="0"/>
            <a:ext cx="12192001" cy="6960358"/>
          </a:xfrm>
          <a:prstGeom prst="rect">
            <a:avLst/>
          </a:prstGeom>
        </p:spPr>
      </p:pic>
      <p:sp>
        <p:nvSpPr>
          <p:cNvPr id="2" name="Title 1">
            <a:extLst>
              <a:ext uri="{FF2B5EF4-FFF2-40B4-BE49-F238E27FC236}">
                <a16:creationId xmlns="" xmlns:a16="http://schemas.microsoft.com/office/drawing/2014/main" id="{05E5D9BB-D9F0-6143-98EF-332682592E78}"/>
              </a:ext>
            </a:extLst>
          </p:cNvPr>
          <p:cNvSpPr>
            <a:spLocks noGrp="1"/>
          </p:cNvSpPr>
          <p:nvPr>
            <p:ph type="title"/>
          </p:nvPr>
        </p:nvSpPr>
        <p:spPr>
          <a:xfrm>
            <a:off x="791571" y="218366"/>
            <a:ext cx="10616821" cy="1349492"/>
          </a:xfrm>
        </p:spPr>
        <p:txBody>
          <a:bodyPr>
            <a:noAutofit/>
          </a:bodyPr>
          <a:lstStyle/>
          <a:p>
            <a:pPr fontAlgn="base"/>
            <a:r>
              <a:rPr lang="en-US" sz="2800" dirty="0">
                <a:latin typeface="Avenir Next" panose="020B0503020202020204" pitchFamily="34" charset="0"/>
              </a:rPr>
              <a:t/>
            </a:r>
            <a:br>
              <a:rPr lang="en-US" sz="2800" dirty="0">
                <a:latin typeface="Avenir Next" panose="020B0503020202020204" pitchFamily="34" charset="0"/>
              </a:rPr>
            </a:br>
            <a:r>
              <a:rPr lang="en-US" sz="2800" dirty="0">
                <a:latin typeface="Avenir Next" panose="020B0503020202020204" pitchFamily="34" charset="0"/>
              </a:rPr>
              <a:t/>
            </a:r>
            <a:br>
              <a:rPr lang="en-US" sz="2800" dirty="0">
                <a:latin typeface="Avenir Next" panose="020B0503020202020204" pitchFamily="34" charset="0"/>
              </a:rPr>
            </a:br>
            <a:r>
              <a:rPr lang="ru-RU" sz="4000" b="1" dirty="0" smtClean="0">
                <a:latin typeface="Avenir Next" panose="020B0503020202020204" pitchFamily="34" charset="0"/>
              </a:rPr>
              <a:t>ВОПРОСЫ</a:t>
            </a:r>
            <a:r>
              <a:rPr lang="en-US" sz="4000" dirty="0">
                <a:latin typeface="Avenir Next" panose="020B0503020202020204" pitchFamily="34" charset="0"/>
              </a:rPr>
              <a:t> </a:t>
            </a:r>
            <a:r>
              <a:rPr lang="ru-RU" sz="4000" dirty="0" smtClean="0">
                <a:latin typeface="Avenir Next" panose="020B0503020202020204" pitchFamily="34" charset="0"/>
              </a:rPr>
              <a:t>ДЛЯ ОБСУЖДЕНИЯ</a:t>
            </a:r>
            <a:r>
              <a:rPr lang="en-US" sz="2800" dirty="0">
                <a:latin typeface="Avenir Next" panose="020B0503020202020204" pitchFamily="34" charset="0"/>
              </a:rPr>
              <a:t/>
            </a:r>
            <a:br>
              <a:rPr lang="en-US" sz="2800" dirty="0">
                <a:latin typeface="Avenir Next" panose="020B0503020202020204" pitchFamily="34" charset="0"/>
              </a:rPr>
            </a:br>
            <a:endParaRPr lang="en-US" sz="2800" dirty="0">
              <a:latin typeface="Avenir Next" panose="020B0503020202020204" pitchFamily="34" charset="0"/>
            </a:endParaRPr>
          </a:p>
        </p:txBody>
      </p:sp>
      <p:sp>
        <p:nvSpPr>
          <p:cNvPr id="3" name="Content Placeholder 2">
            <a:extLst>
              <a:ext uri="{FF2B5EF4-FFF2-40B4-BE49-F238E27FC236}">
                <a16:creationId xmlns="" xmlns:a16="http://schemas.microsoft.com/office/drawing/2014/main" id="{5E44FFB0-5A5D-1D4B-AF01-942C536E9823}"/>
              </a:ext>
            </a:extLst>
          </p:cNvPr>
          <p:cNvSpPr>
            <a:spLocks noGrp="1"/>
          </p:cNvSpPr>
          <p:nvPr>
            <p:ph idx="1"/>
          </p:nvPr>
        </p:nvSpPr>
        <p:spPr>
          <a:xfrm>
            <a:off x="729017" y="2439779"/>
            <a:ext cx="8319450" cy="3305933"/>
          </a:xfrm>
        </p:spPr>
        <p:txBody>
          <a:bodyPr>
            <a:normAutofit/>
          </a:bodyPr>
          <a:lstStyle/>
          <a:p>
            <a:pPr lvl="0" fontAlgn="base"/>
            <a:r>
              <a:rPr lang="ru-RU" dirty="0" smtClean="0"/>
              <a:t>Какие</a:t>
            </a:r>
            <a:r>
              <a:rPr lang="ru-RU" b="1" dirty="0" smtClean="0"/>
              <a:t> методы используют эмоциональные обидчики</a:t>
            </a:r>
            <a:r>
              <a:rPr lang="ru-RU" dirty="0" smtClean="0"/>
              <a:t> через свои слова, безразличие, действия?</a:t>
            </a:r>
          </a:p>
          <a:p>
            <a:pPr lvl="0" fontAlgn="base"/>
            <a:r>
              <a:rPr lang="ru-RU" dirty="0" smtClean="0"/>
              <a:t>Что такое </a:t>
            </a:r>
            <a:r>
              <a:rPr lang="ru-RU" b="1" dirty="0" smtClean="0"/>
              <a:t>самоанализ</a:t>
            </a:r>
            <a:r>
              <a:rPr lang="ru-RU" dirty="0" smtClean="0"/>
              <a:t> эмоционального насилия?</a:t>
            </a:r>
          </a:p>
          <a:p>
            <a:pPr lvl="0" fontAlgn="base"/>
            <a:r>
              <a:rPr lang="en-US" dirty="0" err="1" smtClean="0"/>
              <a:t>Каковы</a:t>
            </a:r>
            <a:r>
              <a:rPr lang="en-US" dirty="0" smtClean="0"/>
              <a:t> </a:t>
            </a:r>
            <a:r>
              <a:rPr lang="en-US" b="1" dirty="0" err="1" smtClean="0"/>
              <a:t>последствия</a:t>
            </a:r>
            <a:r>
              <a:rPr lang="en-US" dirty="0" smtClean="0"/>
              <a:t> </a:t>
            </a:r>
            <a:r>
              <a:rPr lang="en-US" dirty="0" err="1" smtClean="0"/>
              <a:t>эмоционального</a:t>
            </a:r>
            <a:r>
              <a:rPr lang="en-US" dirty="0" smtClean="0"/>
              <a:t> </a:t>
            </a:r>
            <a:r>
              <a:rPr lang="en-US" dirty="0" err="1" smtClean="0"/>
              <a:t>насилия</a:t>
            </a:r>
            <a:r>
              <a:rPr lang="en-US" dirty="0" smtClean="0"/>
              <a:t>?</a:t>
            </a:r>
            <a:endParaRPr lang="ru-RU" dirty="0" smtClean="0"/>
          </a:p>
          <a:p>
            <a:r>
              <a:rPr lang="ru-RU" dirty="0" smtClean="0"/>
              <a:t>Как </a:t>
            </a:r>
            <a:r>
              <a:rPr lang="ru-RU" b="1" dirty="0" smtClean="0"/>
              <a:t>христианин</a:t>
            </a:r>
            <a:r>
              <a:rPr lang="ru-RU" dirty="0" smtClean="0"/>
              <a:t> должен </a:t>
            </a:r>
            <a:r>
              <a:rPr lang="ru-RU" b="1" dirty="0" smtClean="0"/>
              <a:t>реагировать</a:t>
            </a:r>
            <a:r>
              <a:rPr lang="ru-RU" dirty="0" smtClean="0"/>
              <a:t> на кого-то, кто подвергается насилию?</a:t>
            </a:r>
            <a:endParaRPr lang="en-US" dirty="0">
              <a:solidFill>
                <a:srgbClr val="002060"/>
              </a:solidFill>
            </a:endParaRPr>
          </a:p>
        </p:txBody>
      </p:sp>
    </p:spTree>
    <p:extLst>
      <p:ext uri="{BB962C8B-B14F-4D97-AF65-F5344CB8AC3E}">
        <p14:creationId xmlns="" xmlns:p14="http://schemas.microsoft.com/office/powerpoint/2010/main" val="1768430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9371B0-7AE5-F544-8DEA-E49F3E11B62C}"/>
              </a:ext>
            </a:extLst>
          </p:cNvPr>
          <p:cNvSpPr>
            <a:spLocks noGrp="1"/>
          </p:cNvSpPr>
          <p:nvPr>
            <p:ph type="title"/>
          </p:nvPr>
        </p:nvSpPr>
        <p:spPr/>
        <p:txBody>
          <a:bodyPr/>
          <a:lstStyle/>
          <a:p>
            <a:endParaRPr lang="en-US"/>
          </a:p>
        </p:txBody>
      </p:sp>
      <p:pic>
        <p:nvPicPr>
          <p:cNvPr id="4" name="Picture 3">
            <a:extLst>
              <a:ext uri="{FF2B5EF4-FFF2-40B4-BE49-F238E27FC236}">
                <a16:creationId xmlns="" xmlns:a16="http://schemas.microsoft.com/office/drawing/2014/main" id="{C07F4EB5-E5BC-8F4A-8EC2-5FEB89B597F5}"/>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3" name="Content Placeholder 2">
            <a:extLst>
              <a:ext uri="{FF2B5EF4-FFF2-40B4-BE49-F238E27FC236}">
                <a16:creationId xmlns="" xmlns:a16="http://schemas.microsoft.com/office/drawing/2014/main" id="{6AC140C2-C677-6749-B5FF-6C25BFC75073}"/>
              </a:ext>
            </a:extLst>
          </p:cNvPr>
          <p:cNvSpPr>
            <a:spLocks noGrp="1"/>
          </p:cNvSpPr>
          <p:nvPr>
            <p:ph idx="1"/>
          </p:nvPr>
        </p:nvSpPr>
        <p:spPr>
          <a:xfrm>
            <a:off x="2475186" y="1138075"/>
            <a:ext cx="7520151" cy="5905945"/>
          </a:xfrm>
        </p:spPr>
        <p:txBody>
          <a:bodyPr>
            <a:normAutofit/>
          </a:bodyPr>
          <a:lstStyle/>
          <a:p>
            <a:pPr marL="0" indent="0" algn="ctr">
              <a:lnSpc>
                <a:spcPct val="100000"/>
              </a:lnSpc>
              <a:buNone/>
            </a:pPr>
            <a:r>
              <a:rPr lang="ru-RU" dirty="0" smtClean="0"/>
              <a:t>«Без взаимной выдержки и любви ни одна земная сила не может удержать вас и вашего мужа в узах христианского единства</a:t>
            </a:r>
            <a:r>
              <a:rPr lang="en-US" dirty="0" smtClean="0"/>
              <a:t>.</a:t>
            </a:r>
            <a:endParaRPr lang="ru-RU" dirty="0" smtClean="0"/>
          </a:p>
          <a:p>
            <a:pPr marL="0" indent="0" algn="ctr">
              <a:lnSpc>
                <a:spcPct val="100000"/>
              </a:lnSpc>
              <a:buNone/>
            </a:pPr>
            <a:r>
              <a:rPr lang="en-US" dirty="0" smtClean="0"/>
              <a:t> </a:t>
            </a:r>
            <a:r>
              <a:rPr lang="ru-RU" b="1" dirty="0" smtClean="0"/>
              <a:t>Ваши отношения в браке должны быть близкими и нежными, святыми и возвышенными, наполняющими вашу жизнь духовной силой, чтобы вы могли быть всем друг для друга, как требует того Слово Божье</a:t>
            </a:r>
            <a:r>
              <a:rPr lang="en-US" b="1" dirty="0" smtClean="0">
                <a:solidFill>
                  <a:srgbClr val="002060"/>
                </a:solidFill>
              </a:rPr>
              <a:t>.</a:t>
            </a:r>
            <a:endParaRPr lang="ru-RU" b="1" dirty="0" smtClean="0">
              <a:solidFill>
                <a:srgbClr val="002060"/>
              </a:solidFill>
            </a:endParaRPr>
          </a:p>
          <a:p>
            <a:pPr marL="0" indent="0" algn="ctr">
              <a:lnSpc>
                <a:spcPct val="100000"/>
              </a:lnSpc>
              <a:buNone/>
            </a:pPr>
            <a:r>
              <a:rPr lang="en-US" b="1" dirty="0" smtClean="0">
                <a:solidFill>
                  <a:srgbClr val="002060"/>
                </a:solidFill>
              </a:rPr>
              <a:t> </a:t>
            </a:r>
            <a:r>
              <a:rPr lang="ru-RU" dirty="0" smtClean="0"/>
              <a:t>Когда вы достигнете того состояния, которого желает для вас Господь, то почувствуете себя на небе и узрите присутствие Бога в своей жизни»</a:t>
            </a:r>
            <a:r>
              <a:rPr lang="en-US" dirty="0" smtClean="0"/>
              <a:t>.</a:t>
            </a:r>
            <a:endParaRPr lang="en-US" dirty="0"/>
          </a:p>
          <a:p>
            <a:pPr marL="0" indent="0" algn="ctr">
              <a:lnSpc>
                <a:spcPct val="100000"/>
              </a:lnSpc>
              <a:buNone/>
            </a:pPr>
            <a:endParaRPr lang="en-US" dirty="0"/>
          </a:p>
        </p:txBody>
      </p:sp>
      <p:sp>
        <p:nvSpPr>
          <p:cNvPr id="5" name="TextBox 4">
            <a:extLst>
              <a:ext uri="{FF2B5EF4-FFF2-40B4-BE49-F238E27FC236}">
                <a16:creationId xmlns="" xmlns:a16="http://schemas.microsoft.com/office/drawing/2014/main" id="{ABD8E36B-1E06-7241-978E-59DF1B56E924}"/>
              </a:ext>
            </a:extLst>
          </p:cNvPr>
          <p:cNvSpPr txBox="1"/>
          <p:nvPr/>
        </p:nvSpPr>
        <p:spPr>
          <a:xfrm>
            <a:off x="2821967" y="614855"/>
            <a:ext cx="6332746" cy="523220"/>
          </a:xfrm>
          <a:prstGeom prst="rect">
            <a:avLst/>
          </a:prstGeom>
          <a:noFill/>
        </p:spPr>
        <p:txBody>
          <a:bodyPr wrap="square" rtlCol="0">
            <a:spAutoFit/>
          </a:bodyPr>
          <a:lstStyle/>
          <a:p>
            <a:r>
              <a:rPr lang="ru-RU" sz="2800" b="1" i="1" dirty="0" smtClean="0">
                <a:solidFill>
                  <a:srgbClr val="002060"/>
                </a:solidFill>
              </a:rPr>
              <a:t>Христианский дом</a:t>
            </a:r>
            <a:r>
              <a:rPr lang="en-US" sz="2800" b="1" dirty="0" smtClean="0">
                <a:solidFill>
                  <a:srgbClr val="002060"/>
                </a:solidFill>
              </a:rPr>
              <a:t>, </a:t>
            </a:r>
            <a:r>
              <a:rPr lang="ru-RU" sz="2800" b="1" dirty="0" smtClean="0">
                <a:solidFill>
                  <a:srgbClr val="002060"/>
                </a:solidFill>
              </a:rPr>
              <a:t>с</a:t>
            </a:r>
            <a:r>
              <a:rPr lang="en-US" sz="2800" b="1" dirty="0" smtClean="0">
                <a:solidFill>
                  <a:srgbClr val="002060"/>
                </a:solidFill>
              </a:rPr>
              <a:t>. </a:t>
            </a:r>
            <a:r>
              <a:rPr lang="en-US" sz="2800" b="1" dirty="0">
                <a:solidFill>
                  <a:srgbClr val="002060"/>
                </a:solidFill>
              </a:rPr>
              <a:t>111, 112:</a:t>
            </a:r>
          </a:p>
        </p:txBody>
      </p:sp>
    </p:spTree>
    <p:extLst>
      <p:ext uri="{BB962C8B-B14F-4D97-AF65-F5344CB8AC3E}">
        <p14:creationId xmlns="" xmlns:p14="http://schemas.microsoft.com/office/powerpoint/2010/main" val="2453886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039BD3-9BDF-2F4B-9281-95FA61BFCEAA}"/>
              </a:ext>
            </a:extLst>
          </p:cNvPr>
          <p:cNvSpPr>
            <a:spLocks noGrp="1"/>
          </p:cNvSpPr>
          <p:nvPr>
            <p:ph type="title"/>
          </p:nvPr>
        </p:nvSpPr>
        <p:spPr/>
        <p:txBody>
          <a:bodyPr/>
          <a:lstStyle/>
          <a:p>
            <a:endParaRPr lang="en-US"/>
          </a:p>
        </p:txBody>
      </p:sp>
      <p:pic>
        <p:nvPicPr>
          <p:cNvPr id="4" name="Picture 3">
            <a:extLst>
              <a:ext uri="{FF2B5EF4-FFF2-40B4-BE49-F238E27FC236}">
                <a16:creationId xmlns="" xmlns:a16="http://schemas.microsoft.com/office/drawing/2014/main" id="{0F45263F-B4DF-EB4D-BB0D-0621A5B662AF}"/>
              </a:ext>
            </a:extLst>
          </p:cNvPr>
          <p:cNvPicPr>
            <a:picLocks noChangeAspect="1"/>
          </p:cNvPicPr>
          <p:nvPr/>
        </p:nvPicPr>
        <p:blipFill rotWithShape="1">
          <a:blip r:embed="rId3"/>
          <a:srcRect t="10362" b="2755"/>
          <a:stretch/>
        </p:blipFill>
        <p:spPr>
          <a:xfrm>
            <a:off x="-1" y="0"/>
            <a:ext cx="12192001" cy="6868785"/>
          </a:xfrm>
          <a:prstGeom prst="rect">
            <a:avLst/>
          </a:prstGeom>
        </p:spPr>
      </p:pic>
      <p:sp>
        <p:nvSpPr>
          <p:cNvPr id="3" name="Content Placeholder 2">
            <a:extLst>
              <a:ext uri="{FF2B5EF4-FFF2-40B4-BE49-F238E27FC236}">
                <a16:creationId xmlns="" xmlns:a16="http://schemas.microsoft.com/office/drawing/2014/main" id="{6485AE87-E2D7-D547-81B0-C13D076B2B14}"/>
              </a:ext>
            </a:extLst>
          </p:cNvPr>
          <p:cNvSpPr>
            <a:spLocks noGrp="1"/>
          </p:cNvSpPr>
          <p:nvPr>
            <p:ph idx="1"/>
          </p:nvPr>
        </p:nvSpPr>
        <p:spPr>
          <a:xfrm>
            <a:off x="838199" y="2057639"/>
            <a:ext cx="9377855" cy="4351338"/>
          </a:xfrm>
        </p:spPr>
        <p:txBody>
          <a:bodyPr/>
          <a:lstStyle/>
          <a:p>
            <a:pPr lvl="0" fontAlgn="base"/>
            <a:r>
              <a:rPr lang="ru-RU" dirty="0" smtClean="0"/>
              <a:t>Что, если вы тот, кто эмоционально оскорбляет кого-то, кого вы любите</a:t>
            </a:r>
            <a:r>
              <a:rPr lang="ru-RU" dirty="0" smtClean="0"/>
              <a:t>?</a:t>
            </a:r>
          </a:p>
          <a:p>
            <a:pPr lvl="0" fontAlgn="base">
              <a:buNone/>
            </a:pPr>
            <a:r>
              <a:rPr lang="ru-RU" dirty="0" smtClean="0"/>
              <a:t>   </a:t>
            </a:r>
            <a:r>
              <a:rPr lang="en-US" b="1" dirty="0" err="1" smtClean="0"/>
              <a:t>Вы</a:t>
            </a:r>
            <a:r>
              <a:rPr lang="en-US" b="1" dirty="0" smtClean="0"/>
              <a:t> </a:t>
            </a:r>
            <a:r>
              <a:rPr lang="en-US" b="1" dirty="0" err="1" smtClean="0"/>
              <a:t>готовы</a:t>
            </a:r>
            <a:r>
              <a:rPr lang="en-US" b="1" dirty="0" smtClean="0"/>
              <a:t> </a:t>
            </a:r>
            <a:r>
              <a:rPr lang="en-US" b="1" dirty="0" err="1" smtClean="0"/>
              <a:t>признать</a:t>
            </a:r>
            <a:r>
              <a:rPr lang="ru-RU" b="1" dirty="0" smtClean="0"/>
              <a:t> это</a:t>
            </a:r>
            <a:r>
              <a:rPr lang="en-US" b="1" dirty="0" smtClean="0"/>
              <a:t> и </a:t>
            </a:r>
            <a:r>
              <a:rPr lang="en-US" b="1" dirty="0" err="1" smtClean="0"/>
              <a:t>изменить</a:t>
            </a:r>
            <a:r>
              <a:rPr lang="en-US" b="1" dirty="0" smtClean="0"/>
              <a:t> </a:t>
            </a:r>
            <a:r>
              <a:rPr lang="en-US" b="1" dirty="0" err="1" smtClean="0"/>
              <a:t>свое</a:t>
            </a:r>
            <a:r>
              <a:rPr lang="en-US" b="1" dirty="0" smtClean="0"/>
              <a:t> </a:t>
            </a:r>
            <a:r>
              <a:rPr lang="en-US" b="1" dirty="0" err="1" smtClean="0"/>
              <a:t>поведение</a:t>
            </a:r>
            <a:r>
              <a:rPr lang="en-US" b="1" dirty="0" smtClean="0"/>
              <a:t>?</a:t>
            </a:r>
            <a:endParaRPr lang="ru-RU" dirty="0" smtClean="0"/>
          </a:p>
          <a:p>
            <a:pPr lvl="0" fontAlgn="base"/>
            <a:r>
              <a:rPr lang="ru-RU" dirty="0" smtClean="0"/>
              <a:t>Что, если вы пережили насилие</a:t>
            </a:r>
            <a:r>
              <a:rPr lang="ru-RU" dirty="0" smtClean="0"/>
              <a:t>?</a:t>
            </a:r>
          </a:p>
          <a:p>
            <a:pPr lvl="0" fontAlgn="base">
              <a:buNone/>
            </a:pPr>
            <a:r>
              <a:rPr lang="ru-RU" dirty="0" smtClean="0"/>
              <a:t>    </a:t>
            </a:r>
            <a:r>
              <a:rPr lang="ru-RU" b="1" dirty="0" smtClean="0"/>
              <a:t>Готовы </a:t>
            </a:r>
            <a:r>
              <a:rPr lang="ru-RU" b="1" dirty="0" smtClean="0"/>
              <a:t>ли вы обратиться за помощью</a:t>
            </a:r>
            <a:r>
              <a:rPr lang="ru-RU" b="1" dirty="0" smtClean="0"/>
              <a:t>?</a:t>
            </a:r>
          </a:p>
          <a:p>
            <a:pPr lvl="0" fontAlgn="base">
              <a:buNone/>
            </a:pPr>
            <a:r>
              <a:rPr lang="ru-RU" dirty="0" smtClean="0"/>
              <a:t>    </a:t>
            </a:r>
            <a:r>
              <a:rPr lang="en-US" dirty="0" err="1" smtClean="0"/>
              <a:t>Вы</a:t>
            </a:r>
            <a:r>
              <a:rPr lang="en-US" dirty="0" smtClean="0"/>
              <a:t> </a:t>
            </a:r>
            <a:r>
              <a:rPr lang="en-US" dirty="0" err="1" smtClean="0"/>
              <a:t>знаете</a:t>
            </a:r>
            <a:r>
              <a:rPr lang="en-US" dirty="0" smtClean="0"/>
              <a:t>, </a:t>
            </a:r>
            <a:r>
              <a:rPr lang="en-US" dirty="0" err="1" smtClean="0"/>
              <a:t>куда</a:t>
            </a:r>
            <a:r>
              <a:rPr lang="en-US" dirty="0" smtClean="0"/>
              <a:t> </a:t>
            </a:r>
            <a:r>
              <a:rPr lang="en-US" dirty="0" err="1" smtClean="0"/>
              <a:t>обратиться</a:t>
            </a:r>
            <a:r>
              <a:rPr lang="en-US" dirty="0" smtClean="0"/>
              <a:t>?</a:t>
            </a:r>
            <a:endParaRPr lang="ru-RU" dirty="0" smtClean="0"/>
          </a:p>
          <a:p>
            <a:r>
              <a:rPr lang="ru-RU" dirty="0" smtClean="0"/>
              <a:t>Какие существуют </a:t>
            </a:r>
            <a:r>
              <a:rPr lang="ru-RU" b="1" dirty="0" smtClean="0"/>
              <a:t>полезные ресурсы</a:t>
            </a:r>
            <a:r>
              <a:rPr lang="ru-RU" dirty="0" smtClean="0"/>
              <a:t> для переживших </a:t>
            </a:r>
            <a:r>
              <a:rPr lang="ru-RU" b="1" dirty="0" smtClean="0"/>
              <a:t>эмоциональное</a:t>
            </a:r>
            <a:r>
              <a:rPr lang="ru-RU" dirty="0" smtClean="0"/>
              <a:t> насилие? </a:t>
            </a:r>
            <a:endParaRPr lang="en-US" dirty="0"/>
          </a:p>
        </p:txBody>
      </p:sp>
    </p:spTree>
    <p:extLst>
      <p:ext uri="{BB962C8B-B14F-4D97-AF65-F5344CB8AC3E}">
        <p14:creationId xmlns="" xmlns:p14="http://schemas.microsoft.com/office/powerpoint/2010/main" val="1191668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EE194DE-2F2C-5B4D-B907-AED041B3001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 xmlns:a16="http://schemas.microsoft.com/office/drawing/2014/main" id="{39F5F8E4-F3AA-1D4A-9F89-CD4106F261F0}"/>
              </a:ext>
            </a:extLst>
          </p:cNvPr>
          <p:cNvSpPr>
            <a:spLocks noGrp="1"/>
          </p:cNvSpPr>
          <p:nvPr>
            <p:ph type="title"/>
          </p:nvPr>
        </p:nvSpPr>
        <p:spPr>
          <a:xfrm>
            <a:off x="-199029" y="1924339"/>
            <a:ext cx="10557680" cy="1404085"/>
          </a:xfrm>
        </p:spPr>
        <p:txBody>
          <a:bodyPr>
            <a:normAutofit/>
          </a:bodyPr>
          <a:lstStyle/>
          <a:p>
            <a:pPr algn="ctr"/>
            <a:r>
              <a:rPr lang="ru-RU" sz="3600" dirty="0" smtClean="0">
                <a:latin typeface="Avenir Next" panose="020B0503020202020204" pitchFamily="34" charset="0"/>
              </a:rPr>
              <a:t>ПОЧЕМУ</a:t>
            </a:r>
            <a:r>
              <a:rPr lang="en-US" sz="3600" dirty="0" smtClean="0">
                <a:latin typeface="Avenir Next" panose="020B0503020202020204" pitchFamily="34" charset="0"/>
              </a:rPr>
              <a:t> </a:t>
            </a:r>
            <a:r>
              <a:rPr lang="ru-RU" sz="3600" b="1" dirty="0" smtClean="0">
                <a:solidFill>
                  <a:srgbClr val="002060"/>
                </a:solidFill>
                <a:latin typeface="Avenir Next" panose="020B0503020202020204" pitchFamily="34" charset="0"/>
              </a:rPr>
              <a:t>ЭМОЦИОНАЛЬНОЕ НАСИЛИЕ</a:t>
            </a:r>
            <a:r>
              <a:rPr lang="en-US" sz="3600" dirty="0">
                <a:latin typeface="Avenir Next" panose="020B0503020202020204" pitchFamily="34" charset="0"/>
              </a:rPr>
              <a:t/>
            </a:r>
            <a:br>
              <a:rPr lang="en-US" sz="3600" dirty="0">
                <a:latin typeface="Avenir Next" panose="020B0503020202020204" pitchFamily="34" charset="0"/>
              </a:rPr>
            </a:br>
            <a:r>
              <a:rPr lang="ru-RU" sz="3600" dirty="0" smtClean="0">
                <a:latin typeface="Avenir Next" panose="020B0503020202020204" pitchFamily="34" charset="0"/>
              </a:rPr>
              <a:t>ТРУДНО РАСПОЗНАТЬ</a:t>
            </a:r>
            <a:r>
              <a:rPr lang="en-US" sz="3600" dirty="0" smtClean="0">
                <a:latin typeface="Avenir Next" panose="020B0503020202020204" pitchFamily="34" charset="0"/>
              </a:rPr>
              <a:t>?</a:t>
            </a:r>
            <a:endParaRPr lang="en-US" sz="3600" dirty="0">
              <a:latin typeface="Avenir Next" panose="020B0503020202020204" pitchFamily="34" charset="0"/>
            </a:endParaRPr>
          </a:p>
        </p:txBody>
      </p:sp>
      <p:sp>
        <p:nvSpPr>
          <p:cNvPr id="3" name="Content Placeholder 2">
            <a:extLst>
              <a:ext uri="{FF2B5EF4-FFF2-40B4-BE49-F238E27FC236}">
                <a16:creationId xmlns="" xmlns:a16="http://schemas.microsoft.com/office/drawing/2014/main" id="{C229EE51-D383-494E-8660-C2879E828604}"/>
              </a:ext>
            </a:extLst>
          </p:cNvPr>
          <p:cNvSpPr>
            <a:spLocks noGrp="1"/>
          </p:cNvSpPr>
          <p:nvPr>
            <p:ph idx="1"/>
          </p:nvPr>
        </p:nvSpPr>
        <p:spPr>
          <a:xfrm>
            <a:off x="993228" y="3640781"/>
            <a:ext cx="9365423" cy="2728488"/>
          </a:xfrm>
        </p:spPr>
        <p:txBody>
          <a:bodyPr>
            <a:normAutofit/>
          </a:bodyPr>
          <a:lstStyle/>
          <a:p>
            <a:pPr marL="0" indent="0" algn="ctr">
              <a:lnSpc>
                <a:spcPct val="100000"/>
              </a:lnSpc>
              <a:buNone/>
            </a:pPr>
            <a:r>
              <a:rPr lang="ru-RU" dirty="0" smtClean="0">
                <a:solidFill>
                  <a:srgbClr val="002060"/>
                </a:solidFill>
              </a:rPr>
              <a:t>Эмоциональное насилие бывает трудно распознать, </a:t>
            </a:r>
            <a:r>
              <a:rPr lang="ru-RU" dirty="0" smtClean="0">
                <a:solidFill>
                  <a:srgbClr val="002060"/>
                </a:solidFill>
              </a:rPr>
              <a:t>потому</a:t>
            </a:r>
          </a:p>
          <a:p>
            <a:pPr marL="0" indent="0" algn="ctr">
              <a:lnSpc>
                <a:spcPct val="100000"/>
              </a:lnSpc>
              <a:buNone/>
            </a:pPr>
            <a:r>
              <a:rPr lang="ru-RU" dirty="0" smtClean="0">
                <a:solidFill>
                  <a:srgbClr val="002060"/>
                </a:solidFill>
              </a:rPr>
              <a:t> </a:t>
            </a:r>
            <a:r>
              <a:rPr lang="ru-RU" dirty="0" smtClean="0">
                <a:solidFill>
                  <a:srgbClr val="002060"/>
                </a:solidFill>
              </a:rPr>
              <a:t>что оно может быть хитро </a:t>
            </a:r>
            <a:r>
              <a:rPr lang="ru-RU" dirty="0" smtClean="0">
                <a:solidFill>
                  <a:srgbClr val="002060"/>
                </a:solidFill>
              </a:rPr>
              <a:t>замаскировано</a:t>
            </a:r>
          </a:p>
          <a:p>
            <a:pPr marL="0" indent="0" algn="ctr">
              <a:lnSpc>
                <a:spcPct val="100000"/>
              </a:lnSpc>
              <a:buNone/>
            </a:pPr>
            <a:r>
              <a:rPr lang="ru-RU" dirty="0" smtClean="0">
                <a:solidFill>
                  <a:srgbClr val="002060"/>
                </a:solidFill>
              </a:rPr>
              <a:t> </a:t>
            </a:r>
            <a:r>
              <a:rPr lang="ru-RU" dirty="0" smtClean="0">
                <a:solidFill>
                  <a:srgbClr val="002060"/>
                </a:solidFill>
              </a:rPr>
              <a:t>и </a:t>
            </a:r>
            <a:r>
              <a:rPr lang="ru-RU" dirty="0" smtClean="0">
                <a:solidFill>
                  <a:srgbClr val="002060"/>
                </a:solidFill>
              </a:rPr>
              <a:t>потому </a:t>
            </a:r>
            <a:r>
              <a:rPr lang="ru-RU" dirty="0" smtClean="0">
                <a:solidFill>
                  <a:srgbClr val="002060"/>
                </a:solidFill>
              </a:rPr>
              <a:t>что </a:t>
            </a:r>
            <a:r>
              <a:rPr lang="ru-RU" dirty="0" smtClean="0">
                <a:solidFill>
                  <a:srgbClr val="002060"/>
                </a:solidFill>
              </a:rPr>
              <a:t>обидчики</a:t>
            </a:r>
          </a:p>
          <a:p>
            <a:pPr marL="0" indent="0" algn="ctr">
              <a:lnSpc>
                <a:spcPct val="100000"/>
              </a:lnSpc>
              <a:buNone/>
            </a:pPr>
            <a:r>
              <a:rPr lang="ru-RU" dirty="0" smtClean="0">
                <a:solidFill>
                  <a:srgbClr val="002060"/>
                </a:solidFill>
              </a:rPr>
              <a:t> </a:t>
            </a:r>
            <a:r>
              <a:rPr lang="ru-RU" dirty="0" smtClean="0">
                <a:solidFill>
                  <a:srgbClr val="002060"/>
                </a:solidFill>
              </a:rPr>
              <a:t>часто обвиняют во всем своих жертв.</a:t>
            </a:r>
            <a:endParaRPr lang="en-US" dirty="0">
              <a:solidFill>
                <a:srgbClr val="002060"/>
              </a:solidFill>
            </a:endParaRPr>
          </a:p>
        </p:txBody>
      </p:sp>
    </p:spTree>
    <p:extLst>
      <p:ext uri="{BB962C8B-B14F-4D97-AF65-F5344CB8AC3E}">
        <p14:creationId xmlns="" xmlns:p14="http://schemas.microsoft.com/office/powerpoint/2010/main" val="54642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0303351-16A4-A143-A923-BC9BB44E90F9}"/>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 xmlns:a16="http://schemas.microsoft.com/office/drawing/2014/main" id="{904525F4-2E0A-924F-BD0E-6F34D7C8CD91}"/>
              </a:ext>
            </a:extLst>
          </p:cNvPr>
          <p:cNvSpPr>
            <a:spLocks noGrp="1"/>
          </p:cNvSpPr>
          <p:nvPr>
            <p:ph type="title"/>
          </p:nvPr>
        </p:nvSpPr>
        <p:spPr>
          <a:xfrm>
            <a:off x="2495473" y="433365"/>
            <a:ext cx="6128982" cy="1325563"/>
          </a:xfrm>
        </p:spPr>
        <p:txBody>
          <a:bodyPr>
            <a:normAutofit/>
          </a:bodyPr>
          <a:lstStyle/>
          <a:p>
            <a:r>
              <a:rPr lang="ru-RU" sz="4000" b="1" dirty="0" smtClean="0">
                <a:solidFill>
                  <a:srgbClr val="002060"/>
                </a:solidFill>
                <a:latin typeface="Avenir Next" panose="020B0503020202020204" pitchFamily="34" charset="0"/>
              </a:rPr>
              <a:t>ЛИЧНОСТЬ</a:t>
            </a:r>
            <a:r>
              <a:rPr lang="en-US" sz="4000" b="1" dirty="0" smtClean="0">
                <a:solidFill>
                  <a:srgbClr val="002060"/>
                </a:solidFill>
                <a:latin typeface="Avenir Next" panose="020B0503020202020204" pitchFamily="34" charset="0"/>
              </a:rPr>
              <a:t> </a:t>
            </a:r>
            <a:r>
              <a:rPr lang="ru-RU" sz="4000" dirty="0" smtClean="0">
                <a:latin typeface="Avenir Next" panose="020B0503020202020204" pitchFamily="34" charset="0"/>
              </a:rPr>
              <a:t>ОБИДЧИКА</a:t>
            </a:r>
            <a:endParaRPr lang="en-US" sz="4000" dirty="0">
              <a:latin typeface="Avenir Next" panose="020B0503020202020204" pitchFamily="34" charset="0"/>
            </a:endParaRPr>
          </a:p>
        </p:txBody>
      </p:sp>
      <p:sp>
        <p:nvSpPr>
          <p:cNvPr id="3" name="Content Placeholder 2">
            <a:extLst>
              <a:ext uri="{FF2B5EF4-FFF2-40B4-BE49-F238E27FC236}">
                <a16:creationId xmlns="" xmlns:a16="http://schemas.microsoft.com/office/drawing/2014/main" id="{19F01BF5-DEBD-1141-AAEB-C56F722018D3}"/>
              </a:ext>
            </a:extLst>
          </p:cNvPr>
          <p:cNvSpPr>
            <a:spLocks noGrp="1"/>
          </p:cNvSpPr>
          <p:nvPr>
            <p:ph idx="1"/>
          </p:nvPr>
        </p:nvSpPr>
        <p:spPr>
          <a:xfrm>
            <a:off x="1097511" y="1758928"/>
            <a:ext cx="8401333" cy="3550050"/>
          </a:xfrm>
        </p:spPr>
        <p:txBody>
          <a:bodyPr>
            <a:noAutofit/>
          </a:bodyPr>
          <a:lstStyle/>
          <a:p>
            <a:pPr marL="0" indent="0" algn="ctr">
              <a:lnSpc>
                <a:spcPct val="150000"/>
              </a:lnSpc>
              <a:buNone/>
            </a:pPr>
            <a:r>
              <a:rPr lang="ru-RU" b="1" dirty="0" smtClean="0">
                <a:solidFill>
                  <a:srgbClr val="002060"/>
                </a:solidFill>
              </a:rPr>
              <a:t>Обидчики, как правило, хотят контролировать и управлять</a:t>
            </a:r>
            <a:r>
              <a:rPr lang="ru-RU" b="1" dirty="0" smtClean="0">
                <a:solidFill>
                  <a:srgbClr val="002060"/>
                </a:solidFill>
              </a:rPr>
              <a:t>.</a:t>
            </a:r>
          </a:p>
          <a:p>
            <a:pPr marL="0" indent="0" algn="ctr">
              <a:lnSpc>
                <a:spcPct val="150000"/>
              </a:lnSpc>
              <a:buNone/>
            </a:pPr>
            <a:r>
              <a:rPr lang="ru-RU" b="1" dirty="0" smtClean="0">
                <a:solidFill>
                  <a:srgbClr val="002060"/>
                </a:solidFill>
              </a:rPr>
              <a:t> </a:t>
            </a:r>
            <a:r>
              <a:rPr lang="ru-RU" dirty="0" smtClean="0">
                <a:solidFill>
                  <a:srgbClr val="002060"/>
                </a:solidFill>
              </a:rPr>
              <a:t>Для достижения этого они используют словесные оскорбления. </a:t>
            </a:r>
            <a:endParaRPr lang="ru-RU" dirty="0" smtClean="0">
              <a:solidFill>
                <a:srgbClr val="002060"/>
              </a:solidFill>
            </a:endParaRPr>
          </a:p>
          <a:p>
            <a:pPr marL="0" indent="0" algn="ctr">
              <a:lnSpc>
                <a:spcPct val="150000"/>
              </a:lnSpc>
              <a:buNone/>
            </a:pPr>
            <a:r>
              <a:rPr lang="ru-RU" dirty="0" smtClean="0">
                <a:solidFill>
                  <a:srgbClr val="002060"/>
                </a:solidFill>
              </a:rPr>
              <a:t>Они </a:t>
            </a:r>
            <a:r>
              <a:rPr lang="ru-RU" dirty="0" smtClean="0">
                <a:solidFill>
                  <a:srgbClr val="002060"/>
                </a:solidFill>
              </a:rPr>
              <a:t>эгоистичны, нетерпеливы, безрассудны, равнодушны, неумолимы, не имеют сочувствия и часто ревнивы, подозрительны и непримиримы</a:t>
            </a:r>
            <a:r>
              <a:rPr lang="en-US" dirty="0" smtClean="0">
                <a:solidFill>
                  <a:srgbClr val="002060"/>
                </a:solidFill>
              </a:rPr>
              <a:t>. </a:t>
            </a:r>
            <a:endParaRPr lang="en-US" dirty="0">
              <a:solidFill>
                <a:srgbClr val="002060"/>
              </a:solidFill>
            </a:endParaRPr>
          </a:p>
        </p:txBody>
      </p:sp>
    </p:spTree>
    <p:extLst>
      <p:ext uri="{BB962C8B-B14F-4D97-AF65-F5344CB8AC3E}">
        <p14:creationId xmlns="" xmlns:p14="http://schemas.microsoft.com/office/powerpoint/2010/main" val="663930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77EDDB66-55B5-B04B-8067-6668AE8D7A85}"/>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 xmlns:a16="http://schemas.microsoft.com/office/drawing/2014/main" id="{F37141FF-1AEE-6643-B720-D0C2E84D8EF3}"/>
              </a:ext>
            </a:extLst>
          </p:cNvPr>
          <p:cNvSpPr>
            <a:spLocks noGrp="1"/>
          </p:cNvSpPr>
          <p:nvPr>
            <p:ph type="title"/>
          </p:nvPr>
        </p:nvSpPr>
        <p:spPr>
          <a:xfrm>
            <a:off x="128514" y="624436"/>
            <a:ext cx="10167881" cy="1313550"/>
          </a:xfrm>
        </p:spPr>
        <p:txBody>
          <a:bodyPr>
            <a:normAutofit/>
          </a:bodyPr>
          <a:lstStyle/>
          <a:p>
            <a:pPr algn="ctr"/>
            <a:r>
              <a:rPr lang="ru-RU" sz="4000" dirty="0" smtClean="0">
                <a:latin typeface="Avenir Next" panose="020B0503020202020204" pitchFamily="34" charset="0"/>
              </a:rPr>
              <a:t>ХАРАКТЕРИСТИКИ</a:t>
            </a:r>
            <a:r>
              <a:rPr lang="en-US" sz="4000" dirty="0">
                <a:latin typeface="Avenir Next" panose="020B0503020202020204" pitchFamily="34" charset="0"/>
              </a:rPr>
              <a:t/>
            </a:r>
            <a:br>
              <a:rPr lang="en-US" sz="4000" dirty="0">
                <a:latin typeface="Avenir Next" panose="020B0503020202020204" pitchFamily="34" charset="0"/>
              </a:rPr>
            </a:br>
            <a:r>
              <a:rPr lang="ru-RU" sz="4000" b="1" dirty="0" smtClean="0">
                <a:solidFill>
                  <a:srgbClr val="002060"/>
                </a:solidFill>
                <a:latin typeface="Avenir Next" panose="020B0503020202020204" pitchFamily="34" charset="0"/>
              </a:rPr>
              <a:t>МУЖЧИН-ОБИДЧИКОВ</a:t>
            </a:r>
            <a:endParaRPr lang="en-US" sz="4000" b="1" dirty="0">
              <a:solidFill>
                <a:srgbClr val="00206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932B4D20-8A94-7043-8CD2-32AD064D43AD}"/>
              </a:ext>
            </a:extLst>
          </p:cNvPr>
          <p:cNvSpPr>
            <a:spLocks noGrp="1"/>
          </p:cNvSpPr>
          <p:nvPr>
            <p:ph idx="1"/>
          </p:nvPr>
        </p:nvSpPr>
        <p:spPr>
          <a:xfrm>
            <a:off x="688072" y="2266950"/>
            <a:ext cx="9097370" cy="4248150"/>
          </a:xfrm>
        </p:spPr>
        <p:txBody>
          <a:bodyPr>
            <a:normAutofit fontScale="92500" lnSpcReduction="20000"/>
          </a:bodyPr>
          <a:lstStyle/>
          <a:p>
            <a:pPr fontAlgn="base">
              <a:lnSpc>
                <a:spcPct val="100000"/>
              </a:lnSpc>
            </a:pPr>
            <a:r>
              <a:rPr lang="ru-RU" b="1" dirty="0" smtClean="0">
                <a:solidFill>
                  <a:srgbClr val="002060"/>
                </a:solidFill>
              </a:rPr>
              <a:t>Мужчина «Я требую». </a:t>
            </a:r>
            <a:r>
              <a:rPr lang="ru-RU" dirty="0" smtClean="0"/>
              <a:t>Считает свой авторитет неприкасаемым, легко гневается и крайне критичен, часто переоценивает свой вклад в домохозяйство</a:t>
            </a:r>
            <a:r>
              <a:rPr lang="en-US" dirty="0" smtClean="0"/>
              <a:t>.</a:t>
            </a:r>
            <a:endParaRPr lang="en-US" dirty="0"/>
          </a:p>
          <a:p>
            <a:pPr fontAlgn="base">
              <a:lnSpc>
                <a:spcPct val="100000"/>
              </a:lnSpc>
            </a:pPr>
            <a:r>
              <a:rPr lang="ru-RU" b="1" dirty="0" smtClean="0">
                <a:solidFill>
                  <a:srgbClr val="002060"/>
                </a:solidFill>
              </a:rPr>
              <a:t>Мистер «Только я знаю, как правильно».</a:t>
            </a:r>
            <a:r>
              <a:rPr lang="en-US" dirty="0" smtClean="0"/>
              <a:t> </a:t>
            </a:r>
            <a:r>
              <a:rPr lang="ru-RU" dirty="0" smtClean="0"/>
              <a:t>Рассматривает свою собственную точку зрения как высший </a:t>
            </a:r>
            <a:r>
              <a:rPr lang="ru-RU" dirty="0" smtClean="0"/>
              <a:t>авторитет            </a:t>
            </a:r>
            <a:r>
              <a:rPr lang="ru-RU" dirty="0" smtClean="0"/>
              <a:t>и не ценит чувства своей супруги</a:t>
            </a:r>
            <a:r>
              <a:rPr lang="ru-RU" dirty="0" smtClean="0"/>
              <a:t>.                                                        </a:t>
            </a:r>
            <a:r>
              <a:rPr lang="ru-RU" dirty="0" smtClean="0"/>
              <a:t>Он также искажает рациональную логику своей жены и превращает ее во что-то абсурдное, заставляя супругу сожалеть о том, что у нее есть собственное мнение</a:t>
            </a:r>
            <a:r>
              <a:rPr lang="en-US" dirty="0" smtClean="0"/>
              <a:t>. </a:t>
            </a:r>
            <a:r>
              <a:rPr lang="en-US" dirty="0"/>
              <a:t> </a:t>
            </a:r>
          </a:p>
          <a:p>
            <a:pPr fontAlgn="base">
              <a:lnSpc>
                <a:spcPct val="100000"/>
              </a:lnSpc>
            </a:pPr>
            <a:r>
              <a:rPr lang="ru-RU" b="1" dirty="0" smtClean="0">
                <a:solidFill>
                  <a:srgbClr val="002060"/>
                </a:solidFill>
              </a:rPr>
              <a:t>Мучитель водой</a:t>
            </a:r>
            <a:r>
              <a:rPr lang="en-US" b="1" dirty="0" smtClean="0"/>
              <a:t>.</a:t>
            </a:r>
            <a:r>
              <a:rPr lang="en-US" dirty="0" smtClean="0"/>
              <a:t> </a:t>
            </a:r>
            <a:r>
              <a:rPr lang="ru-RU" dirty="0" smtClean="0"/>
              <a:t>Умеет на словах нападать на свою супругу, не крича и не повышая голос.</a:t>
            </a:r>
            <a:r>
              <a:rPr lang="en-US" dirty="0" smtClean="0"/>
              <a:t>. </a:t>
            </a:r>
            <a:endParaRPr lang="en-US" dirty="0"/>
          </a:p>
        </p:txBody>
      </p:sp>
    </p:spTree>
    <p:extLst>
      <p:ext uri="{BB962C8B-B14F-4D97-AF65-F5344CB8AC3E}">
        <p14:creationId xmlns="" xmlns:p14="http://schemas.microsoft.com/office/powerpoint/2010/main" val="652013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C232481-C2E3-3749-AA28-4CE9E21820BE}"/>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 xmlns:a16="http://schemas.microsoft.com/office/drawing/2014/main" id="{F77916F1-3D7D-8847-A582-F62942E49040}"/>
              </a:ext>
            </a:extLst>
          </p:cNvPr>
          <p:cNvSpPr>
            <a:spLocks noGrp="1"/>
          </p:cNvSpPr>
          <p:nvPr>
            <p:ph type="title"/>
          </p:nvPr>
        </p:nvSpPr>
        <p:spPr>
          <a:xfrm>
            <a:off x="288099" y="774560"/>
            <a:ext cx="9857984" cy="1325563"/>
          </a:xfrm>
        </p:spPr>
        <p:txBody>
          <a:bodyPr>
            <a:noAutofit/>
          </a:bodyPr>
          <a:lstStyle/>
          <a:p>
            <a:pPr algn="ctr"/>
            <a:r>
              <a:rPr lang="ru-RU" sz="4000" dirty="0" smtClean="0">
                <a:latin typeface="Avenir Next" panose="020B0503020202020204" pitchFamily="34" charset="0"/>
              </a:rPr>
              <a:t>ХАРАКТЕРИСТИКА </a:t>
            </a:r>
            <a:r>
              <a:rPr lang="en-US" sz="4000" dirty="0">
                <a:latin typeface="Avenir Next" panose="020B0503020202020204" pitchFamily="34" charset="0"/>
              </a:rPr>
              <a:t/>
            </a:r>
            <a:br>
              <a:rPr lang="en-US" sz="4000" dirty="0">
                <a:latin typeface="Avenir Next" panose="020B0503020202020204" pitchFamily="34" charset="0"/>
              </a:rPr>
            </a:br>
            <a:r>
              <a:rPr lang="ru-RU" sz="4000" b="1" dirty="0" smtClean="0">
                <a:solidFill>
                  <a:srgbClr val="002060"/>
                </a:solidFill>
                <a:latin typeface="Avenir Next" panose="020B0503020202020204" pitchFamily="34" charset="0"/>
              </a:rPr>
              <a:t>ЖЕНЩИН-ОБИДЧИЦ</a:t>
            </a:r>
            <a:r>
              <a:rPr lang="en-US" sz="4000" dirty="0">
                <a:latin typeface="Avenir Next" panose="020B0503020202020204" pitchFamily="34" charset="0"/>
              </a:rPr>
              <a:t/>
            </a:r>
            <a:br>
              <a:rPr lang="en-US" sz="4000" dirty="0">
                <a:latin typeface="Avenir Next" panose="020B0503020202020204" pitchFamily="34" charset="0"/>
              </a:rPr>
            </a:br>
            <a:endParaRPr lang="en-US" sz="4000" dirty="0">
              <a:latin typeface="Avenir Next" panose="020B0503020202020204" pitchFamily="34" charset="0"/>
            </a:endParaRPr>
          </a:p>
        </p:txBody>
      </p:sp>
      <p:sp>
        <p:nvSpPr>
          <p:cNvPr id="3" name="Content Placeholder 2">
            <a:extLst>
              <a:ext uri="{FF2B5EF4-FFF2-40B4-BE49-F238E27FC236}">
                <a16:creationId xmlns="" xmlns:a16="http://schemas.microsoft.com/office/drawing/2014/main" id="{41069CC7-283F-514A-BB65-1B9FAFE80E79}"/>
              </a:ext>
            </a:extLst>
          </p:cNvPr>
          <p:cNvSpPr>
            <a:spLocks noGrp="1"/>
          </p:cNvSpPr>
          <p:nvPr>
            <p:ph idx="1"/>
          </p:nvPr>
        </p:nvSpPr>
        <p:spPr>
          <a:xfrm>
            <a:off x="1452352" y="2439778"/>
            <a:ext cx="8387687" cy="3723027"/>
          </a:xfrm>
        </p:spPr>
        <p:txBody>
          <a:bodyPr>
            <a:normAutofit lnSpcReduction="10000"/>
          </a:bodyPr>
          <a:lstStyle/>
          <a:p>
            <a:pPr fontAlgn="base">
              <a:lnSpc>
                <a:spcPct val="100000"/>
              </a:lnSpc>
            </a:pPr>
            <a:r>
              <a:rPr lang="ru-RU" b="1" dirty="0" smtClean="0">
                <a:solidFill>
                  <a:srgbClr val="002060"/>
                </a:solidFill>
              </a:rPr>
              <a:t>Ее вербально унижали, когда она была ребенком</a:t>
            </a:r>
            <a:r>
              <a:rPr lang="en-US" dirty="0" smtClean="0"/>
              <a:t>, </a:t>
            </a:r>
            <a:r>
              <a:rPr lang="ru-RU" dirty="0" smtClean="0"/>
              <a:t>она была свидетелем такого поведения в своей семье или ее вербально обижал предыдущий партнер</a:t>
            </a:r>
            <a:r>
              <a:rPr lang="en-US" dirty="0" smtClean="0"/>
              <a:t>.</a:t>
            </a:r>
            <a:endParaRPr lang="en-US" dirty="0"/>
          </a:p>
          <a:p>
            <a:pPr fontAlgn="base">
              <a:lnSpc>
                <a:spcPct val="100000"/>
              </a:lnSpc>
            </a:pPr>
            <a:r>
              <a:rPr lang="ru-RU" b="1" dirty="0" smtClean="0">
                <a:solidFill>
                  <a:srgbClr val="002060"/>
                </a:solidFill>
              </a:rPr>
              <a:t>У нее низкая самооценка</a:t>
            </a:r>
            <a:r>
              <a:rPr lang="en-US" b="1" dirty="0" smtClean="0">
                <a:solidFill>
                  <a:srgbClr val="002060"/>
                </a:solidFill>
              </a:rPr>
              <a:t>.</a:t>
            </a:r>
            <a:endParaRPr lang="en-US" b="1" dirty="0">
              <a:solidFill>
                <a:srgbClr val="002060"/>
              </a:solidFill>
            </a:endParaRPr>
          </a:p>
          <a:p>
            <a:pPr fontAlgn="base">
              <a:lnSpc>
                <a:spcPct val="100000"/>
              </a:lnSpc>
            </a:pPr>
            <a:r>
              <a:rPr lang="ru-RU" b="1" dirty="0" smtClean="0">
                <a:solidFill>
                  <a:srgbClr val="002060"/>
                </a:solidFill>
              </a:rPr>
              <a:t>У нее взрывной характер</a:t>
            </a:r>
            <a:r>
              <a:rPr lang="en-US" dirty="0" smtClean="0"/>
              <a:t>, </a:t>
            </a:r>
            <a:r>
              <a:rPr lang="ru-RU" dirty="0" smtClean="0"/>
              <a:t>она заводится от малейшего недовольства или спора.</a:t>
            </a:r>
            <a:endParaRPr lang="en-US" dirty="0"/>
          </a:p>
          <a:p>
            <a:pPr marL="0" indent="0" fontAlgn="base">
              <a:lnSpc>
                <a:spcPct val="100000"/>
              </a:lnSpc>
              <a:buNone/>
            </a:pPr>
            <a:r>
              <a:rPr lang="en-US" dirty="0"/>
              <a:t> </a:t>
            </a:r>
          </a:p>
          <a:p>
            <a:pPr>
              <a:lnSpc>
                <a:spcPct val="100000"/>
              </a:lnSpc>
            </a:pPr>
            <a:endParaRPr lang="en-US" dirty="0"/>
          </a:p>
        </p:txBody>
      </p:sp>
    </p:spTree>
    <p:extLst>
      <p:ext uri="{BB962C8B-B14F-4D97-AF65-F5344CB8AC3E}">
        <p14:creationId xmlns="" xmlns:p14="http://schemas.microsoft.com/office/powerpoint/2010/main" val="478585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 xmlns:a16="http://schemas.microsoft.com/office/drawing/2014/main" id="{F026776B-854A-4949-B6A7-492118E3F0C0}"/>
              </a:ext>
            </a:extLst>
          </p:cNvPr>
          <p:cNvPicPr>
            <a:picLocks noChangeAspect="1"/>
          </p:cNvPicPr>
          <p:nvPr/>
        </p:nvPicPr>
        <p:blipFill rotWithShape="1">
          <a:blip r:embed="rId3"/>
          <a:srcRect t="13722" b="2556"/>
          <a:stretch/>
        </p:blipFill>
        <p:spPr>
          <a:xfrm>
            <a:off x="-55968" y="0"/>
            <a:ext cx="12247968" cy="6960358"/>
          </a:xfrm>
          <a:prstGeom prst="rect">
            <a:avLst/>
          </a:prstGeom>
        </p:spPr>
      </p:pic>
      <p:sp>
        <p:nvSpPr>
          <p:cNvPr id="3" name="Content Placeholder 2">
            <a:extLst>
              <a:ext uri="{FF2B5EF4-FFF2-40B4-BE49-F238E27FC236}">
                <a16:creationId xmlns="" xmlns:a16="http://schemas.microsoft.com/office/drawing/2014/main" id="{B09A59A2-28D4-6D44-984A-DF55B7AEB3B7}"/>
              </a:ext>
            </a:extLst>
          </p:cNvPr>
          <p:cNvSpPr>
            <a:spLocks noGrp="1"/>
          </p:cNvSpPr>
          <p:nvPr>
            <p:ph idx="1"/>
          </p:nvPr>
        </p:nvSpPr>
        <p:spPr>
          <a:xfrm>
            <a:off x="415118" y="1562100"/>
            <a:ext cx="9738816" cy="4129021"/>
          </a:xfrm>
        </p:spPr>
        <p:txBody>
          <a:bodyPr>
            <a:normAutofit/>
          </a:bodyPr>
          <a:lstStyle/>
          <a:p>
            <a:pPr fontAlgn="base"/>
            <a:r>
              <a:rPr lang="ru-RU" b="1" dirty="0" smtClean="0">
                <a:solidFill>
                  <a:srgbClr val="002060"/>
                </a:solidFill>
              </a:rPr>
              <a:t>Ее чувство власти или контроля зависит от того, как часто ее партнер с ней соглашается </a:t>
            </a:r>
            <a:r>
              <a:rPr lang="ru-RU" dirty="0" smtClean="0"/>
              <a:t>или соответствует ее требованиям</a:t>
            </a:r>
            <a:r>
              <a:rPr lang="en-US" dirty="0" smtClean="0"/>
              <a:t>. </a:t>
            </a:r>
            <a:r>
              <a:rPr lang="en-US" dirty="0"/>
              <a:t> </a:t>
            </a:r>
          </a:p>
          <a:p>
            <a:pPr fontAlgn="base"/>
            <a:r>
              <a:rPr lang="ru-RU" b="1" dirty="0" smtClean="0">
                <a:solidFill>
                  <a:srgbClr val="002060"/>
                </a:solidFill>
              </a:rPr>
              <a:t>У нее негибкие ожидания или фантазии о браке</a:t>
            </a:r>
            <a:r>
              <a:rPr lang="en-US" dirty="0" smtClean="0"/>
              <a:t>, </a:t>
            </a:r>
            <a:r>
              <a:rPr lang="ru-RU" dirty="0" smtClean="0"/>
              <a:t>партнерстве или мужчинах, и она не идет на компромисс</a:t>
            </a:r>
            <a:r>
              <a:rPr lang="en-US" dirty="0" smtClean="0"/>
              <a:t>. </a:t>
            </a:r>
            <a:endParaRPr lang="en-US" dirty="0"/>
          </a:p>
          <a:p>
            <a:pPr fontAlgn="base"/>
            <a:r>
              <a:rPr lang="ru-RU" b="1" dirty="0" smtClean="0">
                <a:solidFill>
                  <a:srgbClr val="002060"/>
                </a:solidFill>
              </a:rPr>
              <a:t>Она проецирует вину за все трудности в отношениях на своего партнера</a:t>
            </a:r>
            <a:r>
              <a:rPr lang="en-US" dirty="0" smtClean="0"/>
              <a:t>. </a:t>
            </a:r>
            <a:r>
              <a:rPr lang="ru-RU" dirty="0" smtClean="0"/>
              <a:t>Она не стала бы раздражаться, если бы только он был тем, кем бы она хотела его видеть</a:t>
            </a:r>
            <a:endParaRPr lang="en-US" dirty="0"/>
          </a:p>
        </p:txBody>
      </p:sp>
    </p:spTree>
    <p:extLst>
      <p:ext uri="{BB962C8B-B14F-4D97-AF65-F5344CB8AC3E}">
        <p14:creationId xmlns="" xmlns:p14="http://schemas.microsoft.com/office/powerpoint/2010/main" val="850004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4925</TotalTime>
  <Words>3921</Words>
  <Application>Microsoft Office PowerPoint</Application>
  <PresentationFormat>Произвольный</PresentationFormat>
  <Paragraphs>286</Paragraphs>
  <Slides>30</Slides>
  <Notes>30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Office Theme</vt:lpstr>
      <vt:lpstr>Эмоциональное насилие:  ЧТО ДЕЛАТЬ? </vt:lpstr>
      <vt:lpstr> ИСТОРИЯ МЭРИ </vt:lpstr>
      <vt:lpstr>  ВОПРОСЫ ДЛЯ ОБСУЖДЕНИЯ </vt:lpstr>
      <vt:lpstr>Слайд 4</vt:lpstr>
      <vt:lpstr>ПОЧЕМУ ЭМОЦИОНАЛЬНОЕ НАСИЛИЕ ТРУДНО РАСПОЗНАТЬ?</vt:lpstr>
      <vt:lpstr>ЛИЧНОСТЬ ОБИДЧИКА</vt:lpstr>
      <vt:lpstr>ХАРАКТЕРИСТИКИ МУЖЧИН-ОБИДЧИКОВ</vt:lpstr>
      <vt:lpstr>ХАРАКТЕРИСТИКА  ЖЕНЩИН-ОБИДЧИЦ </vt:lpstr>
      <vt:lpstr>Слайд 9</vt:lpstr>
      <vt:lpstr>Слайд 10</vt:lpstr>
      <vt:lpstr>Слайд 11</vt:lpstr>
      <vt:lpstr>Слайд 12</vt:lpstr>
      <vt:lpstr>    КАКИЕ МЕТОДЫ ИСПОЛЬЗУЮТСЯ ПРИ ЭМОЦИОНАЛЬНОМ НАСИЛИИ?      </vt:lpstr>
      <vt:lpstr>1. ЭМОЦИОНАЛЬНОЕ НАСИЛИЕ ЧЕРЕЗ СЛОВА </vt:lpstr>
      <vt:lpstr>Слайд 15</vt:lpstr>
      <vt:lpstr> 2. ЭМОЦИОНАЛЬНОЕ НАСИЛИЕ ЧЕРЕЗ ДЕЙСТВИЯ </vt:lpstr>
      <vt:lpstr>Слайд 17</vt:lpstr>
      <vt:lpstr>Слайд 18</vt:lpstr>
      <vt:lpstr>3. ЭМОЦИОНАЛЬНАЯ ЖЕСТОКОСТЬ ЧЕРЕЗ БЕЗРАЗЛИЧИЕ</vt:lpstr>
      <vt:lpstr>КАКОВЫ ПОСЛЕДСТВИЯ ЭМОЦИОНАЛЬНОЙ ЖЕСТОКОСТИ? </vt:lpstr>
      <vt:lpstr>Слайд 21</vt:lpstr>
      <vt:lpstr> ЧТО ТАКОЕ АНАЛИЗ  ЭМОЦИОНАЛЬНОГО НАСИЛИЯ? </vt:lpstr>
      <vt:lpstr>Слайд 23</vt:lpstr>
      <vt:lpstr>Слайд 24</vt:lpstr>
      <vt:lpstr>КАК СЛЕДУЕТ ХРИСТИАНИНУ РЕАГИРОВАТЬ НА ЖЕСТОКОЕ ОБРАЩЕНИЕ В ОТНОШЕНИИ ДРУГА/ПОДРУГИ? </vt:lpstr>
      <vt:lpstr>ОБЩИЕ РУКОВОДЯЩИЕ ПРИНЦИПЫ ДЛЯ РЕШЕНИЯ ТАКОЙ СИТУАЦИИ:  </vt:lpstr>
      <vt:lpstr>Слайд 27</vt:lpstr>
      <vt:lpstr>ПОСЛЕДНИЕ ВОПРОСЫ </vt:lpstr>
      <vt:lpstr>НАСТАВЛЕНИЕ ЭЛЛЕН УАЙТ ДЛЯ ПАР С ДИСФУНКЦИОНАЛЬНЫМИ ОТНОШЕНИЯМИ</vt:lpstr>
      <vt:lpstr>Слайд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Abuse:  What we Can do.  </dc:title>
  <dc:creator>Arrais, Raquel</dc:creator>
  <cp:lastModifiedBy>raostrovskaya</cp:lastModifiedBy>
  <cp:revision>49</cp:revision>
  <dcterms:created xsi:type="dcterms:W3CDTF">2018-03-20T17:45:42Z</dcterms:created>
  <dcterms:modified xsi:type="dcterms:W3CDTF">2018-07-09T12:35:34Z</dcterms:modified>
</cp:coreProperties>
</file>