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9" r:id="rId17"/>
    <p:sldId id="271" r:id="rId18"/>
    <p:sldId id="272" r:id="rId19"/>
    <p:sldId id="273" r:id="rId20"/>
    <p:sldId id="274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1C7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5"/>
    <p:restoredTop sz="93005"/>
  </p:normalViewPr>
  <p:slideViewPr>
    <p:cSldViewPr snapToGrid="0" snapToObjects="1">
      <p:cViewPr varScale="1">
        <p:scale>
          <a:sx n="85" d="100"/>
          <a:sy n="85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69B2-A783-5849-AE9B-F8C21BD8BE22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9CCD-7662-4E41-9094-6EFDCFA4D8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676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69B2-A783-5849-AE9B-F8C21BD8BE22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9CCD-7662-4E41-9094-6EFDCFA4D8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977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69B2-A783-5849-AE9B-F8C21BD8BE22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9CCD-7662-4E41-9094-6EFDCFA4D8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9385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69B2-A783-5849-AE9B-F8C21BD8BE22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9CCD-7662-4E41-9094-6EFDCFA4D8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311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69B2-A783-5849-AE9B-F8C21BD8BE22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9CCD-7662-4E41-9094-6EFDCFA4D8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4599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69B2-A783-5849-AE9B-F8C21BD8BE22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9CCD-7662-4E41-9094-6EFDCFA4D8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722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69B2-A783-5849-AE9B-F8C21BD8BE22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9CCD-7662-4E41-9094-6EFDCFA4D8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339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69B2-A783-5849-AE9B-F8C21BD8BE22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9CCD-7662-4E41-9094-6EFDCFA4D8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3596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69B2-A783-5849-AE9B-F8C21BD8BE22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9CCD-7662-4E41-9094-6EFDCFA4D8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62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69B2-A783-5849-AE9B-F8C21BD8BE22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9CCD-7662-4E41-9094-6EFDCFA4D8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8285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69B2-A783-5849-AE9B-F8C21BD8BE22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9CCD-7662-4E41-9094-6EFDCFA4D8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5126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F69B2-A783-5849-AE9B-F8C21BD8BE22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89CCD-7662-4E41-9094-6EFDCFA4D8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144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7087" y="3508728"/>
            <a:ext cx="9707137" cy="23876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Найдите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ru-RU" sz="4800" b="1" dirty="0" smtClean="0">
                <a:solidFill>
                  <a:srgbClr val="581C7C"/>
                </a:solidFill>
                <a:latin typeface="Palatino Linotype" charset="0"/>
                <a:ea typeface="Palatino Linotype" charset="0"/>
                <a:cs typeface="Palatino Linotype" charset="0"/>
              </a:rPr>
              <a:t>ЛЮБОВЬ</a:t>
            </a:r>
            <a:r>
              <a:rPr lang="en-US" sz="4800" b="1" dirty="0">
                <a:solidFill>
                  <a:srgbClr val="581C7C"/>
                </a:solidFill>
                <a:latin typeface="Palatino Linotype" charset="0"/>
                <a:ea typeface="Palatino Linotype" charset="0"/>
                <a:cs typeface="Palatino Linotype" charset="0"/>
              </a:rPr>
              <a:t/>
            </a:r>
            <a:br>
              <a:rPr lang="en-US" sz="4800" b="1" dirty="0">
                <a:solidFill>
                  <a:srgbClr val="581C7C"/>
                </a:solidFill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ru-RU" sz="4800" b="1" dirty="0" smtClean="0">
                <a:solidFill>
                  <a:schemeClr val="bg1"/>
                </a:solidFill>
              </a:rPr>
              <a:t>своей </a:t>
            </a:r>
            <a:r>
              <a:rPr lang="ru-RU" sz="4800" b="1" dirty="0" smtClean="0">
                <a:solidFill>
                  <a:schemeClr val="bg1"/>
                </a:solidFill>
                <a:latin typeface="Palatino Linotype" charset="0"/>
                <a:ea typeface="Palatino Linotype" charset="0"/>
                <a:cs typeface="Palatino Linotype" charset="0"/>
              </a:rPr>
              <a:t>ЖИЗНИ</a:t>
            </a:r>
            <a:r>
              <a:rPr lang="en-US" sz="4800" b="1" dirty="0">
                <a:solidFill>
                  <a:schemeClr val="bg1"/>
                </a:solidFill>
                <a:latin typeface="Palatino Linotype" charset="0"/>
                <a:ea typeface="Palatino Linotype" charset="0"/>
                <a:cs typeface="Palatino Linotype" charset="0"/>
              </a:rPr>
              <a:t/>
            </a:r>
            <a:br>
              <a:rPr lang="en-US" sz="4800" b="1" dirty="0">
                <a:solidFill>
                  <a:schemeClr val="bg1"/>
                </a:solidFill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ru-RU" sz="1200" b="1" dirty="0" smtClean="0">
                <a:solidFill>
                  <a:schemeClr val="bg1"/>
                </a:solidFill>
                <a:latin typeface="Palatino Linotype" charset="0"/>
                <a:ea typeface="Palatino Linotype" charset="0"/>
                <a:cs typeface="Palatino Linotype" charset="0"/>
              </a:rPr>
              <a:t>Автор – </a:t>
            </a:r>
            <a:r>
              <a:rPr lang="ru-RU" sz="1200" b="1" dirty="0" err="1" smtClean="0">
                <a:solidFill>
                  <a:schemeClr val="bg1"/>
                </a:solidFill>
                <a:latin typeface="Palatino Linotype" charset="0"/>
                <a:ea typeface="Palatino Linotype" charset="0"/>
                <a:cs typeface="Palatino Linotype" charset="0"/>
              </a:rPr>
              <a:t>Хизер-Дон</a:t>
            </a:r>
            <a:r>
              <a:rPr lang="ru-RU" sz="1200" b="1" dirty="0" smtClean="0">
                <a:solidFill>
                  <a:schemeClr val="bg1"/>
                </a:solidFill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  <a:latin typeface="Palatino Linotype" charset="0"/>
                <a:ea typeface="Palatino Linotype" charset="0"/>
                <a:cs typeface="Palatino Linotype" charset="0"/>
              </a:rPr>
              <a:t>Смолл</a:t>
            </a:r>
            <a:endParaRPr lang="en-US" sz="4800" b="1" dirty="0">
              <a:solidFill>
                <a:schemeClr val="bg1"/>
              </a:solidFill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921486"/>
            <a:ext cx="6858000" cy="47930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Отдел женского служения Генеральной конференции</a:t>
            </a:r>
            <a:endParaRPr lang="en-US" sz="2000" dirty="0"/>
          </a:p>
        </p:txBody>
      </p:sp>
      <p:pic>
        <p:nvPicPr>
          <p:cNvPr id="5" name="Picture 7" descr="WMLOGO-sm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5896328"/>
            <a:ext cx="514350" cy="39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07147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15555"/>
            <a:ext cx="7886700" cy="435133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Виды молитвенных дневников </a:t>
            </a:r>
            <a:r>
              <a:rPr lang="en-US" sz="3200" dirty="0" smtClean="0"/>
              <a:t>– </a:t>
            </a:r>
            <a:r>
              <a:rPr lang="ru-RU" sz="3200" dirty="0" smtClean="0"/>
              <a:t>дневник для использования дома, дневник для посещений церкви, карманный дневник, дневник для записей перед сном…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626" y="3830852"/>
            <a:ext cx="4535374" cy="3027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8363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932" y="67735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Молчание</a:t>
            </a:r>
            <a:endParaRPr lang="en-US" sz="6000" b="1" i="1" dirty="0">
              <a:solidFill>
                <a:schemeClr val="bg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84" y="1379577"/>
            <a:ext cx="8849887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ru-RU" sz="3200" dirty="0" smtClean="0"/>
              <a:t>Он будет молчалив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ru-RU" sz="3200" dirty="0" smtClean="0"/>
              <a:t>В Своей любви</a:t>
            </a:r>
            <a:r>
              <a:rPr lang="en-US" sz="3200" dirty="0" smtClean="0"/>
              <a:t>…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ru-RU" sz="3200" dirty="0" smtClean="0"/>
              <a:t>А я,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ru-RU" sz="3200" dirty="0" smtClean="0"/>
              <a:t>искавшая </a:t>
            </a:r>
            <a:r>
              <a:rPr lang="ru-RU" sz="3200" smtClean="0"/>
              <a:t>подтверждений </a:t>
            </a:r>
            <a:r>
              <a:rPr lang="ru-RU" sz="3200" smtClean="0"/>
              <a:t>о </a:t>
            </a:r>
            <a:r>
              <a:rPr lang="ru-RU" sz="3200" dirty="0" smtClean="0"/>
              <a:t>Его любви и заботе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(</a:t>
            </a:r>
            <a:r>
              <a:rPr lang="ru-RU" sz="3200" dirty="0" smtClean="0"/>
              <a:t>что Он существует и находится рядом),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ru-RU" sz="3200" dirty="0" smtClean="0"/>
              <a:t>Теперь знаю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ru-RU" sz="3200" dirty="0" smtClean="0"/>
              <a:t>Во всей этой безликой и неумолимой тишине, пульсирующем спокойствии, этой ноющей пустоте</a:t>
            </a:r>
            <a:r>
              <a:rPr lang="en-US" sz="3200" dirty="0" smtClean="0"/>
              <a:t>-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ru-RU" sz="3200" dirty="0" smtClean="0"/>
              <a:t>Меня так любит Он</a:t>
            </a:r>
            <a:endParaRPr lang="en-US" sz="3200" dirty="0"/>
          </a:p>
          <a:p>
            <a:pPr marL="0" indent="0" algn="ctr">
              <a:buNone/>
            </a:pPr>
            <a:r>
              <a:rPr lang="en-US" sz="2400" i="1" dirty="0" smtClean="0"/>
              <a:t>~</a:t>
            </a:r>
            <a:r>
              <a:rPr lang="ru-RU" sz="2400" i="1" dirty="0" smtClean="0"/>
              <a:t>Руфь </a:t>
            </a:r>
            <a:r>
              <a:rPr lang="ru-RU" sz="2400" i="1" dirty="0" err="1" smtClean="0"/>
              <a:t>Белл-Грэм</a:t>
            </a:r>
            <a:r>
              <a:rPr lang="en-US" sz="2400" i="1" dirty="0" smtClean="0"/>
              <a:t> </a:t>
            </a:r>
            <a:endParaRPr lang="en-US" sz="24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01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93971"/>
            <a:ext cx="3765550" cy="435133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Инструменты для ведения записей в дневнике</a:t>
            </a:r>
            <a:r>
              <a:rPr lang="en-US" sz="3200" dirty="0" smtClean="0"/>
              <a:t> </a:t>
            </a:r>
            <a:r>
              <a:rPr lang="en-US" sz="3200" dirty="0"/>
              <a:t>– </a:t>
            </a:r>
            <a:r>
              <a:rPr lang="ru-RU" sz="3200" dirty="0" smtClean="0"/>
              <a:t>тетрадь по выбору, ручка, карандаш, </a:t>
            </a:r>
            <a:r>
              <a:rPr lang="ru-RU" sz="3200" dirty="0" err="1" smtClean="0"/>
              <a:t>текстовыделители</a:t>
            </a:r>
            <a:r>
              <a:rPr lang="ru-RU" sz="3200" dirty="0" smtClean="0"/>
              <a:t>, цветные ручки, компьютер, Симфония…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8839" b="29427"/>
          <a:stretch/>
        </p:blipFill>
        <p:spPr>
          <a:xfrm>
            <a:off x="4215161" y="2475570"/>
            <a:ext cx="4545516" cy="3163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34293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0320" y="1"/>
            <a:ext cx="924432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21963"/>
            <a:ext cx="78867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Создавая воспоминания с Богом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38579"/>
            <a:ext cx="7886700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rgbClr val="581C7C"/>
                </a:solidFill>
              </a:rPr>
              <a:t>ВЫДЕЛИТЕ ВРЕМЯ</a:t>
            </a:r>
            <a:r>
              <a:rPr lang="en-US" sz="3200" dirty="0">
                <a:solidFill>
                  <a:srgbClr val="581C7C"/>
                </a:solidFill>
              </a:rPr>
              <a:t/>
            </a:r>
            <a:br>
              <a:rPr lang="en-US" sz="3200" dirty="0">
                <a:solidFill>
                  <a:srgbClr val="581C7C"/>
                </a:solidFill>
              </a:rPr>
            </a:br>
            <a:r>
              <a:rPr lang="ru-RU" sz="3200" dirty="0" smtClean="0"/>
              <a:t>Мы выделяем время для учебы, для еды, для отдыха и сна, но нуждами своей души пренебрегаем – пускаем на самотек. Время для молитвы и поклонения должно быть фиксированным. Продолжительность может меняться в зависимости от потребностей того или иного человека, но его качество оставаться неизменным.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085905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025" y="2004044"/>
            <a:ext cx="8675648" cy="4351338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581C7C"/>
                </a:solidFill>
              </a:rPr>
              <a:t>НАЙДИТЕ ТИХОЕ МЕСТО</a:t>
            </a:r>
            <a:r>
              <a:rPr lang="en-US" sz="3000" b="1" dirty="0">
                <a:solidFill>
                  <a:srgbClr val="581C7C"/>
                </a:solidFill>
              </a:rPr>
              <a:t/>
            </a:r>
            <a:br>
              <a:rPr lang="en-US" sz="3000" b="1" dirty="0">
                <a:solidFill>
                  <a:srgbClr val="581C7C"/>
                </a:solidFill>
              </a:rPr>
            </a:br>
            <a:r>
              <a:rPr lang="ru-RU" sz="3000" dirty="0" smtClean="0"/>
              <a:t>Место, которое мы выбираем, чтобы провести время наедине с Богом, должно соответствовать тому, что мы собираемся делать. Чтобы извлечь максимальную выгоду из своего времени</a:t>
            </a:r>
            <a:r>
              <a:rPr lang="en-US" sz="3000" dirty="0" smtClean="0"/>
              <a:t> </a:t>
            </a:r>
            <a:r>
              <a:rPr lang="ru-RU" sz="3000" dirty="0" smtClean="0"/>
              <a:t>уединения, вы должны закрыть двери своего ума для всего остального</a:t>
            </a:r>
            <a:r>
              <a:rPr lang="en-US" sz="3000" dirty="0" smtClean="0"/>
              <a:t>.</a:t>
            </a:r>
            <a:endParaRPr lang="en-US" sz="3000" dirty="0"/>
          </a:p>
          <a:p>
            <a:r>
              <a:rPr lang="ru-RU" sz="3000" b="1" dirty="0" smtClean="0">
                <a:solidFill>
                  <a:srgbClr val="581C7C"/>
                </a:solidFill>
              </a:rPr>
              <a:t>УСПОКОЙТЕСЬ СЕРДЦЕМ</a:t>
            </a:r>
            <a:r>
              <a:rPr lang="en-US" sz="3000" b="1" dirty="0">
                <a:solidFill>
                  <a:srgbClr val="581C7C"/>
                </a:solidFill>
              </a:rPr>
              <a:t/>
            </a:r>
            <a:br>
              <a:rPr lang="en-US" sz="3000" b="1" dirty="0">
                <a:solidFill>
                  <a:srgbClr val="581C7C"/>
                </a:solidFill>
              </a:rPr>
            </a:br>
            <a:r>
              <a:rPr lang="ru-RU" sz="3000" dirty="0" smtClean="0"/>
              <a:t>Выработайте правильное состояние души и ума. Внутри должно царить спокойствие. «Остановитесь и познайте, что Я – Бог» (</a:t>
            </a:r>
            <a:r>
              <a:rPr lang="ru-RU" sz="3000" dirty="0" err="1" smtClean="0"/>
              <a:t>Пс</a:t>
            </a:r>
            <a:r>
              <a:rPr lang="ru-RU" sz="3000" dirty="0" smtClean="0"/>
              <a:t>. 45:11)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1310798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2" y="2182462"/>
            <a:ext cx="7886700" cy="435133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581C7C"/>
                </a:solidFill>
              </a:rPr>
              <a:t>ОЖИДАЙТЕ ЕГО ПРИСУТСТВИЯ</a:t>
            </a:r>
            <a:r>
              <a:rPr lang="en-US" sz="3200" b="1" dirty="0">
                <a:solidFill>
                  <a:srgbClr val="581C7C"/>
                </a:solidFill>
              </a:rPr>
              <a:t/>
            </a:r>
            <a:br>
              <a:rPr lang="en-US" sz="3200" b="1" dirty="0">
                <a:solidFill>
                  <a:srgbClr val="581C7C"/>
                </a:solidFill>
              </a:rPr>
            </a:br>
            <a:r>
              <a:rPr lang="ru-RU" sz="3200" dirty="0" smtClean="0"/>
              <a:t>Жаждущая душа возрадуется. Тот, кто ничего не ожидает, ничего не получает.</a:t>
            </a:r>
            <a:r>
              <a:rPr lang="en-US" sz="3200" dirty="0" smtClean="0"/>
              <a:t>. </a:t>
            </a:r>
            <a:endParaRPr lang="en-US" sz="3200" dirty="0"/>
          </a:p>
          <a:p>
            <a:r>
              <a:rPr lang="ru-RU" sz="3200" b="1" dirty="0" smtClean="0">
                <a:solidFill>
                  <a:srgbClr val="581C7C"/>
                </a:solidFill>
              </a:rPr>
              <a:t>ИМЕЙТЕ ЦЕЛЬ</a:t>
            </a:r>
            <a:r>
              <a:rPr lang="en-US" sz="3200" b="1" dirty="0">
                <a:solidFill>
                  <a:srgbClr val="581C7C"/>
                </a:solidFill>
              </a:rPr>
              <a:t/>
            </a:r>
            <a:br>
              <a:rPr lang="en-US" sz="3200" b="1" dirty="0">
                <a:solidFill>
                  <a:srgbClr val="581C7C"/>
                </a:solidFill>
              </a:rPr>
            </a:br>
            <a:r>
              <a:rPr lang="ru-RU" sz="3200" dirty="0" smtClean="0"/>
              <a:t>Напитать душу, укрепить взаимоотношения с Отцом, уделить время самоанализу и самообновлению.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547266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2956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40023"/>
            <a:ext cx="7886700" cy="24118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3200" dirty="0" smtClean="0"/>
              <a:t>«В молитве мы открываем наше сердце Богу как другу… Молитва приближает не Бога к нам, а нас к Богу»</a:t>
            </a:r>
            <a:endParaRPr lang="en-US" sz="32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i="1" dirty="0"/>
              <a:t> </a:t>
            </a:r>
            <a:r>
              <a:rPr lang="ru-RU" sz="3200" i="1" dirty="0" smtClean="0"/>
              <a:t>Путь ко Христу, с. 70</a:t>
            </a:r>
            <a:r>
              <a:rPr lang="en-US" sz="3200" i="1" dirty="0"/>
              <a:t/>
            </a:r>
            <a:br>
              <a:rPr lang="en-US" sz="3200" i="1" dirty="0"/>
            </a:b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xmlns="" val="1776188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2956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327" y="677354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МОЛИТВА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605" y="1847927"/>
            <a:ext cx="8109724" cy="4842804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 </a:t>
            </a:r>
            <a:r>
              <a:rPr lang="ru-RU" sz="3200" dirty="0" smtClean="0"/>
              <a:t>«</a:t>
            </a:r>
            <a:r>
              <a:rPr lang="en-US" sz="3200" dirty="0" smtClean="0"/>
              <a:t>...</a:t>
            </a:r>
            <a:r>
              <a:rPr lang="ru-RU" sz="3200" dirty="0" smtClean="0"/>
              <a:t>тайная молитва – это жизнь души»</a:t>
            </a:r>
            <a:endParaRPr lang="en-US" sz="32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ru-RU" i="1" dirty="0" smtClean="0"/>
              <a:t>Путь ко Христу, с.</a:t>
            </a:r>
            <a:r>
              <a:rPr lang="en-US" i="1" dirty="0" smtClean="0"/>
              <a:t>74</a:t>
            </a:r>
            <a:endParaRPr lang="en-US" i="1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dirty="0"/>
              <a:t/>
            </a:r>
            <a:br>
              <a:rPr lang="en-US" sz="3200" dirty="0"/>
            </a:br>
            <a:r>
              <a:rPr lang="ru-RU" sz="3200" dirty="0" smtClean="0"/>
              <a:t>«Мы можем быть настолько близкими к Богу, что при всяком неожиданном испытании наши мысли будут обращаться к Нему так же естественно, как цветок обращается к солнцу».</a:t>
            </a:r>
            <a:r>
              <a:rPr lang="en-US" sz="3200" dirty="0" smtClean="0"/>
              <a:t> </a:t>
            </a:r>
            <a:endParaRPr lang="en-US" sz="32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ru-RU" i="1" dirty="0" smtClean="0"/>
              <a:t>Путь ко Христу</a:t>
            </a:r>
            <a:r>
              <a:rPr lang="en-US" i="1" dirty="0" smtClean="0"/>
              <a:t>,  </a:t>
            </a:r>
            <a:r>
              <a:rPr lang="ru-RU" i="1" dirty="0" smtClean="0"/>
              <a:t>с</a:t>
            </a:r>
            <a:r>
              <a:rPr lang="en-US" i="1" dirty="0" smtClean="0"/>
              <a:t>.75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502381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71666"/>
            <a:ext cx="7886700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rgbClr val="7030A0"/>
                </a:solidFill>
              </a:rPr>
              <a:t>ХВАЛА И БЛАГОДАРНОСТЬ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/>
              <a:t>Пс</a:t>
            </a:r>
            <a:r>
              <a:rPr lang="ru-RU" dirty="0" smtClean="0"/>
              <a:t>.</a:t>
            </a:r>
            <a:r>
              <a:rPr lang="en-US" dirty="0" smtClean="0"/>
              <a:t>10</a:t>
            </a:r>
            <a:r>
              <a:rPr lang="ru-RU" dirty="0" smtClean="0"/>
              <a:t>6</a:t>
            </a:r>
            <a:r>
              <a:rPr lang="en-US" dirty="0" smtClean="0"/>
              <a:t>:8 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rgbClr val="7030A0"/>
                </a:solidFill>
              </a:rPr>
              <a:t>МЕТОДЫ ИССЛЕДОВАНИЯ</a:t>
            </a:r>
            <a:r>
              <a:rPr lang="en-US" sz="3200" b="1" dirty="0">
                <a:solidFill>
                  <a:srgbClr val="7030A0"/>
                </a:solidFill>
              </a:rPr>
              <a:t/>
            </a:r>
            <a:br>
              <a:rPr lang="en-US" sz="3200" b="1" dirty="0">
                <a:solidFill>
                  <a:srgbClr val="7030A0"/>
                </a:solidFill>
              </a:rPr>
            </a:br>
            <a:r>
              <a:rPr lang="ru-RU" dirty="0" smtClean="0"/>
              <a:t>Ведение дневника, пересказ, тематическое изучение Библии…</a:t>
            </a:r>
            <a:r>
              <a:rPr lang="en-US" dirty="0" smtClean="0"/>
              <a:t>(</a:t>
            </a:r>
            <a:r>
              <a:rPr lang="ru-RU" dirty="0" smtClean="0"/>
              <a:t>«Молитва» Э. Уайт; книги </a:t>
            </a:r>
            <a:r>
              <a:rPr lang="ru-RU" dirty="0" err="1" smtClean="0"/>
              <a:t>Дороти</a:t>
            </a:r>
            <a:r>
              <a:rPr lang="ru-RU" dirty="0" smtClean="0"/>
              <a:t> Итон </a:t>
            </a:r>
            <a:r>
              <a:rPr lang="ru-RU" dirty="0" err="1" smtClean="0"/>
              <a:t>Уоттс</a:t>
            </a:r>
            <a:r>
              <a:rPr lang="ru-RU" dirty="0" smtClean="0"/>
              <a:t> «Страна молитвы», «Сокровища молитвы») 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rgbClr val="7030A0"/>
                </a:solidFill>
              </a:rPr>
              <a:t>УМЕНИЕ НАХОДИТЬ БАЛАНС В ЛИЧНЫХ БОГОСЛУЖЕНИЯХ</a:t>
            </a:r>
            <a:r>
              <a:rPr lang="en-US" sz="3200" b="1" dirty="0">
                <a:solidFill>
                  <a:srgbClr val="7030A0"/>
                </a:solidFill>
              </a:rPr>
              <a:t/>
            </a:r>
            <a:br>
              <a:rPr lang="en-US" sz="3200" b="1" dirty="0">
                <a:solidFill>
                  <a:srgbClr val="7030A0"/>
                </a:solidFill>
              </a:rPr>
            </a:br>
            <a:r>
              <a:rPr lang="ru-RU" dirty="0" smtClean="0"/>
              <a:t>Это время должно быть, в первую очередь, временем общения с Богом, а не выполнением дел по списку</a:t>
            </a:r>
            <a:r>
              <a:rPr lang="en-US" dirty="0" smtClean="0"/>
              <a:t> </a:t>
            </a:r>
            <a:r>
              <a:rPr lang="ru-RU" dirty="0" smtClean="0"/>
              <a:t>– изучение урока, чтение Библии, ведение дневника, чтение Утреннего или Вечернего стража…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4600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2160"/>
            <a:ext cx="7542617" cy="50158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2427789"/>
            <a:ext cx="4857750" cy="21665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rgbClr val="7030A0"/>
                </a:solidFill>
              </a:rPr>
              <a:t>ОТДАЙ СВОЙ ДЕНЬ БОГУ, И ВСЕ ПРЕДАЙ ЕМУ В РУКИ </a:t>
            </a:r>
            <a:r>
              <a:rPr lang="ru-RU" dirty="0" smtClean="0"/>
              <a:t>Пусть Он направляет твой день</a:t>
            </a:r>
            <a:r>
              <a:rPr lang="en-US" dirty="0" smtClean="0"/>
              <a:t>. 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rgbClr val="7030A0"/>
                </a:solidFill>
              </a:rPr>
              <a:t>ВРЕМЯ У КОЛОДЦА</a:t>
            </a:r>
            <a:r>
              <a:rPr lang="en-US" sz="3200" b="1" dirty="0" smtClean="0">
                <a:solidFill>
                  <a:srgbClr val="7030A0"/>
                </a:solidFill>
              </a:rPr>
              <a:t>.... 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804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535" y="610451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Examples of Journaling 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2956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2535" y="1936014"/>
            <a:ext cx="7886700" cy="3147821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581C7C"/>
                </a:solidFill>
              </a:rPr>
              <a:t>«О, Иисус,  моя любовь,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581C7C"/>
                </a:solidFill>
              </a:rPr>
              <a:t>У Тебя найду покров.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581C7C"/>
                </a:solidFill>
              </a:rPr>
              <a:t>Пусть бушуют волны </a:t>
            </a:r>
            <a:r>
              <a:rPr lang="ru-RU" sz="3600" b="1" dirty="0" err="1" smtClean="0">
                <a:solidFill>
                  <a:srgbClr val="581C7C"/>
                </a:solidFill>
              </a:rPr>
              <a:t>хлеще</a:t>
            </a:r>
            <a:r>
              <a:rPr lang="ru-RU" sz="3600" b="1" dirty="0" smtClean="0">
                <a:solidFill>
                  <a:srgbClr val="581C7C"/>
                </a:solidFill>
              </a:rPr>
              <a:t>!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581C7C"/>
                </a:solidFill>
              </a:rPr>
              <a:t>Пусть шторма зовут на бой!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581C7C"/>
                </a:solidFill>
              </a:rPr>
              <a:t>Укрой меня, Спаситель мой,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581C7C"/>
                </a:solidFill>
              </a:rPr>
              <a:t>Доколе буря жизни в силе;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581C7C"/>
                </a:solidFill>
              </a:rPr>
              <a:t>Мой парусник в скале сокрой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581C7C"/>
                </a:solidFill>
              </a:rPr>
              <a:t>И дай душе моей покой».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581C7C"/>
                </a:solidFill>
              </a:rPr>
              <a:t>Чарльз </a:t>
            </a:r>
            <a:r>
              <a:rPr lang="ru-RU" sz="2400" b="1" i="1" dirty="0" err="1" smtClean="0">
                <a:solidFill>
                  <a:srgbClr val="581C7C"/>
                </a:solidFill>
              </a:rPr>
              <a:t>Уэсли</a:t>
            </a:r>
            <a:endParaRPr lang="en-US" sz="2400" b="1" i="1" dirty="0">
              <a:solidFill>
                <a:srgbClr val="581C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4101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0320" y="1"/>
            <a:ext cx="924432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366" y="655052"/>
            <a:ext cx="78867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Задание </a:t>
            </a:r>
            <a:r>
              <a:rPr lang="en-US" b="1" dirty="0" smtClean="0">
                <a:solidFill>
                  <a:schemeClr val="bg1"/>
                </a:solidFill>
              </a:rPr>
              <a:t>– </a:t>
            </a:r>
            <a:r>
              <a:rPr lang="ru-RU" b="1" dirty="0" smtClean="0">
                <a:solidFill>
                  <a:schemeClr val="bg1"/>
                </a:solidFill>
              </a:rPr>
              <a:t>моя молитва к Богу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2" y="2338579"/>
            <a:ext cx="7886700" cy="370538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Выпишите молитву к Богу. Расскажите Ему свои проблемы. Ощущали ли вы в последнее время, что Он говорит с вами? Что именно Он говорит? Это задание только для вас. О его результатах рассказывать всем не нужно будет. (Задание взято из семинара </a:t>
            </a:r>
            <a:r>
              <a:rPr lang="ru-RU" sz="3200" dirty="0" err="1" smtClean="0"/>
              <a:t>Дороти</a:t>
            </a:r>
            <a:r>
              <a:rPr lang="ru-RU" sz="3200" dirty="0" smtClean="0"/>
              <a:t> Итон </a:t>
            </a:r>
            <a:r>
              <a:rPr lang="ru-RU" sz="3200" dirty="0" err="1" smtClean="0"/>
              <a:t>Уоттс</a:t>
            </a:r>
            <a:r>
              <a:rPr lang="ru-RU" sz="3200" dirty="0" smtClean="0"/>
              <a:t> «Достойная женщина»</a:t>
            </a:r>
            <a:r>
              <a:rPr lang="en-US" sz="3200" dirty="0" smtClean="0"/>
              <a:t>)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842922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2956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85791"/>
            <a:ext cx="7503523" cy="29642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/>
              <a:t>«Господь, Иисус, возьми мою жизнь, такую ничего не стоящую, очисти ее, наполни и отполируй, чтобы она сияла для Тебя» </a:t>
            </a:r>
            <a:endParaRPr lang="en-US" sz="3600" dirty="0"/>
          </a:p>
          <a:p>
            <a:pPr marL="0" indent="0" algn="ctr">
              <a:buNone/>
            </a:pPr>
            <a:r>
              <a:rPr lang="en-US" sz="3200" i="1" dirty="0" smtClean="0"/>
              <a:t>~</a:t>
            </a:r>
            <a:r>
              <a:rPr lang="ru-RU" sz="3200" i="1" dirty="0" smtClean="0"/>
              <a:t>Руфь </a:t>
            </a:r>
            <a:r>
              <a:rPr lang="ru-RU" sz="3200" i="1" dirty="0" err="1" smtClean="0"/>
              <a:t>Белл-Грэм</a:t>
            </a:r>
            <a:r>
              <a:rPr lang="en-US" sz="3200" i="1" dirty="0" smtClean="0"/>
              <a:t> 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xmlns="" val="868701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0320" y="1"/>
            <a:ext cx="924432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629" y="434898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Примеры ведения </a:t>
            </a:r>
            <a:r>
              <a:rPr lang="ru-RU" b="1" dirty="0" smtClean="0">
                <a:solidFill>
                  <a:schemeClr val="bg1"/>
                </a:solidFill>
              </a:rPr>
              <a:t>молитвенного дневника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139" y="2182466"/>
            <a:ext cx="4790845" cy="436330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ru-RU" sz="3200" dirty="0" smtClean="0"/>
              <a:t>Давид псалмопевец</a:t>
            </a:r>
            <a:r>
              <a:rPr lang="en-US" sz="3200" dirty="0" smtClean="0"/>
              <a:t>- </a:t>
            </a:r>
            <a:r>
              <a:rPr lang="ru-RU" sz="3200" dirty="0" smtClean="0"/>
              <a:t>псалмы 22, 39, 69</a:t>
            </a:r>
            <a:r>
              <a:rPr lang="en-US" sz="3200" dirty="0" smtClean="0"/>
              <a:t> </a:t>
            </a:r>
            <a:endParaRPr lang="en-US" sz="3200" dirty="0"/>
          </a:p>
          <a:p>
            <a:pPr>
              <a:lnSpc>
                <a:spcPct val="100000"/>
              </a:lnSpc>
            </a:pPr>
            <a:r>
              <a:rPr lang="ru-RU" sz="3200" dirty="0" smtClean="0"/>
              <a:t>Другие авторы псалмов</a:t>
            </a:r>
            <a:r>
              <a:rPr lang="en-US" sz="3200" dirty="0" smtClean="0"/>
              <a:t> </a:t>
            </a:r>
            <a:r>
              <a:rPr lang="en-US" sz="3200" dirty="0"/>
              <a:t>- </a:t>
            </a:r>
            <a:r>
              <a:rPr lang="ru-RU" sz="3200" dirty="0" smtClean="0"/>
              <a:t>псалмы </a:t>
            </a:r>
            <a:r>
              <a:rPr lang="en-US" sz="3200" dirty="0" smtClean="0"/>
              <a:t>7</a:t>
            </a:r>
            <a:r>
              <a:rPr lang="ru-RU" sz="3200" dirty="0" smtClean="0"/>
              <a:t>0</a:t>
            </a:r>
            <a:r>
              <a:rPr lang="en-US" sz="3200" dirty="0" smtClean="0"/>
              <a:t>, 7</a:t>
            </a:r>
            <a:r>
              <a:rPr lang="ru-RU" sz="3200" dirty="0" smtClean="0"/>
              <a:t>3</a:t>
            </a:r>
            <a:r>
              <a:rPr lang="en-US" sz="3200" dirty="0" smtClean="0"/>
              <a:t>, 8</a:t>
            </a:r>
            <a:r>
              <a:rPr lang="ru-RU" sz="3200" dirty="0" smtClean="0"/>
              <a:t>8</a:t>
            </a:r>
            <a:r>
              <a:rPr lang="en-US" sz="3200" dirty="0" smtClean="0"/>
              <a:t> </a:t>
            </a:r>
            <a:endParaRPr lang="en-US" sz="3200" dirty="0"/>
          </a:p>
          <a:p>
            <a:pPr>
              <a:lnSpc>
                <a:spcPct val="100000"/>
              </a:lnSpc>
            </a:pPr>
            <a:r>
              <a:rPr lang="ru-RU" sz="3200" dirty="0" smtClean="0"/>
              <a:t>Послания Павла с описанием не только путешествий и событий, но и трудностей</a:t>
            </a:r>
            <a:r>
              <a:rPr lang="en-US" sz="3200" dirty="0" smtClean="0"/>
              <a:t> </a:t>
            </a:r>
            <a:r>
              <a:rPr lang="ru-RU" sz="3200" dirty="0" smtClean="0"/>
              <a:t>– Римлянам </a:t>
            </a:r>
            <a:r>
              <a:rPr lang="en-US" sz="3200" dirty="0" smtClean="0"/>
              <a:t>7:7-25 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984" y="2724880"/>
            <a:ext cx="3399260" cy="3399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71331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26344"/>
            <a:ext cx="7886700" cy="474244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3200" dirty="0" smtClean="0"/>
              <a:t>«Итак, я нахожу закон, что, когда хочу делать доброе, прилежит мне злое. Ибо по внутреннему человеку нахожу удовольствие в законе Божием, но в членах моих вижу иной закон, противоборствующий закону ума моего и делающий меня пленником закона греховного, находящегося в членах моих. Бедный я человек! кто избавит меня от сего тела смерти? Благодарю Бога моего Иисусом Христом, Господом нашим. Итак, тот же самый я умом моим служу закону Божию, а </a:t>
            </a:r>
            <a:r>
              <a:rPr lang="ru-RU" sz="3200" dirty="0" err="1" smtClean="0"/>
              <a:t>плотию</a:t>
            </a:r>
            <a:r>
              <a:rPr lang="ru-RU" sz="3200" dirty="0" smtClean="0"/>
              <a:t> — закону греха»</a:t>
            </a:r>
            <a:r>
              <a:rPr lang="en-US" sz="3200" dirty="0" smtClean="0"/>
              <a:t> </a:t>
            </a:r>
            <a:r>
              <a:rPr lang="ru-RU" sz="3200" dirty="0" smtClean="0"/>
              <a:t>(ст.</a:t>
            </a:r>
            <a:r>
              <a:rPr lang="en-US" sz="3200" dirty="0" smtClean="0"/>
              <a:t> 21-25</a:t>
            </a:r>
            <a:r>
              <a:rPr lang="ru-RU" sz="3200" dirty="0" smtClean="0"/>
              <a:t>)</a:t>
            </a:r>
            <a:r>
              <a:rPr lang="en-US" sz="3200" dirty="0" smtClean="0"/>
              <a:t> </a:t>
            </a: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5436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0320" y="1"/>
            <a:ext cx="924432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349" y="479502"/>
            <a:ext cx="78867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Зачем вести молитвенный дневник</a:t>
            </a:r>
            <a:r>
              <a:rPr lang="en-US" b="1" dirty="0" smtClean="0">
                <a:solidFill>
                  <a:schemeClr val="bg1"/>
                </a:solidFill>
              </a:rPr>
              <a:t>?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349" y="2360886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dirty="0" smtClean="0"/>
              <a:t>Это один из способов общения с Небесным Отцом.</a:t>
            </a:r>
            <a:endParaRPr lang="en-US" sz="3200" dirty="0"/>
          </a:p>
          <a:p>
            <a:pPr>
              <a:lnSpc>
                <a:spcPct val="100000"/>
              </a:lnSpc>
            </a:pPr>
            <a:r>
              <a:rPr lang="ru-RU" sz="3200" dirty="0" smtClean="0"/>
              <a:t>Чтобы выразить наши самые глубокие чувства.</a:t>
            </a:r>
            <a:endParaRPr lang="en-US" sz="3200" dirty="0"/>
          </a:p>
          <a:p>
            <a:pPr>
              <a:lnSpc>
                <a:spcPct val="100000"/>
              </a:lnSpc>
            </a:pPr>
            <a:r>
              <a:rPr lang="ru-RU" sz="3200" dirty="0" smtClean="0"/>
              <a:t>Чтобы вести запись своего пути с Богом</a:t>
            </a:r>
            <a:r>
              <a:rPr lang="en-US" sz="3200" dirty="0" smtClean="0"/>
              <a:t>. </a:t>
            </a:r>
            <a:endParaRPr lang="en-US" sz="3200" dirty="0"/>
          </a:p>
          <a:p>
            <a:pPr>
              <a:lnSpc>
                <a:spcPct val="100000"/>
              </a:lnSpc>
            </a:pPr>
            <a:r>
              <a:rPr lang="ru-RU" sz="3200" dirty="0" smtClean="0"/>
              <a:t>Чтобы записывать ответы на молитвы</a:t>
            </a:r>
            <a:r>
              <a:rPr lang="en-US" sz="3200" dirty="0" smtClean="0"/>
              <a:t>. </a:t>
            </a:r>
            <a:endParaRPr lang="en-US" sz="3200" dirty="0"/>
          </a:p>
          <a:p>
            <a:pPr>
              <a:lnSpc>
                <a:spcPct val="100000"/>
              </a:lnSpc>
            </a:pPr>
            <a:r>
              <a:rPr lang="ru-RU" sz="3200" dirty="0" smtClean="0"/>
              <a:t>В качестве подспорья к изучению Библии</a:t>
            </a:r>
            <a:r>
              <a:rPr lang="en-US" sz="3200" dirty="0" smtClean="0"/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921554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27789"/>
            <a:ext cx="7886700" cy="435133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Чтобы записывать благословения </a:t>
            </a:r>
            <a:r>
              <a:rPr lang="ru-RU" sz="3200" smtClean="0"/>
              <a:t>и радости </a:t>
            </a:r>
            <a:r>
              <a:rPr lang="en-US" sz="3200" smtClean="0"/>
              <a:t>(</a:t>
            </a:r>
            <a:r>
              <a:rPr lang="ru-RU" sz="3200" dirty="0" smtClean="0"/>
              <a:t>книга радости, книга благословений, книга благодарения</a:t>
            </a:r>
            <a:r>
              <a:rPr lang="en-US" sz="3200" dirty="0" smtClean="0"/>
              <a:t>) 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576" y="3769580"/>
            <a:ext cx="3265213" cy="3088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3087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2956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932" y="2204762"/>
            <a:ext cx="8225418" cy="4351338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3200" dirty="0" smtClean="0"/>
              <a:t>«Господь, возьми мое сердце, потому что я не могу отдать его. Оно - Твое достояние. Сохрани его чистым, потому что я не могу сохранить его чистым для Тебя. Спаси меня, несмотря на меня самого, меня слабого, меня </a:t>
            </a:r>
            <a:r>
              <a:rPr lang="ru-RU" sz="3200" dirty="0" err="1" smtClean="0"/>
              <a:t>нехристоподобного</a:t>
            </a:r>
            <a:r>
              <a:rPr lang="ru-RU" sz="3200" dirty="0" smtClean="0"/>
              <a:t>. Сформируй меня, подними меня в чистую и святую атмосферу, где богатый поток Твоей любви мог бы течь через мою душу»</a:t>
            </a:r>
            <a:r>
              <a:rPr lang="en-US" sz="3200" dirty="0" smtClean="0"/>
              <a:t> </a:t>
            </a:r>
            <a:endParaRPr lang="en-US" sz="32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ru-RU" i="1" dirty="0" smtClean="0"/>
              <a:t>Наглядные уроки Христа</a:t>
            </a:r>
            <a:r>
              <a:rPr lang="en-US" i="1" dirty="0" smtClean="0"/>
              <a:t>, </a:t>
            </a:r>
            <a:r>
              <a:rPr lang="ru-RU" dirty="0" smtClean="0"/>
              <a:t>с</a:t>
            </a:r>
            <a:r>
              <a:rPr lang="en-US" dirty="0" smtClean="0"/>
              <a:t>. </a:t>
            </a:r>
            <a:r>
              <a:rPr lang="en-US" dirty="0"/>
              <a:t>159 </a:t>
            </a:r>
          </a:p>
        </p:txBody>
      </p:sp>
    </p:spTree>
    <p:extLst>
      <p:ext uri="{BB962C8B-B14F-4D97-AF65-F5344CB8AC3E}">
        <p14:creationId xmlns:p14="http://schemas.microsoft.com/office/powerpoint/2010/main" xmlns="" val="1809376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0320" y="1"/>
            <a:ext cx="924432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837" y="699660"/>
            <a:ext cx="78867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Как вести молитвенный дневник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2" y="2137859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dirty="0" smtClean="0"/>
              <a:t>Пишите письма</a:t>
            </a:r>
            <a:r>
              <a:rPr lang="en-US" sz="3200" dirty="0" smtClean="0"/>
              <a:t> </a:t>
            </a:r>
            <a:r>
              <a:rPr lang="ru-RU" sz="3200" dirty="0" smtClean="0"/>
              <a:t>Богу о том, что происходит в вашей жизни. </a:t>
            </a:r>
            <a:endParaRPr lang="en-US" sz="3200" dirty="0"/>
          </a:p>
          <a:p>
            <a:pPr>
              <a:lnSpc>
                <a:spcPct val="100000"/>
              </a:lnSpc>
            </a:pPr>
            <a:r>
              <a:rPr lang="ru-RU" sz="3200" dirty="0" smtClean="0"/>
              <a:t>Записывайте молитвы.</a:t>
            </a:r>
            <a:r>
              <a:rPr lang="en-US" sz="3200" dirty="0" smtClean="0"/>
              <a:t> </a:t>
            </a:r>
            <a:endParaRPr lang="en-US" sz="3200" dirty="0"/>
          </a:p>
          <a:p>
            <a:pPr>
              <a:lnSpc>
                <a:spcPct val="100000"/>
              </a:lnSpc>
            </a:pPr>
            <a:r>
              <a:rPr lang="ru-RU" sz="3200" dirty="0" smtClean="0"/>
              <a:t>Записывайте свои мысли после чтения Утреннего стража. </a:t>
            </a:r>
            <a:endParaRPr lang="en-US" sz="3200" dirty="0"/>
          </a:p>
          <a:p>
            <a:pPr>
              <a:lnSpc>
                <a:spcPct val="100000"/>
              </a:lnSpc>
            </a:pPr>
            <a:r>
              <a:rPr lang="ru-RU" sz="3200" dirty="0" smtClean="0"/>
              <a:t>Записывайте библейские обетования – просите, верьте и получайте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066431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49369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dirty="0" smtClean="0"/>
              <a:t>Записывайте тексты для исследования и перекрестные ссылки</a:t>
            </a:r>
            <a:r>
              <a:rPr lang="en-US" sz="3200" dirty="0" smtClean="0"/>
              <a:t>. </a:t>
            </a:r>
            <a:endParaRPr lang="en-US" sz="3200" dirty="0"/>
          </a:p>
          <a:p>
            <a:pPr>
              <a:lnSpc>
                <a:spcPct val="100000"/>
              </a:lnSpc>
            </a:pPr>
            <a:r>
              <a:rPr lang="ru-RU" sz="3200" dirty="0" smtClean="0"/>
              <a:t>Впечатления от прослушивания проповедей, библейских бесед и т.п. </a:t>
            </a:r>
            <a:endParaRPr lang="en-US" sz="3200" dirty="0"/>
          </a:p>
          <a:p>
            <a:pPr>
              <a:lnSpc>
                <a:spcPct val="100000"/>
              </a:lnSpc>
            </a:pPr>
            <a:r>
              <a:rPr lang="ru-RU" sz="3200" dirty="0" smtClean="0"/>
              <a:t>Диалог с Богом - поклонение, исповедь, благодарение, мольба; Хвала, раскаяние, просьба, подчинение</a:t>
            </a:r>
            <a:r>
              <a:rPr lang="en-US" sz="3200" dirty="0" smtClean="0"/>
              <a:t>; </a:t>
            </a:r>
            <a:r>
              <a:rPr lang="ru-RU" sz="3200" dirty="0" smtClean="0"/>
              <a:t>молитва по образцу святилища…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490669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1888</TotalTime>
  <Words>629</Words>
  <Application>Microsoft Office PowerPoint</Application>
  <PresentationFormat>Экран (4:3)</PresentationFormat>
  <Paragraphs>62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Найдите ЛЮБОВЬ своей ЖИЗНИ Автор – Хизер-Дон Смолл</vt:lpstr>
      <vt:lpstr>Examples of Journaling </vt:lpstr>
      <vt:lpstr>Примеры ведения молитвенного дневника</vt:lpstr>
      <vt:lpstr>Слайд 4</vt:lpstr>
      <vt:lpstr>Зачем вести молитвенный дневник? </vt:lpstr>
      <vt:lpstr>Слайд 6</vt:lpstr>
      <vt:lpstr>Слайд 7</vt:lpstr>
      <vt:lpstr>Как вести молитвенный дневник </vt:lpstr>
      <vt:lpstr>Слайд 9</vt:lpstr>
      <vt:lpstr>Слайд 10</vt:lpstr>
      <vt:lpstr>Молчание</vt:lpstr>
      <vt:lpstr>Слайд 12</vt:lpstr>
      <vt:lpstr>Создавая воспоминания с Богом </vt:lpstr>
      <vt:lpstr>Слайд 14</vt:lpstr>
      <vt:lpstr>Слайд 15</vt:lpstr>
      <vt:lpstr>Слайд 16</vt:lpstr>
      <vt:lpstr>МОЛИТВА</vt:lpstr>
      <vt:lpstr>Слайд 18</vt:lpstr>
      <vt:lpstr>Слайд 19</vt:lpstr>
      <vt:lpstr>Задание – моя молитва к Богу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Arrais, Raquel</dc:creator>
  <cp:lastModifiedBy>Maria</cp:lastModifiedBy>
  <cp:revision>42</cp:revision>
  <dcterms:created xsi:type="dcterms:W3CDTF">2016-01-26T19:53:21Z</dcterms:created>
  <dcterms:modified xsi:type="dcterms:W3CDTF">2019-01-10T21:05:28Z</dcterms:modified>
</cp:coreProperties>
</file>