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97" r:id="rId3"/>
    <p:sldId id="258" r:id="rId4"/>
    <p:sldId id="261" r:id="rId5"/>
    <p:sldId id="282" r:id="rId6"/>
    <p:sldId id="283" r:id="rId7"/>
    <p:sldId id="286" r:id="rId8"/>
    <p:sldId id="284" r:id="rId9"/>
    <p:sldId id="285" r:id="rId10"/>
    <p:sldId id="278" r:id="rId11"/>
    <p:sldId id="279" r:id="rId12"/>
    <p:sldId id="263" r:id="rId13"/>
    <p:sldId id="262" r:id="rId14"/>
    <p:sldId id="264" r:id="rId15"/>
    <p:sldId id="295" r:id="rId16"/>
    <p:sldId id="288" r:id="rId17"/>
    <p:sldId id="266" r:id="rId18"/>
    <p:sldId id="296" r:id="rId19"/>
    <p:sldId id="265" r:id="rId20"/>
    <p:sldId id="267" r:id="rId21"/>
    <p:sldId id="291" r:id="rId22"/>
    <p:sldId id="268" r:id="rId23"/>
    <p:sldId id="292" r:id="rId24"/>
    <p:sldId id="269" r:id="rId25"/>
    <p:sldId id="293" r:id="rId26"/>
    <p:sldId id="294" r:id="rId27"/>
    <p:sldId id="270" r:id="rId28"/>
    <p:sldId id="271" r:id="rId29"/>
    <p:sldId id="298" r:id="rId30"/>
    <p:sldId id="273" r:id="rId31"/>
    <p:sldId id="274" r:id="rId32"/>
    <p:sldId id="275" r:id="rId33"/>
    <p:sldId id="2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4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5"/>
    <p:restoredTop sz="67007" autoAdjust="0"/>
  </p:normalViewPr>
  <p:slideViewPr>
    <p:cSldViewPr snapToGrid="0" snapToObjects="1">
      <p:cViewPr varScale="1">
        <p:scale>
          <a:sx n="60" d="100"/>
          <a:sy n="60" d="100"/>
        </p:scale>
        <p:origin x="-1806"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07ACEEE-BA79-AA40-9C97-EAE5F1E088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8226330C-E280-434A-A986-0F5268DEBD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10E2EF-1259-C744-8310-C2418068326D}" type="datetimeFigureOut">
              <a:rPr lang="en-US" smtClean="0"/>
              <a:pPr/>
              <a:t>12/25/2018</a:t>
            </a:fld>
            <a:endParaRPr lang="en-US"/>
          </a:p>
        </p:txBody>
      </p:sp>
      <p:sp>
        <p:nvSpPr>
          <p:cNvPr id="4" name="Footer Placeholder 3">
            <a:extLst>
              <a:ext uri="{FF2B5EF4-FFF2-40B4-BE49-F238E27FC236}">
                <a16:creationId xmlns:a16="http://schemas.microsoft.com/office/drawing/2014/main" xmlns="" id="{0959A992-AC7D-0944-8328-BFC74580FB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FE2291C8-0471-AC43-93CB-F5D0281262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C579CD-BC7F-3246-96F5-306F76EA45F1}" type="slidenum">
              <a:rPr lang="en-US" smtClean="0"/>
              <a:pPr/>
              <a:t>‹#›</a:t>
            </a:fld>
            <a:endParaRPr lang="en-US"/>
          </a:p>
        </p:txBody>
      </p:sp>
    </p:spTree>
    <p:extLst>
      <p:ext uri="{BB962C8B-B14F-4D97-AF65-F5344CB8AC3E}">
        <p14:creationId xmlns:p14="http://schemas.microsoft.com/office/powerpoint/2010/main" xmlns="" val="2633126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F9107-F9E9-DD46-A766-18C0DEC5405C}" type="datetimeFigureOut">
              <a:rPr lang="en-US" smtClean="0"/>
              <a:pPr/>
              <a:t>12/25/2018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88005-BA81-B84E-9653-31D86F5B2895}" type="slidenum">
              <a:rPr lang="en-US" smtClean="0"/>
              <a:pPr/>
              <a:t>‹#›</a:t>
            </a:fld>
            <a:endParaRPr lang="en-US"/>
          </a:p>
        </p:txBody>
      </p:sp>
    </p:spTree>
    <p:extLst>
      <p:ext uri="{BB962C8B-B14F-4D97-AF65-F5344CB8AC3E}">
        <p14:creationId xmlns:p14="http://schemas.microsoft.com/office/powerpoint/2010/main" xmlns="" val="325506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Путь с Иисусом</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Автор: </a:t>
            </a:r>
            <a:r>
              <a:rPr lang="ru-RU" sz="1200" kern="1200" dirty="0" err="1" smtClean="0">
                <a:solidFill>
                  <a:schemeClr val="tx1"/>
                </a:solidFill>
                <a:latin typeface="+mn-lt"/>
                <a:ea typeface="+mn-ea"/>
                <a:cs typeface="+mn-cs"/>
              </a:rPr>
              <a:t>Корделл</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Либрандт</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Рассказывают историю о молодой женщине, которая хотела пойти учиться в колледж. Когда она прочитала вопрос в заявлении о поступлении: «Являетесь ли вы лидером?», ее сердце сжалось. Будучи честным и добросовестным человеком, она написала «нет» и отдала заявление, ожидая худшего. К своему удивлению, она получила следующее письмо из колледжа: «Уважаемый заявитель! Анализ заполненных анкет показывает, что в этом году в нашем колледже будет 1452 новых лидера. Мы принимаем вас, потому что считаем важным, чтобы у них был хотя бы один последователь».</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мире, где живут более 7 миллиардов человек, Царство Божье нуждается в людях, которые станут последователями Христа. Проблема в том, что многие из нас, считающих себя учениками Христа, сосредоточены на том, чтобы быть прежде всего лидерами и забыли про нашу первую задачу как христиан - быть скромными последователями Христа. Прежде чем стать лидером, ученик должен внимательно наблюдать за Учителем в качестве последователя.</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Все, кто следует за Христом, будут ежедневно вводимы в божественное присутствие, где в молитве и изучении Библии они откроют для себя смысл ученичества и его последствия. Ученик слушает и учится. Его взгляд на многие вещи может быть неверным, и он должен будет подчиниться новому пониманию истинного величия.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1</a:t>
            </a:fld>
            <a:endParaRPr lang="en-US"/>
          </a:p>
        </p:txBody>
      </p:sp>
    </p:spTree>
    <p:extLst>
      <p:ext uri="{BB962C8B-B14F-4D97-AF65-F5344CB8AC3E}">
        <p14:creationId xmlns:p14="http://schemas.microsoft.com/office/powerpoint/2010/main" xmlns="" val="36491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Следуй за Мною</a:t>
            </a:r>
            <a:endParaRPr lang="en-US" sz="1200" b="1"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Иисус предупреждает нас, что прежде чем мы </a:t>
            </a:r>
            <a:r>
              <a:rPr lang="ru-RU" sz="1200" i="1" kern="1200" dirty="0" smtClean="0">
                <a:solidFill>
                  <a:schemeClr val="tx1"/>
                </a:solidFill>
                <a:latin typeface="+mn-lt"/>
                <a:ea typeface="+mn-ea"/>
                <a:cs typeface="+mn-cs"/>
              </a:rPr>
              <a:t>ответим на призыв</a:t>
            </a:r>
            <a:r>
              <a:rPr lang="ru-RU" sz="1200" kern="1200" dirty="0" smtClean="0">
                <a:solidFill>
                  <a:schemeClr val="tx1"/>
                </a:solidFill>
                <a:latin typeface="+mn-lt"/>
                <a:ea typeface="+mn-ea"/>
                <a:cs typeface="+mn-cs"/>
              </a:rPr>
              <a:t>, необходимо взвесить </a:t>
            </a:r>
            <a:r>
              <a:rPr lang="ru-RU" sz="1200" i="1" kern="1200" dirty="0" smtClean="0">
                <a:solidFill>
                  <a:schemeClr val="tx1"/>
                </a:solidFill>
                <a:latin typeface="+mn-lt"/>
                <a:ea typeface="+mn-ea"/>
                <a:cs typeface="+mn-cs"/>
              </a:rPr>
              <a:t>стоимость и понять последствия</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«Ко всем же сказал: если кто хочет идти за Мною, </a:t>
            </a:r>
            <a:r>
              <a:rPr lang="ru-RU" sz="1200" b="1" kern="1200" dirty="0" err="1" smtClean="0">
                <a:solidFill>
                  <a:schemeClr val="tx1"/>
                </a:solidFill>
                <a:effectLst/>
                <a:latin typeface="+mn-lt"/>
                <a:ea typeface="+mn-ea"/>
                <a:cs typeface="+mn-cs"/>
              </a:rPr>
              <a:t>отвергнись</a:t>
            </a:r>
            <a:r>
              <a:rPr lang="ru-RU" sz="1200" b="1" kern="1200" dirty="0" smtClean="0">
                <a:solidFill>
                  <a:schemeClr val="tx1"/>
                </a:solidFill>
                <a:effectLst/>
                <a:latin typeface="+mn-lt"/>
                <a:ea typeface="+mn-ea"/>
                <a:cs typeface="+mn-cs"/>
              </a:rPr>
              <a:t> себя, и возьми крест свой, и следуй за Мною. Ибо кто хочет душу свою сберечь, тот потеряет ее; а кто потеряет душу свою ради Меня, тот сбережет ее».</a:t>
            </a:r>
            <a:r>
              <a:rPr lang="en-US" sz="1200" b="1"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Луки </a:t>
            </a:r>
            <a:r>
              <a:rPr lang="en-US" sz="1200" b="1" kern="1200" dirty="0" smtClean="0">
                <a:solidFill>
                  <a:schemeClr val="tx1"/>
                </a:solidFill>
                <a:effectLst/>
                <a:latin typeface="+mn-lt"/>
                <a:ea typeface="+mn-ea"/>
                <a:cs typeface="+mn-cs"/>
              </a:rPr>
              <a:t>9:23</a:t>
            </a:r>
            <a:r>
              <a:rPr lang="en-US" sz="1200" b="1" kern="1200" dirty="0">
                <a:solidFill>
                  <a:schemeClr val="tx1"/>
                </a:solidFill>
                <a:effectLst/>
                <a:latin typeface="+mn-lt"/>
                <a:ea typeface="+mn-ea"/>
                <a:cs typeface="+mn-cs"/>
              </a:rPr>
              <a:t>, 24</a:t>
            </a:r>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pPr/>
              <a:t>11</a:t>
            </a:fld>
            <a:endParaRPr lang="en-US"/>
          </a:p>
        </p:txBody>
      </p:sp>
    </p:spTree>
    <p:extLst>
      <p:ext uri="{BB962C8B-B14F-4D97-AF65-F5344CB8AC3E}">
        <p14:creationId xmlns:p14="http://schemas.microsoft.com/office/powerpoint/2010/main" xmlns="" val="378700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Призыв к ученичеству</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Первое повеление «Следуй за мной» дошло до нас сквозь столетия, как эхо. Ответ на призыв Иисуса согласием - это решение, которое полностью изменит жизнь и которое должен принять каждый. Но мир полон других голосов, требующих нашего внимания, времени, энергии и посвящения. Это может быть приглашение присоединиться к какой-либо организации, поддержать достойные проекты или следовать какой-то новой тенденции.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 протяжении многих веков многие </a:t>
            </a:r>
            <a:r>
              <a:rPr lang="ru-RU" sz="1200" kern="1200" dirty="0" err="1" smtClean="0">
                <a:solidFill>
                  <a:schemeClr val="tx1"/>
                </a:solidFill>
                <a:latin typeface="+mn-lt"/>
                <a:ea typeface="+mn-ea"/>
                <a:cs typeface="+mn-cs"/>
              </a:rPr>
              <a:t>харизматичные</a:t>
            </a:r>
            <a:r>
              <a:rPr lang="ru-RU" sz="1200" kern="1200" dirty="0" smtClean="0">
                <a:solidFill>
                  <a:schemeClr val="tx1"/>
                </a:solidFill>
                <a:latin typeface="+mn-lt"/>
                <a:ea typeface="+mn-ea"/>
                <a:cs typeface="+mn-cs"/>
              </a:rPr>
              <a:t> лидеры призывают учеников следовать за собой: так называемые «</a:t>
            </a:r>
            <a:r>
              <a:rPr lang="ru-RU" sz="1200" kern="1200" dirty="0" err="1" smtClean="0">
                <a:solidFill>
                  <a:schemeClr val="tx1"/>
                </a:solidFill>
                <a:latin typeface="+mn-lt"/>
                <a:ea typeface="+mn-ea"/>
                <a:cs typeface="+mn-cs"/>
              </a:rPr>
              <a:t>христы</a:t>
            </a:r>
            <a:r>
              <a:rPr lang="ru-RU" sz="1200" kern="1200" dirty="0" smtClean="0">
                <a:solidFill>
                  <a:schemeClr val="tx1"/>
                </a:solidFill>
                <a:latin typeface="+mn-lt"/>
                <a:ea typeface="+mn-ea"/>
                <a:cs typeface="+mn-cs"/>
              </a:rPr>
              <a:t>» умножают последователей своих культов, а поп-звезды вызывают интерес целых масс к себе. Тем не менее, среди этой какофонии есть голос, требующий особого внимания к себе – это призыв к ученичеству. Многие предпочитают игнорировать приглашение следовать за Ним, но голос продолжает звучать, как это было более двух тысяч лет назад. Иисус приглашает мужчин и женщин к истинному ученичеству со словами «Следуй за Мной».</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Опыт </a:t>
            </a:r>
            <a:r>
              <a:rPr lang="ru-RU" sz="1200" kern="1200" dirty="0" err="1" smtClean="0">
                <a:solidFill>
                  <a:schemeClr val="tx1"/>
                </a:solidFill>
                <a:latin typeface="+mn-lt"/>
                <a:ea typeface="+mn-ea"/>
                <a:cs typeface="+mn-cs"/>
              </a:rPr>
              <a:t>Симона</a:t>
            </a:r>
            <a:r>
              <a:rPr lang="ru-RU" sz="1200" kern="1200" dirty="0" smtClean="0">
                <a:solidFill>
                  <a:schemeClr val="tx1"/>
                </a:solidFill>
                <a:latin typeface="+mn-lt"/>
                <a:ea typeface="+mn-ea"/>
                <a:cs typeface="+mn-cs"/>
              </a:rPr>
              <a:t> Петра и его брата Андрея (Матфея 4:18-20) представляет собой первый призыв к ученичеству. Иисус находит их во время ловли рыбы у берегов </a:t>
            </a:r>
            <a:r>
              <a:rPr lang="ru-RU" sz="1200" kern="1200" dirty="0" err="1" smtClean="0">
                <a:solidFill>
                  <a:schemeClr val="tx1"/>
                </a:solidFill>
                <a:latin typeface="+mn-lt"/>
                <a:ea typeface="+mn-ea"/>
                <a:cs typeface="+mn-cs"/>
              </a:rPr>
              <a:t>Галилейского</a:t>
            </a:r>
            <a:r>
              <a:rPr lang="ru-RU" sz="1200" kern="1200" dirty="0" smtClean="0">
                <a:solidFill>
                  <a:schemeClr val="tx1"/>
                </a:solidFill>
                <a:latin typeface="+mn-lt"/>
                <a:ea typeface="+mn-ea"/>
                <a:cs typeface="+mn-cs"/>
              </a:rPr>
              <a:t> озера и говорит: «Идите за Мною, и Я сделаю вас ловцами </a:t>
            </a:r>
            <a:r>
              <a:rPr lang="ru-RU" sz="1200" kern="1200" dirty="0" err="1" smtClean="0">
                <a:solidFill>
                  <a:schemeClr val="tx1"/>
                </a:solidFill>
                <a:latin typeface="+mn-lt"/>
                <a:ea typeface="+mn-ea"/>
                <a:cs typeface="+mn-cs"/>
              </a:rPr>
              <a:t>человеков</a:t>
            </a:r>
            <a:r>
              <a:rPr lang="ru-RU" sz="1200" kern="1200" dirty="0" smtClean="0">
                <a:solidFill>
                  <a:schemeClr val="tx1"/>
                </a:solidFill>
                <a:latin typeface="+mn-lt"/>
                <a:ea typeface="+mn-ea"/>
                <a:cs typeface="+mn-cs"/>
              </a:rPr>
              <a:t>». Матфей пишет, что они немедленно бросают свои сети и следуют за Ним. Иаков и его брат Иоанн, услышав призыв, также моментально соглашаются. Они немедленно оставляют свою лодку и отца и без колебаний следуют за Иисусом (стихи 21, 22). Они оставляют свои занятия, имущество и семью. </a:t>
            </a:r>
            <a:r>
              <a:rPr lang="ru-RU" sz="1200" b="1" i="1" kern="1200" dirty="0" smtClean="0">
                <a:solidFill>
                  <a:schemeClr val="tx1"/>
                </a:solidFill>
                <a:latin typeface="+mn-lt"/>
                <a:ea typeface="+mn-ea"/>
                <a:cs typeface="+mn-cs"/>
              </a:rPr>
              <a:t>Призыв к ученичеству не оставляет места для нерешительности или неуверенности и требует немедленных действий</a:t>
            </a:r>
            <a:r>
              <a:rPr lang="ru-RU" sz="1200" b="1" kern="1200" dirty="0" smtClean="0">
                <a:solidFill>
                  <a:schemeClr val="tx1"/>
                </a:solidFill>
                <a:latin typeface="+mn-lt"/>
                <a:ea typeface="+mn-ea"/>
                <a:cs typeface="+mn-cs"/>
              </a:rPr>
              <a:t>.</a:t>
            </a:r>
            <a:endParaRPr lang="ru-RU" sz="1200" b="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12</a:t>
            </a:fld>
            <a:endParaRPr lang="en-US"/>
          </a:p>
        </p:txBody>
      </p:sp>
    </p:spTree>
    <p:extLst>
      <p:ext uri="{BB962C8B-B14F-4D97-AF65-F5344CB8AC3E}">
        <p14:creationId xmlns:p14="http://schemas.microsoft.com/office/powerpoint/2010/main" xmlns="" val="66095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Следуй</a:t>
            </a:r>
            <a:r>
              <a:rPr lang="ru-RU" sz="1200" b="1" kern="1200" baseline="0" dirty="0" smtClean="0">
                <a:solidFill>
                  <a:schemeClr val="tx1"/>
                </a:solidFill>
                <a:effectLst/>
                <a:latin typeface="+mn-lt"/>
                <a:ea typeface="+mn-ea"/>
                <a:cs typeface="+mn-cs"/>
              </a:rPr>
              <a:t> за Мною</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Первое повеление «Следуй за мной» дошло до нас сквозь столетия, как эхо. </a:t>
            </a:r>
            <a:r>
              <a:rPr lang="ru-RU" sz="1200" b="1" kern="1200" dirty="0" smtClean="0">
                <a:solidFill>
                  <a:schemeClr val="tx1"/>
                </a:solidFill>
                <a:latin typeface="+mn-lt"/>
                <a:ea typeface="+mn-ea"/>
                <a:cs typeface="+mn-cs"/>
              </a:rPr>
              <a:t>Ответ на призыв Иисуса согласием - это решение, которое полностью изменит жизнь и которое должен принять каждый.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pPr/>
              <a:t>13</a:t>
            </a:fld>
            <a:endParaRPr lang="en-US"/>
          </a:p>
        </p:txBody>
      </p:sp>
    </p:spTree>
    <p:extLst>
      <p:ext uri="{BB962C8B-B14F-4D97-AF65-F5344CB8AC3E}">
        <p14:creationId xmlns:p14="http://schemas.microsoft.com/office/powerpoint/2010/main" xmlns="" val="110427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Призыв к ученичеству</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1"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Они </a:t>
            </a:r>
            <a:r>
              <a:rPr lang="ru-RU" sz="1200" i="1" kern="1200" dirty="0" smtClean="0">
                <a:solidFill>
                  <a:schemeClr val="tx1"/>
                </a:solidFill>
                <a:latin typeface="+mn-lt"/>
                <a:ea typeface="+mn-ea"/>
                <a:cs typeface="+mn-cs"/>
              </a:rPr>
              <a:t>сразу же</a:t>
            </a:r>
            <a:r>
              <a:rPr lang="ru-RU" sz="1200" kern="1200" dirty="0" smtClean="0">
                <a:solidFill>
                  <a:schemeClr val="tx1"/>
                </a:solidFill>
                <a:latin typeface="+mn-lt"/>
                <a:ea typeface="+mn-ea"/>
                <a:cs typeface="+mn-cs"/>
              </a:rPr>
              <a:t> оставляют </a:t>
            </a:r>
            <a:r>
              <a:rPr lang="ru-RU" sz="1200" i="1" kern="1200" dirty="0" smtClean="0">
                <a:solidFill>
                  <a:schemeClr val="tx1"/>
                </a:solidFill>
                <a:latin typeface="+mn-lt"/>
                <a:ea typeface="+mn-ea"/>
                <a:cs typeface="+mn-cs"/>
              </a:rPr>
              <a:t>все</a:t>
            </a:r>
            <a:r>
              <a:rPr lang="ru-RU" sz="1200" kern="1200" dirty="0" smtClean="0">
                <a:solidFill>
                  <a:schemeClr val="tx1"/>
                </a:solidFill>
                <a:latin typeface="+mn-lt"/>
                <a:ea typeface="+mn-ea"/>
                <a:cs typeface="+mn-cs"/>
              </a:rPr>
              <a:t>, потому что призыв следовать за раввином - это высшая честь. Эти рыбаки не были большими интеллектуалами и, возможно, были недостаточно духовными, чтобы другие раввины их взяли себе в ученики. Они понимают, что приглашение Иисуса означает: «</a:t>
            </a:r>
            <a:r>
              <a:rPr lang="ru-RU" sz="1200" i="1" kern="1200" dirty="0" smtClean="0">
                <a:solidFill>
                  <a:schemeClr val="tx1"/>
                </a:solidFill>
                <a:latin typeface="+mn-lt"/>
                <a:ea typeface="+mn-ea"/>
                <a:cs typeface="+mn-cs"/>
              </a:rPr>
              <a:t>Вы достойны быть моими учениками, чтобы стать раввинами, как я, продолжать мое служение от моего имени, когда меня не станет»</a:t>
            </a:r>
            <a:r>
              <a:rPr lang="ru-RU" sz="1200" kern="1200" dirty="0" smtClean="0">
                <a:solidFill>
                  <a:schemeClr val="tx1"/>
                </a:solidFill>
                <a:latin typeface="+mn-lt"/>
                <a:ea typeface="+mn-ea"/>
                <a:cs typeface="+mn-cs"/>
              </a:rPr>
              <a:t>. Мессия призывает Свой народ к новозаветным отношениям с Ним. </a:t>
            </a:r>
            <a:r>
              <a:rPr lang="ru-RU" sz="1200" i="1" kern="1200" dirty="0" smtClean="0">
                <a:solidFill>
                  <a:schemeClr val="tx1"/>
                </a:solidFill>
                <a:latin typeface="+mn-lt"/>
                <a:ea typeface="+mn-ea"/>
                <a:cs typeface="+mn-cs"/>
              </a:rPr>
              <a:t>Призыв к ученичеству исходит от Бога, а не от человека</a:t>
            </a:r>
            <a:r>
              <a:rPr lang="ru-RU" sz="1200" kern="1200" dirty="0" smtClean="0">
                <a:solidFill>
                  <a:schemeClr val="tx1"/>
                </a:solidFill>
                <a:latin typeface="+mn-lt"/>
                <a:ea typeface="+mn-ea"/>
                <a:cs typeface="+mn-cs"/>
              </a:rPr>
              <a:t>. Христос призывает мужчин и женщин отречься от себя, взять свой крест и следовать за Ним. Приглашение к ученичеству - призыв к послушанию - Иисус призывает, и мы отвечаем.</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Иисус призывает нас стать ловцами </a:t>
            </a:r>
            <a:r>
              <a:rPr lang="ru-RU" sz="1200" kern="1200" dirty="0" err="1" smtClean="0">
                <a:solidFill>
                  <a:schemeClr val="tx1"/>
                </a:solidFill>
                <a:latin typeface="+mn-lt"/>
                <a:ea typeface="+mn-ea"/>
                <a:cs typeface="+mn-cs"/>
              </a:rPr>
              <a:t>человеков</a:t>
            </a:r>
            <a:r>
              <a:rPr lang="ru-RU" sz="1200" kern="1200" dirty="0" smtClean="0">
                <a:solidFill>
                  <a:schemeClr val="tx1"/>
                </a:solidFill>
                <a:latin typeface="+mn-lt"/>
                <a:ea typeface="+mn-ea"/>
                <a:cs typeface="+mn-cs"/>
              </a:rPr>
              <a:t> подобно Петру и Андрею. Он призывает многих следовать за Ним в качестве учеников. Но не все готовы полностью посвятить свою жизнь Христу или искать новых учеников, даже если они кажутся последователями Иисуса. Некоторые следуют за Христом, потому что Он совершает невероятные чудеса, другие надеются получить высокое положение в Его грядущем Царстве, а третьи следуют из чистого любопытства.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14</a:t>
            </a:fld>
            <a:endParaRPr lang="en-US"/>
          </a:p>
        </p:txBody>
      </p:sp>
    </p:spTree>
    <p:extLst>
      <p:ext uri="{BB962C8B-B14F-4D97-AF65-F5344CB8AC3E}">
        <p14:creationId xmlns:p14="http://schemas.microsoft.com/office/powerpoint/2010/main" xmlns="" val="4861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Стоимость ученичества</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Стих 57, </a:t>
            </a:r>
            <a:r>
              <a:rPr lang="ru-RU" sz="1200" b="1" kern="1200" dirty="0" smtClean="0">
                <a:solidFill>
                  <a:schemeClr val="tx1"/>
                </a:solidFill>
                <a:latin typeface="+mn-lt"/>
                <a:ea typeface="+mn-ea"/>
                <a:cs typeface="+mn-cs"/>
              </a:rPr>
              <a:t>случай #1:</a:t>
            </a:r>
            <a:r>
              <a:rPr lang="ru-RU" sz="1200" kern="1200" dirty="0" smtClean="0">
                <a:solidFill>
                  <a:schemeClr val="tx1"/>
                </a:solidFill>
                <a:latin typeface="+mn-lt"/>
                <a:ea typeface="+mn-ea"/>
                <a:cs typeface="+mn-cs"/>
              </a:rPr>
              <a:t> Читая отрывок из Священного Писания в Евангелии от Луки 9:57, мы видим, что Иисус и Его ученики по дороге встречают человека, который выражает желание последовать за Иисусом в качестве ученика. «Господи! я пойду за Тобою, куда бы Ты ни пошел» - обещает он, поддавшись </a:t>
            </a:r>
            <a:r>
              <a:rPr lang="ru-RU" sz="1200" i="1" kern="1200" dirty="0" smtClean="0">
                <a:solidFill>
                  <a:schemeClr val="tx1"/>
                </a:solidFill>
                <a:latin typeface="+mn-lt"/>
                <a:ea typeface="+mn-ea"/>
                <a:cs typeface="+mn-cs"/>
              </a:rPr>
              <a:t>необдуманному порыву</a:t>
            </a:r>
            <a:r>
              <a:rPr lang="ru-RU" sz="1200" kern="1200" dirty="0" smtClean="0">
                <a:solidFill>
                  <a:schemeClr val="tx1"/>
                </a:solidFill>
                <a:latin typeface="+mn-lt"/>
                <a:ea typeface="+mn-ea"/>
                <a:cs typeface="+mn-cs"/>
              </a:rPr>
              <a:t>.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Иисус не просил этого человека следовать за Ним, но мы удивляемся, почему Иисус, кажется, не рад тому, что он по доброй воле хочет стать его учеником. Нам нужно внимательно рассмотреть ответ Иисуса в стихе 58: «Лисицы имеют норы, и птицы небесные — гнезда; а Сын Человеческий не имеет, где приклонить голову». Христос не имеет никаких ценностей этого мира, которые Он мог бы ему предложить. Иисус понимает, что попутчик принял необдуманное решение, не осознавая цену, которую ему нужно будет заплатить, следуя за Христом. Господь видит сердце ученика-добровольца и понимает, что тот не готов принести необходимые жертвы.</a:t>
            </a:r>
          </a:p>
          <a:p>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Стоимость ученичества – отречение от всех и всего в пользу жизни, полной лишений и самопожертвования</a:t>
            </a:r>
            <a:r>
              <a:rPr lang="ru-RU" sz="1200" b="1" kern="1200" dirty="0" smtClean="0">
                <a:solidFill>
                  <a:schemeClr val="tx1"/>
                </a:solidFill>
                <a:latin typeface="+mn-lt"/>
                <a:ea typeface="+mn-ea"/>
                <a:cs typeface="+mn-cs"/>
              </a:rPr>
              <a:t>.</a:t>
            </a:r>
            <a:endParaRPr lang="ru-RU" sz="1200" b="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15</a:t>
            </a:fld>
            <a:endParaRPr lang="en-US"/>
          </a:p>
        </p:txBody>
      </p:sp>
    </p:spTree>
    <p:extLst>
      <p:ext uri="{BB962C8B-B14F-4D97-AF65-F5344CB8AC3E}">
        <p14:creationId xmlns:p14="http://schemas.microsoft.com/office/powerpoint/2010/main" xmlns="" val="137107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Стоимость ученичества</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Статистика сообщает нам, что с момента смерти и воскрешения Христа более 2000 лет назад около 43 миллионов христиан стали мучениками, потому что предпочли следовать за Христом, не взирая на ту цену, которую им за это пришлось заплатить. Даже сегодня в мировых новостях мы слышим, как мучеников убивают или заключают в тюрьму за свою веру.</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9 апреля 1945 года в нацистской Германии семь человек были отправлены на виселицу. Они были повешены за свое мужество сопротивляться гитлеровскому нацистскому режиму и за то, что встали на защиту Евангелия. Среди них был молодой пастор по имени Дитрих </a:t>
            </a:r>
            <a:r>
              <a:rPr lang="ru-RU" sz="1200" kern="1200" dirty="0" err="1" smtClean="0">
                <a:solidFill>
                  <a:schemeClr val="tx1"/>
                </a:solidFill>
                <a:latin typeface="+mn-lt"/>
                <a:ea typeface="+mn-ea"/>
                <a:cs typeface="+mn-cs"/>
              </a:rPr>
              <a:t>Бонхёффер</a:t>
            </a:r>
            <a:r>
              <a:rPr lang="ru-RU" sz="1200" kern="1200" dirty="0" smtClean="0">
                <a:solidFill>
                  <a:schemeClr val="tx1"/>
                </a:solidFill>
                <a:latin typeface="+mn-lt"/>
                <a:ea typeface="+mn-ea"/>
                <a:cs typeface="+mn-cs"/>
              </a:rPr>
              <a:t>, который написал заставляющую задуматься и в некоторой степени не совсем «удобную» книгу «Стоимость ученичества». В ней он пишет о высокой стоимости следования за Христом и предупреждает об опасности погони за дешевой благодатью. </a:t>
            </a:r>
          </a:p>
          <a:p>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Дешевая благодать, </a:t>
            </a:r>
            <a:r>
              <a:rPr lang="ru-RU" sz="1200" b="0" kern="1200" dirty="0" smtClean="0">
                <a:solidFill>
                  <a:schemeClr val="tx1"/>
                </a:solidFill>
                <a:latin typeface="+mn-lt"/>
                <a:ea typeface="+mn-ea"/>
                <a:cs typeface="+mn-cs"/>
              </a:rPr>
              <a:t>по его словам</a:t>
            </a:r>
            <a:r>
              <a:rPr lang="ru-RU" sz="1200" b="1" kern="1200" dirty="0" smtClean="0">
                <a:solidFill>
                  <a:schemeClr val="tx1"/>
                </a:solidFill>
                <a:latin typeface="+mn-lt"/>
                <a:ea typeface="+mn-ea"/>
                <a:cs typeface="+mn-cs"/>
              </a:rPr>
              <a:t>, - это враг церкви, так как такая благодать ничего не требует от нас. Она ищет прощения грехов, при этом не требуя послушания и ученичества. </a:t>
            </a: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16</a:t>
            </a:fld>
            <a:endParaRPr lang="en-US"/>
          </a:p>
        </p:txBody>
      </p:sp>
    </p:spTree>
    <p:extLst>
      <p:ext uri="{BB962C8B-B14F-4D97-AF65-F5344CB8AC3E}">
        <p14:creationId xmlns:p14="http://schemas.microsoft.com/office/powerpoint/2010/main" xmlns="" val="352356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Стоимость ученичества</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Те, кто считают христианство легким и ведущим только к благоденствию, должны поразмышлять над словами Христа, записанными ранее в той же главе изучаемого нами отрывка Священного Писания. В Евангелии от Луки 9:23-25 Иисус говорит, что, если мы хотим следовать за Ним, мы должны быть готовы отложить все мысли о личном комфорте и ежедневно нести свой крест. </a:t>
            </a:r>
            <a:r>
              <a:rPr lang="ru-RU" sz="1200" b="1" i="1" kern="1200" dirty="0" smtClean="0">
                <a:solidFill>
                  <a:schemeClr val="tx1"/>
                </a:solidFill>
                <a:latin typeface="+mn-lt"/>
                <a:ea typeface="+mn-ea"/>
                <a:cs typeface="+mn-cs"/>
              </a:rPr>
              <a:t>Стоимость ученичества заключается в том, чтобы ежедневно брать на себя свой крест и следовать за Ним</a:t>
            </a:r>
            <a:r>
              <a:rPr lang="ru-RU" sz="1200" kern="1200" dirty="0" smtClean="0">
                <a:solidFill>
                  <a:schemeClr val="tx1"/>
                </a:solidFill>
                <a:latin typeface="+mn-lt"/>
                <a:ea typeface="+mn-ea"/>
                <a:cs typeface="+mn-cs"/>
              </a:rPr>
              <a:t>. Иисус добавляет, что человеку нет никакой пользы в том, что  он приобретет весь мир, но будет потерян для вечности.</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Вероятно, самое сложное в ученичестве - это принять мысль о том, что мы не получим на земле никаких от этого выгод. Это идет вразрез с нашей природой. У всех нас есть сильное желание продвигать себя, самим определять ход своей жизни, и упорно работать ради достижения материальных благ.</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17</a:t>
            </a:fld>
            <a:endParaRPr lang="en-US"/>
          </a:p>
        </p:txBody>
      </p:sp>
    </p:spTree>
    <p:extLst>
      <p:ext uri="{BB962C8B-B14F-4D97-AF65-F5344CB8AC3E}">
        <p14:creationId xmlns:p14="http://schemas.microsoft.com/office/powerpoint/2010/main" xmlns="" val="95164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Стоимость ученичества</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latin typeface="+mn-lt"/>
                <a:ea typeface="+mn-ea"/>
                <a:cs typeface="+mn-cs"/>
              </a:rPr>
              <a:t>В стоимость ученичества входит расставание с прошлой жизнью</a:t>
            </a:r>
            <a:r>
              <a:rPr lang="ru-RU" sz="1200" i="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Другими словами, наши приоритеты </a:t>
            </a:r>
            <a:r>
              <a:rPr lang="ru-RU" sz="1200" i="1" kern="1200" dirty="0" smtClean="0">
                <a:solidFill>
                  <a:schemeClr val="tx1"/>
                </a:solidFill>
                <a:latin typeface="+mn-lt"/>
                <a:ea typeface="+mn-ea"/>
                <a:cs typeface="+mn-cs"/>
              </a:rPr>
              <a:t>должны</a:t>
            </a:r>
            <a:r>
              <a:rPr lang="ru-RU" sz="1200" kern="1200" dirty="0" smtClean="0">
                <a:solidFill>
                  <a:schemeClr val="tx1"/>
                </a:solidFill>
                <a:latin typeface="+mn-lt"/>
                <a:ea typeface="+mn-ea"/>
                <a:cs typeface="+mn-cs"/>
              </a:rPr>
              <a:t> измениться и будут меняться, чтобы послушание Христу заняло первое место.</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18</a:t>
            </a:fld>
            <a:endParaRPr lang="en-US"/>
          </a:p>
        </p:txBody>
      </p:sp>
    </p:spTree>
    <p:extLst>
      <p:ext uri="{BB962C8B-B14F-4D97-AF65-F5344CB8AC3E}">
        <p14:creationId xmlns:p14="http://schemas.microsoft.com/office/powerpoint/2010/main" xmlns="" val="380176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Стоимость ученичества</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Мартин Лютер однажды сказал: </a:t>
            </a:r>
            <a:r>
              <a:rPr lang="ru-RU" sz="1200" b="1" kern="1200" dirty="0" smtClean="0">
                <a:solidFill>
                  <a:schemeClr val="tx1"/>
                </a:solidFill>
                <a:latin typeface="+mn-lt"/>
                <a:ea typeface="+mn-ea"/>
                <a:cs typeface="+mn-cs"/>
              </a:rPr>
              <a:t>«Религия, которая ничего не дает, ничего не стоит, ничего не претерпевает, и ни на что не годна».  </a:t>
            </a:r>
          </a:p>
          <a:p>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pPr/>
              <a:t>19</a:t>
            </a:fld>
            <a:endParaRPr lang="en-US"/>
          </a:p>
        </p:txBody>
      </p:sp>
    </p:spTree>
    <p:extLst>
      <p:ext uri="{BB962C8B-B14F-4D97-AF65-F5344CB8AC3E}">
        <p14:creationId xmlns:p14="http://schemas.microsoft.com/office/powerpoint/2010/main" xmlns="" val="303858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Стоимость ученичества для Самого Иисуса</a:t>
            </a:r>
          </a:p>
          <a:p>
            <a:endParaRPr lang="en-US" sz="1200" b="1"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Говоря о цене ученичества, мы также должны учитывать, сколько Сам Христос заплатил, чтобы предоставить нам возможность стать Его учениками.</a:t>
            </a:r>
          </a:p>
          <a:p>
            <a:r>
              <a:rPr lang="ru-RU" sz="1200" kern="1200" dirty="0" smtClean="0">
                <a:solidFill>
                  <a:schemeClr val="tx1"/>
                </a:solidFill>
                <a:latin typeface="+mn-lt"/>
                <a:ea typeface="+mn-ea"/>
                <a:cs typeface="+mn-cs"/>
              </a:rPr>
              <a:t>• Возможность стать учениками, которую мы получили, стоила Иисусу </a:t>
            </a:r>
            <a:r>
              <a:rPr lang="ru-RU" sz="1200" b="1" kern="1200" dirty="0" smtClean="0">
                <a:solidFill>
                  <a:schemeClr val="tx1"/>
                </a:solidFill>
                <a:latin typeface="+mn-lt"/>
                <a:ea typeface="+mn-ea"/>
                <a:cs typeface="+mn-cs"/>
              </a:rPr>
              <a:t>восхваления и поклонения ангелов на небесах, которые Он обменял на жизнь, полную насмешек, издевательств и презрения.</a:t>
            </a:r>
          </a:p>
          <a:p>
            <a:r>
              <a:rPr lang="ru-RU" sz="1200" kern="1200" dirty="0" smtClean="0">
                <a:solidFill>
                  <a:schemeClr val="tx1"/>
                </a:solidFill>
                <a:latin typeface="+mn-lt"/>
                <a:ea typeface="+mn-ea"/>
                <a:cs typeface="+mn-cs"/>
              </a:rPr>
              <a:t>• Ради того, чтобы мы смогли стать Его учениками, Иисус </a:t>
            </a:r>
            <a:r>
              <a:rPr lang="ru-RU" sz="1200" b="1" kern="1200" dirty="0" smtClean="0">
                <a:solidFill>
                  <a:schemeClr val="tx1"/>
                </a:solidFill>
                <a:latin typeface="+mn-lt"/>
                <a:ea typeface="+mn-ea"/>
                <a:cs typeface="+mn-cs"/>
              </a:rPr>
              <a:t>лишился славы и великолепия небес, которые Он обменял на жизнь страдания и смирения</a:t>
            </a:r>
            <a:r>
              <a:rPr lang="ru-RU" sz="1200" kern="1200" dirty="0" smtClean="0">
                <a:solidFill>
                  <a:schemeClr val="tx1"/>
                </a:solidFill>
                <a:latin typeface="+mn-lt"/>
                <a:ea typeface="+mn-ea"/>
                <a:cs typeface="+mn-cs"/>
              </a:rPr>
              <a:t>.</a:t>
            </a:r>
          </a:p>
          <a:p>
            <a:endParaRPr lang="en-US" sz="1200" b="0" kern="1200" dirty="0">
              <a:solidFill>
                <a:schemeClr val="tx1"/>
              </a:solidFill>
              <a:effectLst/>
              <a:latin typeface="+mn-lt"/>
              <a:ea typeface="+mn-ea"/>
              <a:cs typeface="+mn-cs"/>
            </a:endParaRPr>
          </a:p>
          <a:p>
            <a:endParaRPr lang="ru-RU" sz="1200" b="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20</a:t>
            </a:fld>
            <a:endParaRPr lang="en-US"/>
          </a:p>
        </p:txBody>
      </p:sp>
    </p:spTree>
    <p:extLst>
      <p:ext uri="{BB962C8B-B14F-4D97-AF65-F5344CB8AC3E}">
        <p14:creationId xmlns:p14="http://schemas.microsoft.com/office/powerpoint/2010/main" xmlns="" val="31926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«Наша глубочайшая нужда как падшего человечества заключается в том, чтобы вернуться к близости с божественным», - пишет коллега по женскому служению. «Мы жаждем того, чтобы Бог знал нас и любил безоговорочно; мы стремимся быть любимыми, а не потерянными. Если мы жаждем жить с Богом как Его сыновья и дочери, если мы хотим подражать Иисусу в своих словах и делах, мы стали Его учениками. Когда мы общаемся с Иисусом, духовная дисциплина молитвы соединяет наши сердца с Его сердцем так крепко, что мы будем следовать за Ним в вечность - независимо от стоимости ученичества». - Ребекка Тернер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Научившись больше доверять Учителю, ученик подчиняется без вопросов и обязуется продолжать работу Учителя. Успешный, победоносный христианин должен сначала пройти по стопам Иисуса, который сказал: «Я есть путь, истина и жизнь. Никто не приходит к Отцу, как только через Меня» (Иоанна 14:6).</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Сегодня утром, изучая наш отрывок из Священного Писания, Луки 9:57-62, мы узнаем о трех последователях Христа и их диалоге с Ним. Эти три опыта откроют нам смысл истинного ученичества.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3</a:t>
            </a:fld>
            <a:endParaRPr lang="en-US"/>
          </a:p>
        </p:txBody>
      </p:sp>
    </p:spTree>
    <p:extLst>
      <p:ext uri="{BB962C8B-B14F-4D97-AF65-F5344CB8AC3E}">
        <p14:creationId xmlns:p14="http://schemas.microsoft.com/office/powerpoint/2010/main" xmlns="" val="345379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Стоимость ученичества для Самого Иисуса</a:t>
            </a:r>
          </a:p>
          <a:p>
            <a:endParaRPr lang="en-US" sz="1200" b="1"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 Возможность для нас стать учениками стоила </a:t>
            </a:r>
            <a:r>
              <a:rPr lang="ru-RU" sz="1200" b="1" kern="1200" dirty="0" smtClean="0">
                <a:solidFill>
                  <a:schemeClr val="tx1"/>
                </a:solidFill>
                <a:latin typeface="+mn-lt"/>
                <a:ea typeface="+mn-ea"/>
                <a:cs typeface="+mn-cs"/>
              </a:rPr>
              <a:t>единства Иисуса с Отцом Небесным, которое Он обменял на стену разделения с Отцом</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Возможность нашего ученичества стоила Иисусу </a:t>
            </a:r>
            <a:r>
              <a:rPr lang="ru-RU" sz="1200" b="1" kern="1200" dirty="0" smtClean="0">
                <a:solidFill>
                  <a:schemeClr val="tx1"/>
                </a:solidFill>
                <a:latin typeface="+mn-lt"/>
                <a:ea typeface="+mn-ea"/>
                <a:cs typeface="+mn-cs"/>
              </a:rPr>
              <a:t>Собственной жизни, которую Он обменял на мучительную смерть на кресте</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Иисус любит заблудшего и готов заплатить за грех, чтобы искупить нас. Это говорит о нашей ценности в Его глазах.</a:t>
            </a:r>
          </a:p>
          <a:p>
            <a:endParaRPr lang="en-US" b="1"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21</a:t>
            </a:fld>
            <a:endParaRPr lang="en-US"/>
          </a:p>
        </p:txBody>
      </p:sp>
    </p:spTree>
    <p:extLst>
      <p:ext uri="{BB962C8B-B14F-4D97-AF65-F5344CB8AC3E}">
        <p14:creationId xmlns:p14="http://schemas.microsoft.com/office/powerpoint/2010/main" xmlns="" val="420103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Последствия ученичества</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Случай </a:t>
            </a:r>
            <a:r>
              <a:rPr lang="en-US" sz="1200" b="1" kern="1200" dirty="0" smtClean="0">
                <a:solidFill>
                  <a:schemeClr val="tx1"/>
                </a:solidFill>
                <a:effectLst/>
                <a:latin typeface="+mn-lt"/>
                <a:ea typeface="+mn-ea"/>
                <a:cs typeface="+mn-cs"/>
              </a:rPr>
              <a:t>#2</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ru-RU" sz="1200" kern="1200" dirty="0" smtClean="0">
                <a:solidFill>
                  <a:schemeClr val="tx1"/>
                </a:solidFill>
                <a:latin typeface="+mn-lt"/>
                <a:ea typeface="+mn-ea"/>
                <a:cs typeface="+mn-cs"/>
              </a:rPr>
              <a:t>В стихе 59 упоминается вторая встреча с потенциальным учеником, который слышит повеление «Следуй за Мной». Он готов следовать за Христом, но имеет обязательства, которые тому препятствуют, поэтому он отвечает, что ему нужно сначала похоронить своего отца. Поскольку отца бы похоронили в день смерти, желание вернуться, чтобы похоронить отца,  может указывать на обязательства этого человека как сына и наследника, которые могли его значительно задержать в следовании за Иисусом.</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Эта распространенная на Ближнем Востоке идиома «дайте мне похоронить отца», безусловно, относится к обязанностям мужчины как сына помогать отцу на ферме или в другом семейном деле, пока отец не умрет. Возможно, это заняло бы довольно много времени.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стихе 60 Иисус отвечает ученику, которого призвал, необычным образом. Он говорит: «Предоставь мертвым погребать своих мертвецов, а ты иди, благовествуй Царствие Божие». Возможно, Иисус имел в виду, что те, кто духовно мертв, и должны хоронить мертвых. В другой раз Иисус говорит Своим слушателям: «если кто приходит ко Мне и не возненавидит отца своего и матери, и жены и детей, и братьев и сестер, а притом и самой жизни своей, тот не может быть Моим учеником» (Луки 14:25-33). То, как эта фраза звучит в переводе, может показаться суровой, но Иисус подчеркивает, что никто не должен занимать первое место в нашей жизни. </a:t>
            </a:r>
            <a:r>
              <a:rPr lang="ru-RU" sz="1200" b="1" i="1" kern="1200" dirty="0" smtClean="0">
                <a:solidFill>
                  <a:schemeClr val="tx1"/>
                </a:solidFill>
                <a:latin typeface="+mn-lt"/>
                <a:ea typeface="+mn-ea"/>
                <a:cs typeface="+mn-cs"/>
              </a:rPr>
              <a:t>Следствием ученичества является принятие заповедей Иисуса в качестве своего величайшего приоритета</a:t>
            </a:r>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22</a:t>
            </a:fld>
            <a:endParaRPr lang="en-US"/>
          </a:p>
        </p:txBody>
      </p:sp>
    </p:spTree>
    <p:extLst>
      <p:ext uri="{BB962C8B-B14F-4D97-AF65-F5344CB8AC3E}">
        <p14:creationId xmlns:p14="http://schemas.microsoft.com/office/powerpoint/2010/main" xmlns="" val="799702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Последствия ученичества</a:t>
            </a:r>
          </a:p>
          <a:p>
            <a:endParaRPr lang="en-US" sz="1200" b="1" kern="1200" dirty="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Стих </a:t>
            </a:r>
            <a:r>
              <a:rPr lang="en-US" sz="1200" b="1" kern="1200" dirty="0" smtClean="0">
                <a:solidFill>
                  <a:schemeClr val="tx1"/>
                </a:solidFill>
                <a:effectLst/>
                <a:latin typeface="+mn-lt"/>
                <a:ea typeface="+mn-ea"/>
                <a:cs typeface="+mn-cs"/>
              </a:rPr>
              <a:t>61</a:t>
            </a:r>
            <a:endParaRPr lang="en-US" sz="1200" b="1" kern="1200" dirty="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Случай </a:t>
            </a:r>
            <a:r>
              <a:rPr lang="en-US" sz="1200" b="1" kern="1200" dirty="0" smtClean="0">
                <a:solidFill>
                  <a:schemeClr val="tx1"/>
                </a:solidFill>
                <a:effectLst/>
                <a:latin typeface="+mn-lt"/>
                <a:ea typeface="+mn-ea"/>
                <a:cs typeface="+mn-cs"/>
              </a:rPr>
              <a:t>#3</a:t>
            </a:r>
            <a:r>
              <a:rPr lang="en-US" sz="1200" b="1" kern="1200" dirty="0">
                <a:solidFill>
                  <a:schemeClr val="tx1"/>
                </a:solidFill>
                <a:effectLst/>
                <a:latin typeface="+mn-lt"/>
                <a:ea typeface="+mn-ea"/>
                <a:cs typeface="+mn-cs"/>
              </a:rPr>
              <a:t>: </a:t>
            </a:r>
            <a:r>
              <a:rPr lang="ru-RU" sz="1200" kern="1200" dirty="0" smtClean="0">
                <a:solidFill>
                  <a:schemeClr val="tx1"/>
                </a:solidFill>
                <a:latin typeface="+mn-lt"/>
                <a:ea typeface="+mn-ea"/>
                <a:cs typeface="+mn-cs"/>
              </a:rPr>
              <a:t>В стихе 61 еще один человек хочет следовать за Иисусом, но он в нерешительности. Он считает себя обязанным вернуться и попрощаться с близкими.</a:t>
            </a:r>
          </a:p>
          <a:p>
            <a:r>
              <a:rPr lang="ru-RU" sz="1200" kern="1200" dirty="0" smtClean="0">
                <a:solidFill>
                  <a:schemeClr val="tx1"/>
                </a:solidFill>
                <a:latin typeface="+mn-lt"/>
                <a:ea typeface="+mn-ea"/>
                <a:cs typeface="+mn-cs"/>
              </a:rPr>
              <a:t>При поверхностном взгляде кажется, что мужчина просто хочет рассказать своей семье о своем решении следовать за Христом, а затем попрощаться с ними. Однако более тщательное исследование показывает, что ему потребуется время, чтобы привести в порядок свои дела. Другими словами, он хочет, чтобы определенные условия были выполнены в первую очередь. Если он вернется домой, чтобы попрощаться, другие могут отрицательно повлиять на его решение. Его близкие могут выразить несогласие с его решением. Или он может заняться делами, переключить свое внимание на другие вопросы и не вернуться к Иисусу. </a:t>
            </a:r>
            <a:r>
              <a:rPr lang="ru-RU" sz="1200" b="1" i="1" kern="1200" dirty="0" smtClean="0">
                <a:solidFill>
                  <a:schemeClr val="tx1"/>
                </a:solidFill>
                <a:latin typeface="+mn-lt"/>
                <a:ea typeface="+mn-ea"/>
                <a:cs typeface="+mn-cs"/>
              </a:rPr>
              <a:t>Следствием ученичества является такая любовь к нашим близким, которая не позволяет им вмешиваться в наши отношения с Богом и препятствовать нашему желанию подчиняться Его заповедям</a:t>
            </a:r>
            <a:r>
              <a:rPr lang="ru-RU" sz="1200" i="1"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 многих есть побуждение следовать за Христом, но существует так много препятствий к этому, что лишь немногие их преодолевают. Каким бы разумным ни было оправдание не следовать за Иисусом, это значит, что кто-то или что-то считается более важным, чем Христос. В результате мы говорим Господу, что будем следовать за Ним, а потом добавляем к этому «НО». Или мы можем выразить свою готовность следовать за Иисусом, но нужно «СПЕРВА» что-то еще доделать.</a:t>
            </a:r>
          </a:p>
          <a:p>
            <a:r>
              <a:rPr lang="ru-RU" sz="1200" kern="1200" dirty="0" smtClean="0">
                <a:solidFill>
                  <a:schemeClr val="tx1"/>
                </a:solidFill>
                <a:latin typeface="+mn-lt"/>
                <a:ea typeface="+mn-ea"/>
                <a:cs typeface="+mn-cs"/>
              </a:rPr>
              <a:t>Многие призванные обещают следовать за Иисусом, но немногие верны своему слову. У нас может быть желание сдержать свое обещание, но нас часто сбивают с этого курса сильными течениями жизни. Кто из нас не давал обещания, полностью намереваясь его выполнить, а потом нарушал его?</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Многие потенциальные христиане, переходящие из других систем убеждений, были потеряны, потому что их члены семьи использовали эмоциональное давление, чтобы отговорить их следовать за Христом. Библия ясно говорит об этом: мы должны повиноваться Богу, а не человеку.</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23</a:t>
            </a:fld>
            <a:endParaRPr lang="en-US"/>
          </a:p>
        </p:txBody>
      </p:sp>
    </p:spTree>
    <p:extLst>
      <p:ext uri="{BB962C8B-B14F-4D97-AF65-F5344CB8AC3E}">
        <p14:creationId xmlns:p14="http://schemas.microsoft.com/office/powerpoint/2010/main" xmlns="" val="1249461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Многие из высказываний Иисуса трудно воспринять, потому что они всегда многого требуют от Его слушателей. Иисус всегда просит отдать всех себя и всё, что у нас есть. Никакие полумеры, «при условии» и «но» не принимаются в расчет. Довольно часто нас просят дать больше, чем мы готовы. Положите закладку в Лк. 9 и вернись к Матфею 19, стихи 16-22 – истории о богатом молодом правителе.</a:t>
            </a:r>
          </a:p>
          <a:p>
            <a:endParaRPr lang="en-US" b="1" dirty="0"/>
          </a:p>
          <a:p>
            <a:r>
              <a:rPr lang="ru-RU" b="1" dirty="0" smtClean="0"/>
              <a:t>Матфея</a:t>
            </a:r>
            <a:r>
              <a:rPr lang="ru-RU" b="1" baseline="0" dirty="0" smtClean="0"/>
              <a:t> </a:t>
            </a:r>
            <a:r>
              <a:rPr lang="en-US" b="1" dirty="0" smtClean="0"/>
              <a:t>19:16-22</a:t>
            </a:r>
            <a:r>
              <a:rPr lang="en-US" sz="1200" kern="1200" dirty="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i="1" kern="1200" dirty="0" smtClean="0">
                <a:solidFill>
                  <a:schemeClr val="tx1"/>
                </a:solidFill>
                <a:latin typeface="+mn-lt"/>
                <a:ea typeface="+mn-ea"/>
                <a:cs typeface="+mn-cs"/>
              </a:rPr>
              <a:t>16. И вот, некто, подойдя, сказал Ему: Учитель </a:t>
            </a:r>
            <a:r>
              <a:rPr lang="ru-RU" sz="1200" i="1" kern="1200" dirty="0" err="1" smtClean="0">
                <a:solidFill>
                  <a:schemeClr val="tx1"/>
                </a:solidFill>
                <a:latin typeface="+mn-lt"/>
                <a:ea typeface="+mn-ea"/>
                <a:cs typeface="+mn-cs"/>
              </a:rPr>
              <a:t>благий</a:t>
            </a:r>
            <a:r>
              <a:rPr lang="ru-RU" sz="1200" i="1" kern="1200" dirty="0" smtClean="0">
                <a:solidFill>
                  <a:schemeClr val="tx1"/>
                </a:solidFill>
                <a:latin typeface="+mn-lt"/>
                <a:ea typeface="+mn-ea"/>
                <a:cs typeface="+mn-cs"/>
              </a:rPr>
              <a:t>! что сделать мне доброго, чтобы иметь жизнь вечную?</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17. Он же сказал ему: что ты называешь Меня благим? Никто не благ, как только один Бог. Если же хочешь войти в жизнь вечную, соблюди заповеди.</a:t>
            </a:r>
            <a:endParaRPr lang="ru-RU" sz="1200" kern="1200" dirty="0" smtClean="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pPr/>
              <a:t>24</a:t>
            </a:fld>
            <a:endParaRPr lang="en-US"/>
          </a:p>
        </p:txBody>
      </p:sp>
    </p:spTree>
    <p:extLst>
      <p:ext uri="{BB962C8B-B14F-4D97-AF65-F5344CB8AC3E}">
        <p14:creationId xmlns:p14="http://schemas.microsoft.com/office/powerpoint/2010/main" xmlns="" val="2834516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Матфея</a:t>
            </a:r>
            <a:r>
              <a:rPr lang="en-US" b="1" dirty="0" smtClean="0"/>
              <a:t>19:16-22</a:t>
            </a:r>
            <a:endParaRPr lang="ru-RU" b="1" dirty="0" smtClean="0"/>
          </a:p>
          <a:p>
            <a:endParaRPr lang="en-US" b="1" dirty="0"/>
          </a:p>
          <a:p>
            <a:r>
              <a:rPr lang="ru-RU" sz="1200" i="1" kern="1200" dirty="0" smtClean="0">
                <a:solidFill>
                  <a:schemeClr val="tx1"/>
                </a:solidFill>
                <a:latin typeface="+mn-lt"/>
                <a:ea typeface="+mn-ea"/>
                <a:cs typeface="+mn-cs"/>
              </a:rPr>
              <a:t>18. Говорит Ему: какие? Иисус же сказал: «не убивай»; «не прелюбодействуй»; «не кради»; «не лжесвидетельствуй»;</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19. «почитай отца и мать»; и: «люби ближнего твоего, как самого себя».</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25</a:t>
            </a:fld>
            <a:endParaRPr lang="en-US"/>
          </a:p>
        </p:txBody>
      </p:sp>
    </p:spTree>
    <p:extLst>
      <p:ext uri="{BB962C8B-B14F-4D97-AF65-F5344CB8AC3E}">
        <p14:creationId xmlns:p14="http://schemas.microsoft.com/office/powerpoint/2010/main" xmlns="" val="2048941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Матфея</a:t>
            </a:r>
            <a:r>
              <a:rPr lang="ru-RU" b="1" baseline="0" dirty="0" smtClean="0"/>
              <a:t> </a:t>
            </a:r>
            <a:r>
              <a:rPr lang="en-US" b="1" dirty="0" smtClean="0"/>
              <a:t>19:16-22</a:t>
            </a:r>
            <a:endParaRPr lang="ru-RU" b="1" dirty="0" smtClean="0"/>
          </a:p>
          <a:p>
            <a:endParaRPr lang="en-US" b="1" dirty="0"/>
          </a:p>
          <a:p>
            <a:r>
              <a:rPr lang="ru-RU" sz="1200" i="1" kern="1200" dirty="0" smtClean="0">
                <a:solidFill>
                  <a:schemeClr val="tx1"/>
                </a:solidFill>
                <a:latin typeface="+mn-lt"/>
                <a:ea typeface="+mn-ea"/>
                <a:cs typeface="+mn-cs"/>
              </a:rPr>
              <a:t>20. Юноша говорит Ему: всё это сохранил я от юности моей; чего еще недостает мне?</a:t>
            </a:r>
          </a:p>
          <a:p>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21. Иисус сказал ему: если хочешь быть совершенным, пойди, продай имение твое и раздай нищим; и будешь иметь сокровище на небесах; и приходи и следуй за Мною.</a:t>
            </a:r>
          </a:p>
          <a:p>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22. Услышав слово сие, юноша отошел с печалью, потому что у него было большое имение.</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pPr/>
              <a:t>26</a:t>
            </a:fld>
            <a:endParaRPr lang="en-US"/>
          </a:p>
        </p:txBody>
      </p:sp>
    </p:spTree>
    <p:extLst>
      <p:ext uri="{BB962C8B-B14F-4D97-AF65-F5344CB8AC3E}">
        <p14:creationId xmlns:p14="http://schemas.microsoft.com/office/powerpoint/2010/main" xmlns="" val="3847234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Следуя за Иисусом</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В этой истории мы видим, что можно быть послушным закону и при этом не следовать за Иисусом. </a:t>
            </a:r>
            <a:r>
              <a:rPr lang="ru-RU" sz="1200" b="1" i="1" kern="1200" dirty="0" smtClean="0">
                <a:solidFill>
                  <a:schemeClr val="tx1"/>
                </a:solidFill>
                <a:latin typeface="+mn-lt"/>
                <a:ea typeface="+mn-ea"/>
                <a:cs typeface="+mn-cs"/>
              </a:rPr>
              <a:t>Следствием</a:t>
            </a:r>
            <a:r>
              <a:rPr lang="ru-RU" sz="1200" b="1" kern="120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ученичества</a:t>
            </a:r>
            <a:r>
              <a:rPr lang="ru-RU" sz="1200" b="1" kern="120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является послушание закону, но всегда со Христом.</a:t>
            </a:r>
            <a:endParaRPr lang="ru-RU" sz="1200" b="1" kern="1200" dirty="0" smtClean="0">
              <a:solidFill>
                <a:schemeClr val="tx1"/>
              </a:solidFill>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27</a:t>
            </a:fld>
            <a:endParaRPr lang="en-US"/>
          </a:p>
        </p:txBody>
      </p:sp>
    </p:spTree>
    <p:extLst>
      <p:ext uri="{BB962C8B-B14F-4D97-AF65-F5344CB8AC3E}">
        <p14:creationId xmlns:p14="http://schemas.microsoft.com/office/powerpoint/2010/main" xmlns="" val="2846860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Следуя за Иисусом, не оглядывайтесь назад!</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Вернитесь к Луке 9. В стихе 62 Иисус использует поговорку, чтобы передать глубокую духовную истину. Нам нужно к ней внимательно прислушаться. «</a:t>
            </a:r>
            <a:r>
              <a:rPr lang="ru-RU" sz="1200" b="1" kern="1200" dirty="0" smtClean="0">
                <a:solidFill>
                  <a:schemeClr val="tx1"/>
                </a:solidFill>
                <a:latin typeface="+mn-lt"/>
                <a:ea typeface="+mn-ea"/>
                <a:cs typeface="+mn-cs"/>
              </a:rPr>
              <a:t>Никто, возложивший руку свою на плуг и озирающийся назад, не благонадежен для Царствия Божия</a:t>
            </a:r>
            <a:r>
              <a:rPr lang="ru-RU" sz="1200" kern="1200" dirty="0" smtClean="0">
                <a:solidFill>
                  <a:schemeClr val="tx1"/>
                </a:solidFill>
                <a:latin typeface="+mn-lt"/>
                <a:ea typeface="+mn-ea"/>
                <a:cs typeface="+mn-cs"/>
              </a:rPr>
              <a:t>». Что значит положить руку на плуг? Это общеизвестное в то время выражение означало начать какое-то дело или взять на себя решение какой-либо задачи или принять на себя ответственность. Это высказывание подразумевает, что, если мы хотим быть успешными в каком-либо деле, нам нужно смотреть только вперед и никогда не оглядываться назад.</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Порой случается, что мы с сожалением оглядываемся на то, что сделали и хотим, если б было возможно, вернуть все назад. В духовном смысле мы должны принять ученичество всем сердцем и никогда не оглядываться назад с сожалением.</a:t>
            </a:r>
          </a:p>
          <a:p>
            <a:r>
              <a:rPr lang="ru-RU" sz="1200" kern="1200" dirty="0" smtClean="0">
                <a:solidFill>
                  <a:schemeClr val="tx1"/>
                </a:solidFill>
                <a:latin typeface="+mn-lt"/>
                <a:ea typeface="+mn-ea"/>
                <a:cs typeface="+mn-cs"/>
              </a:rPr>
              <a:t>Христос предупреждает нас, что, оглядываясь назад, мы можем потерять Царство Божие. Он говорит: «Вспоминайте жену </a:t>
            </a:r>
            <a:r>
              <a:rPr lang="ru-RU" sz="1200" kern="1200" dirty="0" err="1" smtClean="0">
                <a:solidFill>
                  <a:schemeClr val="tx1"/>
                </a:solidFill>
                <a:latin typeface="+mn-lt"/>
                <a:ea typeface="+mn-ea"/>
                <a:cs typeface="+mn-cs"/>
              </a:rPr>
              <a:t>Лотову</a:t>
            </a:r>
            <a:r>
              <a:rPr lang="ru-RU" sz="1200" kern="1200" dirty="0" smtClean="0">
                <a:solidFill>
                  <a:schemeClr val="tx1"/>
                </a:solidFill>
                <a:latin typeface="+mn-lt"/>
                <a:ea typeface="+mn-ea"/>
                <a:cs typeface="+mn-cs"/>
              </a:rPr>
              <a:t>. Кто станет сберегать душу свою, тот погубит ее; а кто погубит ее, тот оживит ее» (Лк. 17:32, 33). Жена Лота не хотела идти за ангелом; ее сердце все еще было в Содоме. Когда она оглянулась, она стала столпом соли (Бытие 19:26).</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Комментируя эту нерешительность между движением вперед и взглядом назад, Иаков пишет: «</a:t>
            </a:r>
            <a:r>
              <a:rPr lang="ru-RU" sz="1200" b="1" kern="1200" dirty="0" smtClean="0">
                <a:solidFill>
                  <a:schemeClr val="tx1"/>
                </a:solidFill>
                <a:latin typeface="+mn-lt"/>
                <a:ea typeface="+mn-ea"/>
                <a:cs typeface="+mn-cs"/>
              </a:rPr>
              <a:t>Человек с двоящимися мыслями не тверд во всех путях своих</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Иак</a:t>
            </a:r>
            <a:r>
              <a:rPr lang="ru-RU" sz="1200" kern="1200" dirty="0" smtClean="0">
                <a:solidFill>
                  <a:schemeClr val="tx1"/>
                </a:solidFill>
                <a:latin typeface="+mn-lt"/>
                <a:ea typeface="+mn-ea"/>
                <a:cs typeface="+mn-cs"/>
              </a:rPr>
              <a:t>. 1:8).</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28</a:t>
            </a:fld>
            <a:endParaRPr lang="en-US"/>
          </a:p>
        </p:txBody>
      </p:sp>
    </p:spTree>
    <p:extLst>
      <p:ext uri="{BB962C8B-B14F-4D97-AF65-F5344CB8AC3E}">
        <p14:creationId xmlns:p14="http://schemas.microsoft.com/office/powerpoint/2010/main" xmlns="" val="434032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Истинное ученичества</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Подобная мысль встречается в Евреям 10:38: «Праведный верою жив будет; а если кто поколеблется, не благоволит к тому душа Моя». Павел предполагает, что ученичество возможно только тогда, когда мы живем верой, но мы можем потерять спасение, если веру оставляем.</a:t>
            </a:r>
          </a:p>
          <a:p>
            <a:r>
              <a:rPr lang="ru-RU" sz="1200" kern="1200" dirty="0" smtClean="0">
                <a:solidFill>
                  <a:schemeClr val="tx1"/>
                </a:solidFill>
                <a:latin typeface="+mn-lt"/>
                <a:ea typeface="+mn-ea"/>
                <a:cs typeface="+mn-cs"/>
              </a:rPr>
              <a:t>Великий проповедник Чарльз </a:t>
            </a:r>
            <a:r>
              <a:rPr lang="ru-RU" sz="1200" kern="1200" dirty="0" err="1" smtClean="0">
                <a:solidFill>
                  <a:schemeClr val="tx1"/>
                </a:solidFill>
                <a:latin typeface="+mn-lt"/>
                <a:ea typeface="+mn-ea"/>
                <a:cs typeface="+mn-cs"/>
              </a:rPr>
              <a:t>Сперджен</a:t>
            </a:r>
            <a:r>
              <a:rPr lang="ru-RU" sz="1200" kern="1200" dirty="0" smtClean="0">
                <a:solidFill>
                  <a:schemeClr val="tx1"/>
                </a:solidFill>
                <a:latin typeface="+mn-lt"/>
                <a:ea typeface="+mn-ea"/>
                <a:cs typeface="+mn-cs"/>
              </a:rPr>
              <a:t> сказал: «Доверие Богу ведет к спасению, а недоверие к его потере». </a:t>
            </a:r>
            <a:r>
              <a:rPr lang="ru-RU" sz="1200" b="1" i="1" kern="1200" dirty="0" smtClean="0">
                <a:solidFill>
                  <a:schemeClr val="tx1"/>
                </a:solidFill>
                <a:latin typeface="+mn-lt"/>
                <a:ea typeface="+mn-ea"/>
                <a:cs typeface="+mn-cs"/>
              </a:rPr>
              <a:t>Ученичество</a:t>
            </a:r>
            <a:r>
              <a:rPr lang="ru-RU" sz="1200" b="1" kern="120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не предполагает отсутствие возможности оглянуться назад и потерять из виду Иисуса или невозможности потерять доверие и, в конечном итоге, спасение.</a:t>
            </a:r>
            <a:endParaRPr lang="ru-RU" sz="1200" b="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30</a:t>
            </a:fld>
            <a:endParaRPr lang="en-US"/>
          </a:p>
        </p:txBody>
      </p:sp>
    </p:spTree>
    <p:extLst>
      <p:ext uri="{BB962C8B-B14F-4D97-AF65-F5344CB8AC3E}">
        <p14:creationId xmlns:p14="http://schemas.microsoft.com/office/powerpoint/2010/main" xmlns="" val="2281474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Сегодня утром мы увидели, чего требует от нас истинное ученичество:</a:t>
            </a:r>
          </a:p>
          <a:p>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Ответить на призыв Иисуса решительно и охотно, потому что нет места для сомнений.</a:t>
            </a:r>
          </a:p>
          <a:p>
            <a:r>
              <a:rPr lang="ru-RU" sz="1200" b="1" kern="1200" dirty="0" smtClean="0">
                <a:solidFill>
                  <a:schemeClr val="tx1"/>
                </a:solidFill>
                <a:latin typeface="+mn-lt"/>
                <a:ea typeface="+mn-ea"/>
                <a:cs typeface="+mn-cs"/>
              </a:rPr>
              <a:t>• Следовать в послушании - вплоть до страданий и жертвы.</a:t>
            </a:r>
          </a:p>
          <a:p>
            <a:r>
              <a:rPr lang="ru-RU" sz="1200" b="1" kern="1200" dirty="0" smtClean="0">
                <a:solidFill>
                  <a:schemeClr val="tx1"/>
                </a:solidFill>
                <a:latin typeface="+mn-lt"/>
                <a:ea typeface="+mn-ea"/>
                <a:cs typeface="+mn-cs"/>
              </a:rPr>
              <a:t>• Полностью доверять Господу с верой, не оставляющей места для сомнений.</a:t>
            </a:r>
          </a:p>
          <a:p>
            <a:r>
              <a:rPr lang="ru-RU" sz="1200" b="1" kern="1200" dirty="0" smtClean="0">
                <a:solidFill>
                  <a:schemeClr val="tx1"/>
                </a:solidFill>
                <a:latin typeface="+mn-lt"/>
                <a:ea typeface="+mn-ea"/>
                <a:cs typeface="+mn-cs"/>
              </a:rPr>
              <a:t>• Сделать отношения с Господом первоочередной задачей - это ежедневная молитва и изучение Божьего Слова.</a:t>
            </a:r>
          </a:p>
          <a:p>
            <a:r>
              <a:rPr lang="ru-RU" sz="1200" b="1" kern="1200" dirty="0" smtClean="0">
                <a:solidFill>
                  <a:schemeClr val="tx1"/>
                </a:solidFill>
                <a:latin typeface="+mn-lt"/>
                <a:ea typeface="+mn-ea"/>
                <a:cs typeface="+mn-cs"/>
              </a:rPr>
              <a:t>• Отказываться от мирских удовольствий, которые заставляют нас смотреть назад, а не вперед.</a:t>
            </a:r>
          </a:p>
          <a:p>
            <a:endParaRPr lang="ru-RU" sz="1200" b="1"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Жизнь нестабильна - и это единственное, в чем нет сомнения. Все сокровища, которые мы собираем на земле и любой успех, над достижением которого мы так много работаем, не будут вечными. Это все временное и не будет иметь никакой ценности в вечности. Все это исчезнет, как туман перед восходом солнца. На этом фоне резко выделяется то, что предлагает нам Иисус - жизнь вечная на небе и на воссозданной земле. Мы будем жить бесконечно с нашим Богом, который ценнее всего, что может предложить нам этот мир.</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31</a:t>
            </a:fld>
            <a:endParaRPr lang="en-US"/>
          </a:p>
        </p:txBody>
      </p:sp>
    </p:spTree>
    <p:extLst>
      <p:ext uri="{BB962C8B-B14F-4D97-AF65-F5344CB8AC3E}">
        <p14:creationId xmlns:p14="http://schemas.microsoft.com/office/powerpoint/2010/main" xmlns="" val="17389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dirty="0" smtClean="0"/>
              <a:t>Луки </a:t>
            </a:r>
            <a:r>
              <a:rPr lang="en-US" sz="1200" b="1" dirty="0" smtClean="0"/>
              <a:t>9:57-62</a:t>
            </a:r>
            <a:endParaRPr lang="ru-RU" sz="1200" b="1" dirty="0" smtClean="0"/>
          </a:p>
          <a:p>
            <a:endParaRPr lang="en-US" sz="1200" kern="1200" dirty="0">
              <a:solidFill>
                <a:schemeClr val="tx1"/>
              </a:solidFill>
              <a:effectLst/>
              <a:latin typeface="+mn-lt"/>
              <a:ea typeface="+mn-ea"/>
              <a:cs typeface="+mn-cs"/>
            </a:endParaRPr>
          </a:p>
          <a:p>
            <a:pPr>
              <a:buNone/>
            </a:pPr>
            <a:r>
              <a:rPr lang="en-US" baseline="30000" dirty="0" smtClean="0">
                <a:cs typeface="Times New Roman" panose="02020603050405020304" pitchFamily="18" charset="0"/>
              </a:rPr>
              <a:t>57</a:t>
            </a:r>
            <a:r>
              <a:rPr lang="ru-RU" i="1" dirty="0" smtClean="0"/>
              <a:t> </a:t>
            </a:r>
            <a:r>
              <a:rPr lang="ru-RU" dirty="0" smtClean="0"/>
              <a:t>Случилось, что, когда они были в пути, некто сказал Ему: Господи! я пойду за Тобою, куда бы Ты ни пошел.</a:t>
            </a:r>
          </a:p>
          <a:p>
            <a:pPr>
              <a:buNone/>
            </a:pPr>
            <a:r>
              <a:rPr lang="ru-RU" baseline="30000" dirty="0" smtClean="0">
                <a:cs typeface="Times New Roman" panose="02020603050405020304" pitchFamily="18" charset="0"/>
              </a:rPr>
              <a:t>58</a:t>
            </a:r>
            <a:r>
              <a:rPr lang="ru-RU" dirty="0" smtClean="0"/>
              <a:t> Иисус сказал ему: лисицы имеют норы, и птицы небесные — гнезда; а Сын Человеческий не имеет, где приклонить голову.</a:t>
            </a: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pPr/>
              <a:t>4</a:t>
            </a:fld>
            <a:endParaRPr lang="en-US"/>
          </a:p>
        </p:txBody>
      </p:sp>
    </p:spTree>
    <p:extLst>
      <p:ext uri="{BB962C8B-B14F-4D97-AF65-F5344CB8AC3E}">
        <p14:creationId xmlns:p14="http://schemas.microsoft.com/office/powerpoint/2010/main" xmlns="" val="1160965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 заключение давайте посмотрим на нашу жизнь сегодня и зададим себе самые трудные вопросы:</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Какие удобства или материальные блага я ставлю превыше Господа в своей жизни?</a:t>
            </a:r>
          </a:p>
          <a:p>
            <a:r>
              <a:rPr lang="ru-RU" sz="1200" b="1" kern="1200" dirty="0" smtClean="0">
                <a:solidFill>
                  <a:schemeClr val="tx1"/>
                </a:solidFill>
                <a:latin typeface="+mn-lt"/>
                <a:ea typeface="+mn-ea"/>
                <a:cs typeface="+mn-cs"/>
              </a:rPr>
              <a:t>• Какие отношения для меня важнее, чем отношения со Христом?</a:t>
            </a:r>
          </a:p>
          <a:p>
            <a:r>
              <a:rPr lang="ru-RU" sz="1200" b="1" kern="1200" dirty="0" smtClean="0">
                <a:solidFill>
                  <a:schemeClr val="tx1"/>
                </a:solidFill>
                <a:latin typeface="+mn-lt"/>
                <a:ea typeface="+mn-ea"/>
                <a:cs typeface="+mn-cs"/>
              </a:rPr>
              <a:t>•На кого или на что я возлагаю свои надежды в отношении своего благополучия и безопасности? </a:t>
            </a:r>
          </a:p>
          <a:p>
            <a:endParaRPr lang="ru-RU" sz="1200" b="1"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Нам нужно доверять Иисусу, потому что нет другого способа быть любимым учеником.</a:t>
            </a:r>
          </a:p>
          <a:p>
            <a:r>
              <a:rPr lang="ru-RU" sz="1200" kern="1200" dirty="0" smtClean="0">
                <a:solidFill>
                  <a:schemeClr val="tx1"/>
                </a:solidFill>
                <a:latin typeface="+mn-lt"/>
                <a:ea typeface="+mn-ea"/>
                <a:cs typeface="+mn-cs"/>
              </a:rPr>
              <a:t>Нас благословил Бог, даровав нам вечную истину и великое послание для ожидающего мира; и призыв Иисуса «Следуй за Мной» по-прежнему относится к каждому из нас сегодня. Миллиарды людей живут в ожидании доброй вести. Хотите ли вы распространить свое влияние, отказаться от комфорта, пожертвовать всем, чтобы приобретать учеников для Господа?</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Да благословит вас Бог во время искренней молитвы об излитии Святого Духа в ответ на наше посвящение истинному ученичеству.</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32</a:t>
            </a:fld>
            <a:endParaRPr lang="en-US"/>
          </a:p>
        </p:txBody>
      </p:sp>
    </p:spTree>
    <p:extLst>
      <p:ext uri="{BB962C8B-B14F-4D97-AF65-F5344CB8AC3E}">
        <p14:creationId xmlns:p14="http://schemas.microsoft.com/office/powerpoint/2010/main" xmlns="" val="17196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Луки </a:t>
            </a:r>
            <a:r>
              <a:rPr lang="en-US" b="1" dirty="0" smtClean="0"/>
              <a:t>9:57-62</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i="0" kern="1200" dirty="0" smtClean="0">
                <a:solidFill>
                  <a:schemeClr val="tx1"/>
                </a:solidFill>
                <a:latin typeface="+mn-lt"/>
                <a:ea typeface="+mn-ea"/>
                <a:cs typeface="+mn-cs"/>
              </a:rPr>
              <a:t>59. А другому сказал: следуй за Мною. Тот сказал: Господи! позволь мне прежде пойти и похоронить отца моего.</a:t>
            </a:r>
          </a:p>
          <a:p>
            <a:r>
              <a:rPr lang="ru-RU" sz="1200" i="0" kern="1200" dirty="0" smtClean="0">
                <a:solidFill>
                  <a:schemeClr val="tx1"/>
                </a:solidFill>
                <a:latin typeface="+mn-lt"/>
                <a:ea typeface="+mn-ea"/>
                <a:cs typeface="+mn-cs"/>
              </a:rPr>
              <a:t>60. Но Иисус сказал ему: предоставь мертвым погребать своих мертвецов, а ты иди, благовествуй Царствие Божие.</a:t>
            </a:r>
            <a:endParaRPr lang="ru-RU" sz="120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pPr/>
              <a:t>5</a:t>
            </a:fld>
            <a:endParaRPr lang="en-US"/>
          </a:p>
        </p:txBody>
      </p:sp>
    </p:spTree>
    <p:extLst>
      <p:ext uri="{BB962C8B-B14F-4D97-AF65-F5344CB8AC3E}">
        <p14:creationId xmlns:p14="http://schemas.microsoft.com/office/powerpoint/2010/main" xmlns="" val="233803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Луки </a:t>
            </a:r>
            <a:r>
              <a:rPr lang="en-US" b="1" dirty="0" smtClean="0"/>
              <a:t>9:57-62</a:t>
            </a:r>
            <a:endParaRPr lang="en-US" b="1" dirty="0"/>
          </a:p>
          <a:p>
            <a:endParaRPr lang="en-US" sz="1200" kern="1200" dirty="0">
              <a:solidFill>
                <a:schemeClr val="tx1"/>
              </a:solidFill>
              <a:effectLst/>
              <a:latin typeface="+mn-lt"/>
              <a:ea typeface="+mn-ea"/>
              <a:cs typeface="+mn-cs"/>
            </a:endParaRPr>
          </a:p>
          <a:p>
            <a:pPr marL="0" indent="0">
              <a:lnSpc>
                <a:spcPct val="100000"/>
              </a:lnSpc>
              <a:buNone/>
            </a:pPr>
            <a:r>
              <a:rPr lang="en-US" sz="1200" baseline="30000" dirty="0" smtClean="0"/>
              <a:t>61</a:t>
            </a:r>
            <a:r>
              <a:rPr lang="ru-RU" sz="1200" dirty="0" smtClean="0"/>
              <a:t>Еще другой сказал: я пойду за Тобою, Господи! но прежде позволь мне проститься с домашними моими.</a:t>
            </a:r>
            <a:endParaRPr lang="en-US" sz="1200" dirty="0" smtClean="0"/>
          </a:p>
          <a:p>
            <a:pPr marL="0" indent="0">
              <a:lnSpc>
                <a:spcPct val="100000"/>
              </a:lnSpc>
              <a:buNone/>
            </a:pPr>
            <a:r>
              <a:rPr lang="en-US" sz="1200" baseline="30000" dirty="0" smtClean="0"/>
              <a:t>62</a:t>
            </a:r>
            <a:r>
              <a:rPr lang="ru-RU" sz="1200" dirty="0" smtClean="0"/>
              <a:t>Но Иисус сказал ему: никто, возложивший руку свою на плуг и озирающийся назад, не благонадежен для Царствия Божия.</a:t>
            </a:r>
            <a:r>
              <a:rPr lang="en-US" sz="1200" dirty="0" smtClean="0"/>
              <a:t> </a:t>
            </a: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pPr/>
              <a:t>6</a:t>
            </a:fld>
            <a:endParaRPr lang="en-US"/>
          </a:p>
        </p:txBody>
      </p:sp>
    </p:spTree>
    <p:extLst>
      <p:ext uri="{BB962C8B-B14F-4D97-AF65-F5344CB8AC3E}">
        <p14:creationId xmlns:p14="http://schemas.microsoft.com/office/powerpoint/2010/main" xmlns="" val="696785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Следуй за Мною</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indent="0">
              <a:lnSpc>
                <a:spcPct val="100000"/>
              </a:lnSpc>
              <a:buNone/>
            </a:pPr>
            <a:r>
              <a:rPr lang="ru-RU" sz="1200" kern="1200" dirty="0" smtClean="0">
                <a:solidFill>
                  <a:schemeClr val="tx1"/>
                </a:solidFill>
                <a:effectLst/>
                <a:latin typeface="+mn-lt"/>
                <a:ea typeface="+mn-ea"/>
                <a:cs typeface="+mn-cs"/>
              </a:rPr>
              <a:t>Стих </a:t>
            </a:r>
            <a:r>
              <a:rPr lang="en-US" sz="1200" kern="1200" dirty="0" smtClean="0">
                <a:solidFill>
                  <a:schemeClr val="tx1"/>
                </a:solidFill>
                <a:effectLst/>
                <a:latin typeface="+mn-lt"/>
                <a:ea typeface="+mn-ea"/>
                <a:cs typeface="+mn-cs"/>
              </a:rPr>
              <a:t>57</a:t>
            </a:r>
            <a:r>
              <a:rPr lang="en-US" sz="1200" kern="1200" dirty="0">
                <a:solidFill>
                  <a:schemeClr val="tx1"/>
                </a:solidFill>
                <a:effectLst/>
                <a:latin typeface="+mn-lt"/>
                <a:ea typeface="+mn-ea"/>
                <a:cs typeface="+mn-cs"/>
              </a:rPr>
              <a:t>: </a:t>
            </a:r>
            <a:r>
              <a:rPr lang="ru-RU" sz="1200" dirty="0" smtClean="0"/>
              <a:t>В первом случае мы сталкиваемся с человеком под действием </a:t>
            </a:r>
            <a:r>
              <a:rPr lang="ru-RU" sz="1200" b="1" dirty="0" smtClean="0">
                <a:solidFill>
                  <a:srgbClr val="C00000"/>
                </a:solidFill>
              </a:rPr>
              <a:t>необдуманного порыва</a:t>
            </a:r>
            <a:r>
              <a:rPr lang="ru-RU" sz="1200" i="1" dirty="0" smtClean="0"/>
              <a:t>. </a:t>
            </a:r>
            <a:endParaRPr lang="en-US" sz="1200" dirty="0" smtClean="0">
              <a:solidFill>
                <a:srgbClr val="C00000"/>
              </a:solidFill>
            </a:endParaRPr>
          </a:p>
          <a:p>
            <a:pPr marL="0" indent="0">
              <a:lnSpc>
                <a:spcPct val="100000"/>
              </a:lnSpc>
              <a:buNone/>
            </a:pPr>
            <a:r>
              <a:rPr lang="ru-RU" sz="1200" b="1" dirty="0" smtClean="0"/>
              <a:t>Он хочет следовать за Иисусом, не дождавшись приглашения</a:t>
            </a:r>
            <a:r>
              <a:rPr lang="en-US" sz="1200" dirty="0" smtClean="0"/>
              <a:t>.</a:t>
            </a:r>
            <a:r>
              <a:rPr lang="ru-RU" sz="1200" kern="1200" dirty="0" smtClean="0">
                <a:solidFill>
                  <a:schemeClr val="tx1"/>
                </a:solidFill>
                <a:latin typeface="+mn-lt"/>
                <a:ea typeface="+mn-ea"/>
                <a:cs typeface="+mn-cs"/>
              </a:rPr>
              <a:t> Поэтому Иисус предупреждает его о том, что тот не знает, что делает. Он, похоже, не понимает последствия своего выбора. </a:t>
            </a:r>
            <a:endParaRPr lang="en-US" sz="1200" dirty="0" smtClean="0"/>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pPr/>
              <a:t>7</a:t>
            </a:fld>
            <a:endParaRPr lang="en-US"/>
          </a:p>
        </p:txBody>
      </p:sp>
    </p:spTree>
    <p:extLst>
      <p:ext uri="{BB962C8B-B14F-4D97-AF65-F5344CB8AC3E}">
        <p14:creationId xmlns:p14="http://schemas.microsoft.com/office/powerpoint/2010/main" xmlns="" val="3239238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Следуй за Мною</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Стих 59:</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Во втором случае </a:t>
            </a:r>
            <a:r>
              <a:rPr lang="ru-RU" sz="1200" kern="1200" dirty="0" smtClean="0">
                <a:solidFill>
                  <a:schemeClr val="tx1"/>
                </a:solidFill>
                <a:latin typeface="+mn-lt"/>
                <a:ea typeface="+mn-ea"/>
                <a:cs typeface="+mn-cs"/>
              </a:rPr>
              <a:t>Иисус встречает человека, который страдает от </a:t>
            </a:r>
            <a:r>
              <a:rPr lang="ru-RU" sz="1200" b="1" i="0" kern="1200" dirty="0" smtClean="0">
                <a:solidFill>
                  <a:schemeClr val="tx1"/>
                </a:solidFill>
                <a:latin typeface="+mn-lt"/>
                <a:ea typeface="+mn-ea"/>
                <a:cs typeface="+mn-cs"/>
              </a:rPr>
              <a:t>конфликтующих обязательств</a:t>
            </a:r>
            <a:r>
              <a:rPr lang="ru-RU" sz="1200" i="0" kern="1200" dirty="0" smtClean="0">
                <a:solidFill>
                  <a:schemeClr val="tx1"/>
                </a:solidFill>
                <a:latin typeface="+mn-lt"/>
                <a:ea typeface="+mn-ea"/>
                <a:cs typeface="+mn-cs"/>
              </a:rPr>
              <a:t>. Иисус </a:t>
            </a:r>
            <a:r>
              <a:rPr lang="ru-RU" sz="1200" kern="1200" dirty="0" smtClean="0">
                <a:solidFill>
                  <a:schemeClr val="tx1"/>
                </a:solidFill>
                <a:latin typeface="+mn-lt"/>
                <a:ea typeface="+mn-ea"/>
                <a:cs typeface="+mn-cs"/>
              </a:rPr>
              <a:t>тот час убедительно приглашает его: «Следуй за Мною». Но из ответа мы понимаем, что он потерял близкого человека. И, вероятно, скорбит и хочет похоронить своего отца, прежде чем последовать за Христом. </a:t>
            </a:r>
            <a:r>
              <a:rPr lang="ru-RU" sz="1200" b="1" kern="1200" dirty="0" smtClean="0">
                <a:solidFill>
                  <a:schemeClr val="tx1"/>
                </a:solidFill>
                <a:latin typeface="+mn-lt"/>
                <a:ea typeface="+mn-ea"/>
                <a:cs typeface="+mn-cs"/>
              </a:rPr>
              <a:t>Он страстно желает следовать за Христом, но озабочен другими неотложными обязательствами, которые имеют для него первостепенное значение</a:t>
            </a:r>
            <a:r>
              <a:rPr lang="ru-RU" sz="1200" kern="1200" dirty="0" smtClean="0">
                <a:solidFill>
                  <a:schemeClr val="tx1"/>
                </a:solidFill>
                <a:latin typeface="+mn-lt"/>
                <a:ea typeface="+mn-ea"/>
                <a:cs typeface="+mn-cs"/>
              </a:rPr>
              <a:t>. У этого человека наступил  критический момент в жизни. Должен ли он соблюсти священный долг и последовать за Иисусом? Он знает, что ничто на земле, как бы важно оно ни было, не должно стоять между Христом и им.</a:t>
            </a:r>
          </a:p>
          <a:p>
            <a:endParaRPr lang="ru-RU"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pPr/>
              <a:t>8</a:t>
            </a:fld>
            <a:endParaRPr lang="en-US"/>
          </a:p>
        </p:txBody>
      </p:sp>
    </p:spTree>
    <p:extLst>
      <p:ext uri="{BB962C8B-B14F-4D97-AF65-F5344CB8AC3E}">
        <p14:creationId xmlns:p14="http://schemas.microsoft.com/office/powerpoint/2010/main" xmlns="" val="34821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Следуй за Мною</a:t>
            </a:r>
            <a:endParaRPr lang="en-US" sz="1200" b="1"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b="1" kern="1200" dirty="0" smtClean="0">
                <a:solidFill>
                  <a:schemeClr val="tx1"/>
                </a:solidFill>
                <a:latin typeface="+mn-lt"/>
                <a:ea typeface="+mn-ea"/>
                <a:cs typeface="+mn-cs"/>
              </a:rPr>
              <a:t>Стих 61</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В третьем случае </a:t>
            </a:r>
            <a:r>
              <a:rPr lang="ru-RU" sz="1200" kern="1200" dirty="0" smtClean="0">
                <a:solidFill>
                  <a:schemeClr val="tx1"/>
                </a:solidFill>
                <a:latin typeface="+mn-lt"/>
                <a:ea typeface="+mn-ea"/>
                <a:cs typeface="+mn-cs"/>
              </a:rPr>
              <a:t>мы сталкиваемся с человеком </a:t>
            </a:r>
            <a:r>
              <a:rPr lang="ru-RU" sz="1200" b="1" kern="1200" dirty="0" smtClean="0">
                <a:solidFill>
                  <a:schemeClr val="tx1"/>
                </a:solidFill>
                <a:latin typeface="+mn-lt"/>
                <a:ea typeface="+mn-ea"/>
                <a:cs typeface="+mn-cs"/>
              </a:rPr>
              <a:t>с двойственными желаниями</a:t>
            </a:r>
            <a:r>
              <a:rPr lang="ru-RU" sz="1200" kern="1200" dirty="0" smtClean="0">
                <a:solidFill>
                  <a:schemeClr val="tx1"/>
                </a:solidFill>
                <a:latin typeface="+mn-lt"/>
                <a:ea typeface="+mn-ea"/>
                <a:cs typeface="+mn-cs"/>
              </a:rPr>
              <a:t>. С одной стороны, он выражает свою </a:t>
            </a:r>
            <a:r>
              <a:rPr lang="ru-RU" sz="1200" b="1" kern="1200" dirty="0" smtClean="0">
                <a:solidFill>
                  <a:schemeClr val="tx1"/>
                </a:solidFill>
                <a:latin typeface="+mn-lt"/>
                <a:ea typeface="+mn-ea"/>
                <a:cs typeface="+mn-cs"/>
              </a:rPr>
              <a:t>готовность следовать за Иисусом</a:t>
            </a:r>
            <a:r>
              <a:rPr lang="ru-RU" sz="1200" kern="1200" dirty="0" smtClean="0">
                <a:solidFill>
                  <a:schemeClr val="tx1"/>
                </a:solidFill>
                <a:latin typeface="+mn-lt"/>
                <a:ea typeface="+mn-ea"/>
                <a:cs typeface="+mn-cs"/>
              </a:rPr>
              <a:t>, говоря: «Я пойду за Тобой, Господи», но при этом говорит, что должен вернуться и попрощаться с семьей. Мы видим, что он знает, что следовать за Христом - это правильно, </a:t>
            </a:r>
            <a:r>
              <a:rPr lang="ru-RU" sz="1200" b="1" kern="1200" dirty="0" smtClean="0">
                <a:solidFill>
                  <a:schemeClr val="tx1"/>
                </a:solidFill>
                <a:latin typeface="+mn-lt"/>
                <a:ea typeface="+mn-ea"/>
                <a:cs typeface="+mn-cs"/>
              </a:rPr>
              <a:t>но сначала хочет завершить свои собственные дела и на своих условиях</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Причины, по которым вы не хотите следовать за Иисусом без промедления, могут быть очень важными. Сколько из нас пользовались подобными оправданиями? Или мы опрометчиво выражаем готовность следовать за Христом, а затем нарушаем свое обещание.</a:t>
            </a:r>
          </a:p>
        </p:txBody>
      </p:sp>
      <p:sp>
        <p:nvSpPr>
          <p:cNvPr id="4" name="Slide Number Placeholder 3"/>
          <p:cNvSpPr>
            <a:spLocks noGrp="1"/>
          </p:cNvSpPr>
          <p:nvPr>
            <p:ph type="sldNum" sz="quarter" idx="5"/>
          </p:nvPr>
        </p:nvSpPr>
        <p:spPr/>
        <p:txBody>
          <a:bodyPr/>
          <a:lstStyle/>
          <a:p>
            <a:fld id="{86588005-BA81-B84E-9653-31D86F5B2895}" type="slidenum">
              <a:rPr lang="en-US" smtClean="0"/>
              <a:pPr/>
              <a:t>9</a:t>
            </a:fld>
            <a:endParaRPr lang="en-US"/>
          </a:p>
        </p:txBody>
      </p:sp>
    </p:spTree>
    <p:extLst>
      <p:ext uri="{BB962C8B-B14F-4D97-AF65-F5344CB8AC3E}">
        <p14:creationId xmlns:p14="http://schemas.microsoft.com/office/powerpoint/2010/main" xmlns="" val="345139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Следуй за Мною</a:t>
            </a:r>
            <a:endParaRPr lang="en-US" sz="1200" b="1"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Сегодня утром мы рассмотрим три аспекта ученичества. Во-первых, </a:t>
            </a:r>
            <a:r>
              <a:rPr lang="ru-RU" sz="1200" b="1" kern="1200" dirty="0" smtClean="0">
                <a:solidFill>
                  <a:schemeClr val="tx1"/>
                </a:solidFill>
                <a:latin typeface="+mn-lt"/>
                <a:ea typeface="+mn-ea"/>
                <a:cs typeface="+mn-cs"/>
              </a:rPr>
              <a:t>призыв к ученичеству</a:t>
            </a:r>
            <a:r>
              <a:rPr lang="ru-RU" sz="1200" kern="1200" dirty="0" smtClean="0">
                <a:solidFill>
                  <a:schemeClr val="tx1"/>
                </a:solidFill>
                <a:latin typeface="+mn-lt"/>
                <a:ea typeface="+mn-ea"/>
                <a:cs typeface="+mn-cs"/>
              </a:rPr>
              <a:t>; далее, </a:t>
            </a:r>
            <a:r>
              <a:rPr lang="ru-RU" sz="1200" b="1" kern="1200" dirty="0" smtClean="0">
                <a:solidFill>
                  <a:schemeClr val="tx1"/>
                </a:solidFill>
                <a:latin typeface="+mn-lt"/>
                <a:ea typeface="+mn-ea"/>
                <a:cs typeface="+mn-cs"/>
              </a:rPr>
              <a:t>стоимость ученичества</a:t>
            </a:r>
            <a:r>
              <a:rPr lang="ru-RU" sz="1200" kern="1200" dirty="0" smtClean="0">
                <a:solidFill>
                  <a:schemeClr val="tx1"/>
                </a:solidFill>
                <a:latin typeface="+mn-lt"/>
                <a:ea typeface="+mn-ea"/>
                <a:cs typeface="+mn-cs"/>
              </a:rPr>
              <a:t>; и, наконец, </a:t>
            </a:r>
            <a:r>
              <a:rPr lang="ru-RU" sz="1200" b="1" kern="1200" dirty="0" smtClean="0">
                <a:solidFill>
                  <a:schemeClr val="tx1"/>
                </a:solidFill>
                <a:latin typeface="+mn-lt"/>
                <a:ea typeface="+mn-ea"/>
                <a:cs typeface="+mn-cs"/>
              </a:rPr>
              <a:t>последствия ученичества</a:t>
            </a:r>
            <a:r>
              <a:rPr lang="ru-RU" sz="1200" kern="1200" dirty="0" smtClean="0">
                <a:solidFill>
                  <a:schemeClr val="tx1"/>
                </a:solidFill>
                <a:latin typeface="+mn-lt"/>
                <a:ea typeface="+mn-ea"/>
                <a:cs typeface="+mn-cs"/>
              </a:rPr>
              <a:t>.</a:t>
            </a:r>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pPr/>
              <a:t>10</a:t>
            </a:fld>
            <a:endParaRPr lang="en-US"/>
          </a:p>
        </p:txBody>
      </p:sp>
    </p:spTree>
    <p:extLst>
      <p:ext uri="{BB962C8B-B14F-4D97-AF65-F5344CB8AC3E}">
        <p14:creationId xmlns:p14="http://schemas.microsoft.com/office/powerpoint/2010/main" xmlns="" val="214121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65E9F8-CAA3-EA43-BB77-3FC96D6CD4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B8F16B-8AE7-2F41-A759-4D9C00AAC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6F22898-44C3-BF40-A9B9-A660FF69972E}"/>
              </a:ext>
            </a:extLst>
          </p:cNvPr>
          <p:cNvSpPr>
            <a:spLocks noGrp="1"/>
          </p:cNvSpPr>
          <p:nvPr>
            <p:ph type="dt" sz="half" idx="10"/>
          </p:nvPr>
        </p:nvSpPr>
        <p:spPr/>
        <p:txBody>
          <a:bodyPr/>
          <a:lstStyle/>
          <a:p>
            <a:fld id="{5D9E3691-C2D2-5242-9A43-89E5F9F72E36}" type="datetimeFigureOut">
              <a:rPr lang="en-US" smtClean="0"/>
              <a:pPr/>
              <a:t>12/25/2018</a:t>
            </a:fld>
            <a:endParaRPr lang="en-US"/>
          </a:p>
        </p:txBody>
      </p:sp>
      <p:sp>
        <p:nvSpPr>
          <p:cNvPr id="5" name="Footer Placeholder 4">
            <a:extLst>
              <a:ext uri="{FF2B5EF4-FFF2-40B4-BE49-F238E27FC236}">
                <a16:creationId xmlns:a16="http://schemas.microsoft.com/office/drawing/2014/main" xmlns="" id="{A5DD4992-B6FD-A14F-A21E-8F8636906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E1326A-4DC0-4B40-A1EC-90146F563EED}"/>
              </a:ext>
            </a:extLst>
          </p:cNvPr>
          <p:cNvSpPr>
            <a:spLocks noGrp="1"/>
          </p:cNvSpPr>
          <p:nvPr>
            <p:ph type="sldNum" sz="quarter" idx="12"/>
          </p:nvPr>
        </p:nvSpPr>
        <p:spPr/>
        <p:txBody>
          <a:body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135602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B1A8D-C86B-7146-B42E-6BC1B7FA7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0A487F9-7D80-6B45-8DC8-2676599162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78BE66-0969-E64E-A7CA-1473AD0E46E3}"/>
              </a:ext>
            </a:extLst>
          </p:cNvPr>
          <p:cNvSpPr>
            <a:spLocks noGrp="1"/>
          </p:cNvSpPr>
          <p:nvPr>
            <p:ph type="dt" sz="half" idx="10"/>
          </p:nvPr>
        </p:nvSpPr>
        <p:spPr/>
        <p:txBody>
          <a:bodyPr/>
          <a:lstStyle/>
          <a:p>
            <a:fld id="{5D9E3691-C2D2-5242-9A43-89E5F9F72E36}" type="datetimeFigureOut">
              <a:rPr lang="en-US" smtClean="0"/>
              <a:pPr/>
              <a:t>12/25/2018</a:t>
            </a:fld>
            <a:endParaRPr lang="en-US"/>
          </a:p>
        </p:txBody>
      </p:sp>
      <p:sp>
        <p:nvSpPr>
          <p:cNvPr id="5" name="Footer Placeholder 4">
            <a:extLst>
              <a:ext uri="{FF2B5EF4-FFF2-40B4-BE49-F238E27FC236}">
                <a16:creationId xmlns:a16="http://schemas.microsoft.com/office/drawing/2014/main" xmlns="" id="{ED353E0A-25C3-D040-9A0A-16175F268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945BD3-9E64-EC44-A9D2-A7B5E6D2B0DB}"/>
              </a:ext>
            </a:extLst>
          </p:cNvPr>
          <p:cNvSpPr>
            <a:spLocks noGrp="1"/>
          </p:cNvSpPr>
          <p:nvPr>
            <p:ph type="sldNum" sz="quarter" idx="12"/>
          </p:nvPr>
        </p:nvSpPr>
        <p:spPr/>
        <p:txBody>
          <a:body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410269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A227444-AF95-A442-AABF-CDC950ABCD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383C5E6-D724-E740-A240-F5ECD212F7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F7AF3E-84E4-5E4A-9F42-0754ED7919AB}"/>
              </a:ext>
            </a:extLst>
          </p:cNvPr>
          <p:cNvSpPr>
            <a:spLocks noGrp="1"/>
          </p:cNvSpPr>
          <p:nvPr>
            <p:ph type="dt" sz="half" idx="10"/>
          </p:nvPr>
        </p:nvSpPr>
        <p:spPr/>
        <p:txBody>
          <a:bodyPr/>
          <a:lstStyle/>
          <a:p>
            <a:fld id="{5D9E3691-C2D2-5242-9A43-89E5F9F72E36}" type="datetimeFigureOut">
              <a:rPr lang="en-US" smtClean="0"/>
              <a:pPr/>
              <a:t>12/25/2018</a:t>
            </a:fld>
            <a:endParaRPr lang="en-US"/>
          </a:p>
        </p:txBody>
      </p:sp>
      <p:sp>
        <p:nvSpPr>
          <p:cNvPr id="5" name="Footer Placeholder 4">
            <a:extLst>
              <a:ext uri="{FF2B5EF4-FFF2-40B4-BE49-F238E27FC236}">
                <a16:creationId xmlns:a16="http://schemas.microsoft.com/office/drawing/2014/main" xmlns="" id="{C0F29E98-80F0-FE4E-9849-9E0C5B5FE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272038-09FF-414F-A39B-08E1AA67AA21}"/>
              </a:ext>
            </a:extLst>
          </p:cNvPr>
          <p:cNvSpPr>
            <a:spLocks noGrp="1"/>
          </p:cNvSpPr>
          <p:nvPr>
            <p:ph type="sldNum" sz="quarter" idx="12"/>
          </p:nvPr>
        </p:nvSpPr>
        <p:spPr/>
        <p:txBody>
          <a:body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398586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E287B-3563-2541-8902-10ABA14DE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078EB6-AC4C-1B47-8E4B-DD0A61BB02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35F1AA-F2B0-A341-8B62-7505807C0530}"/>
              </a:ext>
            </a:extLst>
          </p:cNvPr>
          <p:cNvSpPr>
            <a:spLocks noGrp="1"/>
          </p:cNvSpPr>
          <p:nvPr>
            <p:ph type="dt" sz="half" idx="10"/>
          </p:nvPr>
        </p:nvSpPr>
        <p:spPr/>
        <p:txBody>
          <a:bodyPr/>
          <a:lstStyle/>
          <a:p>
            <a:fld id="{5D9E3691-C2D2-5242-9A43-89E5F9F72E36}" type="datetimeFigureOut">
              <a:rPr lang="en-US" smtClean="0"/>
              <a:pPr/>
              <a:t>12/25/2018</a:t>
            </a:fld>
            <a:endParaRPr lang="en-US"/>
          </a:p>
        </p:txBody>
      </p:sp>
      <p:sp>
        <p:nvSpPr>
          <p:cNvPr id="5" name="Footer Placeholder 4">
            <a:extLst>
              <a:ext uri="{FF2B5EF4-FFF2-40B4-BE49-F238E27FC236}">
                <a16:creationId xmlns:a16="http://schemas.microsoft.com/office/drawing/2014/main" xmlns="" id="{A5CB0D78-5741-E34C-BFA6-5F4D4B601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C6C04A-E5F9-7244-9F19-432467160BE7}"/>
              </a:ext>
            </a:extLst>
          </p:cNvPr>
          <p:cNvSpPr>
            <a:spLocks noGrp="1"/>
          </p:cNvSpPr>
          <p:nvPr>
            <p:ph type="sldNum" sz="quarter" idx="12"/>
          </p:nvPr>
        </p:nvSpPr>
        <p:spPr/>
        <p:txBody>
          <a:body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278596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52E6DE-D670-5A49-9695-B2078E9BF2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A8E6BF9-A163-954F-95FC-5BA92DDA5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496AA50-E90E-0B4D-BF4A-4C0A7B6C281C}"/>
              </a:ext>
            </a:extLst>
          </p:cNvPr>
          <p:cNvSpPr>
            <a:spLocks noGrp="1"/>
          </p:cNvSpPr>
          <p:nvPr>
            <p:ph type="dt" sz="half" idx="10"/>
          </p:nvPr>
        </p:nvSpPr>
        <p:spPr/>
        <p:txBody>
          <a:bodyPr/>
          <a:lstStyle/>
          <a:p>
            <a:fld id="{5D9E3691-C2D2-5242-9A43-89E5F9F72E36}" type="datetimeFigureOut">
              <a:rPr lang="en-US" smtClean="0"/>
              <a:pPr/>
              <a:t>12/25/2018</a:t>
            </a:fld>
            <a:endParaRPr lang="en-US"/>
          </a:p>
        </p:txBody>
      </p:sp>
      <p:sp>
        <p:nvSpPr>
          <p:cNvPr id="5" name="Footer Placeholder 4">
            <a:extLst>
              <a:ext uri="{FF2B5EF4-FFF2-40B4-BE49-F238E27FC236}">
                <a16:creationId xmlns:a16="http://schemas.microsoft.com/office/drawing/2014/main" xmlns="" id="{BAE4A582-60B3-9541-ADE2-CE32E2843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03D0CC-67BA-2743-9287-E0531E7C9A8E}"/>
              </a:ext>
            </a:extLst>
          </p:cNvPr>
          <p:cNvSpPr>
            <a:spLocks noGrp="1"/>
          </p:cNvSpPr>
          <p:nvPr>
            <p:ph type="sldNum" sz="quarter" idx="12"/>
          </p:nvPr>
        </p:nvSpPr>
        <p:spPr/>
        <p:txBody>
          <a:body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97572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7B324-09D5-164F-8D9A-AC16747729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EDF0A1-1DAE-0040-AD4A-996BBE36DF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D3F6342-6BAE-C14D-B756-4E57070D6F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43A48F1-948D-7C40-A797-4F6E7D4E07CF}"/>
              </a:ext>
            </a:extLst>
          </p:cNvPr>
          <p:cNvSpPr>
            <a:spLocks noGrp="1"/>
          </p:cNvSpPr>
          <p:nvPr>
            <p:ph type="dt" sz="half" idx="10"/>
          </p:nvPr>
        </p:nvSpPr>
        <p:spPr/>
        <p:txBody>
          <a:bodyPr/>
          <a:lstStyle/>
          <a:p>
            <a:fld id="{5D9E3691-C2D2-5242-9A43-89E5F9F72E36}" type="datetimeFigureOut">
              <a:rPr lang="en-US" smtClean="0"/>
              <a:pPr/>
              <a:t>12/25/2018</a:t>
            </a:fld>
            <a:endParaRPr lang="en-US"/>
          </a:p>
        </p:txBody>
      </p:sp>
      <p:sp>
        <p:nvSpPr>
          <p:cNvPr id="6" name="Footer Placeholder 5">
            <a:extLst>
              <a:ext uri="{FF2B5EF4-FFF2-40B4-BE49-F238E27FC236}">
                <a16:creationId xmlns:a16="http://schemas.microsoft.com/office/drawing/2014/main" xmlns="" id="{121D2E70-603E-4A4D-B024-9FE118190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F70CF8C-C537-4F4E-860D-020F7F65BAED}"/>
              </a:ext>
            </a:extLst>
          </p:cNvPr>
          <p:cNvSpPr>
            <a:spLocks noGrp="1"/>
          </p:cNvSpPr>
          <p:nvPr>
            <p:ph type="sldNum" sz="quarter" idx="12"/>
          </p:nvPr>
        </p:nvSpPr>
        <p:spPr/>
        <p:txBody>
          <a:body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288889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F0991-5862-F544-A564-ED98468C84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4A3BE48-236F-B440-B748-5F4C3D2F91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85E327E-A1A6-1643-AC53-16FCE58139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FF9ED2D-C4B9-934A-B163-1EB027FD9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BC892F4-DD0F-344F-AC47-EBC574EACD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1FC9716-33D7-0C43-AB51-627F0B22436C}"/>
              </a:ext>
            </a:extLst>
          </p:cNvPr>
          <p:cNvSpPr>
            <a:spLocks noGrp="1"/>
          </p:cNvSpPr>
          <p:nvPr>
            <p:ph type="dt" sz="half" idx="10"/>
          </p:nvPr>
        </p:nvSpPr>
        <p:spPr/>
        <p:txBody>
          <a:bodyPr/>
          <a:lstStyle/>
          <a:p>
            <a:fld id="{5D9E3691-C2D2-5242-9A43-89E5F9F72E36}" type="datetimeFigureOut">
              <a:rPr lang="en-US" smtClean="0"/>
              <a:pPr/>
              <a:t>12/25/2018</a:t>
            </a:fld>
            <a:endParaRPr lang="en-US"/>
          </a:p>
        </p:txBody>
      </p:sp>
      <p:sp>
        <p:nvSpPr>
          <p:cNvPr id="8" name="Footer Placeholder 7">
            <a:extLst>
              <a:ext uri="{FF2B5EF4-FFF2-40B4-BE49-F238E27FC236}">
                <a16:creationId xmlns:a16="http://schemas.microsoft.com/office/drawing/2014/main" xmlns="" id="{F9AEF1B0-3AFD-F74E-ACB4-8BAD7F1564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B07F4DE-C1CF-4941-B129-C7298144968C}"/>
              </a:ext>
            </a:extLst>
          </p:cNvPr>
          <p:cNvSpPr>
            <a:spLocks noGrp="1"/>
          </p:cNvSpPr>
          <p:nvPr>
            <p:ph type="sldNum" sz="quarter" idx="12"/>
          </p:nvPr>
        </p:nvSpPr>
        <p:spPr/>
        <p:txBody>
          <a:body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219978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5EA8B-A3F8-804F-A763-F5DD5015E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CEA15B4-8BB2-824E-A0C7-70302B280A19}"/>
              </a:ext>
            </a:extLst>
          </p:cNvPr>
          <p:cNvSpPr>
            <a:spLocks noGrp="1"/>
          </p:cNvSpPr>
          <p:nvPr>
            <p:ph type="dt" sz="half" idx="10"/>
          </p:nvPr>
        </p:nvSpPr>
        <p:spPr/>
        <p:txBody>
          <a:bodyPr/>
          <a:lstStyle/>
          <a:p>
            <a:fld id="{5D9E3691-C2D2-5242-9A43-89E5F9F72E36}" type="datetimeFigureOut">
              <a:rPr lang="en-US" smtClean="0"/>
              <a:pPr/>
              <a:t>12/25/2018</a:t>
            </a:fld>
            <a:endParaRPr lang="en-US"/>
          </a:p>
        </p:txBody>
      </p:sp>
      <p:sp>
        <p:nvSpPr>
          <p:cNvPr id="4" name="Footer Placeholder 3">
            <a:extLst>
              <a:ext uri="{FF2B5EF4-FFF2-40B4-BE49-F238E27FC236}">
                <a16:creationId xmlns:a16="http://schemas.microsoft.com/office/drawing/2014/main" xmlns="" id="{B8B45772-9653-2D45-B982-5A4A795ED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28FF5E4-6648-C64B-872A-CC38586F6A3C}"/>
              </a:ext>
            </a:extLst>
          </p:cNvPr>
          <p:cNvSpPr>
            <a:spLocks noGrp="1"/>
          </p:cNvSpPr>
          <p:nvPr>
            <p:ph type="sldNum" sz="quarter" idx="12"/>
          </p:nvPr>
        </p:nvSpPr>
        <p:spPr/>
        <p:txBody>
          <a:body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281644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288F4E9-EA66-834D-8E16-8C4A95375436}"/>
              </a:ext>
            </a:extLst>
          </p:cNvPr>
          <p:cNvSpPr>
            <a:spLocks noGrp="1"/>
          </p:cNvSpPr>
          <p:nvPr>
            <p:ph type="dt" sz="half" idx="10"/>
          </p:nvPr>
        </p:nvSpPr>
        <p:spPr/>
        <p:txBody>
          <a:bodyPr/>
          <a:lstStyle/>
          <a:p>
            <a:fld id="{5D9E3691-C2D2-5242-9A43-89E5F9F72E36}" type="datetimeFigureOut">
              <a:rPr lang="en-US" smtClean="0"/>
              <a:pPr/>
              <a:t>12/25/2018</a:t>
            </a:fld>
            <a:endParaRPr lang="en-US"/>
          </a:p>
        </p:txBody>
      </p:sp>
      <p:sp>
        <p:nvSpPr>
          <p:cNvPr id="3" name="Footer Placeholder 2">
            <a:extLst>
              <a:ext uri="{FF2B5EF4-FFF2-40B4-BE49-F238E27FC236}">
                <a16:creationId xmlns:a16="http://schemas.microsoft.com/office/drawing/2014/main" xmlns="" id="{AC9075B1-D915-434F-8205-EB89F92B75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BEC10CB-604B-2147-A6C6-3179C1D9E663}"/>
              </a:ext>
            </a:extLst>
          </p:cNvPr>
          <p:cNvSpPr>
            <a:spLocks noGrp="1"/>
          </p:cNvSpPr>
          <p:nvPr>
            <p:ph type="sldNum" sz="quarter" idx="12"/>
          </p:nvPr>
        </p:nvSpPr>
        <p:spPr/>
        <p:txBody>
          <a:body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1474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7CE23-C51B-034D-B34C-F154BF7F6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EB7041F-1FD9-C24D-B4A9-8BC2C661C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26A42A4-0305-E64F-A96D-AB77A28BF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552E7A4-15DA-5846-8CF1-2329226E8B57}"/>
              </a:ext>
            </a:extLst>
          </p:cNvPr>
          <p:cNvSpPr>
            <a:spLocks noGrp="1"/>
          </p:cNvSpPr>
          <p:nvPr>
            <p:ph type="dt" sz="half" idx="10"/>
          </p:nvPr>
        </p:nvSpPr>
        <p:spPr/>
        <p:txBody>
          <a:bodyPr/>
          <a:lstStyle/>
          <a:p>
            <a:fld id="{5D9E3691-C2D2-5242-9A43-89E5F9F72E36}" type="datetimeFigureOut">
              <a:rPr lang="en-US" smtClean="0"/>
              <a:pPr/>
              <a:t>12/25/2018</a:t>
            </a:fld>
            <a:endParaRPr lang="en-US"/>
          </a:p>
        </p:txBody>
      </p:sp>
      <p:sp>
        <p:nvSpPr>
          <p:cNvPr id="6" name="Footer Placeholder 5">
            <a:extLst>
              <a:ext uri="{FF2B5EF4-FFF2-40B4-BE49-F238E27FC236}">
                <a16:creationId xmlns:a16="http://schemas.microsoft.com/office/drawing/2014/main" xmlns="" id="{8DB64CF3-556D-F74A-AEAA-25E888FAC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8526EC-3DA1-FD49-B197-2988841CDF69}"/>
              </a:ext>
            </a:extLst>
          </p:cNvPr>
          <p:cNvSpPr>
            <a:spLocks noGrp="1"/>
          </p:cNvSpPr>
          <p:nvPr>
            <p:ph type="sldNum" sz="quarter" idx="12"/>
          </p:nvPr>
        </p:nvSpPr>
        <p:spPr/>
        <p:txBody>
          <a:body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223553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889CDA-004A-3049-BDF1-9A6F305BC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18792E2-F79C-D04A-84FB-9EEA7F929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1F01393-0276-4F48-BDA4-A20C5E0FC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7AD65F8-8DB7-0240-810C-6DCC7F2CCF8A}"/>
              </a:ext>
            </a:extLst>
          </p:cNvPr>
          <p:cNvSpPr>
            <a:spLocks noGrp="1"/>
          </p:cNvSpPr>
          <p:nvPr>
            <p:ph type="dt" sz="half" idx="10"/>
          </p:nvPr>
        </p:nvSpPr>
        <p:spPr/>
        <p:txBody>
          <a:bodyPr/>
          <a:lstStyle/>
          <a:p>
            <a:fld id="{5D9E3691-C2D2-5242-9A43-89E5F9F72E36}" type="datetimeFigureOut">
              <a:rPr lang="en-US" smtClean="0"/>
              <a:pPr/>
              <a:t>12/25/2018</a:t>
            </a:fld>
            <a:endParaRPr lang="en-US"/>
          </a:p>
        </p:txBody>
      </p:sp>
      <p:sp>
        <p:nvSpPr>
          <p:cNvPr id="6" name="Footer Placeholder 5">
            <a:extLst>
              <a:ext uri="{FF2B5EF4-FFF2-40B4-BE49-F238E27FC236}">
                <a16:creationId xmlns:a16="http://schemas.microsoft.com/office/drawing/2014/main" xmlns="" id="{0447D98B-A737-6D48-9926-C962089B8C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CABF1A2-44B5-9C40-B2F8-485031261AFB}"/>
              </a:ext>
            </a:extLst>
          </p:cNvPr>
          <p:cNvSpPr>
            <a:spLocks noGrp="1"/>
          </p:cNvSpPr>
          <p:nvPr>
            <p:ph type="sldNum" sz="quarter" idx="12"/>
          </p:nvPr>
        </p:nvSpPr>
        <p:spPr/>
        <p:txBody>
          <a:body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187682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4D9403C-D70D-904B-BD29-32A08AA1D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60A682B-CCCC-3D48-B1B9-24AFE68DA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37205A-1A39-3042-B153-8F01EE5FB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E3691-C2D2-5242-9A43-89E5F9F72E36}" type="datetimeFigureOut">
              <a:rPr lang="en-US" smtClean="0"/>
              <a:pPr/>
              <a:t>12/25/2018</a:t>
            </a:fld>
            <a:endParaRPr lang="en-US"/>
          </a:p>
        </p:txBody>
      </p:sp>
      <p:sp>
        <p:nvSpPr>
          <p:cNvPr id="5" name="Footer Placeholder 4">
            <a:extLst>
              <a:ext uri="{FF2B5EF4-FFF2-40B4-BE49-F238E27FC236}">
                <a16:creationId xmlns:a16="http://schemas.microsoft.com/office/drawing/2014/main" xmlns="" id="{FDF84EE3-A868-F44C-883A-62FFF14F6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8E530EF-9002-D449-8B81-25553EAFA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95EA4-776D-9548-AA3F-5B52EE5E9BD1}" type="slidenum">
              <a:rPr lang="en-US" smtClean="0"/>
              <a:pPr/>
              <a:t>‹#›</a:t>
            </a:fld>
            <a:endParaRPr lang="en-US"/>
          </a:p>
        </p:txBody>
      </p:sp>
    </p:spTree>
    <p:extLst>
      <p:ext uri="{BB962C8B-B14F-4D97-AF65-F5344CB8AC3E}">
        <p14:creationId xmlns:p14="http://schemas.microsoft.com/office/powerpoint/2010/main" xmlns="" val="167948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4B80B-E116-804F-A517-B74A54CE79AE}"/>
              </a:ext>
            </a:extLst>
          </p:cNvPr>
          <p:cNvSpPr>
            <a:spLocks noGrp="1"/>
          </p:cNvSpPr>
          <p:nvPr>
            <p:ph type="ctrTitle"/>
          </p:nvPr>
        </p:nvSpPr>
        <p:spPr>
          <a:xfrm>
            <a:off x="6172782" y="1528997"/>
            <a:ext cx="5894300" cy="2454529"/>
          </a:xfrm>
        </p:spPr>
        <p:txBody>
          <a:bodyPr anchor="b">
            <a:normAutofit/>
          </a:bodyPr>
          <a:lstStyle/>
          <a:p>
            <a:pPr>
              <a:lnSpc>
                <a:spcPct val="100000"/>
              </a:lnSpc>
            </a:pPr>
            <a:r>
              <a:rPr lang="ru-RU" sz="5400" dirty="0" smtClean="0">
                <a:latin typeface="Avenir Next" panose="020B0503020202020204" pitchFamily="34" charset="0"/>
              </a:rPr>
              <a:t>ПУТЬ С ИИСУСОМ</a:t>
            </a:r>
            <a:endParaRPr lang="en-US" sz="5400" dirty="0">
              <a:latin typeface="Avenir Next" panose="020B0503020202020204" pitchFamily="34" charset="0"/>
            </a:endParaRPr>
          </a:p>
        </p:txBody>
      </p:sp>
      <p:sp>
        <p:nvSpPr>
          <p:cNvPr id="3" name="Subtitle 2">
            <a:extLst>
              <a:ext uri="{FF2B5EF4-FFF2-40B4-BE49-F238E27FC236}">
                <a16:creationId xmlns:a16="http://schemas.microsoft.com/office/drawing/2014/main" xmlns="" id="{3AF2F49F-FF8E-8248-B06A-A15594A9F9F8}"/>
              </a:ext>
            </a:extLst>
          </p:cNvPr>
          <p:cNvSpPr>
            <a:spLocks noGrp="1"/>
          </p:cNvSpPr>
          <p:nvPr>
            <p:ph type="subTitle" idx="1"/>
          </p:nvPr>
        </p:nvSpPr>
        <p:spPr>
          <a:xfrm>
            <a:off x="5411450" y="4061347"/>
            <a:ext cx="6780550" cy="2594286"/>
          </a:xfrm>
        </p:spPr>
        <p:txBody>
          <a:bodyPr anchor="t">
            <a:normAutofit/>
          </a:bodyPr>
          <a:lstStyle/>
          <a:p>
            <a:r>
              <a:rPr lang="ru-RU" sz="1400" dirty="0" smtClean="0">
                <a:latin typeface="Avenir Next" panose="020B0503020202020204" pitchFamily="34" charset="0"/>
              </a:rPr>
              <a:t>Автор: </a:t>
            </a:r>
            <a:r>
              <a:rPr lang="ru-RU" sz="1400" dirty="0" err="1" smtClean="0">
                <a:latin typeface="Avenir Next" panose="020B0503020202020204" pitchFamily="34" charset="0"/>
              </a:rPr>
              <a:t>Кордел</a:t>
            </a:r>
            <a:r>
              <a:rPr lang="ru-RU" sz="1400" dirty="0" smtClean="0">
                <a:latin typeface="Avenir Next" panose="020B0503020202020204" pitchFamily="34" charset="0"/>
              </a:rPr>
              <a:t> </a:t>
            </a:r>
            <a:r>
              <a:rPr lang="ru-RU" sz="1400" dirty="0" err="1" smtClean="0">
                <a:latin typeface="Avenir Next" panose="020B0503020202020204" pitchFamily="34" charset="0"/>
              </a:rPr>
              <a:t>Либрандт</a:t>
            </a:r>
            <a:r>
              <a:rPr lang="ru-RU" sz="1400" dirty="0" smtClean="0">
                <a:latin typeface="Avenir Next" panose="020B0503020202020204" pitchFamily="34" charset="0"/>
              </a:rPr>
              <a:t> </a:t>
            </a:r>
            <a:endParaRPr lang="en-US" sz="1400" dirty="0">
              <a:latin typeface="Avenir Next" panose="020B0503020202020204" pitchFamily="34" charset="0"/>
            </a:endParaRPr>
          </a:p>
          <a:p>
            <a:endParaRPr lang="en-US" sz="1900" dirty="0"/>
          </a:p>
          <a:p>
            <a:r>
              <a:rPr lang="ru-RU" b="1" dirty="0" smtClean="0">
                <a:solidFill>
                  <a:srgbClr val="93F4FF"/>
                </a:solidFill>
                <a:latin typeface="Avenir Next" panose="020B0503020202020204" pitchFamily="34" charset="0"/>
              </a:rPr>
              <a:t>МЕЖДУНАРОДНЫЙ ЖЕНСКИЙ ДЕНЬ МОЛИТВЫ</a:t>
            </a:r>
            <a:endParaRPr lang="en-US" b="1" dirty="0">
              <a:solidFill>
                <a:srgbClr val="93F4FF"/>
              </a:solidFill>
              <a:latin typeface="Avenir Next" panose="020B0503020202020204" pitchFamily="34" charset="0"/>
            </a:endParaRPr>
          </a:p>
          <a:p>
            <a:r>
              <a:rPr lang="ru-RU" sz="1600" dirty="0" smtClean="0"/>
              <a:t>2 марта 2019 г.</a:t>
            </a:r>
            <a:endParaRPr lang="en-US" sz="1600" dirty="0">
              <a:latin typeface="Avenir Next" panose="020B0503020202020204" pitchFamily="34" charset="0"/>
            </a:endParaRPr>
          </a:p>
        </p:txBody>
      </p:sp>
      <p:sp>
        <p:nvSpPr>
          <p:cNvPr id="9" name="Freeform: Shape 8">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28926AF6-91AD-9548-A351-D098B74D3A07}"/>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Picture 5">
            <a:extLst>
              <a:ext uri="{FF2B5EF4-FFF2-40B4-BE49-F238E27FC236}">
                <a16:creationId xmlns:a16="http://schemas.microsoft.com/office/drawing/2014/main" xmlns="" id="{AEE8FB89-82BF-9743-BDBA-B4D888A9DD61}"/>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78732" y="6465493"/>
            <a:ext cx="543621" cy="380280"/>
          </a:xfrm>
          <a:prstGeom prst="rect">
            <a:avLst/>
          </a:prstGeom>
        </p:spPr>
      </p:pic>
    </p:spTree>
    <p:extLst>
      <p:ext uri="{BB962C8B-B14F-4D97-AF65-F5344CB8AC3E}">
        <p14:creationId xmlns:p14="http://schemas.microsoft.com/office/powerpoint/2010/main" xmlns="" val="29035321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BC1F1-F9FB-BE47-BACB-8DED83E09EB8}"/>
              </a:ext>
            </a:extLst>
          </p:cNvPr>
          <p:cNvSpPr>
            <a:spLocks noGrp="1"/>
          </p:cNvSpPr>
          <p:nvPr>
            <p:ph type="title"/>
          </p:nvPr>
        </p:nvSpPr>
        <p:spPr>
          <a:xfrm>
            <a:off x="801099" y="1396289"/>
            <a:ext cx="5006336" cy="1325563"/>
          </a:xfrm>
        </p:spPr>
        <p:txBody>
          <a:bodyPr>
            <a:normAutofit/>
          </a:bodyPr>
          <a:lstStyle/>
          <a:p>
            <a:r>
              <a:rPr lang="ru-RU" sz="3600" b="1" dirty="0" smtClean="0">
                <a:latin typeface="Avenir Next" panose="020B0503020202020204" pitchFamily="34" charset="0"/>
              </a:rPr>
              <a:t>СЛЕДУЙ ЗА </a:t>
            </a:r>
            <a:r>
              <a:rPr lang="ru-RU" sz="3600" b="1" dirty="0" smtClean="0">
                <a:latin typeface="Avenir Next" panose="020B0503020202020204" pitchFamily="34" charset="0"/>
              </a:rPr>
              <a:t>МНОЮ</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8E89D7F0-18A1-3B4F-BD98-17EAF45031CA}"/>
              </a:ext>
            </a:extLst>
          </p:cNvPr>
          <p:cNvSpPr>
            <a:spLocks noGrp="1"/>
          </p:cNvSpPr>
          <p:nvPr>
            <p:ph idx="1"/>
          </p:nvPr>
        </p:nvSpPr>
        <p:spPr>
          <a:xfrm>
            <a:off x="805542" y="2519283"/>
            <a:ext cx="5213675" cy="3181684"/>
          </a:xfrm>
        </p:spPr>
        <p:txBody>
          <a:bodyPr anchor="t">
            <a:normAutofit/>
          </a:bodyPr>
          <a:lstStyle/>
          <a:p>
            <a:endParaRPr lang="en-US" b="1" dirty="0"/>
          </a:p>
          <a:p>
            <a:pPr marL="0" indent="0">
              <a:buNone/>
            </a:pPr>
            <a:r>
              <a:rPr lang="ru-RU" sz="3200" b="1" dirty="0" smtClean="0">
                <a:solidFill>
                  <a:srgbClr val="93F4FF"/>
                </a:solidFill>
              </a:rPr>
              <a:t>Призыв </a:t>
            </a:r>
            <a:r>
              <a:rPr lang="ru-RU" sz="3200" dirty="0" smtClean="0"/>
              <a:t>к ученичеству</a:t>
            </a:r>
            <a:endParaRPr lang="en-US" sz="3200" dirty="0"/>
          </a:p>
          <a:p>
            <a:pPr marL="0" indent="0">
              <a:buNone/>
            </a:pPr>
            <a:r>
              <a:rPr lang="ru-RU" sz="3200" b="1" dirty="0" smtClean="0">
                <a:solidFill>
                  <a:srgbClr val="93F4FF"/>
                </a:solidFill>
              </a:rPr>
              <a:t>Стоимость </a:t>
            </a:r>
            <a:r>
              <a:rPr lang="ru-RU" sz="3200" dirty="0" smtClean="0"/>
              <a:t>ученичества</a:t>
            </a:r>
            <a:endParaRPr lang="en-US" sz="3200" dirty="0"/>
          </a:p>
          <a:p>
            <a:pPr marL="0" indent="0">
              <a:buNone/>
            </a:pPr>
            <a:r>
              <a:rPr lang="ru-RU" sz="3200" b="1" dirty="0" smtClean="0">
                <a:solidFill>
                  <a:srgbClr val="93F4FF"/>
                </a:solidFill>
              </a:rPr>
              <a:t>Последствия </a:t>
            </a:r>
            <a:r>
              <a:rPr lang="ru-RU" sz="3200" dirty="0" smtClean="0"/>
              <a:t>ученичества</a:t>
            </a:r>
            <a:endParaRPr lang="en-US" sz="3200" dirty="0"/>
          </a:p>
        </p:txBody>
      </p:sp>
      <p:sp>
        <p:nvSpPr>
          <p:cNvPr id="9" name="Freeform: Shape 8">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B11859C9-CED6-FE4A-8A8D-F3536BD4B732}"/>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xmlns="" val="367150730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4B004-8BA9-8B4F-BCBC-990CFCFABBCE}"/>
              </a:ext>
            </a:extLst>
          </p:cNvPr>
          <p:cNvSpPr>
            <a:spLocks noGrp="1"/>
          </p:cNvSpPr>
          <p:nvPr>
            <p:ph type="title"/>
          </p:nvPr>
        </p:nvSpPr>
        <p:spPr>
          <a:xfrm>
            <a:off x="655320" y="1266463"/>
            <a:ext cx="5120114" cy="1692794"/>
          </a:xfrm>
        </p:spPr>
        <p:txBody>
          <a:bodyPr>
            <a:normAutofit/>
          </a:bodyPr>
          <a:lstStyle/>
          <a:p>
            <a:r>
              <a:rPr lang="ru-RU" sz="3600" b="1" dirty="0" smtClean="0">
                <a:latin typeface="Avenir Next" panose="020B0503020202020204" pitchFamily="34" charset="0"/>
              </a:rPr>
              <a:t>СЛЕДУЙ ЗА МНОЮ</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61828BC8-7920-4B40-9001-92A9CB5DE0E4}"/>
              </a:ext>
            </a:extLst>
          </p:cNvPr>
          <p:cNvSpPr>
            <a:spLocks noGrp="1"/>
          </p:cNvSpPr>
          <p:nvPr>
            <p:ph idx="1"/>
          </p:nvPr>
        </p:nvSpPr>
        <p:spPr>
          <a:xfrm>
            <a:off x="655320" y="2527725"/>
            <a:ext cx="5471159" cy="4330272"/>
          </a:xfrm>
        </p:spPr>
        <p:txBody>
          <a:bodyPr>
            <a:normAutofit/>
          </a:bodyPr>
          <a:lstStyle/>
          <a:p>
            <a:pPr marL="0" indent="0">
              <a:buNone/>
            </a:pPr>
            <a:r>
              <a:rPr lang="ru-RU" dirty="0" smtClean="0"/>
              <a:t>«Ко </a:t>
            </a:r>
            <a:r>
              <a:rPr lang="ru-RU" dirty="0" smtClean="0"/>
              <a:t>всем же сказал: если кто хочет идти за Мною, </a:t>
            </a:r>
            <a:r>
              <a:rPr lang="ru-RU" dirty="0" err="1" smtClean="0"/>
              <a:t>отвергнись</a:t>
            </a:r>
            <a:r>
              <a:rPr lang="ru-RU" dirty="0" smtClean="0"/>
              <a:t> себя, и возьми крест свой, и следуй за </a:t>
            </a:r>
            <a:r>
              <a:rPr lang="ru-RU" dirty="0" smtClean="0"/>
              <a:t>Мною. Ибо </a:t>
            </a:r>
            <a:r>
              <a:rPr lang="ru-RU" dirty="0" smtClean="0"/>
              <a:t>кто хочет душу свою сберечь, тот потеряет ее; а кто потеряет душу свою ради Меня, тот сбережет </a:t>
            </a:r>
            <a:r>
              <a:rPr lang="ru-RU" dirty="0" smtClean="0"/>
              <a:t>ее».</a:t>
            </a:r>
            <a:endParaRPr lang="en-US" dirty="0"/>
          </a:p>
          <a:p>
            <a:pPr marL="0" indent="0">
              <a:buNone/>
            </a:pPr>
            <a:r>
              <a:rPr lang="en-US" sz="2400" dirty="0" smtClean="0"/>
              <a:t>—</a:t>
            </a:r>
            <a:r>
              <a:rPr lang="ru-RU" sz="2400" dirty="0" smtClean="0"/>
              <a:t>Луки </a:t>
            </a:r>
            <a:r>
              <a:rPr lang="en-US" sz="2400" dirty="0" smtClean="0"/>
              <a:t>9:23</a:t>
            </a:r>
            <a:r>
              <a:rPr lang="en-US" sz="2400" dirty="0"/>
              <a:t>, 24</a:t>
            </a:r>
          </a:p>
        </p:txBody>
      </p:sp>
      <p:pic>
        <p:nvPicPr>
          <p:cNvPr id="4" name="Picture 3">
            <a:extLst>
              <a:ext uri="{FF2B5EF4-FFF2-40B4-BE49-F238E27FC236}">
                <a16:creationId xmlns:a16="http://schemas.microsoft.com/office/drawing/2014/main" xmlns="" id="{DCF7F42A-F022-0646-B7FC-02BEFEAF599B}"/>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2186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9EA7A-36CA-2048-A62D-41D7E448A005}"/>
              </a:ext>
            </a:extLst>
          </p:cNvPr>
          <p:cNvSpPr>
            <a:spLocks noGrp="1"/>
          </p:cNvSpPr>
          <p:nvPr>
            <p:ph type="title"/>
          </p:nvPr>
        </p:nvSpPr>
        <p:spPr>
          <a:xfrm>
            <a:off x="655320" y="1240338"/>
            <a:ext cx="5120114" cy="1692794"/>
          </a:xfrm>
        </p:spPr>
        <p:txBody>
          <a:bodyPr>
            <a:normAutofit/>
          </a:bodyPr>
          <a:lstStyle/>
          <a:p>
            <a:r>
              <a:rPr lang="ru-RU" sz="3600" b="1" dirty="0" smtClean="0">
                <a:latin typeface="Avenir Next" panose="020B0503020202020204" pitchFamily="34" charset="0"/>
              </a:rPr>
              <a:t>ПРИЗЫВ</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2454BE9-7D5F-7243-A4D6-6D68E22E9BBC}"/>
              </a:ext>
            </a:extLst>
          </p:cNvPr>
          <p:cNvSpPr>
            <a:spLocks noGrp="1"/>
          </p:cNvSpPr>
          <p:nvPr>
            <p:ph idx="1"/>
          </p:nvPr>
        </p:nvSpPr>
        <p:spPr>
          <a:xfrm>
            <a:off x="171993" y="2575034"/>
            <a:ext cx="5836919" cy="3462228"/>
          </a:xfrm>
        </p:spPr>
        <p:txBody>
          <a:bodyPr>
            <a:normAutofit/>
          </a:bodyPr>
          <a:lstStyle/>
          <a:p>
            <a:pPr marL="0" indent="0" algn="ctr">
              <a:lnSpc>
                <a:spcPct val="100000"/>
              </a:lnSpc>
              <a:buNone/>
            </a:pPr>
            <a:endParaRPr lang="en-US" sz="3200" dirty="0">
              <a:solidFill>
                <a:srgbClr val="002060"/>
              </a:solidFill>
            </a:endParaRPr>
          </a:p>
          <a:p>
            <a:pPr marL="0" indent="0" algn="ctr">
              <a:lnSpc>
                <a:spcPct val="100000"/>
              </a:lnSpc>
              <a:buNone/>
            </a:pPr>
            <a:r>
              <a:rPr lang="ru-RU" sz="3600" b="1" cap="small" dirty="0" smtClean="0">
                <a:solidFill>
                  <a:srgbClr val="002060"/>
                </a:solidFill>
              </a:rPr>
              <a:t>Призыв к ученичеству </a:t>
            </a:r>
            <a:r>
              <a:rPr lang="ru-RU" sz="3600" dirty="0" smtClean="0">
                <a:solidFill>
                  <a:srgbClr val="002060"/>
                </a:solidFill>
              </a:rPr>
              <a:t>не оставляет места для нерешительности или неуверенности и </a:t>
            </a:r>
            <a:r>
              <a:rPr lang="ru-RU" sz="3600" dirty="0" smtClean="0">
                <a:solidFill>
                  <a:srgbClr val="002060"/>
                </a:solidFill>
              </a:rPr>
              <a:t>требует </a:t>
            </a:r>
            <a:r>
              <a:rPr lang="ru-RU" sz="3600" b="1" dirty="0" smtClean="0">
                <a:solidFill>
                  <a:srgbClr val="002060"/>
                </a:solidFill>
              </a:rPr>
              <a:t>немедленных действий.</a:t>
            </a:r>
            <a:endParaRPr lang="ru-RU" sz="3600" dirty="0" smtClean="0">
              <a:solidFill>
                <a:srgbClr val="002060"/>
              </a:solidFill>
            </a:endParaRPr>
          </a:p>
        </p:txBody>
      </p:sp>
      <p:pic>
        <p:nvPicPr>
          <p:cNvPr id="4" name="Picture 3">
            <a:extLst>
              <a:ext uri="{FF2B5EF4-FFF2-40B4-BE49-F238E27FC236}">
                <a16:creationId xmlns:a16="http://schemas.microsoft.com/office/drawing/2014/main" xmlns="" id="{60F3BF6C-4589-9644-A04B-2EEF44E4236F}"/>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69101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BBA23B9-7EAC-E147-A2D1-E8F4DF1565A7}"/>
              </a:ext>
            </a:extLst>
          </p:cNvPr>
          <p:cNvPicPr>
            <a:picLocks noChangeAspect="1"/>
          </p:cNvPicPr>
          <p:nvPr/>
        </p:nvPicPr>
        <p:blipFill rotWithShape="1">
          <a:blip r:embed="rId3" cstate="email">
            <a:alphaModFix/>
            <a:extLst>
              <a:ext uri="{28A0092B-C50C-407E-A947-70E740481C1C}">
                <a14:useLocalDpi xmlns:a14="http://schemas.microsoft.com/office/drawing/2010/main" xmlns=""/>
              </a:ext>
            </a:extLst>
          </a:blip>
          <a:srcRect r="-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xmlns=""/>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xmlns="" id="{CAA7D15A-7F44-404E-90D3-BA33F8AA1EEA}"/>
              </a:ext>
            </a:extLst>
          </p:cNvPr>
          <p:cNvSpPr>
            <a:spLocks noGrp="1"/>
          </p:cNvSpPr>
          <p:nvPr>
            <p:ph idx="1"/>
          </p:nvPr>
        </p:nvSpPr>
        <p:spPr>
          <a:xfrm>
            <a:off x="-409851" y="1122610"/>
            <a:ext cx="6849840" cy="4703423"/>
          </a:xfrm>
        </p:spPr>
        <p:txBody>
          <a:bodyPr anchor="ctr">
            <a:normAutofit/>
          </a:bodyPr>
          <a:lstStyle/>
          <a:p>
            <a:pPr marL="0" indent="0" algn="ctr">
              <a:lnSpc>
                <a:spcPct val="100000"/>
              </a:lnSpc>
              <a:buNone/>
            </a:pPr>
            <a:endParaRPr lang="en-US" sz="2400" dirty="0">
              <a:solidFill>
                <a:srgbClr val="000000"/>
              </a:solidFill>
              <a:latin typeface="Avenir Next" panose="020B0503020202020204" pitchFamily="34" charset="0"/>
            </a:endParaRPr>
          </a:p>
          <a:p>
            <a:pPr marL="0" indent="0" algn="ctr">
              <a:lnSpc>
                <a:spcPct val="100000"/>
              </a:lnSpc>
              <a:buNone/>
            </a:pPr>
            <a:r>
              <a:rPr lang="ru-RU" b="1" cap="all" dirty="0" smtClean="0">
                <a:solidFill>
                  <a:srgbClr val="000000"/>
                </a:solidFill>
                <a:latin typeface="Avenir Next" panose="020B0503020202020204" pitchFamily="34" charset="0"/>
              </a:rPr>
              <a:t>Ответ на призыв Иисуса согласием - </a:t>
            </a:r>
            <a:r>
              <a:rPr lang="ru-RU" cap="all" dirty="0" smtClean="0">
                <a:solidFill>
                  <a:srgbClr val="000000"/>
                </a:solidFill>
                <a:latin typeface="Avenir Next" panose="020B0503020202020204" pitchFamily="34" charset="0"/>
              </a:rPr>
              <a:t>это решение, которое полностью изменит жизнь и которое должен принять каждый </a:t>
            </a:r>
            <a:endParaRPr lang="ru-RU" cap="all" dirty="0" smtClean="0">
              <a:solidFill>
                <a:srgbClr val="000000"/>
              </a:solidFill>
              <a:latin typeface="Avenir Next" panose="020B0503020202020204" pitchFamily="34" charset="0"/>
            </a:endParaRPr>
          </a:p>
        </p:txBody>
      </p:sp>
    </p:spTree>
    <p:extLst>
      <p:ext uri="{BB962C8B-B14F-4D97-AF65-F5344CB8AC3E}">
        <p14:creationId xmlns:p14="http://schemas.microsoft.com/office/powerpoint/2010/main" xmlns="" val="184317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3FE62-712F-954B-BB8C-3B737D750B48}"/>
              </a:ext>
            </a:extLst>
          </p:cNvPr>
          <p:cNvSpPr>
            <a:spLocks noGrp="1"/>
          </p:cNvSpPr>
          <p:nvPr>
            <p:ph type="title"/>
          </p:nvPr>
        </p:nvSpPr>
        <p:spPr>
          <a:xfrm>
            <a:off x="524690" y="1292588"/>
            <a:ext cx="5120114" cy="1692794"/>
          </a:xfrm>
        </p:spPr>
        <p:txBody>
          <a:bodyPr>
            <a:normAutofit/>
          </a:bodyPr>
          <a:lstStyle/>
          <a:p>
            <a:r>
              <a:rPr lang="ru-RU" sz="3600" b="1" dirty="0" smtClean="0">
                <a:latin typeface="Avenir Next" panose="020B0503020202020204" pitchFamily="34" charset="0"/>
              </a:rPr>
              <a:t>ПРИЗЫВ</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951645DC-3A7D-7A43-94FB-89014E1143E6}"/>
              </a:ext>
            </a:extLst>
          </p:cNvPr>
          <p:cNvSpPr>
            <a:spLocks noGrp="1"/>
          </p:cNvSpPr>
          <p:nvPr>
            <p:ph idx="1"/>
          </p:nvPr>
        </p:nvSpPr>
        <p:spPr>
          <a:xfrm>
            <a:off x="655321" y="2575034"/>
            <a:ext cx="5120113" cy="3462228"/>
          </a:xfrm>
        </p:spPr>
        <p:txBody>
          <a:bodyPr>
            <a:normAutofit/>
          </a:bodyPr>
          <a:lstStyle/>
          <a:p>
            <a:pPr marL="0" indent="0" algn="ctr">
              <a:buNone/>
            </a:pPr>
            <a:endParaRPr lang="en-US" sz="3600" dirty="0"/>
          </a:p>
          <a:p>
            <a:pPr marL="0" indent="0" algn="ctr">
              <a:buNone/>
            </a:pPr>
            <a:r>
              <a:rPr lang="ru-RU" sz="3600" b="1" cap="small" dirty="0" smtClean="0">
                <a:solidFill>
                  <a:srgbClr val="002060"/>
                </a:solidFill>
              </a:rPr>
              <a:t>Призыв к ученичеству </a:t>
            </a:r>
            <a:r>
              <a:rPr lang="ru-RU" sz="3600" dirty="0" smtClean="0">
                <a:solidFill>
                  <a:srgbClr val="002060"/>
                </a:solidFill>
              </a:rPr>
              <a:t>исходит от </a:t>
            </a:r>
            <a:r>
              <a:rPr lang="ru-RU" sz="3600" b="1" dirty="0" smtClean="0">
                <a:solidFill>
                  <a:srgbClr val="002060"/>
                </a:solidFill>
              </a:rPr>
              <a:t>Бога</a:t>
            </a:r>
            <a:r>
              <a:rPr lang="ru-RU" sz="3600" dirty="0" smtClean="0">
                <a:solidFill>
                  <a:srgbClr val="002060"/>
                </a:solidFill>
              </a:rPr>
              <a:t>, а </a:t>
            </a:r>
            <a:r>
              <a:rPr lang="ru-RU" sz="3600" b="1" dirty="0" smtClean="0">
                <a:solidFill>
                  <a:srgbClr val="002060"/>
                </a:solidFill>
              </a:rPr>
              <a:t>не</a:t>
            </a:r>
            <a:r>
              <a:rPr lang="ru-RU" sz="3600" dirty="0" smtClean="0">
                <a:solidFill>
                  <a:srgbClr val="002060"/>
                </a:solidFill>
              </a:rPr>
              <a:t> от человека </a:t>
            </a:r>
            <a:endParaRPr lang="ru-RU" sz="3600" dirty="0" smtClean="0">
              <a:solidFill>
                <a:srgbClr val="002060"/>
              </a:solidFill>
            </a:endParaRPr>
          </a:p>
        </p:txBody>
      </p:sp>
      <p:pic>
        <p:nvPicPr>
          <p:cNvPr id="4" name="Picture 3">
            <a:extLst>
              <a:ext uri="{FF2B5EF4-FFF2-40B4-BE49-F238E27FC236}">
                <a16:creationId xmlns:a16="http://schemas.microsoft.com/office/drawing/2014/main" xmlns="" id="{38559267-5925-734C-ACF2-B79EE499F0DA}"/>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154684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201E1-4CAE-0D44-B976-CC5240582971}"/>
              </a:ext>
            </a:extLst>
          </p:cNvPr>
          <p:cNvSpPr>
            <a:spLocks noGrp="1"/>
          </p:cNvSpPr>
          <p:nvPr>
            <p:ph type="title"/>
          </p:nvPr>
        </p:nvSpPr>
        <p:spPr>
          <a:xfrm>
            <a:off x="511627" y="1227274"/>
            <a:ext cx="5120114" cy="1692794"/>
          </a:xfrm>
        </p:spPr>
        <p:txBody>
          <a:bodyPr>
            <a:normAutofit/>
          </a:bodyPr>
          <a:lstStyle/>
          <a:p>
            <a:r>
              <a:rPr lang="ru-RU" sz="3600" b="1" dirty="0" smtClean="0">
                <a:latin typeface="Avenir Next" panose="020B0503020202020204" pitchFamily="34" charset="0"/>
              </a:rPr>
              <a:t>ПРИЗЫВ</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E6809DA-DF92-3948-AB05-CF3117FAA4C3}"/>
              </a:ext>
            </a:extLst>
          </p:cNvPr>
          <p:cNvSpPr>
            <a:spLocks noGrp="1"/>
          </p:cNvSpPr>
          <p:nvPr>
            <p:ph idx="1"/>
          </p:nvPr>
        </p:nvSpPr>
        <p:spPr>
          <a:xfrm>
            <a:off x="655321" y="2575034"/>
            <a:ext cx="5411847" cy="3462228"/>
          </a:xfrm>
        </p:spPr>
        <p:txBody>
          <a:bodyPr>
            <a:normAutofit fontScale="92500" lnSpcReduction="10000"/>
          </a:bodyPr>
          <a:lstStyle/>
          <a:p>
            <a:pPr marL="0" indent="0">
              <a:buNone/>
            </a:pPr>
            <a:r>
              <a:rPr lang="ru-RU" sz="2400" b="1" dirty="0" smtClean="0"/>
              <a:t>Стих </a:t>
            </a:r>
            <a:r>
              <a:rPr lang="en-US" sz="2400" b="1" dirty="0" smtClean="0"/>
              <a:t>57 </a:t>
            </a:r>
            <a:r>
              <a:rPr lang="ru-RU" sz="2400" dirty="0" smtClean="0"/>
              <a:t>Случай </a:t>
            </a:r>
            <a:r>
              <a:rPr lang="en-US" sz="2400" dirty="0" smtClean="0"/>
              <a:t># </a:t>
            </a:r>
            <a:r>
              <a:rPr lang="en-US" sz="2400" dirty="0"/>
              <a:t>1</a:t>
            </a:r>
          </a:p>
          <a:p>
            <a:pPr marL="0" indent="0">
              <a:buNone/>
            </a:pPr>
            <a:endParaRPr lang="en-US" sz="2400" dirty="0"/>
          </a:p>
          <a:p>
            <a:pPr marL="0" indent="0">
              <a:lnSpc>
                <a:spcPct val="100000"/>
              </a:lnSpc>
              <a:buNone/>
            </a:pPr>
            <a:r>
              <a:rPr lang="ru-RU" sz="3600" b="1" cap="small" dirty="0" smtClean="0">
                <a:solidFill>
                  <a:srgbClr val="002060"/>
                </a:solidFill>
              </a:rPr>
              <a:t>Стоимость ученичества </a:t>
            </a:r>
            <a:r>
              <a:rPr lang="ru-RU" sz="3600" dirty="0" smtClean="0">
                <a:solidFill>
                  <a:srgbClr val="002060"/>
                </a:solidFill>
              </a:rPr>
              <a:t>– отречение от </a:t>
            </a:r>
            <a:r>
              <a:rPr lang="ru-RU" sz="3600" b="1" dirty="0" smtClean="0">
                <a:solidFill>
                  <a:srgbClr val="002060"/>
                </a:solidFill>
              </a:rPr>
              <a:t>всех</a:t>
            </a:r>
            <a:r>
              <a:rPr lang="ru-RU" sz="3600" dirty="0" smtClean="0">
                <a:solidFill>
                  <a:srgbClr val="002060"/>
                </a:solidFill>
              </a:rPr>
              <a:t> и </a:t>
            </a:r>
            <a:r>
              <a:rPr lang="ru-RU" sz="3600" b="1" dirty="0" smtClean="0">
                <a:solidFill>
                  <a:srgbClr val="002060"/>
                </a:solidFill>
              </a:rPr>
              <a:t>всего</a:t>
            </a:r>
            <a:r>
              <a:rPr lang="ru-RU" sz="3600" dirty="0" smtClean="0">
                <a:solidFill>
                  <a:srgbClr val="002060"/>
                </a:solidFill>
              </a:rPr>
              <a:t> в пользу жизни, полной лишений и </a:t>
            </a:r>
            <a:r>
              <a:rPr lang="ru-RU" sz="3600" dirty="0" smtClean="0">
                <a:solidFill>
                  <a:srgbClr val="002060"/>
                </a:solidFill>
              </a:rPr>
              <a:t>самопожертвования.</a:t>
            </a:r>
          </a:p>
        </p:txBody>
      </p:sp>
      <p:pic>
        <p:nvPicPr>
          <p:cNvPr id="4" name="Picture 3">
            <a:extLst>
              <a:ext uri="{FF2B5EF4-FFF2-40B4-BE49-F238E27FC236}">
                <a16:creationId xmlns:a16="http://schemas.microsoft.com/office/drawing/2014/main" xmlns="" id="{2A6126D9-F9C5-4241-A291-81EE1B1CD6E6}"/>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125235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5BF303-FEB5-E44C-A9A4-989659397F51}"/>
              </a:ext>
            </a:extLst>
          </p:cNvPr>
          <p:cNvSpPr>
            <a:spLocks noGrp="1"/>
          </p:cNvSpPr>
          <p:nvPr>
            <p:ph type="title"/>
          </p:nvPr>
        </p:nvSpPr>
        <p:spPr>
          <a:xfrm>
            <a:off x="537753" y="1253400"/>
            <a:ext cx="5120114" cy="1685744"/>
          </a:xfrm>
        </p:spPr>
        <p:txBody>
          <a:bodyPr>
            <a:normAutofit/>
          </a:bodyPr>
          <a:lstStyle/>
          <a:p>
            <a:r>
              <a:rPr lang="ru-RU" sz="4000" b="1" dirty="0" smtClean="0">
                <a:latin typeface="Avenir Next" panose="020B0503020202020204" pitchFamily="34" charset="0"/>
              </a:rPr>
              <a:t>СТОИМОСТЬ</a:t>
            </a:r>
            <a:endParaRPr lang="en-US" sz="4000" b="1" dirty="0">
              <a:latin typeface="Avenir Next" panose="020B0503020202020204" pitchFamily="34" charset="0"/>
            </a:endParaRPr>
          </a:p>
        </p:txBody>
      </p:sp>
      <p:cxnSp>
        <p:nvCxnSpPr>
          <p:cNvPr id="14" name="Straight Arrow Connector 13">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6AB1EC6-EC7B-2047-BDAC-4F2CA0B8FB39}"/>
              </a:ext>
            </a:extLst>
          </p:cNvPr>
          <p:cNvSpPr>
            <a:spLocks noGrp="1"/>
          </p:cNvSpPr>
          <p:nvPr>
            <p:ph idx="1"/>
          </p:nvPr>
        </p:nvSpPr>
        <p:spPr>
          <a:xfrm>
            <a:off x="563880" y="2522782"/>
            <a:ext cx="5484222" cy="3462228"/>
          </a:xfrm>
        </p:spPr>
        <p:txBody>
          <a:bodyPr>
            <a:normAutofit/>
          </a:bodyPr>
          <a:lstStyle/>
          <a:p>
            <a:pPr marL="0" indent="0">
              <a:buNone/>
            </a:pPr>
            <a:r>
              <a:rPr lang="ru-RU" dirty="0" smtClean="0"/>
              <a:t>«Дешевая благодать</a:t>
            </a:r>
            <a:r>
              <a:rPr lang="ru-RU" dirty="0" smtClean="0"/>
              <a:t> </a:t>
            </a:r>
            <a:r>
              <a:rPr lang="ru-RU" dirty="0" smtClean="0"/>
              <a:t>- </a:t>
            </a:r>
            <a:r>
              <a:rPr lang="ru-RU" dirty="0" smtClean="0"/>
              <a:t>это враг церкви, так как такая благодать </a:t>
            </a:r>
            <a:r>
              <a:rPr lang="ru-RU" sz="3200" cap="small" dirty="0" smtClean="0">
                <a:solidFill>
                  <a:srgbClr val="C00000"/>
                </a:solidFill>
              </a:rPr>
              <a:t>ничего</a:t>
            </a:r>
            <a:r>
              <a:rPr lang="ru-RU" dirty="0" smtClean="0"/>
              <a:t> не требует от нас. Она ищет прощения грехов, при этом не требуя послушания и </a:t>
            </a:r>
            <a:r>
              <a:rPr lang="ru-RU" dirty="0" smtClean="0"/>
              <a:t>ученичества»</a:t>
            </a:r>
            <a:r>
              <a:rPr lang="en-US" dirty="0" smtClean="0"/>
              <a:t>. </a:t>
            </a:r>
            <a:endParaRPr lang="en-US" dirty="0"/>
          </a:p>
          <a:p>
            <a:pPr marL="0" indent="0">
              <a:buNone/>
            </a:pPr>
            <a:r>
              <a:rPr lang="en-US" dirty="0" smtClean="0"/>
              <a:t>–</a:t>
            </a:r>
            <a:r>
              <a:rPr lang="ru-RU" dirty="0" smtClean="0"/>
              <a:t>Дитрих </a:t>
            </a:r>
            <a:r>
              <a:rPr lang="ru-RU" dirty="0" err="1" smtClean="0"/>
              <a:t>Бонхёффер</a:t>
            </a:r>
            <a:endParaRPr lang="en-US" dirty="0"/>
          </a:p>
          <a:p>
            <a:pPr marL="0" indent="0">
              <a:buNone/>
            </a:pPr>
            <a:endParaRPr lang="en-US" dirty="0"/>
          </a:p>
        </p:txBody>
      </p:sp>
      <p:pic>
        <p:nvPicPr>
          <p:cNvPr id="5" name="Picture 4">
            <a:extLst>
              <a:ext uri="{FF2B5EF4-FFF2-40B4-BE49-F238E27FC236}">
                <a16:creationId xmlns:a16="http://schemas.microsoft.com/office/drawing/2014/main" xmlns="" id="{5E65DC0A-5159-CF49-B6F6-1072F670D879}"/>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69446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A0E55F8-4830-5F41-8380-CE7D03437374}"/>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115BDBCF-A2AF-A848-84CF-40DB293D1D93}"/>
              </a:ext>
            </a:extLst>
          </p:cNvPr>
          <p:cNvSpPr>
            <a:spLocks noGrp="1"/>
          </p:cNvSpPr>
          <p:nvPr>
            <p:ph type="title"/>
          </p:nvPr>
        </p:nvSpPr>
        <p:spPr>
          <a:xfrm>
            <a:off x="709448" y="2436467"/>
            <a:ext cx="4204137" cy="1342754"/>
          </a:xfrm>
        </p:spPr>
        <p:txBody>
          <a:bodyPr>
            <a:normAutofit/>
          </a:bodyPr>
          <a:lstStyle/>
          <a:p>
            <a:pPr algn="ctr"/>
            <a:r>
              <a:rPr lang="ru-RU" sz="3600" b="1" dirty="0" smtClean="0">
                <a:latin typeface="Avenir Next" panose="020B0503020202020204" pitchFamily="34" charset="0"/>
              </a:rPr>
              <a:t>СТОИМОСТЬ</a:t>
            </a:r>
            <a:endParaRPr lang="en-US" sz="3600" b="1" dirty="0">
              <a:latin typeface="Avenir Next" panose="020B0503020202020204" pitchFamily="34" charset="0"/>
            </a:endParaRPr>
          </a:p>
        </p:txBody>
      </p:sp>
      <p:cxnSp>
        <p:nvCxnSpPr>
          <p:cNvPr id="11" name="Straight Connector 10">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23D6D14-D128-924F-9852-90B15BBFF3F3}"/>
              </a:ext>
            </a:extLst>
          </p:cNvPr>
          <p:cNvSpPr>
            <a:spLocks noGrp="1"/>
          </p:cNvSpPr>
          <p:nvPr>
            <p:ph idx="1"/>
          </p:nvPr>
        </p:nvSpPr>
        <p:spPr>
          <a:xfrm>
            <a:off x="525516" y="3417573"/>
            <a:ext cx="4593021" cy="3180935"/>
          </a:xfrm>
        </p:spPr>
        <p:txBody>
          <a:bodyPr anchor="ctr">
            <a:normAutofit/>
          </a:bodyPr>
          <a:lstStyle/>
          <a:p>
            <a:pPr marL="0" indent="0" algn="ctr">
              <a:buNone/>
            </a:pPr>
            <a:r>
              <a:rPr lang="ru-RU" sz="3600" b="1" cap="small" dirty="0" smtClean="0">
                <a:solidFill>
                  <a:srgbClr val="002060"/>
                </a:solidFill>
              </a:rPr>
              <a:t>Стоимость ученичества </a:t>
            </a:r>
            <a:r>
              <a:rPr lang="ru-RU" sz="3600" dirty="0" smtClean="0">
                <a:solidFill>
                  <a:srgbClr val="002060"/>
                </a:solidFill>
              </a:rPr>
              <a:t>заключается в том, чтобы ежедневно брать на себя свой крест и следовать за </a:t>
            </a:r>
            <a:r>
              <a:rPr lang="ru-RU" sz="3600" dirty="0" smtClean="0">
                <a:solidFill>
                  <a:srgbClr val="002060"/>
                </a:solidFill>
              </a:rPr>
              <a:t>Ним</a:t>
            </a:r>
            <a:r>
              <a:rPr lang="en-US" sz="3600" dirty="0" smtClean="0">
                <a:solidFill>
                  <a:srgbClr val="002060"/>
                </a:solidFill>
              </a:rPr>
              <a:t>.</a:t>
            </a:r>
            <a:endParaRPr lang="en-US" sz="3600" dirty="0">
              <a:solidFill>
                <a:srgbClr val="002060"/>
              </a:solidFill>
            </a:endParaRPr>
          </a:p>
        </p:txBody>
      </p:sp>
    </p:spTree>
    <p:extLst>
      <p:ext uri="{BB962C8B-B14F-4D97-AF65-F5344CB8AC3E}">
        <p14:creationId xmlns:p14="http://schemas.microsoft.com/office/powerpoint/2010/main" xmlns="" val="227261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D53A895-4B7D-4449-AB4A-7E0B1DCA0591}"/>
              </a:ext>
            </a:extLst>
          </p:cNvPr>
          <p:cNvPicPr>
            <a:picLocks noChangeAspect="1"/>
          </p:cNvPicPr>
          <p:nvPr/>
        </p:nvPicPr>
        <p:blipFill rotWithShape="1">
          <a:blip r:embed="rId3" cstate="email">
            <a:alphaModFix/>
            <a:extLst>
              <a:ext uri="{28A0092B-C50C-407E-A947-70E740481C1C}">
                <a14:useLocalDpi xmlns:a14="http://schemas.microsoft.com/office/drawing/2010/main" xmlns=""/>
              </a:ext>
            </a:extLst>
          </a:blip>
          <a:srcRect/>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xmlns=""/>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115BDBCF-A2AF-A848-84CF-40DB293D1D93}"/>
              </a:ext>
            </a:extLst>
          </p:cNvPr>
          <p:cNvSpPr>
            <a:spLocks noGrp="1"/>
          </p:cNvSpPr>
          <p:nvPr>
            <p:ph type="title"/>
          </p:nvPr>
        </p:nvSpPr>
        <p:spPr>
          <a:xfrm>
            <a:off x="804998" y="1686720"/>
            <a:ext cx="4803636" cy="1160983"/>
          </a:xfrm>
        </p:spPr>
        <p:txBody>
          <a:bodyPr>
            <a:normAutofit/>
          </a:bodyPr>
          <a:lstStyle/>
          <a:p>
            <a:r>
              <a:rPr lang="ru-RU" sz="3600" b="1" dirty="0" smtClean="0">
                <a:latin typeface="Avenir Next" panose="020B0503020202020204" pitchFamily="34" charset="0"/>
              </a:rPr>
              <a:t>СТОИМОСТЬ</a:t>
            </a:r>
            <a:endParaRPr lang="en-US" sz="3600" b="1"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323D6D14-D128-924F-9852-90B15BBFF3F3}"/>
              </a:ext>
            </a:extLst>
          </p:cNvPr>
          <p:cNvSpPr>
            <a:spLocks noGrp="1"/>
          </p:cNvSpPr>
          <p:nvPr>
            <p:ph idx="1"/>
          </p:nvPr>
        </p:nvSpPr>
        <p:spPr>
          <a:xfrm>
            <a:off x="804997" y="2409567"/>
            <a:ext cx="5269232" cy="3651405"/>
          </a:xfrm>
        </p:spPr>
        <p:txBody>
          <a:bodyPr anchor="ctr">
            <a:normAutofit/>
          </a:bodyPr>
          <a:lstStyle/>
          <a:p>
            <a:pPr marL="0" indent="0">
              <a:lnSpc>
                <a:spcPct val="100000"/>
              </a:lnSpc>
              <a:buNone/>
            </a:pPr>
            <a:r>
              <a:rPr lang="ru-RU" sz="3600" dirty="0" smtClean="0">
                <a:solidFill>
                  <a:srgbClr val="002060"/>
                </a:solidFill>
              </a:rPr>
              <a:t>В </a:t>
            </a:r>
            <a:r>
              <a:rPr lang="ru-RU" sz="3600" b="1" cap="small" dirty="0" smtClean="0">
                <a:solidFill>
                  <a:srgbClr val="002060"/>
                </a:solidFill>
              </a:rPr>
              <a:t>стоимость ученичества </a:t>
            </a:r>
            <a:r>
              <a:rPr lang="ru-RU" sz="3600" dirty="0" smtClean="0">
                <a:solidFill>
                  <a:srgbClr val="002060"/>
                </a:solidFill>
              </a:rPr>
              <a:t>входит </a:t>
            </a:r>
            <a:r>
              <a:rPr lang="ru-RU" sz="3600" b="1" cap="small" dirty="0" smtClean="0">
                <a:solidFill>
                  <a:srgbClr val="C00000"/>
                </a:solidFill>
              </a:rPr>
              <a:t>расставание</a:t>
            </a:r>
            <a:r>
              <a:rPr lang="ru-RU" sz="3600" dirty="0" smtClean="0">
                <a:solidFill>
                  <a:srgbClr val="002060"/>
                </a:solidFill>
              </a:rPr>
              <a:t> с прошлой </a:t>
            </a:r>
            <a:r>
              <a:rPr lang="ru-RU" sz="3600" dirty="0" smtClean="0">
                <a:solidFill>
                  <a:srgbClr val="002060"/>
                </a:solidFill>
              </a:rPr>
              <a:t>жизнью</a:t>
            </a:r>
            <a:r>
              <a:rPr lang="en-US" sz="3600" dirty="0" smtClean="0">
                <a:solidFill>
                  <a:srgbClr val="002060"/>
                </a:solidFill>
              </a:rPr>
              <a:t>.</a:t>
            </a:r>
            <a:endParaRPr lang="en-US" sz="2000" dirty="0">
              <a:solidFill>
                <a:srgbClr val="002060"/>
              </a:solidFill>
            </a:endParaRPr>
          </a:p>
        </p:txBody>
      </p:sp>
    </p:spTree>
    <p:extLst>
      <p:ext uri="{BB962C8B-B14F-4D97-AF65-F5344CB8AC3E}">
        <p14:creationId xmlns:p14="http://schemas.microsoft.com/office/powerpoint/2010/main" xmlns="" val="4289875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5BF303-FEB5-E44C-A9A4-989659397F51}"/>
              </a:ext>
            </a:extLst>
          </p:cNvPr>
          <p:cNvSpPr>
            <a:spLocks noGrp="1"/>
          </p:cNvSpPr>
          <p:nvPr>
            <p:ph type="title"/>
          </p:nvPr>
        </p:nvSpPr>
        <p:spPr>
          <a:xfrm>
            <a:off x="67489" y="1279528"/>
            <a:ext cx="5120114" cy="1692794"/>
          </a:xfrm>
        </p:spPr>
        <p:txBody>
          <a:bodyPr>
            <a:normAutofit/>
          </a:bodyPr>
          <a:lstStyle/>
          <a:p>
            <a:pPr algn="ctr"/>
            <a:r>
              <a:rPr lang="ru-RU" sz="3600" b="1" dirty="0" smtClean="0">
                <a:latin typeface="Avenir Next" panose="020B0503020202020204" pitchFamily="34" charset="0"/>
              </a:rPr>
              <a:t>СТОИМОСТЬ</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6AB1EC6-EC7B-2047-BDAC-4F2CA0B8FB39}"/>
              </a:ext>
            </a:extLst>
          </p:cNvPr>
          <p:cNvSpPr>
            <a:spLocks noGrp="1"/>
          </p:cNvSpPr>
          <p:nvPr>
            <p:ph idx="1"/>
          </p:nvPr>
        </p:nvSpPr>
        <p:spPr>
          <a:xfrm>
            <a:off x="28306" y="2705664"/>
            <a:ext cx="5120113" cy="3462228"/>
          </a:xfrm>
        </p:spPr>
        <p:txBody>
          <a:bodyPr>
            <a:normAutofit/>
          </a:bodyPr>
          <a:lstStyle/>
          <a:p>
            <a:pPr marL="0" indent="0" algn="ctr">
              <a:buNone/>
            </a:pPr>
            <a:r>
              <a:rPr lang="ru-RU" sz="3100" dirty="0" smtClean="0"/>
              <a:t>«Религия</a:t>
            </a:r>
            <a:r>
              <a:rPr lang="ru-RU" sz="3100" dirty="0" smtClean="0"/>
              <a:t>, которая ничего </a:t>
            </a:r>
            <a:r>
              <a:rPr lang="ru-RU" sz="3100" b="1" dirty="0" smtClean="0"/>
              <a:t>не дает</a:t>
            </a:r>
            <a:r>
              <a:rPr lang="ru-RU" sz="3100" dirty="0" smtClean="0"/>
              <a:t>, ничего </a:t>
            </a:r>
            <a:r>
              <a:rPr lang="ru-RU" sz="3100" b="1" dirty="0" smtClean="0"/>
              <a:t>не стоит</a:t>
            </a:r>
            <a:r>
              <a:rPr lang="ru-RU" sz="3100" dirty="0" smtClean="0"/>
              <a:t>, ничего </a:t>
            </a:r>
            <a:r>
              <a:rPr lang="ru-RU" sz="3100" b="1" dirty="0" smtClean="0"/>
              <a:t>не претерпевает</a:t>
            </a:r>
            <a:r>
              <a:rPr lang="ru-RU" sz="3100" dirty="0" smtClean="0"/>
              <a:t>, и ни на что </a:t>
            </a:r>
            <a:r>
              <a:rPr lang="ru-RU" sz="3100" b="1" dirty="0" smtClean="0"/>
              <a:t>не </a:t>
            </a:r>
            <a:r>
              <a:rPr lang="ru-RU" sz="3100" b="1" dirty="0" smtClean="0"/>
              <a:t>годна»</a:t>
            </a:r>
          </a:p>
          <a:p>
            <a:pPr marL="0" indent="0" algn="ctr">
              <a:buNone/>
            </a:pPr>
            <a:r>
              <a:rPr lang="en-US" sz="3000" dirty="0" smtClean="0"/>
              <a:t>–</a:t>
            </a:r>
            <a:r>
              <a:rPr lang="ru-RU" sz="3000" dirty="0" smtClean="0"/>
              <a:t>Мартин Лютер</a:t>
            </a:r>
            <a:endParaRPr lang="en-US" sz="3000" dirty="0"/>
          </a:p>
          <a:p>
            <a:pPr marL="0" indent="0" algn="ctr">
              <a:buNone/>
            </a:pPr>
            <a:endParaRPr lang="en-US" sz="3200" dirty="0"/>
          </a:p>
        </p:txBody>
      </p:sp>
      <p:pic>
        <p:nvPicPr>
          <p:cNvPr id="4" name="Picture 3">
            <a:extLst>
              <a:ext uri="{FF2B5EF4-FFF2-40B4-BE49-F238E27FC236}">
                <a16:creationId xmlns:a16="http://schemas.microsoft.com/office/drawing/2014/main" xmlns="" id="{259E1148-EF29-3549-8BF7-2F0CD432B598}"/>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206908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xmlns="" id="{2BD5FD40-79CF-8E47-AF10-242B0BB569AF}"/>
              </a:ext>
            </a:extLst>
          </p:cNvPr>
          <p:cNvSpPr txBox="1">
            <a:spLocks noGrp="1"/>
          </p:cNvSpPr>
          <p:nvPr>
            <p:ph idx="1"/>
          </p:nvPr>
        </p:nvSpPr>
        <p:spPr>
          <a:xfrm>
            <a:off x="311196" y="2417717"/>
            <a:ext cx="5539002" cy="3462228"/>
          </a:xfrm>
          <a:prstGeom prst="rect">
            <a:avLst/>
          </a:prstGeom>
        </p:spPr>
        <p:txBody>
          <a:bodyPr rtlCol="0">
            <a:normAutofit/>
          </a:bodyPr>
          <a:lstStyle/>
          <a:p>
            <a:pPr marL="0" indent="0" algn="ctr">
              <a:buNone/>
            </a:pPr>
            <a:endParaRPr lang="en-US" sz="1800" dirty="0"/>
          </a:p>
          <a:p>
            <a:pPr marL="0" indent="0" algn="ctr">
              <a:buNone/>
            </a:pPr>
            <a:r>
              <a:rPr lang="ru-RU" sz="3200" dirty="0" smtClean="0"/>
              <a:t>«</a:t>
            </a:r>
            <a:r>
              <a:rPr lang="ru-RU" sz="3200" dirty="0" smtClean="0"/>
              <a:t>Душа </a:t>
            </a:r>
            <a:r>
              <a:rPr lang="ru-RU" sz="3200" b="1" dirty="0" smtClean="0"/>
              <a:t>не может</a:t>
            </a:r>
            <a:r>
              <a:rPr lang="ru-RU" sz="3200" dirty="0" smtClean="0"/>
              <a:t> </a:t>
            </a:r>
            <a:r>
              <a:rPr lang="ru-RU" sz="3200" b="1" dirty="0" smtClean="0"/>
              <a:t>процветать</a:t>
            </a:r>
            <a:r>
              <a:rPr lang="ru-RU" sz="3200" dirty="0" smtClean="0"/>
              <a:t>, если ум не упражняется в </a:t>
            </a:r>
            <a:r>
              <a:rPr lang="ru-RU" sz="3200" dirty="0" smtClean="0"/>
              <a:t>молитве». </a:t>
            </a:r>
            <a:endParaRPr lang="en-US" sz="3200" dirty="0"/>
          </a:p>
          <a:p>
            <a:pPr marL="0" indent="0" algn="ctr">
              <a:buNone/>
            </a:pPr>
            <a:endParaRPr lang="en-US" sz="1800" dirty="0"/>
          </a:p>
          <a:p>
            <a:pPr marL="0" indent="0" algn="ctr">
              <a:buNone/>
            </a:pPr>
            <a:r>
              <a:rPr lang="en-US" sz="1800" dirty="0" smtClean="0"/>
              <a:t>—</a:t>
            </a:r>
            <a:r>
              <a:rPr lang="ru-RU" sz="1800" dirty="0" err="1" smtClean="0"/>
              <a:t>Эллен</a:t>
            </a:r>
            <a:r>
              <a:rPr lang="ru-RU" sz="1800" dirty="0" smtClean="0"/>
              <a:t> Уайт. </a:t>
            </a:r>
            <a:r>
              <a:rPr lang="ru-RU" sz="1800" i="1" dirty="0" smtClean="0"/>
              <a:t>Свидетельства для церкви</a:t>
            </a:r>
            <a:r>
              <a:rPr lang="ru-RU" sz="1800" dirty="0" smtClean="0"/>
              <a:t>. Т. 2 (1871), с. 189.2</a:t>
            </a:r>
            <a:r>
              <a:rPr lang="ru-RU" sz="1800" dirty="0" smtClean="0"/>
              <a:t>. </a:t>
            </a:r>
            <a:endParaRPr lang="en-US" sz="1800" dirty="0"/>
          </a:p>
        </p:txBody>
      </p:sp>
      <p:pic>
        <p:nvPicPr>
          <p:cNvPr id="4" name="Picture 3">
            <a:extLst>
              <a:ext uri="{FF2B5EF4-FFF2-40B4-BE49-F238E27FC236}">
                <a16:creationId xmlns:a16="http://schemas.microsoft.com/office/drawing/2014/main" xmlns="" id="{8EABBF82-82D9-B343-B0D3-D847A5552185}"/>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587885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134852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14C0010-5F78-5B40-86D1-32862D46D88B}"/>
              </a:ext>
            </a:extLst>
          </p:cNvPr>
          <p:cNvPicPr>
            <a:picLocks noChangeAspect="1"/>
          </p:cNvPicPr>
          <p:nvPr/>
        </p:nvPicPr>
        <p:blipFill rotWithShape="1">
          <a:blip r:embed="rId3" cstate="email">
            <a:alphaModFix/>
            <a:extLst>
              <a:ext uri="{28A0092B-C50C-407E-A947-70E740481C1C}">
                <a14:useLocalDpi xmlns:a14="http://schemas.microsoft.com/office/drawing/2010/main" xmlns=""/>
              </a:ext>
            </a:extLst>
          </a:blip>
          <a:srcRect r="-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xmlns=""/>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F60C0597-F422-7548-817D-CED7640EDDAF}"/>
              </a:ext>
            </a:extLst>
          </p:cNvPr>
          <p:cNvSpPr>
            <a:spLocks noGrp="1"/>
          </p:cNvSpPr>
          <p:nvPr>
            <p:ph type="title"/>
          </p:nvPr>
        </p:nvSpPr>
        <p:spPr>
          <a:xfrm>
            <a:off x="452299" y="1294836"/>
            <a:ext cx="5621928" cy="1311664"/>
          </a:xfrm>
        </p:spPr>
        <p:txBody>
          <a:bodyPr>
            <a:normAutofit fontScale="90000"/>
          </a:bodyPr>
          <a:lstStyle/>
          <a:p>
            <a:r>
              <a:rPr lang="ru-RU" sz="3600" b="1" dirty="0" smtClean="0">
                <a:solidFill>
                  <a:srgbClr val="000000"/>
                </a:solidFill>
                <a:latin typeface="Avenir Next" panose="020B0503020202020204" pitchFamily="34" charset="0"/>
              </a:rPr>
              <a:t>ЦЕНА, КОТОРУЮ ЗАПЛАТИЛ САМ ИИСУС</a:t>
            </a:r>
            <a:r>
              <a:rPr lang="en-US" sz="3600" b="1" dirty="0" smtClean="0">
                <a:solidFill>
                  <a:srgbClr val="000000"/>
                </a:solidFill>
                <a:latin typeface="Avenir Next" panose="020B0503020202020204" pitchFamily="34" charset="0"/>
              </a:rPr>
              <a:t>…</a:t>
            </a:r>
            <a:endParaRPr lang="en-US" sz="3600" b="1"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4186CDFF-C355-0348-91E1-602D9123297C}"/>
              </a:ext>
            </a:extLst>
          </p:cNvPr>
          <p:cNvSpPr>
            <a:spLocks noGrp="1"/>
          </p:cNvSpPr>
          <p:nvPr>
            <p:ph idx="1"/>
          </p:nvPr>
        </p:nvSpPr>
        <p:spPr>
          <a:xfrm>
            <a:off x="556800" y="2272143"/>
            <a:ext cx="5240438" cy="4343810"/>
          </a:xfrm>
        </p:spPr>
        <p:txBody>
          <a:bodyPr anchor="ctr">
            <a:noAutofit/>
          </a:bodyPr>
          <a:lstStyle/>
          <a:p>
            <a:pPr marL="0" indent="0">
              <a:buNone/>
            </a:pPr>
            <a:r>
              <a:rPr lang="ru-RU" sz="2600" b="1" dirty="0" smtClean="0">
                <a:solidFill>
                  <a:srgbClr val="002060"/>
                </a:solidFill>
              </a:rPr>
              <a:t>…хвала</a:t>
            </a:r>
            <a:r>
              <a:rPr lang="ru-RU" sz="2600" dirty="0" smtClean="0"/>
              <a:t> и поклонение </a:t>
            </a:r>
            <a:r>
              <a:rPr lang="ru-RU" sz="2600" dirty="0" smtClean="0"/>
              <a:t>ангелов на небесах, </a:t>
            </a:r>
            <a:r>
              <a:rPr lang="ru-RU" sz="2600" b="1" cap="small" dirty="0" smtClean="0"/>
              <a:t>которые Он обменял </a:t>
            </a:r>
            <a:r>
              <a:rPr lang="ru-RU" sz="2600" dirty="0" smtClean="0"/>
              <a:t>на жизнь, полную насмешек, издевательств и презрения. </a:t>
            </a:r>
            <a:endParaRPr lang="ru-RU" sz="2600" dirty="0" smtClean="0"/>
          </a:p>
          <a:p>
            <a:pPr marL="0" indent="0">
              <a:buNone/>
            </a:pPr>
            <a:endParaRPr lang="ru-RU" sz="2600" dirty="0" smtClean="0">
              <a:solidFill>
                <a:srgbClr val="000000"/>
              </a:solidFill>
            </a:endParaRPr>
          </a:p>
          <a:p>
            <a:pPr marL="0" indent="0">
              <a:buNone/>
            </a:pPr>
            <a:r>
              <a:rPr lang="en-US" sz="2600" dirty="0" smtClean="0">
                <a:solidFill>
                  <a:srgbClr val="000000"/>
                </a:solidFill>
              </a:rPr>
              <a:t>…</a:t>
            </a:r>
            <a:r>
              <a:rPr lang="ru-RU" sz="2600" dirty="0" smtClean="0"/>
              <a:t> </a:t>
            </a:r>
            <a:r>
              <a:rPr lang="ru-RU" sz="2600" b="1" dirty="0" smtClean="0">
                <a:solidFill>
                  <a:srgbClr val="002060"/>
                </a:solidFill>
              </a:rPr>
              <a:t>слава</a:t>
            </a:r>
            <a:r>
              <a:rPr lang="ru-RU" sz="2600" dirty="0" smtClean="0"/>
              <a:t> </a:t>
            </a:r>
            <a:r>
              <a:rPr lang="ru-RU" sz="2600" dirty="0" smtClean="0"/>
              <a:t>и </a:t>
            </a:r>
            <a:r>
              <a:rPr lang="ru-RU" sz="2600" dirty="0" smtClean="0"/>
              <a:t>великолепие </a:t>
            </a:r>
            <a:r>
              <a:rPr lang="ru-RU" sz="2600" dirty="0" smtClean="0"/>
              <a:t>небес, </a:t>
            </a:r>
            <a:r>
              <a:rPr lang="ru-RU" sz="2600" b="1" cap="all" dirty="0" smtClean="0"/>
              <a:t>которые Он обменял </a:t>
            </a:r>
            <a:r>
              <a:rPr lang="ru-RU" sz="2600" dirty="0" smtClean="0"/>
              <a:t>на жизнь страдания и </a:t>
            </a:r>
            <a:r>
              <a:rPr lang="ru-RU" sz="2600" dirty="0" smtClean="0"/>
              <a:t>смирения</a:t>
            </a:r>
            <a:r>
              <a:rPr lang="en-US" sz="2600" dirty="0" smtClean="0">
                <a:solidFill>
                  <a:srgbClr val="000000"/>
                </a:solidFill>
              </a:rPr>
              <a:t>.</a:t>
            </a:r>
            <a:endParaRPr lang="en-US" sz="2600" dirty="0">
              <a:solidFill>
                <a:srgbClr val="000000"/>
              </a:solidFill>
            </a:endParaRPr>
          </a:p>
        </p:txBody>
      </p:sp>
    </p:spTree>
    <p:extLst>
      <p:ext uri="{BB962C8B-B14F-4D97-AF65-F5344CB8AC3E}">
        <p14:creationId xmlns:p14="http://schemas.microsoft.com/office/powerpoint/2010/main" xmlns="" val="16392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C0597-F422-7548-817D-CED7640EDDAF}"/>
              </a:ext>
            </a:extLst>
          </p:cNvPr>
          <p:cNvSpPr>
            <a:spLocks noGrp="1"/>
          </p:cNvSpPr>
          <p:nvPr>
            <p:ph type="title"/>
          </p:nvPr>
        </p:nvSpPr>
        <p:spPr>
          <a:xfrm>
            <a:off x="220718" y="623686"/>
            <a:ext cx="6953249" cy="1692794"/>
          </a:xfrm>
        </p:spPr>
        <p:txBody>
          <a:bodyPr>
            <a:normAutofit/>
          </a:bodyPr>
          <a:lstStyle/>
          <a:p>
            <a:r>
              <a:rPr lang="ru-RU" sz="3600" b="1" dirty="0" smtClean="0">
                <a:solidFill>
                  <a:srgbClr val="000000"/>
                </a:solidFill>
                <a:latin typeface="Avenir Next" panose="020B0503020202020204" pitchFamily="34" charset="0"/>
              </a:rPr>
              <a:t>ЦЕНА, КОТОРУЮ </a:t>
            </a:r>
            <a:r>
              <a:rPr lang="ru-RU" sz="3600" b="1" dirty="0" smtClean="0">
                <a:solidFill>
                  <a:srgbClr val="000000"/>
                </a:solidFill>
                <a:latin typeface="Avenir Next" panose="020B0503020202020204" pitchFamily="34" charset="0"/>
              </a:rPr>
              <a:t/>
            </a:r>
            <a:br>
              <a:rPr lang="ru-RU" sz="3600" b="1" dirty="0" smtClean="0">
                <a:solidFill>
                  <a:srgbClr val="000000"/>
                </a:solidFill>
                <a:latin typeface="Avenir Next" panose="020B0503020202020204" pitchFamily="34" charset="0"/>
              </a:rPr>
            </a:br>
            <a:r>
              <a:rPr lang="ru-RU" sz="3600" b="1" dirty="0" smtClean="0">
                <a:solidFill>
                  <a:srgbClr val="000000"/>
                </a:solidFill>
                <a:latin typeface="Avenir Next" panose="020B0503020202020204" pitchFamily="34" charset="0"/>
              </a:rPr>
              <a:t>ЗАПЛАТИЛ </a:t>
            </a:r>
            <a:r>
              <a:rPr lang="ru-RU" sz="3600" b="1" dirty="0" smtClean="0">
                <a:solidFill>
                  <a:srgbClr val="000000"/>
                </a:solidFill>
                <a:latin typeface="Avenir Next" panose="020B0503020202020204" pitchFamily="34" charset="0"/>
              </a:rPr>
              <a:t>САМ </a:t>
            </a:r>
            <a:r>
              <a:rPr lang="ru-RU" sz="3600" b="1" dirty="0" smtClean="0">
                <a:solidFill>
                  <a:srgbClr val="000000"/>
                </a:solidFill>
                <a:latin typeface="Avenir Next" panose="020B0503020202020204" pitchFamily="34" charset="0"/>
              </a:rPr>
              <a:t>ИИСУС</a:t>
            </a:r>
            <a:r>
              <a:rPr lang="en-US" sz="3600" b="1" dirty="0" smtClean="0">
                <a:latin typeface="Avenir Next" panose="020B0503020202020204" pitchFamily="34" charset="0"/>
              </a:rPr>
              <a:t>…</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4186CDFF-C355-0348-91E1-602D9123297C}"/>
              </a:ext>
            </a:extLst>
          </p:cNvPr>
          <p:cNvSpPr>
            <a:spLocks noGrp="1"/>
          </p:cNvSpPr>
          <p:nvPr>
            <p:ph idx="1"/>
          </p:nvPr>
        </p:nvSpPr>
        <p:spPr>
          <a:xfrm>
            <a:off x="655321" y="2692601"/>
            <a:ext cx="5120113" cy="3462228"/>
          </a:xfrm>
        </p:spPr>
        <p:txBody>
          <a:bodyPr>
            <a:normAutofit/>
          </a:bodyPr>
          <a:lstStyle/>
          <a:p>
            <a:pPr marL="0" indent="0">
              <a:buNone/>
            </a:pPr>
            <a:r>
              <a:rPr lang="en-US" sz="2600" dirty="0" smtClean="0"/>
              <a:t>…</a:t>
            </a:r>
            <a:r>
              <a:rPr lang="ru-RU" sz="2600" dirty="0" smtClean="0"/>
              <a:t> </a:t>
            </a:r>
            <a:r>
              <a:rPr lang="ru-RU" sz="2600" b="1" dirty="0" smtClean="0">
                <a:solidFill>
                  <a:srgbClr val="002060"/>
                </a:solidFill>
              </a:rPr>
              <a:t>единство</a:t>
            </a:r>
            <a:r>
              <a:rPr lang="ru-RU" sz="2600" dirty="0" smtClean="0"/>
              <a:t> </a:t>
            </a:r>
            <a:r>
              <a:rPr lang="ru-RU" sz="2600" dirty="0" smtClean="0"/>
              <a:t>Иисуса с Отцом Небесным, </a:t>
            </a:r>
            <a:r>
              <a:rPr lang="ru-RU" sz="2600" b="1" cap="small" dirty="0" smtClean="0"/>
              <a:t>которое Он обменял </a:t>
            </a:r>
            <a:r>
              <a:rPr lang="ru-RU" sz="2600" dirty="0" smtClean="0"/>
              <a:t>на стену разделения с Отцом </a:t>
            </a:r>
            <a:endParaRPr lang="ru-RU" sz="2600" dirty="0" smtClean="0"/>
          </a:p>
          <a:p>
            <a:pPr marL="0" indent="0">
              <a:buNone/>
            </a:pPr>
            <a:endParaRPr lang="en-US" sz="2600" dirty="0"/>
          </a:p>
          <a:p>
            <a:pPr marL="0" indent="0">
              <a:buNone/>
            </a:pPr>
            <a:r>
              <a:rPr lang="ru-RU" sz="2600" dirty="0" smtClean="0"/>
              <a:t>… Его собственная жизнь, </a:t>
            </a:r>
            <a:r>
              <a:rPr lang="ru-RU" sz="2600" b="1" cap="small" dirty="0" smtClean="0"/>
              <a:t>которую Он обменял </a:t>
            </a:r>
            <a:r>
              <a:rPr lang="ru-RU" sz="2600" dirty="0" smtClean="0"/>
              <a:t>на мучительную смерть на кресте </a:t>
            </a:r>
            <a:endParaRPr lang="ru-RU" sz="2600" dirty="0" smtClean="0"/>
          </a:p>
        </p:txBody>
      </p:sp>
      <p:pic>
        <p:nvPicPr>
          <p:cNvPr id="4" name="Picture 3">
            <a:extLst>
              <a:ext uri="{FF2B5EF4-FFF2-40B4-BE49-F238E27FC236}">
                <a16:creationId xmlns:a16="http://schemas.microsoft.com/office/drawing/2014/main" xmlns="" id="{8833B00E-481E-3746-8625-C3633B18145E}"/>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5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56671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9B18C-6AEF-A942-982A-5F5A7F8004AD}"/>
              </a:ext>
            </a:extLst>
          </p:cNvPr>
          <p:cNvSpPr>
            <a:spLocks noGrp="1"/>
          </p:cNvSpPr>
          <p:nvPr>
            <p:ph type="title"/>
          </p:nvPr>
        </p:nvSpPr>
        <p:spPr>
          <a:xfrm>
            <a:off x="511627" y="1266463"/>
            <a:ext cx="5120114" cy="1692794"/>
          </a:xfrm>
        </p:spPr>
        <p:txBody>
          <a:bodyPr>
            <a:normAutofit/>
          </a:bodyPr>
          <a:lstStyle/>
          <a:p>
            <a:r>
              <a:rPr lang="ru-RU" sz="3600" b="1" dirty="0" smtClean="0">
                <a:latin typeface="Avenir Next" panose="020B0503020202020204" pitchFamily="34" charset="0"/>
              </a:rPr>
              <a:t>ПОСЛЕДСТВИЯ</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1945833-188E-C54D-ABA8-6DFE5FA8A429}"/>
              </a:ext>
            </a:extLst>
          </p:cNvPr>
          <p:cNvSpPr>
            <a:spLocks noGrp="1"/>
          </p:cNvSpPr>
          <p:nvPr>
            <p:ph idx="1"/>
          </p:nvPr>
        </p:nvSpPr>
        <p:spPr>
          <a:xfrm>
            <a:off x="655321" y="2575034"/>
            <a:ext cx="5120113" cy="3462228"/>
          </a:xfrm>
        </p:spPr>
        <p:txBody>
          <a:bodyPr>
            <a:normAutofit/>
          </a:bodyPr>
          <a:lstStyle/>
          <a:p>
            <a:pPr marL="0" indent="0">
              <a:buNone/>
            </a:pPr>
            <a:r>
              <a:rPr lang="ru-RU" sz="2400" b="1" dirty="0" smtClean="0"/>
              <a:t>Стих </a:t>
            </a:r>
            <a:r>
              <a:rPr lang="en-US" sz="2400" b="1" dirty="0" smtClean="0"/>
              <a:t>60 </a:t>
            </a:r>
            <a:r>
              <a:rPr lang="ru-RU" sz="2400" dirty="0" smtClean="0"/>
              <a:t>случай </a:t>
            </a:r>
            <a:r>
              <a:rPr lang="en-US" sz="2400" dirty="0" smtClean="0"/>
              <a:t>#2 </a:t>
            </a:r>
            <a:endParaRPr lang="en-US" sz="2400" dirty="0"/>
          </a:p>
          <a:p>
            <a:pPr marL="0" indent="0">
              <a:buNone/>
            </a:pPr>
            <a:endParaRPr lang="en-US" sz="1000" i="1" dirty="0"/>
          </a:p>
          <a:p>
            <a:pPr marL="0" indent="0">
              <a:lnSpc>
                <a:spcPct val="100000"/>
              </a:lnSpc>
              <a:buNone/>
            </a:pPr>
            <a:r>
              <a:rPr lang="ru-RU" sz="3200" b="1" cap="small" dirty="0" smtClean="0">
                <a:solidFill>
                  <a:srgbClr val="002060"/>
                </a:solidFill>
              </a:rPr>
              <a:t>Следствием ученичества </a:t>
            </a:r>
            <a:r>
              <a:rPr lang="ru-RU" sz="3200" dirty="0" smtClean="0">
                <a:solidFill>
                  <a:srgbClr val="002060"/>
                </a:solidFill>
              </a:rPr>
              <a:t>является принятие заповедей Иисуса в качестве своего величайшего </a:t>
            </a:r>
            <a:r>
              <a:rPr lang="ru-RU" sz="3200" dirty="0" smtClean="0">
                <a:solidFill>
                  <a:srgbClr val="002060"/>
                </a:solidFill>
              </a:rPr>
              <a:t>приоритета.</a:t>
            </a:r>
          </a:p>
        </p:txBody>
      </p:sp>
      <p:pic>
        <p:nvPicPr>
          <p:cNvPr id="4" name="Picture 3">
            <a:extLst>
              <a:ext uri="{FF2B5EF4-FFF2-40B4-BE49-F238E27FC236}">
                <a16:creationId xmlns:a16="http://schemas.microsoft.com/office/drawing/2014/main" xmlns="" id="{727069A4-68C2-3E48-9573-162ABC77ABB2}"/>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423268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A96F89-3CC9-884B-A2F6-253C9C0BFEEF}"/>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D509B18C-6AEF-A942-982A-5F5A7F8004AD}"/>
              </a:ext>
            </a:extLst>
          </p:cNvPr>
          <p:cNvSpPr>
            <a:spLocks noGrp="1"/>
          </p:cNvSpPr>
          <p:nvPr>
            <p:ph type="title"/>
          </p:nvPr>
        </p:nvSpPr>
        <p:spPr>
          <a:xfrm>
            <a:off x="327096" y="2373122"/>
            <a:ext cx="4855329" cy="1342754"/>
          </a:xfrm>
        </p:spPr>
        <p:txBody>
          <a:bodyPr>
            <a:normAutofit/>
          </a:bodyPr>
          <a:lstStyle/>
          <a:p>
            <a:pPr algn="ctr"/>
            <a:r>
              <a:rPr lang="ru-RU" sz="3200" b="1" dirty="0" smtClean="0">
                <a:latin typeface="Avenir Next" panose="020B0503020202020204" pitchFamily="34" charset="0"/>
              </a:rPr>
              <a:t>ПОСЛЕДСТВИЯ</a:t>
            </a:r>
            <a:endParaRPr lang="en-US" sz="3200" dirty="0">
              <a:latin typeface="Avenir Next" panose="020B0503020202020204" pitchFamily="34" charset="0"/>
            </a:endParaRPr>
          </a:p>
        </p:txBody>
      </p:sp>
      <p:cxnSp>
        <p:nvCxnSpPr>
          <p:cNvPr id="11" name="Straight Connector 10">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1945833-188E-C54D-ABA8-6DFE5FA8A429}"/>
              </a:ext>
            </a:extLst>
          </p:cNvPr>
          <p:cNvSpPr>
            <a:spLocks noGrp="1"/>
          </p:cNvSpPr>
          <p:nvPr>
            <p:ph idx="1"/>
          </p:nvPr>
        </p:nvSpPr>
        <p:spPr>
          <a:xfrm>
            <a:off x="560801" y="3429005"/>
            <a:ext cx="5008024" cy="3428995"/>
          </a:xfrm>
        </p:spPr>
        <p:txBody>
          <a:bodyPr anchor="ctr">
            <a:normAutofit fontScale="92500" lnSpcReduction="10000"/>
          </a:bodyPr>
          <a:lstStyle/>
          <a:p>
            <a:pPr marL="0" indent="0">
              <a:buNone/>
            </a:pPr>
            <a:r>
              <a:rPr lang="ru-RU" sz="2400" b="1" dirty="0" smtClean="0"/>
              <a:t>Стих </a:t>
            </a:r>
            <a:r>
              <a:rPr lang="en-US" sz="2400" b="1" dirty="0" smtClean="0"/>
              <a:t>61 </a:t>
            </a:r>
            <a:r>
              <a:rPr lang="ru-RU" sz="2400" dirty="0" smtClean="0"/>
              <a:t>Случай </a:t>
            </a:r>
            <a:r>
              <a:rPr lang="en-US" sz="2400" dirty="0" smtClean="0"/>
              <a:t>#3 </a:t>
            </a:r>
            <a:endParaRPr lang="en-US" sz="2400" dirty="0"/>
          </a:p>
          <a:p>
            <a:pPr marL="0" indent="0">
              <a:buNone/>
            </a:pPr>
            <a:r>
              <a:rPr lang="ru-RU" sz="3000" b="1" cap="small" dirty="0" smtClean="0">
                <a:solidFill>
                  <a:srgbClr val="002060"/>
                </a:solidFill>
              </a:rPr>
              <a:t>Следствием ученичества </a:t>
            </a:r>
            <a:r>
              <a:rPr lang="ru-RU" sz="3000" dirty="0" smtClean="0">
                <a:solidFill>
                  <a:srgbClr val="002060"/>
                </a:solidFill>
              </a:rPr>
              <a:t>является такая любовь к нашим близким, которая не позволяет им вмешиваться в наши отношения с Богом и препятствовать нашему желанию подчиняться Его </a:t>
            </a:r>
            <a:r>
              <a:rPr lang="ru-RU" sz="3000" dirty="0" smtClean="0">
                <a:solidFill>
                  <a:srgbClr val="002060"/>
                </a:solidFill>
              </a:rPr>
              <a:t>заповедям</a:t>
            </a:r>
            <a:r>
              <a:rPr lang="en-US" sz="3000" dirty="0" smtClean="0">
                <a:solidFill>
                  <a:srgbClr val="002060"/>
                </a:solidFill>
              </a:rPr>
              <a:t>.</a:t>
            </a:r>
            <a:endParaRPr lang="en-US" sz="3000" dirty="0">
              <a:solidFill>
                <a:srgbClr val="002060"/>
              </a:solidFill>
            </a:endParaRPr>
          </a:p>
        </p:txBody>
      </p:sp>
    </p:spTree>
    <p:extLst>
      <p:ext uri="{BB962C8B-B14F-4D97-AF65-F5344CB8AC3E}">
        <p14:creationId xmlns:p14="http://schemas.microsoft.com/office/powerpoint/2010/main" xmlns="" val="204328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4B6B0-B0BE-DB48-A2F3-916B0DCC54DE}"/>
              </a:ext>
            </a:extLst>
          </p:cNvPr>
          <p:cNvSpPr>
            <a:spLocks noGrp="1"/>
          </p:cNvSpPr>
          <p:nvPr>
            <p:ph type="title"/>
          </p:nvPr>
        </p:nvSpPr>
        <p:spPr>
          <a:xfrm>
            <a:off x="537753" y="1175021"/>
            <a:ext cx="5120114" cy="1692794"/>
          </a:xfrm>
        </p:spPr>
        <p:txBody>
          <a:bodyPr>
            <a:normAutofit/>
          </a:bodyPr>
          <a:lstStyle/>
          <a:p>
            <a:r>
              <a:rPr lang="ru-RU" sz="3600" b="1" dirty="0" smtClean="0">
                <a:latin typeface="Avenir Next" panose="020B0503020202020204" pitchFamily="34" charset="0"/>
              </a:rPr>
              <a:t>МАТФЕЯ </a:t>
            </a:r>
            <a:r>
              <a:rPr lang="en-US" sz="3600" b="1" dirty="0" smtClean="0">
                <a:latin typeface="Avenir Next" panose="020B0503020202020204" pitchFamily="34" charset="0"/>
              </a:rPr>
              <a:t>19:16-22</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AB3D213-1ABE-D449-95A6-D2DF75A5DBCC}"/>
              </a:ext>
            </a:extLst>
          </p:cNvPr>
          <p:cNvSpPr>
            <a:spLocks noGrp="1"/>
          </p:cNvSpPr>
          <p:nvPr>
            <p:ph idx="1"/>
          </p:nvPr>
        </p:nvSpPr>
        <p:spPr>
          <a:xfrm>
            <a:off x="655321" y="2575034"/>
            <a:ext cx="5120113" cy="4023474"/>
          </a:xfrm>
        </p:spPr>
        <p:txBody>
          <a:bodyPr>
            <a:normAutofit fontScale="92500" lnSpcReduction="10000"/>
          </a:bodyPr>
          <a:lstStyle/>
          <a:p>
            <a:pPr marL="0" indent="0">
              <a:lnSpc>
                <a:spcPct val="100000"/>
              </a:lnSpc>
              <a:buNone/>
            </a:pPr>
            <a:r>
              <a:rPr lang="en-US" baseline="30000" dirty="0" smtClean="0"/>
              <a:t>16</a:t>
            </a:r>
            <a:r>
              <a:rPr lang="ru-RU" dirty="0" smtClean="0"/>
              <a:t>И </a:t>
            </a:r>
            <a:r>
              <a:rPr lang="ru-RU" dirty="0" smtClean="0"/>
              <a:t>вот, некто, подойдя, сказал Ему: Учитель </a:t>
            </a:r>
            <a:r>
              <a:rPr lang="ru-RU" dirty="0" err="1" smtClean="0"/>
              <a:t>благий</a:t>
            </a:r>
            <a:r>
              <a:rPr lang="ru-RU" dirty="0" smtClean="0"/>
              <a:t>! что сделать мне доброго, чтобы иметь жизнь вечную?</a:t>
            </a:r>
            <a:endParaRPr lang="en-US" dirty="0"/>
          </a:p>
          <a:p>
            <a:pPr marL="0" indent="0">
              <a:lnSpc>
                <a:spcPct val="100000"/>
              </a:lnSpc>
              <a:buNone/>
            </a:pPr>
            <a:endParaRPr lang="en-US" baseline="30000" dirty="0"/>
          </a:p>
          <a:p>
            <a:pPr marL="0" indent="0">
              <a:lnSpc>
                <a:spcPct val="100000"/>
              </a:lnSpc>
              <a:buNone/>
            </a:pPr>
            <a:r>
              <a:rPr lang="en-US" baseline="30000" dirty="0" smtClean="0"/>
              <a:t>17</a:t>
            </a:r>
            <a:r>
              <a:rPr lang="ru-RU" dirty="0" smtClean="0"/>
              <a:t>Он </a:t>
            </a:r>
            <a:r>
              <a:rPr lang="ru-RU" dirty="0" smtClean="0"/>
              <a:t>же сказал ему: что ты называешь Меня благим? Никто не благ, как только один Бог. Если же хочешь войти в жизнь вечную, соблюди заповеди</a:t>
            </a:r>
            <a:r>
              <a:rPr lang="en-US" dirty="0" smtClean="0"/>
              <a:t>.</a:t>
            </a:r>
            <a:endParaRPr lang="en-US" dirty="0"/>
          </a:p>
          <a:p>
            <a:pPr marL="0" indent="0">
              <a:buNone/>
            </a:pPr>
            <a:endParaRPr lang="en-US" sz="2400" dirty="0"/>
          </a:p>
        </p:txBody>
      </p:sp>
      <p:pic>
        <p:nvPicPr>
          <p:cNvPr id="4" name="Picture 3">
            <a:extLst>
              <a:ext uri="{FF2B5EF4-FFF2-40B4-BE49-F238E27FC236}">
                <a16:creationId xmlns:a16="http://schemas.microsoft.com/office/drawing/2014/main" xmlns="" id="{3321F7D8-96E2-3C43-B996-746A79756612}"/>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290367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42B984D-7B6B-6D4F-9686-DF858F25EFC5}"/>
              </a:ext>
            </a:extLst>
          </p:cNvPr>
          <p:cNvPicPr>
            <a:picLocks noChangeAspect="1"/>
          </p:cNvPicPr>
          <p:nvPr/>
        </p:nvPicPr>
        <p:blipFill rotWithShape="1">
          <a:blip r:embed="rId3" cstate="email">
            <a:alphaModFix/>
            <a:extLst>
              <a:ext uri="{28A0092B-C50C-407E-A947-70E740481C1C}">
                <a14:useLocalDpi xmlns:a14="http://schemas.microsoft.com/office/drawing/2010/main" xmlns=""/>
              </a:ext>
            </a:extLst>
          </a:blip>
          <a:srcRect b="-1"/>
          <a:stretch/>
        </p:blipFill>
        <p:spPr>
          <a:xfrm>
            <a:off x="5797543" y="10"/>
            <a:ext cx="6394152" cy="6857990"/>
          </a:xfrm>
          <a:prstGeom prst="rect">
            <a:avLst/>
          </a:prstGeom>
        </p:spPr>
      </p:pic>
      <p:pic>
        <p:nvPicPr>
          <p:cNvPr id="14" name="Picture 13">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xmlns=""/>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9C74B6B0-B0BE-DB48-A2F3-916B0DCC54DE}"/>
              </a:ext>
            </a:extLst>
          </p:cNvPr>
          <p:cNvSpPr>
            <a:spLocks noGrp="1"/>
          </p:cNvSpPr>
          <p:nvPr>
            <p:ph type="title"/>
          </p:nvPr>
        </p:nvSpPr>
        <p:spPr>
          <a:xfrm>
            <a:off x="804998" y="1268709"/>
            <a:ext cx="4803636" cy="1311664"/>
          </a:xfrm>
        </p:spPr>
        <p:txBody>
          <a:bodyPr>
            <a:normAutofit/>
          </a:bodyPr>
          <a:lstStyle/>
          <a:p>
            <a:r>
              <a:rPr lang="ru-RU" sz="3600" b="1" dirty="0" smtClean="0">
                <a:latin typeface="Avenir Next" panose="020B0503020202020204" pitchFamily="34" charset="0"/>
              </a:rPr>
              <a:t>МАТФЕЯ </a:t>
            </a:r>
            <a:r>
              <a:rPr lang="en-US" sz="3600" b="1" dirty="0" smtClean="0">
                <a:solidFill>
                  <a:srgbClr val="000000"/>
                </a:solidFill>
                <a:latin typeface="Avenir Next" panose="020B0503020202020204" pitchFamily="34" charset="0"/>
              </a:rPr>
              <a:t>19:16-22</a:t>
            </a:r>
            <a:endParaRPr lang="en-US" sz="3600" b="1"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CAB3D213-1ABE-D449-95A6-D2DF75A5DBCC}"/>
              </a:ext>
            </a:extLst>
          </p:cNvPr>
          <p:cNvSpPr>
            <a:spLocks noGrp="1"/>
          </p:cNvSpPr>
          <p:nvPr>
            <p:ph idx="1"/>
          </p:nvPr>
        </p:nvSpPr>
        <p:spPr>
          <a:xfrm>
            <a:off x="804693" y="2580373"/>
            <a:ext cx="4706803" cy="3788830"/>
          </a:xfrm>
        </p:spPr>
        <p:txBody>
          <a:bodyPr anchor="ctr">
            <a:normAutofit fontScale="92500" lnSpcReduction="10000"/>
          </a:bodyPr>
          <a:lstStyle/>
          <a:p>
            <a:pPr marL="0" indent="0">
              <a:lnSpc>
                <a:spcPct val="100000"/>
              </a:lnSpc>
              <a:buNone/>
            </a:pPr>
            <a:r>
              <a:rPr lang="en-US" baseline="30000" dirty="0" smtClean="0">
                <a:solidFill>
                  <a:srgbClr val="000000"/>
                </a:solidFill>
              </a:rPr>
              <a:t>18</a:t>
            </a:r>
            <a:r>
              <a:rPr lang="ru-RU" i="1" dirty="0" smtClean="0"/>
              <a:t>Говорит </a:t>
            </a:r>
            <a:r>
              <a:rPr lang="ru-RU" i="1" dirty="0" smtClean="0"/>
              <a:t>Ему: какие? Иисус же сказал: «не убивай»; «не прелюбодействуй»; «не кради»; «не лжесвидетельствуй</a:t>
            </a:r>
            <a:r>
              <a:rPr lang="ru-RU" i="1" dirty="0" smtClean="0"/>
              <a:t>»;</a:t>
            </a:r>
            <a:endParaRPr lang="en-US" dirty="0">
              <a:solidFill>
                <a:srgbClr val="000000"/>
              </a:solidFill>
            </a:endParaRPr>
          </a:p>
          <a:p>
            <a:pPr marL="0" indent="0">
              <a:lnSpc>
                <a:spcPct val="100000"/>
              </a:lnSpc>
              <a:buNone/>
            </a:pPr>
            <a:endParaRPr lang="en-US" dirty="0">
              <a:solidFill>
                <a:srgbClr val="000000"/>
              </a:solidFill>
            </a:endParaRPr>
          </a:p>
          <a:p>
            <a:pPr marL="0" indent="0">
              <a:lnSpc>
                <a:spcPct val="100000"/>
              </a:lnSpc>
              <a:buNone/>
            </a:pPr>
            <a:r>
              <a:rPr lang="en-US" baseline="30000" dirty="0" smtClean="0">
                <a:solidFill>
                  <a:srgbClr val="000000"/>
                </a:solidFill>
              </a:rPr>
              <a:t>19</a:t>
            </a:r>
            <a:r>
              <a:rPr lang="ru-RU" i="1" dirty="0" smtClean="0"/>
              <a:t>«почитай </a:t>
            </a:r>
            <a:r>
              <a:rPr lang="ru-RU" i="1" dirty="0" smtClean="0"/>
              <a:t>отца и мать»; и: «люби ближнего твоего, как самого себя»</a:t>
            </a:r>
            <a:r>
              <a:rPr lang="en-US" dirty="0" smtClean="0">
                <a:solidFill>
                  <a:srgbClr val="000000"/>
                </a:solidFill>
              </a:rPr>
              <a:t>. </a:t>
            </a:r>
            <a:endParaRPr lang="en-US"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xmlns="" val="244494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4B6B0-B0BE-DB48-A2F3-916B0DCC54DE}"/>
              </a:ext>
            </a:extLst>
          </p:cNvPr>
          <p:cNvSpPr>
            <a:spLocks noGrp="1"/>
          </p:cNvSpPr>
          <p:nvPr>
            <p:ph type="title"/>
          </p:nvPr>
        </p:nvSpPr>
        <p:spPr>
          <a:xfrm>
            <a:off x="537753" y="1253401"/>
            <a:ext cx="5120114" cy="1692794"/>
          </a:xfrm>
        </p:spPr>
        <p:txBody>
          <a:bodyPr>
            <a:normAutofit/>
          </a:bodyPr>
          <a:lstStyle/>
          <a:p>
            <a:r>
              <a:rPr lang="ru-RU" sz="3600" b="1" dirty="0" smtClean="0">
                <a:latin typeface="Avenir Next" panose="020B0503020202020204" pitchFamily="34" charset="0"/>
              </a:rPr>
              <a:t>МАТФЕЯ </a:t>
            </a:r>
            <a:r>
              <a:rPr lang="en-US" sz="3600" b="1" dirty="0" smtClean="0">
                <a:latin typeface="Avenir Next" panose="020B0503020202020204" pitchFamily="34" charset="0"/>
              </a:rPr>
              <a:t>19:16-22</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AB3D213-1ABE-D449-95A6-D2DF75A5DBCC}"/>
              </a:ext>
            </a:extLst>
          </p:cNvPr>
          <p:cNvSpPr>
            <a:spLocks noGrp="1"/>
          </p:cNvSpPr>
          <p:nvPr>
            <p:ph idx="1"/>
          </p:nvPr>
        </p:nvSpPr>
        <p:spPr>
          <a:xfrm>
            <a:off x="407124" y="2575034"/>
            <a:ext cx="5497285" cy="3982520"/>
          </a:xfrm>
        </p:spPr>
        <p:txBody>
          <a:bodyPr>
            <a:normAutofit fontScale="92500" lnSpcReduction="10000"/>
          </a:bodyPr>
          <a:lstStyle/>
          <a:p>
            <a:pPr marL="0" indent="0">
              <a:buNone/>
            </a:pPr>
            <a:r>
              <a:rPr lang="en-US" sz="2400" baseline="30000" dirty="0" smtClean="0"/>
              <a:t>20</a:t>
            </a:r>
            <a:r>
              <a:rPr lang="en-US" sz="2400" dirty="0" smtClean="0"/>
              <a:t> </a:t>
            </a:r>
            <a:r>
              <a:rPr lang="ru-RU" sz="2400" dirty="0" smtClean="0"/>
              <a:t>Юноша говорит Ему: всё это сохранил я от юности моей; чего еще недостает мне?</a:t>
            </a:r>
            <a:endParaRPr lang="en-US" sz="2400" dirty="0"/>
          </a:p>
          <a:p>
            <a:pPr marL="0" indent="0">
              <a:buNone/>
            </a:pPr>
            <a:endParaRPr lang="en-US" sz="2400" baseline="30000" dirty="0"/>
          </a:p>
          <a:p>
            <a:pPr marL="0" indent="0">
              <a:buNone/>
            </a:pPr>
            <a:r>
              <a:rPr lang="en-US" sz="2400" baseline="30000" dirty="0" smtClean="0"/>
              <a:t>21</a:t>
            </a:r>
            <a:r>
              <a:rPr lang="ru-RU" sz="2400" dirty="0" smtClean="0"/>
              <a:t>Иисус </a:t>
            </a:r>
            <a:r>
              <a:rPr lang="ru-RU" sz="2400" dirty="0" smtClean="0"/>
              <a:t>сказал ему: если хочешь быть совершенным, пойди, продай имение твое и раздай нищим; и будешь иметь сокровище на небесах; и приходи и следуй за Мною.</a:t>
            </a:r>
          </a:p>
          <a:p>
            <a:pPr marL="0" indent="0">
              <a:buNone/>
            </a:pPr>
            <a:endParaRPr lang="en-US" sz="2400" baseline="30000" dirty="0"/>
          </a:p>
          <a:p>
            <a:pPr marL="0" indent="0">
              <a:buNone/>
            </a:pPr>
            <a:r>
              <a:rPr lang="en-US" sz="2400" baseline="30000" dirty="0" smtClean="0"/>
              <a:t>22</a:t>
            </a:r>
            <a:r>
              <a:rPr lang="ru-RU" sz="2400" dirty="0" smtClean="0"/>
              <a:t>Услышав </a:t>
            </a:r>
            <a:r>
              <a:rPr lang="ru-RU" sz="2400" dirty="0" smtClean="0"/>
              <a:t>слово сие, юноша отошел с печалью, потому что у него было большое имение</a:t>
            </a:r>
            <a:r>
              <a:rPr lang="en-US" sz="2400" dirty="0" smtClean="0"/>
              <a:t>.</a:t>
            </a:r>
            <a:endParaRPr lang="en-US" sz="2400" dirty="0"/>
          </a:p>
          <a:p>
            <a:pPr marL="0" indent="0">
              <a:buNone/>
            </a:pPr>
            <a:endParaRPr lang="en-US" sz="2400" dirty="0"/>
          </a:p>
        </p:txBody>
      </p:sp>
      <p:pic>
        <p:nvPicPr>
          <p:cNvPr id="4" name="Picture 3">
            <a:extLst>
              <a:ext uri="{FF2B5EF4-FFF2-40B4-BE49-F238E27FC236}">
                <a16:creationId xmlns:a16="http://schemas.microsoft.com/office/drawing/2014/main" xmlns="" id="{388E83E2-5FD2-954F-A9CD-48FC66477899}"/>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602834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75FB1-B6B6-0045-A0DC-8AA5C76418F7}"/>
              </a:ext>
            </a:extLst>
          </p:cNvPr>
          <p:cNvSpPr>
            <a:spLocks noGrp="1"/>
          </p:cNvSpPr>
          <p:nvPr>
            <p:ph type="title"/>
          </p:nvPr>
        </p:nvSpPr>
        <p:spPr>
          <a:xfrm>
            <a:off x="524690" y="1201148"/>
            <a:ext cx="5120114" cy="1692794"/>
          </a:xfrm>
        </p:spPr>
        <p:txBody>
          <a:bodyPr>
            <a:normAutofit/>
          </a:bodyPr>
          <a:lstStyle/>
          <a:p>
            <a:r>
              <a:rPr lang="ru-RU" sz="3600" b="1" dirty="0" smtClean="0">
                <a:latin typeface="Avenir Next" panose="020B0503020202020204" pitchFamily="34" charset="0"/>
              </a:rPr>
              <a:t>ПОСЛЕДСТВИЯ</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7A297D8-2315-EB4A-9F02-36FC5CEB1E4E}"/>
              </a:ext>
            </a:extLst>
          </p:cNvPr>
          <p:cNvSpPr>
            <a:spLocks noGrp="1"/>
          </p:cNvSpPr>
          <p:nvPr>
            <p:ph idx="1"/>
          </p:nvPr>
        </p:nvSpPr>
        <p:spPr>
          <a:xfrm>
            <a:off x="524691" y="2657644"/>
            <a:ext cx="5120113" cy="3842009"/>
          </a:xfrm>
        </p:spPr>
        <p:txBody>
          <a:bodyPr>
            <a:normAutofit/>
          </a:bodyPr>
          <a:lstStyle/>
          <a:p>
            <a:pPr marL="0" indent="0">
              <a:buNone/>
            </a:pPr>
            <a:endParaRPr lang="en-US" sz="2400" dirty="0"/>
          </a:p>
          <a:p>
            <a:pPr marL="0" indent="0">
              <a:buNone/>
            </a:pPr>
            <a:r>
              <a:rPr lang="ru-RU" sz="3200" b="1" cap="small" dirty="0" smtClean="0">
                <a:solidFill>
                  <a:srgbClr val="002060"/>
                </a:solidFill>
              </a:rPr>
              <a:t>Следствием ученичества </a:t>
            </a:r>
            <a:r>
              <a:rPr lang="ru-RU" sz="3200" dirty="0" smtClean="0">
                <a:solidFill>
                  <a:srgbClr val="002060"/>
                </a:solidFill>
              </a:rPr>
              <a:t>является послушание закону, </a:t>
            </a:r>
            <a:r>
              <a:rPr lang="ru-RU" sz="3200" b="1" dirty="0" smtClean="0">
                <a:solidFill>
                  <a:srgbClr val="002060"/>
                </a:solidFill>
              </a:rPr>
              <a:t>но</a:t>
            </a:r>
            <a:r>
              <a:rPr lang="ru-RU" sz="3200" dirty="0" smtClean="0">
                <a:solidFill>
                  <a:srgbClr val="002060"/>
                </a:solidFill>
              </a:rPr>
              <a:t> всегда </a:t>
            </a:r>
            <a:r>
              <a:rPr lang="ru-RU" sz="3200" b="1" dirty="0" smtClean="0">
                <a:solidFill>
                  <a:srgbClr val="002060"/>
                </a:solidFill>
              </a:rPr>
              <a:t>со</a:t>
            </a:r>
            <a:r>
              <a:rPr lang="ru-RU" sz="3200" dirty="0" smtClean="0">
                <a:solidFill>
                  <a:srgbClr val="002060"/>
                </a:solidFill>
              </a:rPr>
              <a:t> Христом </a:t>
            </a:r>
            <a:endParaRPr lang="ru-RU" sz="3200" dirty="0" smtClean="0">
              <a:solidFill>
                <a:srgbClr val="002060"/>
              </a:solidFill>
            </a:endParaRPr>
          </a:p>
          <a:p>
            <a:pPr marL="0" indent="0">
              <a:buNone/>
            </a:pPr>
            <a:endParaRPr lang="en-US" sz="2400" dirty="0"/>
          </a:p>
          <a:p>
            <a:pPr marL="0" indent="0">
              <a:buNone/>
            </a:pPr>
            <a:r>
              <a:rPr lang="ru-RU" sz="2400" dirty="0" smtClean="0"/>
              <a:t>Можно </a:t>
            </a:r>
            <a:r>
              <a:rPr lang="ru-RU" sz="2400" dirty="0" smtClean="0"/>
              <a:t>быть </a:t>
            </a:r>
            <a:r>
              <a:rPr lang="ru-RU" sz="2400" i="1" dirty="0" smtClean="0"/>
              <a:t>послушным закону </a:t>
            </a:r>
            <a:r>
              <a:rPr lang="ru-RU" sz="2400" dirty="0" smtClean="0"/>
              <a:t>и при этом </a:t>
            </a:r>
            <a:r>
              <a:rPr lang="ru-RU" sz="2400" i="1" dirty="0" smtClean="0"/>
              <a:t>не следовать </a:t>
            </a:r>
            <a:r>
              <a:rPr lang="ru-RU" sz="2400" dirty="0" smtClean="0"/>
              <a:t>за </a:t>
            </a:r>
            <a:r>
              <a:rPr lang="ru-RU" sz="2400" dirty="0" smtClean="0"/>
              <a:t>Иисусом.</a:t>
            </a:r>
            <a:endParaRPr lang="en-US" sz="2400" dirty="0">
              <a:latin typeface="+mj-lt"/>
            </a:endParaRPr>
          </a:p>
        </p:txBody>
      </p:sp>
      <p:pic>
        <p:nvPicPr>
          <p:cNvPr id="4" name="Picture 3">
            <a:extLst>
              <a:ext uri="{FF2B5EF4-FFF2-40B4-BE49-F238E27FC236}">
                <a16:creationId xmlns:a16="http://schemas.microsoft.com/office/drawing/2014/main" xmlns="" id="{9AF0C114-9791-0C42-91AF-BFC7DDEAD41C}"/>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221908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77F46B2-D25D-564C-A10F-2933D9709181}"/>
              </a:ext>
            </a:extLst>
          </p:cNvPr>
          <p:cNvPicPr>
            <a:picLocks noChangeAspect="1"/>
          </p:cNvPicPr>
          <p:nvPr/>
        </p:nvPicPr>
        <p:blipFill rotWithShape="1">
          <a:blip r:embed="rId3" cstate="email">
            <a:alphaModFix/>
            <a:extLst>
              <a:ext uri="{28A0092B-C50C-407E-A947-70E740481C1C}">
                <a14:useLocalDpi xmlns:a14="http://schemas.microsoft.com/office/drawing/2010/main" xmlns=""/>
              </a:ext>
            </a:extLst>
          </a:blip>
          <a:srcRect r="-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xmlns=""/>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3605BACB-5E27-804C-AA5A-845BB05B42C3}"/>
              </a:ext>
            </a:extLst>
          </p:cNvPr>
          <p:cNvSpPr>
            <a:spLocks noGrp="1"/>
          </p:cNvSpPr>
          <p:nvPr>
            <p:ph type="title"/>
          </p:nvPr>
        </p:nvSpPr>
        <p:spPr>
          <a:xfrm>
            <a:off x="752746" y="1098893"/>
            <a:ext cx="4803636" cy="1311664"/>
          </a:xfrm>
        </p:spPr>
        <p:txBody>
          <a:bodyPr>
            <a:normAutofit/>
          </a:bodyPr>
          <a:lstStyle/>
          <a:p>
            <a:r>
              <a:rPr lang="ru-RU" sz="3200" b="1" dirty="0" smtClean="0">
                <a:latin typeface="Avenir Next" panose="020B0503020202020204" pitchFamily="34" charset="0"/>
              </a:rPr>
              <a:t>ПОСЛЕДСТВИЯ</a:t>
            </a:r>
            <a:endParaRPr lang="en-US" sz="3200" b="1"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EA2C2FF0-71C1-6548-B2E9-8EE18B5B7021}"/>
              </a:ext>
            </a:extLst>
          </p:cNvPr>
          <p:cNvSpPr>
            <a:spLocks noGrp="1"/>
          </p:cNvSpPr>
          <p:nvPr>
            <p:ph idx="1"/>
          </p:nvPr>
        </p:nvSpPr>
        <p:spPr>
          <a:xfrm>
            <a:off x="370703" y="1989438"/>
            <a:ext cx="5426535" cy="4992130"/>
          </a:xfrm>
        </p:spPr>
        <p:txBody>
          <a:bodyPr anchor="ctr">
            <a:normAutofit/>
          </a:bodyPr>
          <a:lstStyle/>
          <a:p>
            <a:pPr marL="0" indent="0">
              <a:lnSpc>
                <a:spcPct val="110000"/>
              </a:lnSpc>
              <a:buNone/>
            </a:pPr>
            <a:r>
              <a:rPr lang="ru-RU" dirty="0" smtClean="0">
                <a:solidFill>
                  <a:srgbClr val="000000"/>
                </a:solidFill>
                <a:latin typeface="+mj-lt"/>
              </a:rPr>
              <a:t>«Никто, возложивший руку свою на плуг и озирающийся назад, не благонадежен для Царствия </a:t>
            </a:r>
            <a:r>
              <a:rPr lang="ru-RU" dirty="0" smtClean="0">
                <a:solidFill>
                  <a:srgbClr val="000000"/>
                </a:solidFill>
                <a:latin typeface="+mj-lt"/>
              </a:rPr>
              <a:t>Божия»</a:t>
            </a:r>
            <a:r>
              <a:rPr lang="en-US" dirty="0" smtClean="0">
                <a:solidFill>
                  <a:srgbClr val="000000"/>
                </a:solidFill>
                <a:latin typeface="+mj-lt"/>
              </a:rPr>
              <a:t>—</a:t>
            </a:r>
            <a:r>
              <a:rPr lang="ru-RU" dirty="0" smtClean="0">
                <a:solidFill>
                  <a:srgbClr val="000000"/>
                </a:solidFill>
                <a:latin typeface="+mj-lt"/>
              </a:rPr>
              <a:t>Луки </a:t>
            </a:r>
            <a:r>
              <a:rPr lang="en-US" dirty="0" smtClean="0">
                <a:solidFill>
                  <a:srgbClr val="000000"/>
                </a:solidFill>
                <a:latin typeface="+mj-lt"/>
              </a:rPr>
              <a:t>9:62</a:t>
            </a:r>
            <a:endParaRPr lang="en-US" dirty="0">
              <a:solidFill>
                <a:srgbClr val="000000"/>
              </a:solidFill>
              <a:latin typeface="+mj-lt"/>
            </a:endParaRPr>
          </a:p>
          <a:p>
            <a:pPr marL="0" indent="0">
              <a:lnSpc>
                <a:spcPct val="110000"/>
              </a:lnSpc>
              <a:buNone/>
            </a:pPr>
            <a:endParaRPr lang="en-US" dirty="0">
              <a:solidFill>
                <a:srgbClr val="000000"/>
              </a:solidFill>
              <a:latin typeface="+mj-lt"/>
            </a:endParaRPr>
          </a:p>
          <a:p>
            <a:pPr marL="0" indent="0">
              <a:lnSpc>
                <a:spcPct val="110000"/>
              </a:lnSpc>
              <a:buNone/>
            </a:pPr>
            <a:r>
              <a:rPr lang="ru-RU" dirty="0" smtClean="0">
                <a:solidFill>
                  <a:srgbClr val="000000"/>
                </a:solidFill>
                <a:latin typeface="+mj-lt"/>
              </a:rPr>
              <a:t>«Человек с двоящимися мыслями не тверд во всех путях </a:t>
            </a:r>
            <a:r>
              <a:rPr lang="ru-RU" dirty="0" smtClean="0">
                <a:solidFill>
                  <a:srgbClr val="000000"/>
                </a:solidFill>
                <a:latin typeface="+mj-lt"/>
              </a:rPr>
              <a:t>своих»</a:t>
            </a:r>
          </a:p>
          <a:p>
            <a:pPr marL="0" indent="0">
              <a:lnSpc>
                <a:spcPct val="110000"/>
              </a:lnSpc>
              <a:buNone/>
            </a:pPr>
            <a:r>
              <a:rPr lang="en-US" dirty="0" smtClean="0">
                <a:solidFill>
                  <a:srgbClr val="000000"/>
                </a:solidFill>
                <a:latin typeface="+mj-lt"/>
              </a:rPr>
              <a:t>—</a:t>
            </a:r>
            <a:r>
              <a:rPr lang="ru-RU" dirty="0" smtClean="0">
                <a:solidFill>
                  <a:srgbClr val="000000"/>
                </a:solidFill>
                <a:latin typeface="+mj-lt"/>
              </a:rPr>
              <a:t>Иакова</a:t>
            </a:r>
            <a:r>
              <a:rPr lang="en-US" dirty="0" smtClean="0">
                <a:solidFill>
                  <a:srgbClr val="000000"/>
                </a:solidFill>
                <a:latin typeface="+mj-lt"/>
              </a:rPr>
              <a:t>1:8</a:t>
            </a:r>
            <a:endParaRPr lang="en-US" dirty="0">
              <a:solidFill>
                <a:srgbClr val="000000"/>
              </a:solidFill>
              <a:latin typeface="+mj-lt"/>
            </a:endParaRPr>
          </a:p>
          <a:p>
            <a:pPr marL="0" indent="0">
              <a:lnSpc>
                <a:spcPct val="110000"/>
              </a:lnSpc>
              <a:buNone/>
            </a:pPr>
            <a:endParaRPr lang="en-US" sz="2400" dirty="0">
              <a:solidFill>
                <a:srgbClr val="000000"/>
              </a:solidFill>
            </a:endParaRPr>
          </a:p>
        </p:txBody>
      </p:sp>
    </p:spTree>
    <p:extLst>
      <p:ext uri="{BB962C8B-B14F-4D97-AF65-F5344CB8AC3E}">
        <p14:creationId xmlns:p14="http://schemas.microsoft.com/office/powerpoint/2010/main" xmlns="" val="2486678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7725-4710-FC48-A860-23C187549DDF}"/>
              </a:ext>
            </a:extLst>
          </p:cNvPr>
          <p:cNvSpPr>
            <a:spLocks noGrp="1"/>
          </p:cNvSpPr>
          <p:nvPr>
            <p:ph type="title"/>
          </p:nvPr>
        </p:nvSpPr>
        <p:spPr>
          <a:xfrm>
            <a:off x="367939" y="2651129"/>
            <a:ext cx="5120114" cy="3671290"/>
          </a:xfrm>
        </p:spPr>
        <p:txBody>
          <a:bodyPr>
            <a:normAutofit/>
          </a:bodyPr>
          <a:lstStyle/>
          <a:p>
            <a:pPr marL="0" indent="0" algn="ctr">
              <a:lnSpc>
                <a:spcPct val="100000"/>
              </a:lnSpc>
            </a:pPr>
            <a:r>
              <a:rPr lang="ru-RU" sz="2800" dirty="0" smtClean="0"/>
              <a:t>«</a:t>
            </a:r>
            <a:r>
              <a:rPr lang="ru-RU" sz="2800" dirty="0" smtClean="0"/>
              <a:t>Надейся на Господа всем сердцем твоим, и не полагайся на разум </a:t>
            </a:r>
            <a:r>
              <a:rPr lang="ru-RU" sz="2800" dirty="0" smtClean="0"/>
              <a:t>твой» </a:t>
            </a:r>
            <a:r>
              <a:rPr lang="en-US" sz="2800" dirty="0"/>
              <a:t/>
            </a:r>
            <a:br>
              <a:rPr lang="en-US" sz="2800" dirty="0"/>
            </a:br>
            <a:r>
              <a:rPr lang="en-US" sz="2400" dirty="0" smtClean="0"/>
              <a:t>—</a:t>
            </a:r>
            <a:r>
              <a:rPr lang="ru-RU" sz="2400" dirty="0" smtClean="0"/>
              <a:t>Притчи </a:t>
            </a:r>
            <a:r>
              <a:rPr lang="en-US" sz="2400" dirty="0" smtClean="0"/>
              <a:t>3:5</a:t>
            </a:r>
            <a:r>
              <a:rPr lang="en-US" sz="2800" dirty="0"/>
              <a:t/>
            </a:r>
            <a:br>
              <a:rPr lang="en-US" sz="2800" dirty="0"/>
            </a:br>
            <a:endParaRPr lang="en-US" sz="2800" dirty="0"/>
          </a:p>
        </p:txBody>
      </p:sp>
      <p:cxnSp>
        <p:nvCxnSpPr>
          <p:cNvPr id="16" name="Straight Arrow Connector 15">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E2726FE7-385E-4243-A512-06179ABFACF7}"/>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itle 1">
            <a:extLst>
              <a:ext uri="{FF2B5EF4-FFF2-40B4-BE49-F238E27FC236}">
                <a16:creationId xmlns:a16="http://schemas.microsoft.com/office/drawing/2014/main" xmlns="" id="{90523D9F-CB39-7A47-9FDF-D5F5A6531714}"/>
              </a:ext>
            </a:extLst>
          </p:cNvPr>
          <p:cNvSpPr txBox="1">
            <a:spLocks/>
          </p:cNvSpPr>
          <p:nvPr/>
        </p:nvSpPr>
        <p:spPr>
          <a:xfrm>
            <a:off x="1460862" y="14449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b="1" dirty="0" smtClean="0">
                <a:latin typeface="Avenir Next" panose="020B0503020202020204" pitchFamily="34" charset="0"/>
              </a:rPr>
              <a:t>ДОВЕРЯЙТЕ ЕМУ</a:t>
            </a:r>
            <a:endParaRPr lang="en-US" sz="3600" b="1" dirty="0">
              <a:latin typeface="Avenir Next" panose="020B0503020202020204" pitchFamily="34" charset="0"/>
            </a:endParaRPr>
          </a:p>
        </p:txBody>
      </p:sp>
    </p:spTree>
    <p:extLst>
      <p:ext uri="{BB962C8B-B14F-4D97-AF65-F5344CB8AC3E}">
        <p14:creationId xmlns:p14="http://schemas.microsoft.com/office/powerpoint/2010/main" xmlns="" val="87134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206382DE-B0E2-CD4E-AA71-B206E9FF9237}"/>
              </a:ext>
            </a:extLst>
          </p:cNvPr>
          <p:cNvSpPr txBox="1"/>
          <p:nvPr/>
        </p:nvSpPr>
        <p:spPr>
          <a:xfrm>
            <a:off x="134210" y="2414329"/>
            <a:ext cx="5706150" cy="4258320"/>
          </a:xfrm>
          <a:prstGeom prst="rect">
            <a:avLst/>
          </a:prstGeom>
        </p:spPr>
        <p:txBody>
          <a:bodyPr vert="horz" lIns="91440" tIns="45720" rIns="91440" bIns="45720" rtlCol="0">
            <a:normAutofit fontScale="92500" lnSpcReduction="10000"/>
          </a:bodyPr>
          <a:lstStyle/>
          <a:p>
            <a:pPr algn="ctr">
              <a:lnSpc>
                <a:spcPct val="110000"/>
              </a:lnSpc>
              <a:spcAft>
                <a:spcPts val="600"/>
              </a:spcAft>
            </a:pPr>
            <a:r>
              <a:rPr lang="ru-RU" sz="2800" dirty="0" smtClean="0"/>
              <a:t>«</a:t>
            </a:r>
            <a:r>
              <a:rPr lang="ru-RU" sz="2800" dirty="0" smtClean="0"/>
              <a:t>Совершающие </a:t>
            </a:r>
            <a:r>
              <a:rPr lang="ru-RU" sz="2800" dirty="0" smtClean="0"/>
              <a:t>служение Господу нуждаются в намного более высоком, глубоком, широком опыте веры, чем многие даже могут себе представить. Многие из тех, кто уже являются членами огромной Божьей семьи, очень мало знают о том, что означает взирать на Его славу и изменяться от славы в </a:t>
            </a:r>
            <a:r>
              <a:rPr lang="ru-RU" sz="2800" dirty="0" smtClean="0"/>
              <a:t>славу</a:t>
            </a:r>
            <a:r>
              <a:rPr lang="ru-RU" sz="2800" dirty="0" smtClean="0"/>
              <a:t>»</a:t>
            </a:r>
            <a:endParaRPr lang="en-US" sz="2800" dirty="0"/>
          </a:p>
          <a:p>
            <a:pPr algn="ctr">
              <a:lnSpc>
                <a:spcPct val="90000"/>
              </a:lnSpc>
              <a:spcAft>
                <a:spcPts val="600"/>
              </a:spcAft>
            </a:pPr>
            <a:endParaRPr lang="en-US" dirty="0"/>
          </a:p>
          <a:p>
            <a:pPr algn="ctr">
              <a:lnSpc>
                <a:spcPct val="90000"/>
              </a:lnSpc>
              <a:spcAft>
                <a:spcPts val="600"/>
              </a:spcAft>
            </a:pPr>
            <a:r>
              <a:rPr lang="en-US" dirty="0" smtClean="0"/>
              <a:t>—</a:t>
            </a:r>
            <a:r>
              <a:rPr lang="ru-RU" dirty="0" err="1" smtClean="0"/>
              <a:t>Эллен</a:t>
            </a:r>
            <a:r>
              <a:rPr lang="ru-RU" dirty="0" smtClean="0"/>
              <a:t> Уайт. </a:t>
            </a:r>
            <a:r>
              <a:rPr lang="ru-RU" i="1" dirty="0" smtClean="0"/>
              <a:t>Служители Евангелия </a:t>
            </a:r>
            <a:r>
              <a:rPr lang="ru-RU" dirty="0" smtClean="0"/>
              <a:t>(1915), с. 274.3.</a:t>
            </a:r>
            <a:endParaRPr lang="en-US" dirty="0"/>
          </a:p>
        </p:txBody>
      </p:sp>
      <p:pic>
        <p:nvPicPr>
          <p:cNvPr id="3" name="Picture 2">
            <a:extLst>
              <a:ext uri="{FF2B5EF4-FFF2-40B4-BE49-F238E27FC236}">
                <a16:creationId xmlns:a16="http://schemas.microsoft.com/office/drawing/2014/main" xmlns="" id="{8C2EC3CD-2349-AC4E-B46B-BF7D4C274CE5}"/>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2041902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2B705F9-8EFC-484A-818A-EC00F8F0C1E7}"/>
              </a:ext>
            </a:extLst>
          </p:cNvPr>
          <p:cNvSpPr>
            <a:spLocks noGrp="1"/>
          </p:cNvSpPr>
          <p:nvPr>
            <p:ph type="title"/>
          </p:nvPr>
        </p:nvSpPr>
        <p:spPr>
          <a:xfrm>
            <a:off x="550816" y="1188088"/>
            <a:ext cx="5120114" cy="1692794"/>
          </a:xfrm>
        </p:spPr>
        <p:txBody>
          <a:bodyPr>
            <a:normAutofit/>
          </a:bodyPr>
          <a:lstStyle/>
          <a:p>
            <a:r>
              <a:rPr lang="ru-RU" sz="3600" b="1" dirty="0" smtClean="0">
                <a:latin typeface="Avenir Next" panose="020B0503020202020204" pitchFamily="34" charset="0"/>
              </a:rPr>
              <a:t>ПОСЛЕДСТВИЯ</a:t>
            </a:r>
            <a:endParaRPr lang="en-US" sz="3600" b="1" dirty="0">
              <a:latin typeface="Avenir Next" panose="020B0503020202020204" pitchFamily="34" charset="0"/>
            </a:endParaRPr>
          </a:p>
        </p:txBody>
      </p:sp>
      <p:cxnSp>
        <p:nvCxnSpPr>
          <p:cNvPr id="12" name="Straight Arrow Connector 11">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xmlns="" id="{E4476E66-6D50-914F-A604-94DE5B6BEDAA}"/>
              </a:ext>
            </a:extLst>
          </p:cNvPr>
          <p:cNvSpPr>
            <a:spLocks noGrp="1"/>
          </p:cNvSpPr>
          <p:nvPr>
            <p:ph idx="1"/>
          </p:nvPr>
        </p:nvSpPr>
        <p:spPr>
          <a:xfrm>
            <a:off x="655321" y="2274586"/>
            <a:ext cx="5120113" cy="3462228"/>
          </a:xfrm>
        </p:spPr>
        <p:txBody>
          <a:bodyPr>
            <a:normAutofit lnSpcReduction="10000"/>
          </a:bodyPr>
          <a:lstStyle/>
          <a:p>
            <a:pPr marL="0" indent="0">
              <a:buNone/>
            </a:pPr>
            <a:endParaRPr lang="en-US" sz="2400" dirty="0"/>
          </a:p>
          <a:p>
            <a:pPr marL="0" indent="0">
              <a:buNone/>
            </a:pPr>
            <a:r>
              <a:rPr lang="ru-RU" sz="3200" b="1" cap="small" dirty="0" smtClean="0">
                <a:solidFill>
                  <a:srgbClr val="002060"/>
                </a:solidFill>
              </a:rPr>
              <a:t>Ученичество не предполагает </a:t>
            </a:r>
            <a:r>
              <a:rPr lang="ru-RU" sz="3200" dirty="0" smtClean="0">
                <a:solidFill>
                  <a:srgbClr val="002060"/>
                </a:solidFill>
              </a:rPr>
              <a:t>отсутствие возможности </a:t>
            </a:r>
            <a:r>
              <a:rPr lang="ru-RU" sz="3200" b="1" dirty="0" smtClean="0">
                <a:solidFill>
                  <a:srgbClr val="002060"/>
                </a:solidFill>
              </a:rPr>
              <a:t>оглянуться назад </a:t>
            </a:r>
            <a:r>
              <a:rPr lang="ru-RU" sz="3200" dirty="0" smtClean="0">
                <a:solidFill>
                  <a:srgbClr val="002060"/>
                </a:solidFill>
              </a:rPr>
              <a:t>и потерять из виду Иисуса или невозможности </a:t>
            </a:r>
            <a:r>
              <a:rPr lang="ru-RU" sz="3200" b="1" dirty="0" smtClean="0">
                <a:solidFill>
                  <a:srgbClr val="002060"/>
                </a:solidFill>
              </a:rPr>
              <a:t>потерять</a:t>
            </a:r>
            <a:r>
              <a:rPr lang="ru-RU" sz="3200" dirty="0" smtClean="0">
                <a:solidFill>
                  <a:srgbClr val="002060"/>
                </a:solidFill>
              </a:rPr>
              <a:t> доверие и, в конечном итоге, </a:t>
            </a:r>
            <a:r>
              <a:rPr lang="ru-RU" sz="3200" dirty="0" smtClean="0">
                <a:solidFill>
                  <a:srgbClr val="002060"/>
                </a:solidFill>
              </a:rPr>
              <a:t>спасение. </a:t>
            </a:r>
          </a:p>
          <a:p>
            <a:pPr marL="0" indent="0">
              <a:buNone/>
            </a:pPr>
            <a:endParaRPr lang="en-US" sz="3200" dirty="0">
              <a:solidFill>
                <a:srgbClr val="002060"/>
              </a:solidFill>
            </a:endParaRPr>
          </a:p>
        </p:txBody>
      </p:sp>
      <p:pic>
        <p:nvPicPr>
          <p:cNvPr id="4" name="Picture 3">
            <a:extLst>
              <a:ext uri="{FF2B5EF4-FFF2-40B4-BE49-F238E27FC236}">
                <a16:creationId xmlns:a16="http://schemas.microsoft.com/office/drawing/2014/main" xmlns="" id="{916EE5F2-72AF-5F48-983F-BBBD5D361693}"/>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1320434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6B56C-5281-DE43-A9CA-8C138A22D512}"/>
              </a:ext>
            </a:extLst>
          </p:cNvPr>
          <p:cNvSpPr>
            <a:spLocks noGrp="1"/>
          </p:cNvSpPr>
          <p:nvPr>
            <p:ph type="title"/>
          </p:nvPr>
        </p:nvSpPr>
        <p:spPr>
          <a:xfrm>
            <a:off x="4926241" y="890528"/>
            <a:ext cx="7226570" cy="1286160"/>
          </a:xfrm>
        </p:spPr>
        <p:txBody>
          <a:bodyPr anchor="b">
            <a:normAutofit/>
          </a:bodyPr>
          <a:lstStyle/>
          <a:p>
            <a:r>
              <a:rPr lang="ru-RU" sz="3200" dirty="0" smtClean="0">
                <a:latin typeface="Avenir Next" panose="020B0503020202020204" pitchFamily="34" charset="0"/>
              </a:rPr>
              <a:t>ИСТИННОЕ УЧЕНИЧЕСТВО </a:t>
            </a:r>
            <a:r>
              <a:rPr lang="ru-RU" sz="3200" b="1" dirty="0" smtClean="0">
                <a:latin typeface="Avenir Next" panose="020B0503020202020204" pitchFamily="34" charset="0"/>
              </a:rPr>
              <a:t>ТРЕБУЕТ ОТ НАС:</a:t>
            </a:r>
            <a:endParaRPr lang="en-US" sz="3200" b="1" dirty="0">
              <a:latin typeface="Avenir Next" panose="020B0503020202020204" pitchFamily="34" charset="0"/>
            </a:endParaRPr>
          </a:p>
        </p:txBody>
      </p:sp>
      <p:pic>
        <p:nvPicPr>
          <p:cNvPr id="4" name="Picture 3">
            <a:extLst>
              <a:ext uri="{FF2B5EF4-FFF2-40B4-BE49-F238E27FC236}">
                <a16:creationId xmlns:a16="http://schemas.microsoft.com/office/drawing/2014/main" xmlns="" id="{0929C25F-C74A-F845-8256-599DFCEDDA20}"/>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b="-1"/>
          <a:stretch/>
        </p:blipFill>
        <p:spPr>
          <a:xfrm>
            <a:off x="20" y="10"/>
            <a:ext cx="4635571" cy="6857990"/>
          </a:xfrm>
          <a:prstGeom prst="rect">
            <a:avLst/>
          </a:prstGeom>
          <a:effectLst/>
        </p:spPr>
      </p:pic>
      <p:cxnSp>
        <p:nvCxnSpPr>
          <p:cNvPr id="15"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A8573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4BF452DC-39AF-024F-991B-CF05830665EF}"/>
              </a:ext>
            </a:extLst>
          </p:cNvPr>
          <p:cNvSpPr>
            <a:spLocks noGrp="1"/>
          </p:cNvSpPr>
          <p:nvPr>
            <p:ph idx="1"/>
          </p:nvPr>
        </p:nvSpPr>
        <p:spPr>
          <a:xfrm>
            <a:off x="5080934" y="2314833"/>
            <a:ext cx="6586489" cy="4234249"/>
          </a:xfrm>
        </p:spPr>
        <p:txBody>
          <a:bodyPr>
            <a:noAutofit/>
          </a:bodyPr>
          <a:lstStyle/>
          <a:p>
            <a:r>
              <a:rPr lang="ru-RU" sz="2400" dirty="0" smtClean="0"/>
              <a:t>Ответить на призыв Иисуса решительно и охотно, потому что нет места для сомнений.</a:t>
            </a:r>
          </a:p>
          <a:p>
            <a:r>
              <a:rPr lang="ru-RU" sz="2400" dirty="0" smtClean="0"/>
              <a:t>Следовать </a:t>
            </a:r>
            <a:r>
              <a:rPr lang="ru-RU" sz="2400" dirty="0" smtClean="0"/>
              <a:t>в послушании - вплоть до страданий и жертвы.</a:t>
            </a:r>
          </a:p>
          <a:p>
            <a:r>
              <a:rPr lang="ru-RU" sz="2400" dirty="0" smtClean="0"/>
              <a:t>Полностью </a:t>
            </a:r>
            <a:r>
              <a:rPr lang="ru-RU" sz="2400" dirty="0" smtClean="0"/>
              <a:t>доверять Господу с верой, не оставляющей места для сомнений.</a:t>
            </a:r>
          </a:p>
          <a:p>
            <a:r>
              <a:rPr lang="ru-RU" sz="2400" dirty="0" smtClean="0"/>
              <a:t>Сделать </a:t>
            </a:r>
            <a:r>
              <a:rPr lang="ru-RU" sz="2400" dirty="0" smtClean="0"/>
              <a:t>отношения с Господом первоочередной задачей - это ежедневная молитва и изучение Божьего Слова.</a:t>
            </a:r>
          </a:p>
          <a:p>
            <a:r>
              <a:rPr lang="ru-RU" sz="2400" dirty="0" smtClean="0"/>
              <a:t>Отказываться </a:t>
            </a:r>
            <a:r>
              <a:rPr lang="ru-RU" sz="2400" dirty="0" smtClean="0"/>
              <a:t>от мирских удовольствий, которые заставляют нас смотреть назад, а не вперед.</a:t>
            </a:r>
            <a:endParaRPr lang="ru-RU" sz="2400" dirty="0"/>
          </a:p>
        </p:txBody>
      </p:sp>
    </p:spTree>
    <p:extLst>
      <p:ext uri="{BB962C8B-B14F-4D97-AF65-F5344CB8AC3E}">
        <p14:creationId xmlns:p14="http://schemas.microsoft.com/office/powerpoint/2010/main" xmlns="" val="3845365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97DE1AD-8F2C-5246-BADC-F36319B2A348}"/>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724CD679-7405-4CD3-A92A-9469F279A5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EAC1970-0AF9-B643-BF9B-DD117898F150}"/>
              </a:ext>
            </a:extLst>
          </p:cNvPr>
          <p:cNvSpPr>
            <a:spLocks noGrp="1"/>
          </p:cNvSpPr>
          <p:nvPr>
            <p:ph type="title"/>
          </p:nvPr>
        </p:nvSpPr>
        <p:spPr>
          <a:xfrm>
            <a:off x="594805" y="640263"/>
            <a:ext cx="5221266" cy="1344975"/>
          </a:xfrm>
        </p:spPr>
        <p:txBody>
          <a:bodyPr>
            <a:normAutofit/>
          </a:bodyPr>
          <a:lstStyle/>
          <a:p>
            <a:r>
              <a:rPr lang="ru-RU" sz="3200" dirty="0" smtClean="0">
                <a:latin typeface="Avenir Next" panose="020B0503020202020204" pitchFamily="34" charset="0"/>
              </a:rPr>
              <a:t>ВОПРОСЫ</a:t>
            </a:r>
            <a:r>
              <a:rPr lang="en-US" sz="3200" dirty="0" smtClean="0">
                <a:latin typeface="Avenir Next" panose="020B0503020202020204" pitchFamily="34" charset="0"/>
              </a:rPr>
              <a:t> </a:t>
            </a:r>
            <a:r>
              <a:rPr lang="ru-RU" sz="3200" b="1" dirty="0" smtClean="0">
                <a:latin typeface="Avenir Next" panose="020B0503020202020204" pitchFamily="34" charset="0"/>
              </a:rPr>
              <a:t>ДЛЯ САМОПРОВЕРКИ</a:t>
            </a:r>
            <a:endParaRPr lang="en-US" sz="32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CBBDD103-29EC-F043-A3F1-4066B17294AB}"/>
              </a:ext>
            </a:extLst>
          </p:cNvPr>
          <p:cNvSpPr>
            <a:spLocks noGrp="1"/>
          </p:cNvSpPr>
          <p:nvPr>
            <p:ph idx="1"/>
          </p:nvPr>
        </p:nvSpPr>
        <p:spPr>
          <a:xfrm>
            <a:off x="594110" y="2121763"/>
            <a:ext cx="5235490" cy="3773010"/>
          </a:xfrm>
        </p:spPr>
        <p:txBody>
          <a:bodyPr>
            <a:normAutofit/>
          </a:bodyPr>
          <a:lstStyle/>
          <a:p>
            <a:r>
              <a:rPr lang="ru-RU" sz="2400" dirty="0" smtClean="0"/>
              <a:t>Какие </a:t>
            </a:r>
            <a:r>
              <a:rPr lang="ru-RU" sz="2400" dirty="0" smtClean="0"/>
              <a:t>удобства или материальные блага я ставлю превыше Господа в своей жизни?</a:t>
            </a:r>
          </a:p>
          <a:p>
            <a:r>
              <a:rPr lang="ru-RU" sz="2400" dirty="0" smtClean="0"/>
              <a:t>Какие </a:t>
            </a:r>
            <a:r>
              <a:rPr lang="ru-RU" sz="2400" dirty="0" smtClean="0"/>
              <a:t>отношения для меня важнее, чем отношения со Христом?</a:t>
            </a:r>
          </a:p>
          <a:p>
            <a:r>
              <a:rPr lang="ru-RU" sz="2400" dirty="0" smtClean="0"/>
              <a:t>На </a:t>
            </a:r>
            <a:r>
              <a:rPr lang="ru-RU" sz="2400" dirty="0" smtClean="0"/>
              <a:t>кого или на что я возлагаю свои надежды </a:t>
            </a:r>
            <a:r>
              <a:rPr lang="ru-RU" sz="2400" dirty="0" smtClean="0"/>
              <a:t>в отношении своего благополучия </a:t>
            </a:r>
            <a:r>
              <a:rPr lang="ru-RU" sz="2400" dirty="0" smtClean="0"/>
              <a:t>и </a:t>
            </a:r>
            <a:r>
              <a:rPr lang="ru-RU" sz="2400" dirty="0" smtClean="0"/>
              <a:t>безопасности?</a:t>
            </a: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xmlns="" val="1643044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5576E82-7F71-F846-82D2-1246D2B374B3}"/>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20" y="10"/>
            <a:ext cx="12191980" cy="6857990"/>
          </a:xfrm>
          <a:prstGeom prst="rect">
            <a:avLst/>
          </a:prstGeom>
        </p:spPr>
      </p:pic>
      <p:sp>
        <p:nvSpPr>
          <p:cNvPr id="23" name="Freeform: Shape 22">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FF10F5FD-3899-144A-8C09-3CD854EC2546}"/>
              </a:ext>
            </a:extLst>
          </p:cNvPr>
          <p:cNvSpPr>
            <a:spLocks noGrp="1"/>
          </p:cNvSpPr>
          <p:nvPr>
            <p:ph idx="1"/>
          </p:nvPr>
        </p:nvSpPr>
        <p:spPr>
          <a:xfrm>
            <a:off x="415737" y="836025"/>
            <a:ext cx="4104011" cy="3757750"/>
          </a:xfrm>
        </p:spPr>
        <p:txBody>
          <a:bodyPr anchor="t">
            <a:normAutofit fontScale="92500"/>
          </a:bodyPr>
          <a:lstStyle/>
          <a:p>
            <a:pPr marL="0" indent="0" algn="ctr">
              <a:lnSpc>
                <a:spcPct val="150000"/>
              </a:lnSpc>
              <a:buNone/>
            </a:pPr>
            <a:r>
              <a:rPr lang="ru-RU" sz="2400" cap="all" dirty="0" smtClean="0">
                <a:latin typeface="Avenir Next" panose="020B0503020202020204" pitchFamily="34" charset="0"/>
              </a:rPr>
              <a:t>Да благословит вас Бог во время искренней молитвы об излитии Святого Духа в ответ на наше посвящение </a:t>
            </a:r>
            <a:r>
              <a:rPr lang="ru-RU" sz="2400" b="1" cap="all" dirty="0" smtClean="0">
                <a:latin typeface="Avenir Next" panose="020B0503020202020204" pitchFamily="34" charset="0"/>
              </a:rPr>
              <a:t>истинному </a:t>
            </a:r>
            <a:r>
              <a:rPr lang="ru-RU" sz="2400" b="1" cap="all" dirty="0" smtClean="0">
                <a:latin typeface="Avenir Next" panose="020B0503020202020204" pitchFamily="34" charset="0"/>
              </a:rPr>
              <a:t>ученичеству</a:t>
            </a:r>
            <a:r>
              <a:rPr lang="ru-RU" sz="2400" cap="all" dirty="0" smtClean="0">
                <a:latin typeface="Avenir Next" panose="020B0503020202020204" pitchFamily="34" charset="0"/>
              </a:rPr>
              <a:t>.</a:t>
            </a:r>
          </a:p>
          <a:p>
            <a:pPr marL="0" indent="0" algn="ctr">
              <a:lnSpc>
                <a:spcPct val="150000"/>
              </a:lnSpc>
              <a:buNone/>
            </a:pPr>
            <a:endParaRPr lang="en-US" sz="2400" dirty="0">
              <a:latin typeface="Avenir Next" panose="020B0503020202020204" pitchFamily="34" charset="0"/>
            </a:endParaRPr>
          </a:p>
        </p:txBody>
      </p:sp>
    </p:spTree>
    <p:extLst>
      <p:ext uri="{BB962C8B-B14F-4D97-AF65-F5344CB8AC3E}">
        <p14:creationId xmlns:p14="http://schemas.microsoft.com/office/powerpoint/2010/main" xmlns="" val="170625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2F7B7-766B-444C-9238-FCBAEA4CB23C}"/>
              </a:ext>
            </a:extLst>
          </p:cNvPr>
          <p:cNvSpPr>
            <a:spLocks noGrp="1"/>
          </p:cNvSpPr>
          <p:nvPr>
            <p:ph type="title"/>
          </p:nvPr>
        </p:nvSpPr>
        <p:spPr>
          <a:xfrm>
            <a:off x="655320" y="1240198"/>
            <a:ext cx="5120114" cy="1692794"/>
          </a:xfrm>
        </p:spPr>
        <p:txBody>
          <a:bodyPr>
            <a:normAutofit/>
          </a:bodyPr>
          <a:lstStyle/>
          <a:p>
            <a:r>
              <a:rPr lang="ru-RU" sz="3200" b="1" dirty="0" smtClean="0"/>
              <a:t>Луки </a:t>
            </a:r>
            <a:r>
              <a:rPr lang="en-US" sz="3200" b="1" dirty="0" smtClean="0"/>
              <a:t>9:57-62</a:t>
            </a:r>
            <a:endParaRPr lang="en-US" sz="3200" b="1" dirty="0"/>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3D12C37-5CBE-B045-9BA7-1A7A54CE0A24}"/>
              </a:ext>
            </a:extLst>
          </p:cNvPr>
          <p:cNvSpPr>
            <a:spLocks noGrp="1"/>
          </p:cNvSpPr>
          <p:nvPr>
            <p:ph idx="1"/>
          </p:nvPr>
        </p:nvSpPr>
        <p:spPr>
          <a:xfrm>
            <a:off x="655321" y="2692601"/>
            <a:ext cx="5340530" cy="3658772"/>
          </a:xfrm>
        </p:spPr>
        <p:txBody>
          <a:bodyPr>
            <a:normAutofit lnSpcReduction="10000"/>
          </a:bodyPr>
          <a:lstStyle/>
          <a:p>
            <a:pPr>
              <a:buNone/>
            </a:pPr>
            <a:r>
              <a:rPr lang="en-US" baseline="30000" dirty="0" smtClean="0">
                <a:cs typeface="Times New Roman" panose="02020603050405020304" pitchFamily="18" charset="0"/>
              </a:rPr>
              <a:t>57</a:t>
            </a:r>
            <a:r>
              <a:rPr lang="ru-RU" i="1" dirty="0" smtClean="0"/>
              <a:t> </a:t>
            </a:r>
            <a:r>
              <a:rPr lang="ru-RU" dirty="0" smtClean="0"/>
              <a:t>Случилось, что, когда они были в пути, некто сказал Ему: Господи! я пойду за Тобою, куда бы Ты ни пошел.</a:t>
            </a:r>
          </a:p>
          <a:p>
            <a:pPr>
              <a:buNone/>
            </a:pPr>
            <a:r>
              <a:rPr lang="ru-RU" baseline="30000" dirty="0" smtClean="0">
                <a:cs typeface="Times New Roman" panose="02020603050405020304" pitchFamily="18" charset="0"/>
              </a:rPr>
              <a:t>58</a:t>
            </a:r>
            <a:r>
              <a:rPr lang="ru-RU" dirty="0" smtClean="0"/>
              <a:t> </a:t>
            </a:r>
            <a:r>
              <a:rPr lang="ru-RU" dirty="0" smtClean="0"/>
              <a:t>Иисус сказал ему: лисицы имеют норы, и птицы небесные — гнезда; а Сын Человеческий не имеет, где приклонить голову.</a:t>
            </a:r>
          </a:p>
          <a:p>
            <a:pPr marL="0" indent="0">
              <a:buNone/>
            </a:pPr>
            <a:endParaRPr lang="en-US" dirty="0"/>
          </a:p>
        </p:txBody>
      </p:sp>
      <p:pic>
        <p:nvPicPr>
          <p:cNvPr id="4" name="Picture 3">
            <a:extLst>
              <a:ext uri="{FF2B5EF4-FFF2-40B4-BE49-F238E27FC236}">
                <a16:creationId xmlns:a16="http://schemas.microsoft.com/office/drawing/2014/main" xmlns="" id="{E89F000A-1BA2-A746-9D0D-1A5FF1796F19}"/>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201409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2F7B7-766B-444C-9238-FCBAEA4CB23C}"/>
              </a:ext>
            </a:extLst>
          </p:cNvPr>
          <p:cNvSpPr>
            <a:spLocks noGrp="1"/>
          </p:cNvSpPr>
          <p:nvPr>
            <p:ph type="title"/>
          </p:nvPr>
        </p:nvSpPr>
        <p:spPr>
          <a:xfrm>
            <a:off x="655320" y="1305653"/>
            <a:ext cx="5120114" cy="1692794"/>
          </a:xfrm>
        </p:spPr>
        <p:txBody>
          <a:bodyPr>
            <a:normAutofit/>
          </a:bodyPr>
          <a:lstStyle/>
          <a:p>
            <a:r>
              <a:rPr lang="ru-RU" sz="3200" b="1" dirty="0" smtClean="0"/>
              <a:t>Луки </a:t>
            </a:r>
            <a:r>
              <a:rPr lang="en-US" sz="3200" b="1" dirty="0" smtClean="0"/>
              <a:t>9:57-62</a:t>
            </a:r>
            <a:endParaRPr lang="en-US" sz="3200" b="1" dirty="0"/>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3D12C37-5CBE-B045-9BA7-1A7A54CE0A24}"/>
              </a:ext>
            </a:extLst>
          </p:cNvPr>
          <p:cNvSpPr>
            <a:spLocks noGrp="1"/>
          </p:cNvSpPr>
          <p:nvPr>
            <p:ph idx="1"/>
          </p:nvPr>
        </p:nvSpPr>
        <p:spPr>
          <a:xfrm>
            <a:off x="628650" y="2731789"/>
            <a:ext cx="5120113" cy="3590633"/>
          </a:xfrm>
        </p:spPr>
        <p:txBody>
          <a:bodyPr>
            <a:normAutofit/>
          </a:bodyPr>
          <a:lstStyle/>
          <a:p>
            <a:pPr marL="0" indent="0">
              <a:buNone/>
            </a:pPr>
            <a:r>
              <a:rPr lang="en-US" baseline="30000" dirty="0" smtClean="0">
                <a:cs typeface="Times New Roman" panose="02020603050405020304" pitchFamily="18" charset="0"/>
              </a:rPr>
              <a:t>59</a:t>
            </a:r>
            <a:r>
              <a:rPr lang="ru-RU" dirty="0" smtClean="0">
                <a:cs typeface="Times New Roman" panose="02020603050405020304" pitchFamily="18" charset="0"/>
              </a:rPr>
              <a:t>А </a:t>
            </a:r>
            <a:r>
              <a:rPr lang="ru-RU" dirty="0" smtClean="0">
                <a:cs typeface="Times New Roman" panose="02020603050405020304" pitchFamily="18" charset="0"/>
              </a:rPr>
              <a:t>другому сказал: следуй за Мною. Тот сказал: Господи! позволь мне прежде пойти и похоронить отца </a:t>
            </a:r>
            <a:r>
              <a:rPr lang="ru-RU" dirty="0" smtClean="0">
                <a:cs typeface="Times New Roman" panose="02020603050405020304" pitchFamily="18" charset="0"/>
              </a:rPr>
              <a:t>моего.</a:t>
            </a:r>
            <a:endParaRPr lang="en-US" dirty="0">
              <a:cs typeface="Times New Roman" panose="02020603050405020304" pitchFamily="18" charset="0"/>
            </a:endParaRPr>
          </a:p>
          <a:p>
            <a:pPr marL="0" indent="0">
              <a:buNone/>
            </a:pPr>
            <a:r>
              <a:rPr lang="en-US" baseline="30000" dirty="0" smtClean="0">
                <a:cs typeface="Times New Roman" panose="02020603050405020304" pitchFamily="18" charset="0"/>
              </a:rPr>
              <a:t>60</a:t>
            </a:r>
            <a:r>
              <a:rPr lang="ru-RU" dirty="0" smtClean="0">
                <a:cs typeface="Times New Roman" panose="02020603050405020304" pitchFamily="18" charset="0"/>
              </a:rPr>
              <a:t>Но </a:t>
            </a:r>
            <a:r>
              <a:rPr lang="ru-RU" dirty="0" smtClean="0">
                <a:cs typeface="Times New Roman" panose="02020603050405020304" pitchFamily="18" charset="0"/>
              </a:rPr>
              <a:t>Иисус сказал ему: предоставь мертвым погребать своих мертвецов, а ты иди, благовествуй Царствие </a:t>
            </a:r>
            <a:r>
              <a:rPr lang="ru-RU" dirty="0" smtClean="0">
                <a:cs typeface="Times New Roman" panose="02020603050405020304" pitchFamily="18" charset="0"/>
              </a:rPr>
              <a:t>Божие.</a:t>
            </a:r>
            <a:r>
              <a:rPr lang="en-US" dirty="0" smtClean="0">
                <a:cs typeface="Times New Roman" panose="02020603050405020304" pitchFamily="18" charset="0"/>
              </a:rPr>
              <a:t> </a:t>
            </a:r>
            <a:endParaRPr lang="en-US" dirty="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xmlns="" id="{16D1B24D-CC1D-0747-A23B-164933758767}"/>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20675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2F7B7-766B-444C-9238-FCBAEA4CB23C}"/>
              </a:ext>
            </a:extLst>
          </p:cNvPr>
          <p:cNvSpPr>
            <a:spLocks noGrp="1"/>
          </p:cNvSpPr>
          <p:nvPr>
            <p:ph type="title"/>
          </p:nvPr>
        </p:nvSpPr>
        <p:spPr>
          <a:xfrm>
            <a:off x="655320" y="1214212"/>
            <a:ext cx="5120114" cy="1692794"/>
          </a:xfrm>
        </p:spPr>
        <p:txBody>
          <a:bodyPr>
            <a:normAutofit/>
          </a:bodyPr>
          <a:lstStyle/>
          <a:p>
            <a:r>
              <a:rPr lang="ru-RU" sz="3600" b="1" dirty="0" smtClean="0"/>
              <a:t>Луки </a:t>
            </a:r>
            <a:r>
              <a:rPr lang="en-US" sz="3600" b="1" dirty="0" smtClean="0"/>
              <a:t>9:57-62</a:t>
            </a:r>
            <a:endParaRPr lang="en-US" sz="3600" b="1" dirty="0"/>
          </a:p>
        </p:txBody>
      </p:sp>
      <p:cxnSp>
        <p:nvCxnSpPr>
          <p:cNvPr id="16" name="Straight Arrow Connector 15">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3D12C37-5CBE-B045-9BA7-1A7A54CE0A24}"/>
              </a:ext>
            </a:extLst>
          </p:cNvPr>
          <p:cNvSpPr>
            <a:spLocks noGrp="1"/>
          </p:cNvSpPr>
          <p:nvPr>
            <p:ph idx="1"/>
          </p:nvPr>
        </p:nvSpPr>
        <p:spPr>
          <a:xfrm>
            <a:off x="551905" y="2531019"/>
            <a:ext cx="5120114" cy="3968636"/>
          </a:xfrm>
        </p:spPr>
        <p:txBody>
          <a:bodyPr>
            <a:normAutofit fontScale="92500" lnSpcReduction="20000"/>
          </a:bodyPr>
          <a:lstStyle/>
          <a:p>
            <a:pPr marL="0" indent="0">
              <a:lnSpc>
                <a:spcPct val="100000"/>
              </a:lnSpc>
              <a:buNone/>
            </a:pPr>
            <a:r>
              <a:rPr lang="en-US" sz="3000" baseline="30000" dirty="0" smtClean="0"/>
              <a:t>61</a:t>
            </a:r>
            <a:r>
              <a:rPr lang="ru-RU" sz="3000" dirty="0" smtClean="0"/>
              <a:t>Еще </a:t>
            </a:r>
            <a:r>
              <a:rPr lang="ru-RU" sz="3000" dirty="0" smtClean="0"/>
              <a:t>другой сказал: я пойду за Тобою, Господи! но прежде позволь мне проститься с домашними </a:t>
            </a:r>
            <a:r>
              <a:rPr lang="ru-RU" sz="3000" dirty="0" smtClean="0"/>
              <a:t>моими</a:t>
            </a:r>
            <a:r>
              <a:rPr lang="ru-RU" sz="3000" dirty="0" smtClean="0"/>
              <a:t>.</a:t>
            </a:r>
            <a:endParaRPr lang="en-US" sz="3000" dirty="0"/>
          </a:p>
          <a:p>
            <a:pPr marL="0" indent="0">
              <a:lnSpc>
                <a:spcPct val="100000"/>
              </a:lnSpc>
              <a:buNone/>
            </a:pPr>
            <a:endParaRPr lang="en-US" sz="3000" dirty="0"/>
          </a:p>
          <a:p>
            <a:pPr marL="0" indent="0">
              <a:lnSpc>
                <a:spcPct val="100000"/>
              </a:lnSpc>
              <a:buNone/>
            </a:pPr>
            <a:r>
              <a:rPr lang="en-US" sz="3000" baseline="30000" dirty="0" smtClean="0"/>
              <a:t>62</a:t>
            </a:r>
            <a:r>
              <a:rPr lang="ru-RU" sz="3200" dirty="0" smtClean="0"/>
              <a:t>Но </a:t>
            </a:r>
            <a:r>
              <a:rPr lang="ru-RU" sz="3200" dirty="0" smtClean="0"/>
              <a:t>Иисус сказал ему: никто, возложивший руку свою на плуг и озирающийся назад, не благонадежен для Царствия </a:t>
            </a:r>
            <a:r>
              <a:rPr lang="ru-RU" sz="3200" dirty="0" smtClean="0"/>
              <a:t>Божия.</a:t>
            </a:r>
            <a:r>
              <a:rPr lang="en-US" sz="3000" dirty="0" smtClean="0"/>
              <a:t> </a:t>
            </a:r>
            <a:endParaRPr lang="en-US" sz="3000" dirty="0"/>
          </a:p>
          <a:p>
            <a:pPr marL="0" indent="0">
              <a:buNone/>
            </a:pPr>
            <a:endParaRPr lang="en-US" dirty="0"/>
          </a:p>
        </p:txBody>
      </p:sp>
      <p:pic>
        <p:nvPicPr>
          <p:cNvPr id="4" name="Picture 3">
            <a:extLst>
              <a:ext uri="{FF2B5EF4-FFF2-40B4-BE49-F238E27FC236}">
                <a16:creationId xmlns:a16="http://schemas.microsoft.com/office/drawing/2014/main" xmlns="" id="{119389EC-D71B-0A4E-8196-C145C1668270}"/>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16400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52CE9-F386-CC46-B849-7AEE594DBF5A}"/>
              </a:ext>
            </a:extLst>
          </p:cNvPr>
          <p:cNvSpPr>
            <a:spLocks noGrp="1"/>
          </p:cNvSpPr>
          <p:nvPr>
            <p:ph type="title"/>
          </p:nvPr>
        </p:nvSpPr>
        <p:spPr>
          <a:xfrm>
            <a:off x="590005" y="1266464"/>
            <a:ext cx="5120114" cy="1692794"/>
          </a:xfrm>
        </p:spPr>
        <p:txBody>
          <a:bodyPr>
            <a:normAutofit/>
          </a:bodyPr>
          <a:lstStyle/>
          <a:p>
            <a:r>
              <a:rPr lang="ru-RU" sz="3600" b="1" dirty="0" smtClean="0">
                <a:latin typeface="Avenir Next" panose="020B0503020202020204" pitchFamily="34" charset="0"/>
              </a:rPr>
              <a:t>СЛЕДУЙ ЗА МНОЮ</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AA7D15A-7F44-404E-90D3-BA33F8AA1EEA}"/>
              </a:ext>
            </a:extLst>
          </p:cNvPr>
          <p:cNvSpPr>
            <a:spLocks noGrp="1"/>
          </p:cNvSpPr>
          <p:nvPr>
            <p:ph idx="1"/>
          </p:nvPr>
        </p:nvSpPr>
        <p:spPr>
          <a:xfrm>
            <a:off x="654232" y="2588097"/>
            <a:ext cx="5120113" cy="3462228"/>
          </a:xfrm>
        </p:spPr>
        <p:txBody>
          <a:bodyPr>
            <a:normAutofit fontScale="92500" lnSpcReduction="20000"/>
          </a:bodyPr>
          <a:lstStyle/>
          <a:p>
            <a:pPr marL="0" indent="0">
              <a:buNone/>
            </a:pPr>
            <a:r>
              <a:rPr lang="ru-RU" sz="2400" b="1" dirty="0" smtClean="0"/>
              <a:t>Стих</a:t>
            </a:r>
            <a:r>
              <a:rPr lang="en-US" sz="2400" b="1" dirty="0" smtClean="0"/>
              <a:t>57 </a:t>
            </a:r>
            <a:r>
              <a:rPr lang="ru-RU" sz="2400" dirty="0" smtClean="0"/>
              <a:t>Случай </a:t>
            </a:r>
            <a:r>
              <a:rPr lang="en-US" sz="2400" dirty="0" smtClean="0"/>
              <a:t>#1</a:t>
            </a:r>
            <a:r>
              <a:rPr lang="en-US" sz="2400" dirty="0"/>
              <a:t>: </a:t>
            </a:r>
          </a:p>
          <a:p>
            <a:pPr marL="0" indent="0">
              <a:buNone/>
            </a:pPr>
            <a:endParaRPr lang="en-US" sz="1800" dirty="0"/>
          </a:p>
          <a:p>
            <a:pPr marL="0" indent="0">
              <a:lnSpc>
                <a:spcPct val="100000"/>
              </a:lnSpc>
              <a:buNone/>
            </a:pPr>
            <a:r>
              <a:rPr lang="ru-RU" sz="3200" dirty="0" smtClean="0"/>
              <a:t>В первом случае мы сталкиваемся с человеком под действием </a:t>
            </a:r>
            <a:r>
              <a:rPr lang="ru-RU" sz="3200" b="1" dirty="0" smtClean="0">
                <a:solidFill>
                  <a:srgbClr val="C00000"/>
                </a:solidFill>
              </a:rPr>
              <a:t>необдуманного порыва</a:t>
            </a:r>
            <a:r>
              <a:rPr lang="ru-RU" sz="3200" i="1" dirty="0" smtClean="0"/>
              <a:t>. </a:t>
            </a:r>
            <a:endParaRPr lang="en-US" sz="3200" dirty="0">
              <a:solidFill>
                <a:srgbClr val="C00000"/>
              </a:solidFill>
            </a:endParaRPr>
          </a:p>
          <a:p>
            <a:pPr marL="0" indent="0">
              <a:lnSpc>
                <a:spcPct val="100000"/>
              </a:lnSpc>
              <a:buNone/>
            </a:pPr>
            <a:r>
              <a:rPr lang="ru-RU" sz="3200" dirty="0" smtClean="0"/>
              <a:t>Он хочет следовать за Иисусом, не дождавшись приглашения</a:t>
            </a:r>
            <a:r>
              <a:rPr lang="en-US" sz="3200" dirty="0" smtClean="0"/>
              <a:t>.</a:t>
            </a:r>
            <a:endParaRPr lang="en-US" sz="3200" dirty="0"/>
          </a:p>
        </p:txBody>
      </p:sp>
      <p:pic>
        <p:nvPicPr>
          <p:cNvPr id="4" name="Picture 3">
            <a:extLst>
              <a:ext uri="{FF2B5EF4-FFF2-40B4-BE49-F238E27FC236}">
                <a16:creationId xmlns:a16="http://schemas.microsoft.com/office/drawing/2014/main" xmlns="" id="{2E172910-7874-8046-A702-D5288FE64D0B}"/>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82035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52CE9-F386-CC46-B849-7AEE594DBF5A}"/>
              </a:ext>
            </a:extLst>
          </p:cNvPr>
          <p:cNvSpPr>
            <a:spLocks noGrp="1"/>
          </p:cNvSpPr>
          <p:nvPr>
            <p:ph type="title"/>
          </p:nvPr>
        </p:nvSpPr>
        <p:spPr>
          <a:xfrm>
            <a:off x="590005" y="1253399"/>
            <a:ext cx="5120114" cy="1692794"/>
          </a:xfrm>
        </p:spPr>
        <p:txBody>
          <a:bodyPr>
            <a:normAutofit/>
          </a:bodyPr>
          <a:lstStyle/>
          <a:p>
            <a:r>
              <a:rPr lang="ru-RU" sz="3600" b="1" dirty="0" smtClean="0">
                <a:latin typeface="Avenir Next" panose="020B0503020202020204" pitchFamily="34" charset="0"/>
              </a:rPr>
              <a:t>СЛЕДУЙ ЗА МНОЮ</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AA7D15A-7F44-404E-90D3-BA33F8AA1EEA}"/>
              </a:ext>
            </a:extLst>
          </p:cNvPr>
          <p:cNvSpPr>
            <a:spLocks noGrp="1"/>
          </p:cNvSpPr>
          <p:nvPr>
            <p:ph idx="1"/>
          </p:nvPr>
        </p:nvSpPr>
        <p:spPr>
          <a:xfrm>
            <a:off x="655321" y="2575033"/>
            <a:ext cx="5120113" cy="3936977"/>
          </a:xfrm>
        </p:spPr>
        <p:txBody>
          <a:bodyPr>
            <a:normAutofit fontScale="92500" lnSpcReduction="20000"/>
          </a:bodyPr>
          <a:lstStyle/>
          <a:p>
            <a:pPr marL="0" indent="0">
              <a:lnSpc>
                <a:spcPct val="100000"/>
              </a:lnSpc>
              <a:buNone/>
            </a:pPr>
            <a:r>
              <a:rPr lang="ru-RU" sz="2400" b="1" dirty="0" smtClean="0"/>
              <a:t>Стих </a:t>
            </a:r>
            <a:r>
              <a:rPr lang="en-US" sz="2400" b="1" dirty="0" smtClean="0"/>
              <a:t>59 </a:t>
            </a:r>
            <a:r>
              <a:rPr lang="ru-RU" sz="2400" dirty="0" smtClean="0"/>
              <a:t>Случай </a:t>
            </a:r>
            <a:r>
              <a:rPr lang="en-US" sz="2400" dirty="0" smtClean="0"/>
              <a:t>#2</a:t>
            </a:r>
            <a:r>
              <a:rPr lang="en-US" sz="2400" dirty="0"/>
              <a:t>: </a:t>
            </a:r>
          </a:p>
          <a:p>
            <a:pPr marL="0" indent="0">
              <a:lnSpc>
                <a:spcPct val="100000"/>
              </a:lnSpc>
              <a:buNone/>
            </a:pPr>
            <a:endParaRPr lang="en-US" sz="1100" dirty="0"/>
          </a:p>
          <a:p>
            <a:pPr marL="0" indent="0">
              <a:lnSpc>
                <a:spcPct val="100000"/>
              </a:lnSpc>
              <a:buNone/>
            </a:pPr>
            <a:r>
              <a:rPr lang="ru-RU" sz="3200" dirty="0" smtClean="0"/>
              <a:t>Этот человек страдает от </a:t>
            </a:r>
            <a:r>
              <a:rPr lang="en-US" sz="3200" dirty="0" smtClean="0"/>
              <a:t> </a:t>
            </a:r>
            <a:r>
              <a:rPr lang="ru-RU" sz="3200" b="1" dirty="0" smtClean="0">
                <a:solidFill>
                  <a:srgbClr val="C00000"/>
                </a:solidFill>
              </a:rPr>
              <a:t>конфликтующих обязательств</a:t>
            </a:r>
            <a:r>
              <a:rPr lang="en-US" sz="3200" b="1" dirty="0" smtClean="0">
                <a:solidFill>
                  <a:srgbClr val="C00000"/>
                </a:solidFill>
              </a:rPr>
              <a:t>.</a:t>
            </a:r>
            <a:r>
              <a:rPr lang="en-US" sz="3200" dirty="0" smtClean="0">
                <a:solidFill>
                  <a:srgbClr val="C00000"/>
                </a:solidFill>
              </a:rPr>
              <a:t> </a:t>
            </a:r>
            <a:endParaRPr lang="en-US" sz="3200" dirty="0">
              <a:solidFill>
                <a:srgbClr val="C00000"/>
              </a:solidFill>
            </a:endParaRPr>
          </a:p>
          <a:p>
            <a:pPr marL="0" indent="0">
              <a:lnSpc>
                <a:spcPct val="100000"/>
              </a:lnSpc>
              <a:buNone/>
            </a:pPr>
            <a:r>
              <a:rPr lang="ru-RU" sz="3200" dirty="0" smtClean="0"/>
              <a:t>Он чувствует сильное побуждение следовать за Христом, но его внимание поглощают другие обязательства. </a:t>
            </a:r>
            <a:endParaRPr lang="en-US" sz="3200" dirty="0"/>
          </a:p>
          <a:p>
            <a:pPr marL="0" indent="0">
              <a:lnSpc>
                <a:spcPct val="100000"/>
              </a:lnSpc>
              <a:buNone/>
            </a:pPr>
            <a:endParaRPr lang="en-US" sz="2400" dirty="0"/>
          </a:p>
        </p:txBody>
      </p:sp>
      <p:pic>
        <p:nvPicPr>
          <p:cNvPr id="4" name="Picture 3">
            <a:extLst>
              <a:ext uri="{FF2B5EF4-FFF2-40B4-BE49-F238E27FC236}">
                <a16:creationId xmlns:a16="http://schemas.microsoft.com/office/drawing/2014/main" xmlns="" id="{3DE54F47-246F-124D-9DD6-F9DA261399F3}"/>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56598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52CE9-F386-CC46-B849-7AEE594DBF5A}"/>
              </a:ext>
            </a:extLst>
          </p:cNvPr>
          <p:cNvSpPr>
            <a:spLocks noGrp="1"/>
          </p:cNvSpPr>
          <p:nvPr>
            <p:ph type="title"/>
          </p:nvPr>
        </p:nvSpPr>
        <p:spPr>
          <a:xfrm>
            <a:off x="603068" y="1266463"/>
            <a:ext cx="5120114" cy="1692794"/>
          </a:xfrm>
        </p:spPr>
        <p:txBody>
          <a:bodyPr>
            <a:normAutofit/>
          </a:bodyPr>
          <a:lstStyle/>
          <a:p>
            <a:r>
              <a:rPr lang="ru-RU" sz="3600" b="1" dirty="0" smtClean="0">
                <a:latin typeface="Avenir Next" panose="020B0503020202020204" pitchFamily="34" charset="0"/>
              </a:rPr>
              <a:t>СЛЕДУЙ ЗА МНОЮ</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AA7D15A-7F44-404E-90D3-BA33F8AA1EEA}"/>
              </a:ext>
            </a:extLst>
          </p:cNvPr>
          <p:cNvSpPr>
            <a:spLocks noGrp="1"/>
          </p:cNvSpPr>
          <p:nvPr>
            <p:ph idx="1"/>
          </p:nvPr>
        </p:nvSpPr>
        <p:spPr>
          <a:xfrm>
            <a:off x="655321" y="2575034"/>
            <a:ext cx="5120113" cy="3862836"/>
          </a:xfrm>
        </p:spPr>
        <p:txBody>
          <a:bodyPr>
            <a:normAutofit lnSpcReduction="10000"/>
          </a:bodyPr>
          <a:lstStyle/>
          <a:p>
            <a:pPr marL="0" indent="0">
              <a:lnSpc>
                <a:spcPct val="100000"/>
              </a:lnSpc>
              <a:buNone/>
            </a:pPr>
            <a:r>
              <a:rPr lang="ru-RU" sz="2400" b="1" dirty="0" smtClean="0"/>
              <a:t>Стих </a:t>
            </a:r>
            <a:r>
              <a:rPr lang="en-US" sz="2400" b="1" dirty="0" smtClean="0"/>
              <a:t>61 </a:t>
            </a:r>
            <a:r>
              <a:rPr lang="ru-RU" sz="2400" dirty="0" smtClean="0"/>
              <a:t>Случай </a:t>
            </a:r>
            <a:r>
              <a:rPr lang="en-US" sz="2400" dirty="0" smtClean="0"/>
              <a:t>#3</a:t>
            </a:r>
            <a:r>
              <a:rPr lang="en-US" sz="2400" dirty="0"/>
              <a:t>: </a:t>
            </a:r>
          </a:p>
          <a:p>
            <a:pPr marL="0" indent="0">
              <a:lnSpc>
                <a:spcPct val="100000"/>
              </a:lnSpc>
              <a:buNone/>
            </a:pPr>
            <a:endParaRPr lang="en-US" sz="1100" dirty="0"/>
          </a:p>
          <a:p>
            <a:pPr marL="0" indent="0">
              <a:lnSpc>
                <a:spcPct val="100000"/>
              </a:lnSpc>
              <a:buNone/>
            </a:pPr>
            <a:r>
              <a:rPr lang="ru-RU" sz="3200" dirty="0" smtClean="0"/>
              <a:t>Этот человек имеет</a:t>
            </a:r>
            <a:r>
              <a:rPr lang="en-US" sz="3200" dirty="0" smtClean="0"/>
              <a:t> </a:t>
            </a:r>
            <a:r>
              <a:rPr lang="ru-RU" sz="3200" b="1" dirty="0" smtClean="0">
                <a:solidFill>
                  <a:srgbClr val="C00000"/>
                </a:solidFill>
              </a:rPr>
              <a:t>двойственные </a:t>
            </a:r>
            <a:r>
              <a:rPr lang="ru-RU" sz="3200" b="1" dirty="0" smtClean="0">
                <a:solidFill>
                  <a:srgbClr val="C00000"/>
                </a:solidFill>
              </a:rPr>
              <a:t>желания. </a:t>
            </a:r>
            <a:endParaRPr lang="en-US" sz="3200" dirty="0">
              <a:solidFill>
                <a:srgbClr val="C00000"/>
              </a:solidFill>
            </a:endParaRPr>
          </a:p>
          <a:p>
            <a:pPr marL="0" indent="0">
              <a:lnSpc>
                <a:spcPct val="100000"/>
              </a:lnSpc>
              <a:buNone/>
            </a:pPr>
            <a:r>
              <a:rPr lang="ru-RU" sz="3200" dirty="0" smtClean="0"/>
              <a:t>Он желает последовать за Иисусом</a:t>
            </a:r>
            <a:r>
              <a:rPr lang="en-US" sz="3200" dirty="0" smtClean="0"/>
              <a:t>,</a:t>
            </a:r>
            <a:r>
              <a:rPr lang="ru-RU" sz="3200" dirty="0" smtClean="0"/>
              <a:t> но сперва хочет сделать свои дела на своих условиях. </a:t>
            </a:r>
            <a:endParaRPr lang="en-US" sz="3200" dirty="0"/>
          </a:p>
        </p:txBody>
      </p:sp>
      <p:pic>
        <p:nvPicPr>
          <p:cNvPr id="4" name="Picture 3">
            <a:extLst>
              <a:ext uri="{FF2B5EF4-FFF2-40B4-BE49-F238E27FC236}">
                <a16:creationId xmlns:a16="http://schemas.microsoft.com/office/drawing/2014/main" xmlns="" id="{B753BCD6-4049-C848-A382-B2ADAB9FD71D}"/>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2260755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2668</TotalTime>
  <Words>4697</Words>
  <Application>Microsoft Office PowerPoint</Application>
  <PresentationFormat>Произвольный</PresentationFormat>
  <Paragraphs>319</Paragraphs>
  <Slides>33</Slides>
  <Notes>30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Office Theme</vt:lpstr>
      <vt:lpstr>ПУТЬ С ИИСУСОМ</vt:lpstr>
      <vt:lpstr>Слайд 2</vt:lpstr>
      <vt:lpstr>Слайд 3</vt:lpstr>
      <vt:lpstr>Луки 9:57-62</vt:lpstr>
      <vt:lpstr>Луки 9:57-62</vt:lpstr>
      <vt:lpstr>Луки 9:57-62</vt:lpstr>
      <vt:lpstr>СЛЕДУЙ ЗА МНОЮ</vt:lpstr>
      <vt:lpstr>СЛЕДУЙ ЗА МНОЮ</vt:lpstr>
      <vt:lpstr>СЛЕДУЙ ЗА МНОЮ</vt:lpstr>
      <vt:lpstr>СЛЕДУЙ ЗА МНОЮ</vt:lpstr>
      <vt:lpstr>СЛЕДУЙ ЗА МНОЮ</vt:lpstr>
      <vt:lpstr>ПРИЗЫВ</vt:lpstr>
      <vt:lpstr>Слайд 13</vt:lpstr>
      <vt:lpstr>ПРИЗЫВ</vt:lpstr>
      <vt:lpstr>ПРИЗЫВ</vt:lpstr>
      <vt:lpstr>СТОИМОСТЬ</vt:lpstr>
      <vt:lpstr>СТОИМОСТЬ</vt:lpstr>
      <vt:lpstr>СТОИМОСТЬ</vt:lpstr>
      <vt:lpstr>СТОИМОСТЬ</vt:lpstr>
      <vt:lpstr>ЦЕНА, КОТОРУЮ ЗАПЛАТИЛ САМ ИИСУС…</vt:lpstr>
      <vt:lpstr>ЦЕНА, КОТОРУЮ  ЗАПЛАТИЛ САМ ИИСУС…</vt:lpstr>
      <vt:lpstr>ПОСЛЕДСТВИЯ</vt:lpstr>
      <vt:lpstr>ПОСЛЕДСТВИЯ</vt:lpstr>
      <vt:lpstr>МАТФЕЯ 19:16-22</vt:lpstr>
      <vt:lpstr>МАТФЕЯ 19:16-22</vt:lpstr>
      <vt:lpstr>МАТФЕЯ 19:16-22</vt:lpstr>
      <vt:lpstr>ПОСЛЕДСТВИЯ</vt:lpstr>
      <vt:lpstr>ПОСЛЕДСТВИЯ</vt:lpstr>
      <vt:lpstr>«Надейся на Господа всем сердцем твоим, и не полагайся на разум твой»  —Притчи 3:5 </vt:lpstr>
      <vt:lpstr>ПОСЛЕДСТВИЯ</vt:lpstr>
      <vt:lpstr>ИСТИННОЕ УЧЕНИЧЕСТВО ТРЕБУЕТ ОТ НАС:</vt:lpstr>
      <vt:lpstr>ВОПРОСЫ ДЛЯ САМОПРОВЕРКИ</vt:lpstr>
      <vt:lpstr>Слайд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Loved—Not Lost!</dc:title>
  <dc:creator>Turner, Rebecca</dc:creator>
  <cp:lastModifiedBy>Maria</cp:lastModifiedBy>
  <cp:revision>124</cp:revision>
  <cp:lastPrinted>2018-09-10T23:22:52Z</cp:lastPrinted>
  <dcterms:created xsi:type="dcterms:W3CDTF">2018-09-05T17:57:48Z</dcterms:created>
  <dcterms:modified xsi:type="dcterms:W3CDTF">2018-12-25T22:22:56Z</dcterms:modified>
</cp:coreProperties>
</file>