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2"/>
    <p:restoredTop sz="61460" autoAdjust="0"/>
  </p:normalViewPr>
  <p:slideViewPr>
    <p:cSldViewPr snapToGrid="0" snapToObjects="1">
      <p:cViewPr varScale="1">
        <p:scale>
          <a:sx n="36" d="100"/>
          <a:sy n="36" d="100"/>
        </p:scale>
        <p:origin x="-1656"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38B71-E772-7546-9DFB-ED64014ED4EC}" type="datetimeFigureOut">
              <a:rPr lang="en-US" smtClean="0"/>
              <a:pPr/>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7AB4-19A7-AF4A-A6A0-A73D5B80C705}" type="slidenum">
              <a:rPr lang="en-US" smtClean="0"/>
              <a:pPr/>
              <a:t>‹#›</a:t>
            </a:fld>
            <a:endParaRPr lang="en-US"/>
          </a:p>
        </p:txBody>
      </p:sp>
    </p:spTree>
    <p:extLst>
      <p:ext uri="{BB962C8B-B14F-4D97-AF65-F5344CB8AC3E}">
        <p14:creationId xmlns="" xmlns:p14="http://schemas.microsoft.com/office/powerpoint/2010/main" val="22945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Чтение Писания: «ибо сей Бог есть Бог наш на веки и веки: Он будет вождем нашим до самой смерти» (Псалом 47:15).</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2</a:t>
            </a:fld>
            <a:endParaRPr lang="en-US"/>
          </a:p>
        </p:txBody>
      </p:sp>
    </p:spTree>
    <p:extLst>
      <p:ext uri="{BB962C8B-B14F-4D97-AF65-F5344CB8AC3E}">
        <p14:creationId xmlns="" xmlns:p14="http://schemas.microsoft.com/office/powerpoint/2010/main" val="138653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Узнаем ли мы голос нашего Пастыря? И когда Он говорит, слышим ли мы любовь к нам в Его голосе и верим ли, что можем следовать туда, куда Он ведет?</a:t>
            </a:r>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11</a:t>
            </a:fld>
            <a:endParaRPr lang="en-US"/>
          </a:p>
        </p:txBody>
      </p:sp>
    </p:spTree>
    <p:extLst>
      <p:ext uri="{BB962C8B-B14F-4D97-AF65-F5344CB8AC3E}">
        <p14:creationId xmlns="" xmlns:p14="http://schemas.microsoft.com/office/powerpoint/2010/main" val="299034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ru-RU" sz="1200" i="1" dirty="0" smtClean="0"/>
              <a:t>«Не бойся, ибо Я </a:t>
            </a:r>
            <a:r>
              <a:rPr lang="ru-RU" sz="1200" b="1" i="1" dirty="0" smtClean="0"/>
              <a:t>искупил</a:t>
            </a:r>
            <a:r>
              <a:rPr lang="ru-RU" sz="1200" i="1" dirty="0" smtClean="0"/>
              <a:t> тебя, назвал тебя по имени твоему; ты Мой.</a:t>
            </a:r>
            <a:r>
              <a:rPr lang="ru-RU" sz="1200" dirty="0" smtClean="0"/>
              <a:t> </a:t>
            </a:r>
            <a:r>
              <a:rPr lang="ru-RU" sz="1200" i="1" dirty="0" smtClean="0"/>
              <a:t>Будешь ли переходить через воды, </a:t>
            </a:r>
            <a:r>
              <a:rPr lang="ru-RU" sz="1200" b="1" i="1" dirty="0" smtClean="0"/>
              <a:t>Я с тобою</a:t>
            </a:r>
            <a:r>
              <a:rPr lang="ru-RU" sz="1200" i="1" dirty="0" smtClean="0"/>
              <a:t>, — через реки ли, они не потопят тебя; пойдешь ли через огонь, не обожжешься, и пламя не опалит тебя.</a:t>
            </a:r>
            <a:r>
              <a:rPr lang="ru-RU" sz="1200" dirty="0" smtClean="0"/>
              <a:t> </a:t>
            </a:r>
            <a:r>
              <a:rPr lang="ru-RU" sz="1200" b="1" i="1" dirty="0" smtClean="0"/>
              <a:t>Ибо Я Господь, Бог твой</a:t>
            </a:r>
            <a:r>
              <a:rPr lang="ru-RU" sz="1200" i="1" dirty="0" smtClean="0"/>
              <a:t>, Святой </a:t>
            </a:r>
            <a:r>
              <a:rPr lang="ru-RU" sz="1200" i="1" dirty="0" err="1" smtClean="0"/>
              <a:t>Израилев</a:t>
            </a:r>
            <a:r>
              <a:rPr lang="ru-RU" sz="1200" i="1" dirty="0" smtClean="0"/>
              <a:t>, Спаситель твой… </a:t>
            </a:r>
            <a:r>
              <a:rPr lang="ru-RU" sz="1200" b="1" i="1" dirty="0" smtClean="0"/>
              <a:t>Так как ты дорог в очах Моих, </a:t>
            </a:r>
            <a:r>
              <a:rPr lang="ru-RU" sz="1200" b="1" i="1" dirty="0" err="1" smtClean="0"/>
              <a:t>многоценен</a:t>
            </a:r>
            <a:r>
              <a:rPr lang="ru-RU" sz="1200" b="1" i="1" dirty="0" smtClean="0"/>
              <a:t>, и Я возлюбил тебя... Не бойся, ибо Я с тобою»</a:t>
            </a:r>
          </a:p>
          <a:p>
            <a:pPr marL="0" indent="0" algn="ctr">
              <a:buNone/>
            </a:pPr>
            <a:r>
              <a:rPr lang="en-US" sz="1100" dirty="0" smtClean="0"/>
              <a:t>(</a:t>
            </a:r>
            <a:r>
              <a:rPr lang="ru-RU" sz="1100" dirty="0" smtClean="0"/>
              <a:t>Исаия </a:t>
            </a:r>
            <a:r>
              <a:rPr lang="en-US" sz="1100" dirty="0" smtClean="0"/>
              <a:t>43:1–5).</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12</a:t>
            </a:fld>
            <a:endParaRPr lang="en-US"/>
          </a:p>
        </p:txBody>
      </p:sp>
    </p:spTree>
    <p:extLst>
      <p:ext uri="{BB962C8B-B14F-4D97-AF65-F5344CB8AC3E}">
        <p14:creationId xmlns="" xmlns:p14="http://schemas.microsoft.com/office/powerpoint/2010/main" val="128531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Псалмопевец  Давид сказал: «ибо сей Бог есть Бог наш на веки и веки: Он будет вождем нашим до самой смерти» (Псалом 47:15). Да! Мы можем доверять Богу, когда Он говорит: «Следуй за Мной!».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13</a:t>
            </a:fld>
            <a:endParaRPr lang="en-US"/>
          </a:p>
        </p:txBody>
      </p:sp>
    </p:spTree>
    <p:extLst>
      <p:ext uri="{BB962C8B-B14F-4D97-AF65-F5344CB8AC3E}">
        <p14:creationId xmlns="" xmlns:p14="http://schemas.microsoft.com/office/powerpoint/2010/main" val="7143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Презентация: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Этот день начался так же, как и любой другой. Давид ведет овец своего отца в поисках зеленых пастбищ и тихих вод, ничто не предвещает, что очень скоро произойдет что-то особенное. Нет ни намека на то, что сегодня Бог призовет этого молодого мальчика-пастуха к особой миссии и пророк совершит его помазание. В конце концов, он просто обычный мальчик. Самый младший из восьми сыновей </a:t>
            </a:r>
            <a:r>
              <a:rPr lang="ru-RU" sz="1200" kern="1200" dirty="0" err="1" smtClean="0">
                <a:solidFill>
                  <a:schemeClr val="tx1"/>
                </a:solidFill>
                <a:latin typeface="+mn-lt"/>
                <a:ea typeface="+mn-ea"/>
                <a:cs typeface="+mn-cs"/>
              </a:rPr>
              <a:t>Иессея</a:t>
            </a:r>
            <a:r>
              <a:rPr lang="ru-RU" sz="1200" kern="1200" dirty="0" smtClean="0">
                <a:solidFill>
                  <a:schemeClr val="tx1"/>
                </a:solidFill>
                <a:latin typeface="+mn-lt"/>
                <a:ea typeface="+mn-ea"/>
                <a:cs typeface="+mn-cs"/>
              </a:rPr>
              <a:t>, Давид, проводит свои дни, бродя по холмам вокруг Вифлеема, не спуская глаз со своих овец.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Когда тем утром пророк Самуил входит в Вифлеем, старейшины города торопливо спрашивают: «Мирен ли приход твой?» Он видит их беспокойство и, успокаивая их, говорит, указывая на телицу, которую ведет с собой: «Мирен, для жертвоприношения Господу пришел я; </a:t>
            </a:r>
            <a:r>
              <a:rPr lang="ru-RU" sz="1200" kern="1200" dirty="0" err="1" smtClean="0">
                <a:solidFill>
                  <a:schemeClr val="tx1"/>
                </a:solidFill>
                <a:latin typeface="+mn-lt"/>
                <a:ea typeface="+mn-ea"/>
                <a:cs typeface="+mn-cs"/>
              </a:rPr>
              <a:t>освятитесь</a:t>
            </a:r>
            <a:r>
              <a:rPr lang="ru-RU" sz="1200" kern="1200" dirty="0" smtClean="0">
                <a:solidFill>
                  <a:schemeClr val="tx1"/>
                </a:solidFill>
                <a:latin typeface="+mn-lt"/>
                <a:ea typeface="+mn-ea"/>
                <a:cs typeface="+mn-cs"/>
              </a:rPr>
              <a:t> и идите со мною к жертвоприношению». Затем он приглашает </a:t>
            </a:r>
            <a:r>
              <a:rPr lang="ru-RU" sz="1200" kern="1200" dirty="0" err="1" smtClean="0">
                <a:solidFill>
                  <a:schemeClr val="tx1"/>
                </a:solidFill>
                <a:latin typeface="+mn-lt"/>
                <a:ea typeface="+mn-ea"/>
                <a:cs typeface="+mn-cs"/>
              </a:rPr>
              <a:t>Иессея</a:t>
            </a:r>
            <a:r>
              <a:rPr lang="ru-RU" sz="1200" kern="1200" dirty="0" smtClean="0">
                <a:solidFill>
                  <a:schemeClr val="tx1"/>
                </a:solidFill>
                <a:latin typeface="+mn-lt"/>
                <a:ea typeface="+mn-ea"/>
                <a:cs typeface="+mn-cs"/>
              </a:rPr>
              <a:t> и его сыновей присоединиться к ним.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складках хитона Самуила висит рог, наполненный елеем помазания. Он держит его для того момента, когда Господь покажет ему, кто из сыновей </a:t>
            </a:r>
            <a:r>
              <a:rPr lang="ru-RU" sz="1200" kern="1200" dirty="0" err="1" smtClean="0">
                <a:solidFill>
                  <a:schemeClr val="tx1"/>
                </a:solidFill>
                <a:latin typeface="+mn-lt"/>
                <a:ea typeface="+mn-ea"/>
                <a:cs typeface="+mn-cs"/>
              </a:rPr>
              <a:t>Иессея</a:t>
            </a:r>
            <a:r>
              <a:rPr lang="ru-RU" sz="1200" kern="1200" dirty="0" smtClean="0">
                <a:solidFill>
                  <a:schemeClr val="tx1"/>
                </a:solidFill>
                <a:latin typeface="+mn-lt"/>
                <a:ea typeface="+mn-ea"/>
                <a:cs typeface="+mn-cs"/>
              </a:rPr>
              <a:t> избран стать царем Израиля, заменив Саула. Когда </a:t>
            </a:r>
            <a:r>
              <a:rPr lang="ru-RU" sz="1200" kern="1200" dirty="0" err="1" smtClean="0">
                <a:solidFill>
                  <a:schemeClr val="tx1"/>
                </a:solidFill>
                <a:latin typeface="+mn-lt"/>
                <a:ea typeface="+mn-ea"/>
                <a:cs typeface="+mn-cs"/>
              </a:rPr>
              <a:t>Елиав</a:t>
            </a:r>
            <a:r>
              <a:rPr lang="ru-RU" sz="1200" kern="1200" dirty="0" smtClean="0">
                <a:solidFill>
                  <a:schemeClr val="tx1"/>
                </a:solidFill>
                <a:latin typeface="+mn-lt"/>
                <a:ea typeface="+mn-ea"/>
                <a:cs typeface="+mn-cs"/>
              </a:rPr>
              <a:t>, первенец </a:t>
            </a:r>
            <a:r>
              <a:rPr lang="ru-RU" sz="1200" kern="1200" dirty="0" err="1" smtClean="0">
                <a:solidFill>
                  <a:schemeClr val="tx1"/>
                </a:solidFill>
                <a:latin typeface="+mn-lt"/>
                <a:ea typeface="+mn-ea"/>
                <a:cs typeface="+mn-cs"/>
              </a:rPr>
              <a:t>Иессея</a:t>
            </a:r>
            <a:r>
              <a:rPr lang="ru-RU" sz="1200" kern="1200" dirty="0" smtClean="0">
                <a:solidFill>
                  <a:schemeClr val="tx1"/>
                </a:solidFill>
                <a:latin typeface="+mn-lt"/>
                <a:ea typeface="+mn-ea"/>
                <a:cs typeface="+mn-cs"/>
              </a:rPr>
              <a:t>, шагает вперед, Самуил впечатлен. Молодой человек высокий и сильный, и, по мнению Самуила, будет прекрасно выглядеть в роли царя. «</a:t>
            </a:r>
            <a:r>
              <a:rPr lang="ru-RU" sz="1200" i="1" kern="1200" dirty="0" smtClean="0">
                <a:solidFill>
                  <a:schemeClr val="tx1"/>
                </a:solidFill>
                <a:latin typeface="+mn-lt"/>
                <a:ea typeface="+mn-ea"/>
                <a:cs typeface="+mn-cs"/>
              </a:rPr>
              <a:t>Верно, сей пред Господом помазанник Его</a:t>
            </a:r>
            <a:r>
              <a:rPr lang="ru-RU" sz="1200" kern="1200" dirty="0" smtClean="0">
                <a:solidFill>
                  <a:schemeClr val="tx1"/>
                </a:solidFill>
                <a:latin typeface="+mn-lt"/>
                <a:ea typeface="+mn-ea"/>
                <a:cs typeface="+mn-cs"/>
              </a:rPr>
              <a:t>!» -  думает Самуил про себя.</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 Господь говорит: «Не смотри на вид его и на высоту роста его; Я отринул его; Я смотрю не так, как смотрит человек; ибо человек смотрит на лицо, а Господь смотрит на сердце» (1 Царств 16:7).</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E007AB4-19A7-AF4A-A6A0-A73D5B80C705}" type="slidenum">
              <a:rPr lang="en-US" smtClean="0"/>
              <a:pPr/>
              <a:t>3</a:t>
            </a:fld>
            <a:endParaRPr lang="en-US"/>
          </a:p>
        </p:txBody>
      </p:sp>
    </p:spTree>
    <p:extLst>
      <p:ext uri="{BB962C8B-B14F-4D97-AF65-F5344CB8AC3E}">
        <p14:creationId xmlns="" xmlns:p14="http://schemas.microsoft.com/office/powerpoint/2010/main" val="77572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Один за другим сыновья </a:t>
            </a:r>
            <a:r>
              <a:rPr lang="ru-RU" sz="1200" kern="1200" dirty="0" err="1" smtClean="0">
                <a:solidFill>
                  <a:schemeClr val="tx1"/>
                </a:solidFill>
                <a:latin typeface="+mn-lt"/>
                <a:ea typeface="+mn-ea"/>
                <a:cs typeface="+mn-cs"/>
              </a:rPr>
              <a:t>Иессея</a:t>
            </a:r>
            <a:r>
              <a:rPr lang="ru-RU" sz="1200" kern="1200" dirty="0" smtClean="0">
                <a:solidFill>
                  <a:schemeClr val="tx1"/>
                </a:solidFill>
                <a:latin typeface="+mn-lt"/>
                <a:ea typeface="+mn-ea"/>
                <a:cs typeface="+mn-cs"/>
              </a:rPr>
              <a:t> предстают перед пророком, и одного за другим Господь отвергает. Озадаченный Самуил поворачивается к </a:t>
            </a:r>
            <a:r>
              <a:rPr lang="ru-RU" sz="1200" kern="1200" dirty="0" err="1" smtClean="0">
                <a:solidFill>
                  <a:schemeClr val="tx1"/>
                </a:solidFill>
                <a:latin typeface="+mn-lt"/>
                <a:ea typeface="+mn-ea"/>
                <a:cs typeface="+mn-cs"/>
              </a:rPr>
              <a:t>Иессею</a:t>
            </a:r>
            <a:r>
              <a:rPr lang="ru-RU" sz="1200" kern="1200" dirty="0" smtClean="0">
                <a:solidFill>
                  <a:schemeClr val="tx1"/>
                </a:solidFill>
                <a:latin typeface="+mn-lt"/>
                <a:ea typeface="+mn-ea"/>
                <a:cs typeface="+mn-cs"/>
              </a:rPr>
              <a:t> и спрашивает: «Все ли дети здесь?». И тогда </a:t>
            </a:r>
            <a:r>
              <a:rPr lang="ru-RU" sz="1200" kern="1200" dirty="0" err="1" smtClean="0">
                <a:solidFill>
                  <a:schemeClr val="tx1"/>
                </a:solidFill>
                <a:latin typeface="+mn-lt"/>
                <a:ea typeface="+mn-ea"/>
                <a:cs typeface="+mn-cs"/>
              </a:rPr>
              <a:t>Иессей</a:t>
            </a:r>
            <a:r>
              <a:rPr lang="ru-RU" sz="1200" kern="1200" dirty="0" smtClean="0">
                <a:solidFill>
                  <a:schemeClr val="tx1"/>
                </a:solidFill>
                <a:latin typeface="+mn-lt"/>
                <a:ea typeface="+mn-ea"/>
                <a:cs typeface="+mn-cs"/>
              </a:rPr>
              <a:t> вспоминает о Давиде и поспешно посылает за ним по указанию Самуила. Когда Давид присоединяется к остальным, Господь говорит Самуилу: «Встань, помажь его, ибо это он». На глазах у всех Самуил берет рог с елеем и помазывает молодого пастушка на царство над Израилем, и «почивал Дух Господень на Давиде с того дня и после» (ст. 13).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Следующий после помазания день ничем не отличается от предыдущих. День после него - такой же, как и все. И каждый последующий день отмечен все той же обыденностью. Давид, должно быть, задавался вопросом, когда же его наконец позовут во дворец, чтобы занять место на царском троне, носить царскую корону, управлять подданными, а не пасти овец отца. Жизнь помазанника Божьего не всегда такая, как мы ее себе представляем. В конце концов, когда Бог призывает нас что-то сделать для Него и посылает нам Святого Духа, мы часто ожидаем, что теперь все встанет на свои места и жизнь пойдет гладко. Давайте посмотрим, что случилось с Давидом после помазания.</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E007AB4-19A7-AF4A-A6A0-A73D5B80C705}" type="slidenum">
              <a:rPr lang="en-US" smtClean="0"/>
              <a:pPr/>
              <a:t>4</a:t>
            </a:fld>
            <a:endParaRPr lang="en-US"/>
          </a:p>
        </p:txBody>
      </p:sp>
    </p:spTree>
    <p:extLst>
      <p:ext uri="{BB962C8B-B14F-4D97-AF65-F5344CB8AC3E}">
        <p14:creationId xmlns="" xmlns:p14="http://schemas.microsoft.com/office/powerpoint/2010/main" val="349075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Дни медленно сменяют друг друга. Давид продолжает пасти овец своего отца. И вот однажды </a:t>
            </a:r>
            <a:r>
              <a:rPr lang="ru-RU" sz="1200" kern="1200" dirty="0" err="1" smtClean="0">
                <a:solidFill>
                  <a:schemeClr val="tx1"/>
                </a:solidFill>
                <a:latin typeface="+mn-lt"/>
                <a:ea typeface="+mn-ea"/>
                <a:cs typeface="+mn-cs"/>
              </a:rPr>
              <a:t>Иессей</a:t>
            </a:r>
            <a:r>
              <a:rPr lang="ru-RU" sz="1200" kern="1200" dirty="0" smtClean="0">
                <a:solidFill>
                  <a:schemeClr val="tx1"/>
                </a:solidFill>
                <a:latin typeface="+mn-lt"/>
                <a:ea typeface="+mn-ea"/>
                <a:cs typeface="+mn-cs"/>
              </a:rPr>
              <a:t> отправляет его проведать братьев, которые сражаются в армии Саула. Вскоре Давид оказывается лицом к лицу с воинственным гигантом, который в долине, где в ожидании стоят две армии, выкрикивает богохульства. Возмущенный Давид уверяет царя, что Бог, который был с ним, защищая его овец от львов и медведей, - это тот самый Бог, который будет с ним, когда он выйдет на бой с гигантом. Видите ли, Давид усвоил урок, которому мы все должны научиться: мы можем доверять Богу, который говорит: «Следуй за Мной».</a:t>
            </a:r>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5</a:t>
            </a:fld>
            <a:endParaRPr lang="en-US"/>
          </a:p>
        </p:txBody>
      </p:sp>
    </p:spTree>
    <p:extLst>
      <p:ext uri="{BB962C8B-B14F-4D97-AF65-F5344CB8AC3E}">
        <p14:creationId xmlns="" xmlns:p14="http://schemas.microsoft.com/office/powerpoint/2010/main" val="165775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Давид убивает Голиафа и возвращается домой, чтобы снова пасти овец. Иногда его зовут во дворец, чтобы сыграть на арфе и успокоить тревожный дух беспокойного царя. И все это продолжается до тех пор, пока Саул однажды не поднимает копье и не пытается убить Давида. Давид спасается бегством и несколько лет скрывается от царя Саула. Прячась в пещерах, среди чужого народа, который служит идолам, Давид страдает от отчаяния и взывает: «</a:t>
            </a:r>
            <a:r>
              <a:rPr lang="ru-RU" sz="1200" i="1" kern="1200" dirty="0" smtClean="0">
                <a:solidFill>
                  <a:schemeClr val="tx1"/>
                </a:solidFill>
                <a:latin typeface="+mn-lt"/>
                <a:ea typeface="+mn-ea"/>
                <a:cs typeface="+mn-cs"/>
              </a:rPr>
              <a:t>За что мне все это, Господь? Где Ты? Ты послал своего пророка, чтобы помазать меня царем, но вот я здесь, прячусь в пещерах. Где ты, Господь?».</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 несмотря на трудности, Давид предпочитает верить, что он может доверять Тому, Кто его призвал. Подобно тому, как овцы Давида  шли за ним, когда он звал их, Давид слушает голос своего Пастыря и следует туда, куда Тот его ведет. Как овцы доверяют Давиду свои жизни, так Давид доверяет своему Божественному Пастырю.</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 конце концов, мальчик-пастух становится царем Израиля, и Бог называет его человеком по сердцу Своему. Несмотря на серьезные ошибки, которые Давид совершает, будучи царем, несмотря на все грехи, он любит Бога и следует за своим Пастырем.</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E007AB4-19A7-AF4A-A6A0-A73D5B80C705}" type="slidenum">
              <a:rPr lang="en-US" smtClean="0"/>
              <a:pPr/>
              <a:t>6</a:t>
            </a:fld>
            <a:endParaRPr lang="en-US"/>
          </a:p>
        </p:txBody>
      </p:sp>
    </p:spTree>
    <p:extLst>
      <p:ext uri="{BB962C8B-B14F-4D97-AF65-F5344CB8AC3E}">
        <p14:creationId xmlns="" xmlns:p14="http://schemas.microsoft.com/office/powerpoint/2010/main" val="276429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Спустя сотни лет после смерти Давида, в холодный зимний день Иисус идет по портику в славном храме, построенном сыном Давида, царем Соломоном. Иисус окружен зеваками и теми, кто ищет причину, чтобы Его уничтожить (см. От Иоанна 10: 22-39). «Тут Иудеи обступили Его и говорили Ему: долго ли Тебе держать нас в недоумении? если Ты Христос, скажи нам прямо» (ст. 24).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7</a:t>
            </a:fld>
            <a:endParaRPr lang="en-US"/>
          </a:p>
        </p:txBody>
      </p:sp>
    </p:spTree>
    <p:extLst>
      <p:ext uri="{BB962C8B-B14F-4D97-AF65-F5344CB8AC3E}">
        <p14:creationId xmlns="" xmlns:p14="http://schemas.microsoft.com/office/powerpoint/2010/main" val="161574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«Иисус отвечал им: Я сказал вам, и не верите; дела, которые творю Я во имя Отца Моего, они свидетельствуют о Мне. Но вы не верите, ибо вы не из овец Моих, как Я сказал вам. Овцы Мои слушаются голоса Моего, и Я знаю их; и они идут за Мною. И Я даю им жизнь вечную, и не погибнут вовек; и никто не похитит их из руки Моей!» (ст. 25-28).</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Затем эти дети Авраама, избранные Богом люди, наклоняются и берут камни, чтобы побить своего Мессию. Но Иисуса держит в Своей руке Отец, и никто не может вырвать Его из нее. Иисус доверяет Своему Отцу. Он знает волю Отца, потому что Он каждый день уделяет время, чтобы общаться с Ним. Он знает голос Своего Отца.</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8</a:t>
            </a:fld>
            <a:endParaRPr lang="en-US"/>
          </a:p>
        </p:txBody>
      </p:sp>
    </p:spTree>
    <p:extLst>
      <p:ext uri="{BB962C8B-B14F-4D97-AF65-F5344CB8AC3E}">
        <p14:creationId xmlns="" xmlns:p14="http://schemas.microsoft.com/office/powerpoint/2010/main" val="79910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А что же мы? Знаем ли мы этот голос? Слышим ли мы Его голос среди шума этой жизни?  Слышим ли мы Его шепот среди множества отвлекающих голосов? Видим ли мы Его за великанами на своем пути? Внутри темных пещер, в которые так часто попадаем? Неужели мы отчаиваемся, как Давид, думая, что уже никогда не попадем во дворец?</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9</a:t>
            </a:fld>
            <a:endParaRPr lang="en-US"/>
          </a:p>
        </p:txBody>
      </p:sp>
    </p:spTree>
    <p:extLst>
      <p:ext uri="{BB962C8B-B14F-4D97-AF65-F5344CB8AC3E}">
        <p14:creationId xmlns="" xmlns:p14="http://schemas.microsoft.com/office/powerpoint/2010/main" val="366429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Подобно Иисусу и Давиду, мы должны слушать голос нашего Пастыря, потому что это единственный способ научиться доверять Ему, когда Он говорит: «Следуй за Мной». Мы слушаем Его в тихом месте молитвы. «Когда, - как пишет сестра Уайт, - умолкают все голоса и мы в безмолвии души стоим перед Ним, мы можем яснее различить голос Бога».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Знаем ли мы Его голос? </a:t>
            </a:r>
          </a:p>
          <a:p>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Желание веков</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(1898), с. 363.</a:t>
            </a: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pPr/>
              <a:t>10</a:t>
            </a:fld>
            <a:endParaRPr lang="en-US"/>
          </a:p>
        </p:txBody>
      </p:sp>
    </p:spTree>
    <p:extLst>
      <p:ext uri="{BB962C8B-B14F-4D97-AF65-F5344CB8AC3E}">
        <p14:creationId xmlns="" xmlns:p14="http://schemas.microsoft.com/office/powerpoint/2010/main" val="113853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1B297D-A29E-4643-9BDD-8BF0AE455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C1DED39-6D46-8849-8634-7304425A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69F3D9-07D5-AD44-8398-D04F58015C03}"/>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5" name="Footer Placeholder 4">
            <a:extLst>
              <a:ext uri="{FF2B5EF4-FFF2-40B4-BE49-F238E27FC236}">
                <a16:creationId xmlns="" xmlns:a16="http://schemas.microsoft.com/office/drawing/2014/main" id="{6FFB1980-B830-B140-8A31-ECC208C01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A5D0D3-3699-854C-AF1F-8F8EE98821F5}"/>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417656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75C07-76C0-8947-BF66-0C372C831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DF6347D-1C87-BD4D-8AF6-18A74291F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E76102-AFC7-4E44-9F2B-A80512050477}"/>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5" name="Footer Placeholder 4">
            <a:extLst>
              <a:ext uri="{FF2B5EF4-FFF2-40B4-BE49-F238E27FC236}">
                <a16:creationId xmlns="" xmlns:a16="http://schemas.microsoft.com/office/drawing/2014/main" id="{445594B4-FDBD-324C-B74C-A9BE8B526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7616C4-EF1C-6E4C-8A99-8AD614845D4C}"/>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381494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CE1BAC0-CE72-7143-B159-79DB24960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968162D-6511-F546-9B0E-43F680E4B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AC30ED-ACB7-FC45-87CA-74CA806A42A0}"/>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5" name="Footer Placeholder 4">
            <a:extLst>
              <a:ext uri="{FF2B5EF4-FFF2-40B4-BE49-F238E27FC236}">
                <a16:creationId xmlns="" xmlns:a16="http://schemas.microsoft.com/office/drawing/2014/main" id="{340CA793-C234-0D4C-B538-306C960A2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ABAE51E-B2A0-2B44-BE73-D1FF63D21445}"/>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8037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82CA82-24D8-3040-9745-3003D655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9634666-BFD7-2941-B880-3EC503805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AFFF87E-BBB6-EE4D-AA05-D9ED58436AE7}"/>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5" name="Footer Placeholder 4">
            <a:extLst>
              <a:ext uri="{FF2B5EF4-FFF2-40B4-BE49-F238E27FC236}">
                <a16:creationId xmlns="" xmlns:a16="http://schemas.microsoft.com/office/drawing/2014/main" id="{1F9480D6-4198-8245-B759-076C86DC7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665EFD0-59C6-8047-A500-09988D981DB0}"/>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17048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3DB6FE-9646-DE47-BAB2-584536886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3750BEE-A6B5-4849-B1D3-D627912F3F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901199B-E91A-F648-BC41-BAF37325556B}"/>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5" name="Footer Placeholder 4">
            <a:extLst>
              <a:ext uri="{FF2B5EF4-FFF2-40B4-BE49-F238E27FC236}">
                <a16:creationId xmlns="" xmlns:a16="http://schemas.microsoft.com/office/drawing/2014/main" id="{9FFD033F-55CD-0448-BBCE-796BFD12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D569199-5C97-A04C-94D9-5DD9C49AD1A5}"/>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7943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A9B860-11B4-654A-9A17-89158874F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417D7A4-76AC-DA4C-BA6A-554AE5F0A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D47C6C7-4F8C-974A-AAFB-B1C572C20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44A87A-043B-8342-9E1D-F0A242CF36B0}"/>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6" name="Footer Placeholder 5">
            <a:extLst>
              <a:ext uri="{FF2B5EF4-FFF2-40B4-BE49-F238E27FC236}">
                <a16:creationId xmlns="" xmlns:a16="http://schemas.microsoft.com/office/drawing/2014/main" id="{828A7834-BED6-9140-A6E2-98664165D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0A8ADC1-52EF-0548-A591-94D8EEFA02EA}"/>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3736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89D8B-08DA-C142-AC91-A8F4C233D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BE6CD4F-FEE9-094F-9EE8-B644E29BA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602D6A4-4E79-0D42-8328-039D90D2FD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FAF50A5-9FA7-B148-B56C-EAA7C1E96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F414C61-9E38-F84E-BAF8-C7A504AC1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580A8E5-10B1-D549-90E0-715EB8FBDBA3}"/>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8" name="Footer Placeholder 7">
            <a:extLst>
              <a:ext uri="{FF2B5EF4-FFF2-40B4-BE49-F238E27FC236}">
                <a16:creationId xmlns="" xmlns:a16="http://schemas.microsoft.com/office/drawing/2014/main" id="{137F0B78-92E3-A343-8947-AF21C438A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BE1AE17-C950-2A40-A42D-A8AB64F79988}"/>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27306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6D8DE-BD2D-4D48-AB58-AB0CEA1F02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6B739D5-6B34-CC4B-8808-B8F7AE2EEA06}"/>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4" name="Footer Placeholder 3">
            <a:extLst>
              <a:ext uri="{FF2B5EF4-FFF2-40B4-BE49-F238E27FC236}">
                <a16:creationId xmlns="" xmlns:a16="http://schemas.microsoft.com/office/drawing/2014/main" id="{320303AC-7BCB-1640-A6BD-3C3FC0E49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DF2EC4A-86C6-8B49-B8DE-2E2E6EAB3D26}"/>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206338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49AB979-6611-B649-B256-E16D10EEF2E7}"/>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3" name="Footer Placeholder 2">
            <a:extLst>
              <a:ext uri="{FF2B5EF4-FFF2-40B4-BE49-F238E27FC236}">
                <a16:creationId xmlns="" xmlns:a16="http://schemas.microsoft.com/office/drawing/2014/main" id="{09A6E76A-FE78-1B4F-8DD7-1E6434E82F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B9EA1D7-0B6E-9049-BD29-EEF8BB284456}"/>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115328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7CE718-F084-A141-BA7D-B1509D7A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A05973F-D661-5A4C-817E-EB776FE66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0A8F77-AA40-3D46-A46A-F203AC81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B585FC-41FA-0D46-83F0-BB392346E350}"/>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6" name="Footer Placeholder 5">
            <a:extLst>
              <a:ext uri="{FF2B5EF4-FFF2-40B4-BE49-F238E27FC236}">
                <a16:creationId xmlns="" xmlns:a16="http://schemas.microsoft.com/office/drawing/2014/main" id="{98D00FC6-5761-0A43-8B18-5C3BDA28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6C3BEEC-8830-D542-AA2A-174C2071FAB9}"/>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13788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71FAEA-A2E4-9F4B-990D-279A04EBE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1DA3C0B-07FD-614D-B5F2-98ECB084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67E4B9C-1BF9-924C-8A45-C00445051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C82B15D-59F0-6148-AD86-66E548372B15}"/>
              </a:ext>
            </a:extLst>
          </p:cNvPr>
          <p:cNvSpPr>
            <a:spLocks noGrp="1"/>
          </p:cNvSpPr>
          <p:nvPr>
            <p:ph type="dt" sz="half" idx="10"/>
          </p:nvPr>
        </p:nvSpPr>
        <p:spPr/>
        <p:txBody>
          <a:bodyPr/>
          <a:lstStyle/>
          <a:p>
            <a:fld id="{DF40A8A1-32EF-084D-9C46-EAFB5B47E744}" type="datetimeFigureOut">
              <a:rPr lang="en-US" smtClean="0"/>
              <a:pPr/>
              <a:t>1/15/2019</a:t>
            </a:fld>
            <a:endParaRPr lang="en-US"/>
          </a:p>
        </p:txBody>
      </p:sp>
      <p:sp>
        <p:nvSpPr>
          <p:cNvPr id="6" name="Footer Placeholder 5">
            <a:extLst>
              <a:ext uri="{FF2B5EF4-FFF2-40B4-BE49-F238E27FC236}">
                <a16:creationId xmlns="" xmlns:a16="http://schemas.microsoft.com/office/drawing/2014/main" id="{2415FD55-B6FA-024E-A9E9-BCCCAC2AF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876F253-1070-8F42-923A-837894782E94}"/>
              </a:ext>
            </a:extLst>
          </p:cNvPr>
          <p:cNvSpPr>
            <a:spLocks noGrp="1"/>
          </p:cNvSpPr>
          <p:nvPr>
            <p:ph type="sldNum" sz="quarter" idx="12"/>
          </p:nvPr>
        </p:nvSpPr>
        <p:spPr/>
        <p:txBody>
          <a:body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380021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594D4F-2AA8-194C-A916-F23BE1375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90DAF2F-8C39-414A-AC00-698DCF5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FAE4B3-3724-0C4D-812D-AC3471BE2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A8A1-32EF-084D-9C46-EAFB5B47E744}" type="datetimeFigureOut">
              <a:rPr lang="en-US" smtClean="0"/>
              <a:pPr/>
              <a:t>1/15/2019</a:t>
            </a:fld>
            <a:endParaRPr lang="en-US"/>
          </a:p>
        </p:txBody>
      </p:sp>
      <p:sp>
        <p:nvSpPr>
          <p:cNvPr id="5" name="Footer Placeholder 4">
            <a:extLst>
              <a:ext uri="{FF2B5EF4-FFF2-40B4-BE49-F238E27FC236}">
                <a16:creationId xmlns="" xmlns:a16="http://schemas.microsoft.com/office/drawing/2014/main" id="{D17F6D49-EDBF-0D41-B0A9-7FEA59114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5FC1BF3-1106-F44C-A3A0-0E0E335C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B99C-D299-8C4C-8869-6765251EEF62}" type="slidenum">
              <a:rPr lang="en-US" smtClean="0"/>
              <a:pPr/>
              <a:t>‹#›</a:t>
            </a:fld>
            <a:endParaRPr lang="en-US"/>
          </a:p>
        </p:txBody>
      </p:sp>
    </p:spTree>
    <p:extLst>
      <p:ext uri="{BB962C8B-B14F-4D97-AF65-F5344CB8AC3E}">
        <p14:creationId xmlns="" xmlns:p14="http://schemas.microsoft.com/office/powerpoint/2010/main" val="257739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235A78A-1DE9-D842-858F-FC1FE3DE79FD}"/>
              </a:ext>
            </a:extLst>
          </p:cNvPr>
          <p:cNvPicPr>
            <a:picLocks noChangeAspect="1"/>
          </p:cNvPicPr>
          <p:nvPr/>
        </p:nvPicPr>
        <p:blipFill rotWithShape="1">
          <a:blip r:embed="rId2"/>
          <a:srcRect l="5787" t="18822" b="10518"/>
          <a:stretch/>
        </p:blipFill>
        <p:spPr>
          <a:xfrm>
            <a:off x="20" y="6118"/>
            <a:ext cx="12191980" cy="6857990"/>
          </a:xfrm>
          <a:prstGeom prst="rect">
            <a:avLst/>
          </a:prstGeom>
        </p:spPr>
      </p:pic>
      <p:sp>
        <p:nvSpPr>
          <p:cNvPr id="10" name="Rectangle 9">
            <a:extLst>
              <a:ext uri="{FF2B5EF4-FFF2-40B4-BE49-F238E27FC236}">
                <a16:creationId xmlns="" xmlns:a16="http://schemas.microsoft.com/office/drawing/2014/main" id="{ED49FE6D-E54D-4A15-9572-966ED42F8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A835561-9DD0-8A4B-8221-270E0C514274}"/>
              </a:ext>
            </a:extLst>
          </p:cNvPr>
          <p:cNvSpPr>
            <a:spLocks noGrp="1"/>
          </p:cNvSpPr>
          <p:nvPr>
            <p:ph type="ctrTitle"/>
          </p:nvPr>
        </p:nvSpPr>
        <p:spPr>
          <a:xfrm>
            <a:off x="599607" y="6125501"/>
            <a:ext cx="10953833" cy="646851"/>
          </a:xfrm>
        </p:spPr>
        <p:txBody>
          <a:bodyPr>
            <a:noAutofit/>
          </a:bodyPr>
          <a:lstStyle/>
          <a:p>
            <a:pPr>
              <a:lnSpc>
                <a:spcPct val="100000"/>
              </a:lnSpc>
            </a:pPr>
            <a:r>
              <a:rPr lang="ru-RU" sz="3600" b="1" dirty="0" smtClean="0">
                <a:latin typeface="Avenir Next" panose="020B0503020202020204" pitchFamily="34" charset="0"/>
              </a:rPr>
              <a:t>МОЖЕМ ЛИ МЫ ДОВЕРЯТЬ</a:t>
            </a:r>
            <a:r>
              <a:rPr lang="en-US" sz="3600" b="1" dirty="0" smtClean="0">
                <a:latin typeface="Avenir Next" panose="020B0503020202020204" pitchFamily="34" charset="0"/>
              </a:rPr>
              <a:t> </a:t>
            </a:r>
            <a:r>
              <a:rPr lang="ru-RU" sz="4400" b="1" dirty="0" smtClean="0">
                <a:latin typeface="Avenir Next" panose="020B0503020202020204" pitchFamily="34" charset="0"/>
              </a:rPr>
              <a:t>БОГУ, </a:t>
            </a:r>
            <a:r>
              <a:rPr lang="ru-RU" sz="3600" b="1" dirty="0" smtClean="0">
                <a:latin typeface="Avenir Next" panose="020B0503020202020204" pitchFamily="34" charset="0"/>
              </a:rPr>
              <a:t>КОГДА ОН ГОВОРИТ</a:t>
            </a:r>
            <a:r>
              <a:rPr lang="en-US" sz="3600" b="1" dirty="0">
                <a:latin typeface="Avenir Next" panose="020B0503020202020204" pitchFamily="34" charset="0"/>
              </a:rPr>
              <a:t/>
            </a:r>
            <a:br>
              <a:rPr lang="en-US" sz="3600" b="1" dirty="0">
                <a:latin typeface="Avenir Next" panose="020B0503020202020204" pitchFamily="34" charset="0"/>
              </a:rPr>
            </a:br>
            <a:r>
              <a:rPr lang="en-US" sz="3600" b="1" dirty="0">
                <a:latin typeface="Avenir Next" panose="020B0503020202020204" pitchFamily="34" charset="0"/>
              </a:rPr>
              <a:t> </a:t>
            </a:r>
            <a:r>
              <a:rPr lang="en-US" sz="4000" b="1" dirty="0" smtClean="0">
                <a:solidFill>
                  <a:schemeClr val="accent2">
                    <a:lumMod val="50000"/>
                  </a:schemeClr>
                </a:solidFill>
                <a:latin typeface="Avenir Next" panose="020B0503020202020204" pitchFamily="34" charset="0"/>
              </a:rPr>
              <a:t>“</a:t>
            </a:r>
            <a:r>
              <a:rPr lang="ru-RU" sz="4000" b="1" dirty="0" smtClean="0">
                <a:solidFill>
                  <a:schemeClr val="accent2">
                    <a:lumMod val="50000"/>
                  </a:schemeClr>
                </a:solidFill>
                <a:latin typeface="Avenir Next" panose="020B0503020202020204" pitchFamily="34" charset="0"/>
              </a:rPr>
              <a:t>СЛЕДУЙ ЗА МНОЙ</a:t>
            </a:r>
            <a:r>
              <a:rPr lang="en-US" sz="4000" b="1" dirty="0" smtClean="0">
                <a:solidFill>
                  <a:schemeClr val="accent2">
                    <a:lumMod val="50000"/>
                  </a:schemeClr>
                </a:solidFill>
                <a:latin typeface="Avenir Next" panose="020B0503020202020204" pitchFamily="34" charset="0"/>
              </a:rPr>
              <a:t>”?</a:t>
            </a:r>
            <a:r>
              <a:rPr lang="en-US" sz="3600" dirty="0">
                <a:latin typeface="Avenir Next" panose="020B0503020202020204" pitchFamily="34" charset="0"/>
              </a:rPr>
              <a:t/>
            </a:r>
            <a:br>
              <a:rPr lang="en-US" sz="3600" dirty="0">
                <a:latin typeface="Avenir Next" panose="020B0503020202020204" pitchFamily="34" charset="0"/>
              </a:rPr>
            </a:br>
            <a:r>
              <a:rPr lang="ru-RU" sz="3000" dirty="0" smtClean="0"/>
              <a:t>Автор – Карен Пирсон</a:t>
            </a:r>
            <a:r>
              <a:rPr lang="en-US" sz="2000" dirty="0"/>
              <a:t/>
            </a:r>
            <a:br>
              <a:rPr lang="en-US" sz="2000" dirty="0"/>
            </a:br>
            <a:endParaRPr lang="en-US" sz="2000" dirty="0"/>
          </a:p>
        </p:txBody>
      </p:sp>
      <p:cxnSp>
        <p:nvCxnSpPr>
          <p:cNvPr id="12" name="Straight Connector 11">
            <a:extLst>
              <a:ext uri="{FF2B5EF4-FFF2-40B4-BE49-F238E27FC236}">
                <a16:creationId xmlns="" xmlns:a16="http://schemas.microsoft.com/office/drawing/2014/main" id="{EAFC8083-BBFA-464C-A805-4E844F66B23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C752BC6-CDD2-4020-8DCF-B5E813CD3A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D6924E00-9905-8840-A725-A60E424807D1}"/>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1362046" y="5862452"/>
            <a:ext cx="506738" cy="354806"/>
          </a:xfrm>
          <a:prstGeom prst="rect">
            <a:avLst/>
          </a:prstGeom>
        </p:spPr>
      </p:pic>
    </p:spTree>
    <p:extLst>
      <p:ext uri="{BB962C8B-B14F-4D97-AF65-F5344CB8AC3E}">
        <p14:creationId xmlns="" xmlns:p14="http://schemas.microsoft.com/office/powerpoint/2010/main" val="331360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91D9B04-B303-5241-BE41-53B8337F1EA5}"/>
              </a:ext>
            </a:extLst>
          </p:cNvPr>
          <p:cNvPicPr>
            <a:picLocks noChangeAspect="1"/>
          </p:cNvPicPr>
          <p:nvPr/>
        </p:nvPicPr>
        <p:blipFill rotWithShape="1">
          <a:blip r:embed="rId3">
            <a:alphaModFix/>
            <a:extLst/>
          </a:blip>
          <a:srcRect l="17881" r="12192"/>
          <a:stretch/>
        </p:blipFill>
        <p:spPr>
          <a:xfrm>
            <a:off x="5797543" y="10"/>
            <a:ext cx="6394152" cy="6857990"/>
          </a:xfrm>
          <a:prstGeom prst="rect">
            <a:avLst/>
          </a:prstGeom>
        </p:spPr>
      </p:pic>
      <p:pic>
        <p:nvPicPr>
          <p:cNvPr id="10" name="Picture 9">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D9321579-1EA6-9A49-8806-25D402CC1C88}"/>
              </a:ext>
            </a:extLst>
          </p:cNvPr>
          <p:cNvSpPr>
            <a:spLocks noGrp="1"/>
          </p:cNvSpPr>
          <p:nvPr>
            <p:ph idx="1"/>
          </p:nvPr>
        </p:nvSpPr>
        <p:spPr>
          <a:xfrm>
            <a:off x="452191" y="496390"/>
            <a:ext cx="5365679" cy="5652950"/>
          </a:xfrm>
        </p:spPr>
        <p:txBody>
          <a:bodyPr anchor="ctr">
            <a:normAutofit fontScale="92500" lnSpcReduction="10000"/>
          </a:bodyPr>
          <a:lstStyle/>
          <a:p>
            <a:pPr marL="0" indent="0" algn="ctr">
              <a:lnSpc>
                <a:spcPct val="100000"/>
              </a:lnSpc>
              <a:buNone/>
            </a:pPr>
            <a:r>
              <a:rPr lang="ru-RU" b="1" dirty="0" smtClean="0"/>
              <a:t>Подобно Иисусу и Давиду, мы должны слушать голос нашего Пастыря, потому что это единственный способ научиться доверять Ему, когда Он говорит: «Следуй за Мной». </a:t>
            </a:r>
            <a:endParaRPr lang="ru-RU" b="1" dirty="0" smtClean="0"/>
          </a:p>
          <a:p>
            <a:pPr marL="0" indent="0" algn="ctr">
              <a:lnSpc>
                <a:spcPct val="100000"/>
              </a:lnSpc>
              <a:buNone/>
            </a:pPr>
            <a:r>
              <a:rPr lang="ru-RU" b="1" dirty="0" smtClean="0"/>
              <a:t>Мы </a:t>
            </a:r>
            <a:r>
              <a:rPr lang="ru-RU" b="1" dirty="0" smtClean="0"/>
              <a:t>слушаем Его в тихом месте молитвы</a:t>
            </a:r>
            <a:r>
              <a:rPr lang="ru-RU" b="1" dirty="0" smtClean="0"/>
              <a:t>.</a:t>
            </a:r>
          </a:p>
          <a:p>
            <a:pPr marL="0" indent="0" algn="ctr">
              <a:lnSpc>
                <a:spcPct val="100000"/>
              </a:lnSpc>
              <a:buNone/>
            </a:pPr>
            <a:r>
              <a:rPr lang="ru-RU" b="1" dirty="0" smtClean="0"/>
              <a:t> </a:t>
            </a:r>
            <a:r>
              <a:rPr lang="ru-RU" b="1" dirty="0" smtClean="0"/>
              <a:t>«Когда, - как пишет сестра Уайт, - умолкают все голоса и мы в безмолвии души стоим перед Ним, мы можем яснее различить голос Бога».</a:t>
            </a:r>
            <a:r>
              <a:rPr lang="en-US" b="1" dirty="0" smtClean="0">
                <a:solidFill>
                  <a:srgbClr val="000000"/>
                </a:solidFill>
              </a:rPr>
              <a:t> </a:t>
            </a:r>
            <a:endParaRPr lang="en-US" b="1" dirty="0">
              <a:solidFill>
                <a:srgbClr val="000000"/>
              </a:solidFill>
            </a:endParaRPr>
          </a:p>
          <a:p>
            <a:pPr marL="0" indent="0" algn="ctr">
              <a:lnSpc>
                <a:spcPct val="100000"/>
              </a:lnSpc>
              <a:buNone/>
            </a:pPr>
            <a:r>
              <a:rPr lang="ru-RU" sz="2000" dirty="0" err="1" smtClean="0"/>
              <a:t>Эллен</a:t>
            </a:r>
            <a:r>
              <a:rPr lang="ru-RU" sz="2000" dirty="0" smtClean="0"/>
              <a:t> Уайт. Желание веков</a:t>
            </a:r>
            <a:r>
              <a:rPr lang="ru-RU" sz="2000" i="1" dirty="0" smtClean="0"/>
              <a:t> </a:t>
            </a:r>
            <a:r>
              <a:rPr lang="ru-RU" sz="2000" dirty="0" smtClean="0"/>
              <a:t>(1898), с. 363.</a:t>
            </a:r>
            <a:endParaRPr lang="en-US" sz="2000" dirty="0">
              <a:solidFill>
                <a:srgbClr val="000000"/>
              </a:solidFill>
            </a:endParaRPr>
          </a:p>
          <a:p>
            <a:pPr marL="0" indent="0" algn="ctr">
              <a:lnSpc>
                <a:spcPct val="100000"/>
              </a:lnSpc>
              <a:buNone/>
            </a:pPr>
            <a:endParaRPr lang="en-US" sz="2400" dirty="0">
              <a:solidFill>
                <a:srgbClr val="000000"/>
              </a:solidFill>
            </a:endParaRPr>
          </a:p>
        </p:txBody>
      </p:sp>
    </p:spTree>
    <p:extLst>
      <p:ext uri="{BB962C8B-B14F-4D97-AF65-F5344CB8AC3E}">
        <p14:creationId xmlns="" xmlns:p14="http://schemas.microsoft.com/office/powerpoint/2010/main" val="1560557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317DE75-F617-CD40-8A2A-E426C8C563CC}"/>
              </a:ext>
            </a:extLst>
          </p:cNvPr>
          <p:cNvPicPr>
            <a:picLocks noChangeAspect="1"/>
          </p:cNvPicPr>
          <p:nvPr/>
        </p:nvPicPr>
        <p:blipFill rotWithShape="1">
          <a:blip r:embed="rId3"/>
          <a:srcRect t="14266" b="10734"/>
          <a:stretch/>
        </p:blipFill>
        <p:spPr>
          <a:xfrm>
            <a:off x="0"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4D9149FE-3EE8-C24F-BB38-5DA23596EC05}"/>
              </a:ext>
            </a:extLst>
          </p:cNvPr>
          <p:cNvSpPr>
            <a:spLocks noGrp="1"/>
          </p:cNvSpPr>
          <p:nvPr>
            <p:ph type="title"/>
          </p:nvPr>
        </p:nvSpPr>
        <p:spPr>
          <a:xfrm>
            <a:off x="685064" y="2462590"/>
            <a:ext cx="4204137" cy="1342754"/>
          </a:xfrm>
        </p:spPr>
        <p:txBody>
          <a:bodyPr>
            <a:normAutofit/>
          </a:bodyPr>
          <a:lstStyle/>
          <a:p>
            <a:pPr algn="ctr"/>
            <a:r>
              <a:rPr lang="ru-RU" sz="3600" b="1" dirty="0" smtClean="0">
                <a:latin typeface="Avenir Next" panose="020B0503020202020204" pitchFamily="34" charset="0"/>
              </a:rPr>
              <a:t>ДОВЕРИЕ</a:t>
            </a:r>
            <a:endParaRPr lang="en-US" sz="3600" b="1" dirty="0">
              <a:latin typeface="Avenir Next" panose="020B0503020202020204" pitchFamily="34" charset="0"/>
            </a:endParaRPr>
          </a:p>
        </p:txBody>
      </p:sp>
      <p:cxnSp>
        <p:nvCxnSpPr>
          <p:cNvPr id="12"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5400B3EC-31FC-5F45-95CA-7E8CD320A2B4}"/>
              </a:ext>
            </a:extLst>
          </p:cNvPr>
          <p:cNvSpPr>
            <a:spLocks noGrp="1"/>
          </p:cNvSpPr>
          <p:nvPr>
            <p:ph idx="1"/>
          </p:nvPr>
        </p:nvSpPr>
        <p:spPr>
          <a:xfrm>
            <a:off x="3785352" y="3337139"/>
            <a:ext cx="6398778" cy="2619839"/>
          </a:xfrm>
        </p:spPr>
        <p:txBody>
          <a:bodyPr anchor="ctr">
            <a:normAutofit/>
          </a:bodyPr>
          <a:lstStyle/>
          <a:p>
            <a:pPr marL="0" indent="0">
              <a:buNone/>
            </a:pPr>
            <a:r>
              <a:rPr lang="ru-RU" sz="3200" b="1" dirty="0" smtClean="0"/>
              <a:t>Узнаем ли мы голос нашего Пастыря? И когда Он говорит, слышим ли мы любовь к нам в Его голосе и верим ли, что можем следовать туда, куда Он ведет?</a:t>
            </a:r>
            <a:endParaRPr lang="en-US" sz="3200" b="1" dirty="0"/>
          </a:p>
        </p:txBody>
      </p:sp>
    </p:spTree>
    <p:extLst>
      <p:ext uri="{BB962C8B-B14F-4D97-AF65-F5344CB8AC3E}">
        <p14:creationId xmlns="" xmlns:p14="http://schemas.microsoft.com/office/powerpoint/2010/main" val="342523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3941D80-4822-BB4E-889A-7E0A03BCE2F7}"/>
              </a:ext>
            </a:extLst>
          </p:cNvPr>
          <p:cNvSpPr>
            <a:spLocks noGrp="1"/>
          </p:cNvSpPr>
          <p:nvPr>
            <p:ph idx="1"/>
          </p:nvPr>
        </p:nvSpPr>
        <p:spPr>
          <a:xfrm>
            <a:off x="217170" y="418011"/>
            <a:ext cx="5556612" cy="5805808"/>
          </a:xfrm>
        </p:spPr>
        <p:txBody>
          <a:bodyPr>
            <a:normAutofit/>
          </a:bodyPr>
          <a:lstStyle/>
          <a:p>
            <a:pPr>
              <a:buNone/>
            </a:pPr>
            <a:r>
              <a:rPr lang="ru-RU" i="1" dirty="0" smtClean="0"/>
              <a:t>«Не бойся, ибо Я </a:t>
            </a:r>
            <a:r>
              <a:rPr lang="ru-RU" b="1" i="1" dirty="0" smtClean="0"/>
              <a:t>искупил</a:t>
            </a:r>
            <a:r>
              <a:rPr lang="ru-RU" i="1" dirty="0" smtClean="0"/>
              <a:t> тебя, назвал тебя по имени твоему; ты Мой.</a:t>
            </a:r>
            <a:r>
              <a:rPr lang="ru-RU" dirty="0" smtClean="0"/>
              <a:t> </a:t>
            </a:r>
            <a:r>
              <a:rPr lang="ru-RU" i="1" dirty="0" smtClean="0"/>
              <a:t>Будешь ли переходить через воды, </a:t>
            </a:r>
            <a:r>
              <a:rPr lang="ru-RU" b="1" i="1" dirty="0" smtClean="0"/>
              <a:t>Я с тобою</a:t>
            </a:r>
            <a:r>
              <a:rPr lang="ru-RU" i="1" dirty="0" smtClean="0"/>
              <a:t>, — через реки ли, они не потопят тебя; пойдешь ли через огонь, не обожжешься, и пламя не опалит тебя.</a:t>
            </a:r>
            <a:r>
              <a:rPr lang="ru-RU" dirty="0" smtClean="0"/>
              <a:t> </a:t>
            </a:r>
            <a:r>
              <a:rPr lang="ru-RU" b="1" i="1" dirty="0" smtClean="0"/>
              <a:t>Ибо Я Господь, Бог твой</a:t>
            </a:r>
            <a:r>
              <a:rPr lang="ru-RU" i="1" dirty="0" smtClean="0"/>
              <a:t>, Святой </a:t>
            </a:r>
            <a:r>
              <a:rPr lang="ru-RU" i="1" dirty="0" err="1" smtClean="0"/>
              <a:t>Израилев</a:t>
            </a:r>
            <a:r>
              <a:rPr lang="ru-RU" i="1" dirty="0" smtClean="0"/>
              <a:t>, Спаситель твой… </a:t>
            </a:r>
            <a:r>
              <a:rPr lang="ru-RU" b="1" i="1" dirty="0" smtClean="0"/>
              <a:t>Так как ты дорог в очах Моих, </a:t>
            </a:r>
            <a:r>
              <a:rPr lang="ru-RU" b="1" i="1" dirty="0" err="1" smtClean="0"/>
              <a:t>многоценен</a:t>
            </a:r>
            <a:r>
              <a:rPr lang="ru-RU" b="1" i="1" dirty="0" smtClean="0"/>
              <a:t>, и Я возлюбил тебя... Не бойся, ибо Я с тобою»</a:t>
            </a:r>
          </a:p>
          <a:p>
            <a:pPr marL="0" indent="0" algn="ctr">
              <a:buNone/>
            </a:pPr>
            <a:r>
              <a:rPr lang="en-US" sz="2000" dirty="0" smtClean="0"/>
              <a:t>(</a:t>
            </a:r>
            <a:r>
              <a:rPr lang="ru-RU" sz="2000" dirty="0" smtClean="0"/>
              <a:t>Исаия </a:t>
            </a:r>
            <a:r>
              <a:rPr lang="en-US" sz="2000" dirty="0" smtClean="0"/>
              <a:t>43:1–5).</a:t>
            </a:r>
            <a:endParaRPr lang="en-US" sz="2000" dirty="0"/>
          </a:p>
          <a:p>
            <a:pPr marL="0" indent="0" algn="ctr">
              <a:buNone/>
            </a:pPr>
            <a:endParaRPr lang="en-US" sz="2400" dirty="0"/>
          </a:p>
        </p:txBody>
      </p:sp>
      <p:pic>
        <p:nvPicPr>
          <p:cNvPr id="5" name="Picture 4">
            <a:extLst>
              <a:ext uri="{FF2B5EF4-FFF2-40B4-BE49-F238E27FC236}">
                <a16:creationId xmlns="" xmlns:a16="http://schemas.microsoft.com/office/drawing/2014/main" id="{2EB5FA6D-B031-5248-917F-CFC43052FD11}"/>
              </a:ext>
            </a:extLst>
          </p:cNvPr>
          <p:cNvPicPr>
            <a:picLocks noChangeAspect="1"/>
          </p:cNvPicPr>
          <p:nvPr/>
        </p:nvPicPr>
        <p:blipFill rotWithShape="1">
          <a:blip r:embed="rId3"/>
          <a:srcRect l="11545" r="5855"/>
          <a:stretch/>
        </p:blipFill>
        <p:spPr>
          <a:xfrm>
            <a:off x="5773782" y="10"/>
            <a:ext cx="6418217" cy="6857990"/>
          </a:xfrm>
          <a:prstGeom prst="rect">
            <a:avLst/>
          </a:prstGeom>
          <a:effectLst/>
        </p:spPr>
      </p:pic>
    </p:spTree>
    <p:extLst>
      <p:ext uri="{BB962C8B-B14F-4D97-AF65-F5344CB8AC3E}">
        <p14:creationId xmlns="" xmlns:p14="http://schemas.microsoft.com/office/powerpoint/2010/main" val="1232092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BED20A3-8A07-AB47-90F3-ADE5390EF85E}"/>
              </a:ext>
            </a:extLst>
          </p:cNvPr>
          <p:cNvPicPr>
            <a:picLocks noChangeAspect="1"/>
          </p:cNvPicPr>
          <p:nvPr/>
        </p:nvPicPr>
        <p:blipFill rotWithShape="1">
          <a:blip r:embed="rId3"/>
          <a:srcRect t="15537" b="33425"/>
          <a:stretch/>
        </p:blipFill>
        <p:spPr>
          <a:xfrm>
            <a:off x="-1" y="10"/>
            <a:ext cx="12192001" cy="4666928"/>
          </a:xfrm>
          <a:prstGeom prst="rect">
            <a:avLst/>
          </a:prstGeom>
        </p:spPr>
      </p:pic>
      <p:pic>
        <p:nvPicPr>
          <p:cNvPr id="11" name="Picture 10">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433F84A0-08D7-8B4E-8D70-FE4039D35FAF}"/>
              </a:ext>
            </a:extLst>
          </p:cNvPr>
          <p:cNvSpPr>
            <a:spLocks noGrp="1"/>
          </p:cNvSpPr>
          <p:nvPr>
            <p:ph idx="1"/>
          </p:nvPr>
        </p:nvSpPr>
        <p:spPr>
          <a:xfrm>
            <a:off x="1154429" y="4491990"/>
            <a:ext cx="9510709" cy="1977389"/>
          </a:xfrm>
        </p:spPr>
        <p:txBody>
          <a:bodyPr anchor="ctr">
            <a:normAutofit/>
          </a:bodyPr>
          <a:lstStyle/>
          <a:p>
            <a:pPr marL="0" indent="0" algn="ctr">
              <a:lnSpc>
                <a:spcPct val="150000"/>
              </a:lnSpc>
              <a:buNone/>
            </a:pPr>
            <a:r>
              <a:rPr lang="ru-RU" sz="1800" b="1" cap="all" dirty="0" smtClean="0">
                <a:solidFill>
                  <a:srgbClr val="000000"/>
                </a:solidFill>
                <a:latin typeface="Avenir Next" panose="020B0503020202020204" pitchFamily="34" charset="0"/>
              </a:rPr>
              <a:t>«ибо сей Бог есть Бог наш на веки и веки: Он будет вождем нашим до самой смерти»</a:t>
            </a:r>
            <a:r>
              <a:rPr lang="ru-RU" sz="1800" b="1" dirty="0" smtClean="0">
                <a:solidFill>
                  <a:srgbClr val="000000"/>
                </a:solidFill>
                <a:latin typeface="Avenir Next" panose="020B0503020202020204" pitchFamily="34" charset="0"/>
              </a:rPr>
              <a:t> </a:t>
            </a:r>
            <a:r>
              <a:rPr lang="en-US" sz="1800" b="1" dirty="0" smtClean="0">
                <a:solidFill>
                  <a:srgbClr val="000000"/>
                </a:solidFill>
                <a:latin typeface="Avenir Next" panose="020B0503020202020204" pitchFamily="34" charset="0"/>
              </a:rPr>
              <a:t>(</a:t>
            </a:r>
            <a:r>
              <a:rPr lang="ru-RU" sz="1800" b="1" dirty="0" smtClean="0">
                <a:solidFill>
                  <a:srgbClr val="000000"/>
                </a:solidFill>
                <a:latin typeface="Avenir Next" panose="020B0503020202020204" pitchFamily="34" charset="0"/>
              </a:rPr>
              <a:t>ПСАЛОМ </a:t>
            </a:r>
            <a:r>
              <a:rPr lang="en-US" sz="1800" b="1" dirty="0" smtClean="0">
                <a:solidFill>
                  <a:srgbClr val="000000"/>
                </a:solidFill>
                <a:latin typeface="Avenir Next" panose="020B0503020202020204" pitchFamily="34" charset="0"/>
              </a:rPr>
              <a:t>4</a:t>
            </a:r>
            <a:r>
              <a:rPr lang="ru-RU" sz="1800" b="1" dirty="0" smtClean="0">
                <a:solidFill>
                  <a:srgbClr val="000000"/>
                </a:solidFill>
                <a:latin typeface="Avenir Next" panose="020B0503020202020204" pitchFamily="34" charset="0"/>
              </a:rPr>
              <a:t>7</a:t>
            </a:r>
            <a:r>
              <a:rPr lang="en-US" sz="1800" b="1" dirty="0" smtClean="0">
                <a:solidFill>
                  <a:srgbClr val="000000"/>
                </a:solidFill>
                <a:latin typeface="Avenir Next" panose="020B0503020202020204" pitchFamily="34" charset="0"/>
              </a:rPr>
              <a:t>:1</a:t>
            </a:r>
            <a:r>
              <a:rPr lang="ru-RU" sz="1800" b="1" dirty="0" smtClean="0">
                <a:solidFill>
                  <a:srgbClr val="000000"/>
                </a:solidFill>
                <a:latin typeface="Avenir Next" panose="020B0503020202020204" pitchFamily="34" charset="0"/>
              </a:rPr>
              <a:t>5</a:t>
            </a:r>
            <a:r>
              <a:rPr lang="en-US" sz="1800" b="1" dirty="0" smtClean="0">
                <a:solidFill>
                  <a:srgbClr val="000000"/>
                </a:solidFill>
                <a:latin typeface="Avenir Next" panose="020B0503020202020204" pitchFamily="34" charset="0"/>
              </a:rPr>
              <a:t>). </a:t>
            </a:r>
            <a:endParaRPr lang="en-US" sz="1800" b="1" dirty="0">
              <a:solidFill>
                <a:srgbClr val="000000"/>
              </a:solidFill>
              <a:latin typeface="Avenir Next" panose="020B0503020202020204" pitchFamily="34" charset="0"/>
            </a:endParaRPr>
          </a:p>
          <a:p>
            <a:pPr marL="0" indent="0" algn="ctr">
              <a:lnSpc>
                <a:spcPct val="150000"/>
              </a:lnSpc>
              <a:buNone/>
            </a:pPr>
            <a:r>
              <a:rPr lang="ru-RU" sz="1800" b="1" cap="all" dirty="0" smtClean="0">
                <a:solidFill>
                  <a:schemeClr val="accent4">
                    <a:lumMod val="50000"/>
                  </a:schemeClr>
                </a:solidFill>
                <a:latin typeface="Avenir Next" panose="020B0503020202020204" pitchFamily="34" charset="0"/>
              </a:rPr>
              <a:t>Да! Мы можем доверять Богу, когда Он говорит: «Следуй за Мной!».</a:t>
            </a:r>
            <a:endParaRPr lang="en-US" sz="1800" b="1" dirty="0">
              <a:solidFill>
                <a:schemeClr val="accent4">
                  <a:lumMod val="50000"/>
                </a:schemeClr>
              </a:solidFill>
              <a:latin typeface="Avenir Next" panose="020B0503020202020204" pitchFamily="34" charset="0"/>
            </a:endParaRPr>
          </a:p>
          <a:p>
            <a:pPr marL="0" indent="0" algn="ctr">
              <a:lnSpc>
                <a:spcPct val="150000"/>
              </a:lnSpc>
              <a:buNone/>
            </a:pPr>
            <a:endParaRPr lang="en-US" sz="1800" dirty="0">
              <a:solidFill>
                <a:srgbClr val="000000"/>
              </a:solidFill>
              <a:latin typeface="Avenir Next" panose="020B0503020202020204" pitchFamily="34" charset="0"/>
            </a:endParaRPr>
          </a:p>
        </p:txBody>
      </p:sp>
    </p:spTree>
    <p:extLst>
      <p:ext uri="{BB962C8B-B14F-4D97-AF65-F5344CB8AC3E}">
        <p14:creationId xmlns="" xmlns:p14="http://schemas.microsoft.com/office/powerpoint/2010/main" val="15385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B091FA3-B836-984F-9E04-8EE66326DF54}"/>
              </a:ext>
            </a:extLst>
          </p:cNvPr>
          <p:cNvPicPr>
            <a:picLocks noChangeAspect="1"/>
          </p:cNvPicPr>
          <p:nvPr/>
        </p:nvPicPr>
        <p:blipFill rotWithShape="1">
          <a:blip r:embed="rId3"/>
          <a:srcRect b="48962"/>
          <a:stretch/>
        </p:blipFill>
        <p:spPr>
          <a:xfrm>
            <a:off x="-1" y="0"/>
            <a:ext cx="12192001" cy="4666928"/>
          </a:xfrm>
          <a:prstGeom prst="rect">
            <a:avLst/>
          </a:prstGeom>
        </p:spPr>
      </p:pic>
      <p:pic>
        <p:nvPicPr>
          <p:cNvPr id="10" name="Picture 9">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2" name="Oval 11">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C0323C61-0C87-2C45-B5BE-71F01867AAB0}"/>
              </a:ext>
            </a:extLst>
          </p:cNvPr>
          <p:cNvSpPr>
            <a:spLocks noGrp="1"/>
          </p:cNvSpPr>
          <p:nvPr>
            <p:ph idx="1"/>
          </p:nvPr>
        </p:nvSpPr>
        <p:spPr>
          <a:xfrm>
            <a:off x="1903751" y="3342809"/>
            <a:ext cx="8589364" cy="2878110"/>
          </a:xfrm>
        </p:spPr>
        <p:txBody>
          <a:bodyPr anchor="ctr">
            <a:normAutofit/>
          </a:bodyPr>
          <a:lstStyle/>
          <a:p>
            <a:pPr marL="0" indent="0" algn="ctr">
              <a:lnSpc>
                <a:spcPct val="150000"/>
              </a:lnSpc>
              <a:buNone/>
            </a:pPr>
            <a:r>
              <a:rPr lang="ru-RU" cap="all" dirty="0" smtClean="0">
                <a:solidFill>
                  <a:srgbClr val="000000"/>
                </a:solidFill>
                <a:latin typeface="Avenir Next" panose="020B0503020202020204" pitchFamily="34" charset="0"/>
              </a:rPr>
              <a:t>«ибо сей Бог есть Бог наш на веки и веки: Он будет </a:t>
            </a:r>
            <a:r>
              <a:rPr lang="ru-RU" b="1" cap="all" dirty="0" smtClean="0">
                <a:solidFill>
                  <a:srgbClr val="000000"/>
                </a:solidFill>
                <a:latin typeface="Avenir Next" panose="020B0503020202020204" pitchFamily="34" charset="0"/>
              </a:rPr>
              <a:t>вождем нашим </a:t>
            </a:r>
            <a:r>
              <a:rPr lang="ru-RU" cap="all" dirty="0" smtClean="0">
                <a:solidFill>
                  <a:srgbClr val="000000"/>
                </a:solidFill>
                <a:latin typeface="Avenir Next" panose="020B0503020202020204" pitchFamily="34" charset="0"/>
              </a:rPr>
              <a:t>до самой смерти»</a:t>
            </a:r>
          </a:p>
          <a:p>
            <a:pPr marL="0" indent="0" algn="ctr">
              <a:lnSpc>
                <a:spcPct val="150000"/>
              </a:lnSpc>
              <a:buNone/>
            </a:pPr>
            <a:r>
              <a:rPr lang="en-US" sz="2400" dirty="0" smtClean="0">
                <a:solidFill>
                  <a:srgbClr val="000000"/>
                </a:solidFill>
                <a:latin typeface="Avenir Next" panose="020B0503020202020204" pitchFamily="34" charset="0"/>
              </a:rPr>
              <a:t>(</a:t>
            </a:r>
            <a:r>
              <a:rPr lang="ru-RU" sz="2400" dirty="0" smtClean="0">
                <a:solidFill>
                  <a:srgbClr val="000000"/>
                </a:solidFill>
                <a:latin typeface="Avenir Next" panose="020B0503020202020204" pitchFamily="34" charset="0"/>
              </a:rPr>
              <a:t>ПСАЛОМ 47:15</a:t>
            </a:r>
            <a:r>
              <a:rPr lang="en-US" sz="2400" smtClean="0">
                <a:solidFill>
                  <a:srgbClr val="000000"/>
                </a:solidFill>
                <a:latin typeface="Avenir Next" panose="020B0503020202020204" pitchFamily="34" charset="0"/>
              </a:rPr>
              <a:t>)</a:t>
            </a:r>
            <a:endParaRPr lang="en-US" sz="2400" dirty="0">
              <a:solidFill>
                <a:srgbClr val="000000"/>
              </a:solidFill>
              <a:latin typeface="Avenir Next" panose="020B0503020202020204" pitchFamily="34" charset="0"/>
            </a:endParaRPr>
          </a:p>
          <a:p>
            <a:pPr algn="ctr">
              <a:lnSpc>
                <a:spcPct val="150000"/>
              </a:lnSpc>
            </a:pPr>
            <a:endParaRPr lang="en-US" dirty="0">
              <a:solidFill>
                <a:srgbClr val="000000"/>
              </a:solidFill>
              <a:latin typeface="Avenir Next" panose="020B0503020202020204" pitchFamily="34" charset="0"/>
            </a:endParaRPr>
          </a:p>
        </p:txBody>
      </p:sp>
    </p:spTree>
    <p:extLst>
      <p:ext uri="{BB962C8B-B14F-4D97-AF65-F5344CB8AC3E}">
        <p14:creationId xmlns="" xmlns:p14="http://schemas.microsoft.com/office/powerpoint/2010/main" val="294762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307D946-BF60-1146-A4C8-7551BD3A61A1}"/>
              </a:ext>
            </a:extLst>
          </p:cNvPr>
          <p:cNvSpPr>
            <a:spLocks noGrp="1"/>
          </p:cNvSpPr>
          <p:nvPr>
            <p:ph idx="1"/>
          </p:nvPr>
        </p:nvSpPr>
        <p:spPr>
          <a:xfrm>
            <a:off x="483871" y="627017"/>
            <a:ext cx="5120113" cy="5922373"/>
          </a:xfrm>
        </p:spPr>
        <p:txBody>
          <a:bodyPr>
            <a:normAutofit/>
          </a:bodyPr>
          <a:lstStyle/>
          <a:p>
            <a:pPr marL="0" indent="0" algn="ctr">
              <a:buNone/>
            </a:pPr>
            <a:r>
              <a:rPr lang="ru-RU" sz="3600" b="1" dirty="0" smtClean="0"/>
              <a:t>Но Господь говорит: «Не смотри на вид его и на высоту роста его</a:t>
            </a:r>
            <a:r>
              <a:rPr lang="ru-RU" sz="3600" b="1" dirty="0" smtClean="0"/>
              <a:t>;</a:t>
            </a:r>
          </a:p>
          <a:p>
            <a:pPr marL="0" indent="0" algn="ctr">
              <a:buNone/>
            </a:pPr>
            <a:r>
              <a:rPr lang="ru-RU" sz="3600" b="1" dirty="0" smtClean="0"/>
              <a:t> </a:t>
            </a:r>
            <a:r>
              <a:rPr lang="ru-RU" sz="3600" b="1" dirty="0" smtClean="0"/>
              <a:t>Я отринул его; Я смотрю не так, как смотрит человек; ибо человек смотрит на лицо, а Господь смотрит на сердце» </a:t>
            </a:r>
          </a:p>
          <a:p>
            <a:pPr marL="0" indent="0" algn="ctr">
              <a:buNone/>
            </a:pPr>
            <a:r>
              <a:rPr lang="ru-RU" sz="3600" b="1" dirty="0" smtClean="0"/>
              <a:t>(1 Царств 16:</a:t>
            </a:r>
            <a:r>
              <a:rPr lang="ru-RU" b="1" dirty="0" smtClean="0"/>
              <a:t>7)</a:t>
            </a:r>
            <a:endParaRPr lang="en-US" sz="2400" b="1" dirty="0"/>
          </a:p>
          <a:p>
            <a:pPr marL="0" indent="0" algn="ctr">
              <a:buNone/>
            </a:pPr>
            <a:endParaRPr lang="en-US" sz="3200" dirty="0"/>
          </a:p>
        </p:txBody>
      </p:sp>
      <p:pic>
        <p:nvPicPr>
          <p:cNvPr id="7" name="Picture 6">
            <a:extLst>
              <a:ext uri="{FF2B5EF4-FFF2-40B4-BE49-F238E27FC236}">
                <a16:creationId xmlns="" xmlns:a16="http://schemas.microsoft.com/office/drawing/2014/main" id="{7CB19ACE-52D7-3D4A-8172-A1B0C86C06C4}"/>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 xmlns:p14="http://schemas.microsoft.com/office/powerpoint/2010/main" val="177016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1F033C-7093-F241-8092-BA4B69707AC7}"/>
              </a:ext>
            </a:extLst>
          </p:cNvPr>
          <p:cNvPicPr>
            <a:picLocks noChangeAspect="1"/>
          </p:cNvPicPr>
          <p:nvPr/>
        </p:nvPicPr>
        <p:blipFill rotWithShape="1">
          <a:blip r:embed="rId3"/>
          <a:srcRect t="9725" r="9091" b="22094"/>
          <a:stretch/>
        </p:blipFill>
        <p:spPr>
          <a:xfrm>
            <a:off x="20" y="10"/>
            <a:ext cx="12191980" cy="6857990"/>
          </a:xfrm>
          <a:prstGeom prst="rect">
            <a:avLst/>
          </a:prstGeom>
        </p:spPr>
      </p:pic>
      <p:sp>
        <p:nvSpPr>
          <p:cNvPr id="12" name="Freeform: Shape 11">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C56CCD8E-EB32-4148-83A7-699C95994EFD}"/>
              </a:ext>
            </a:extLst>
          </p:cNvPr>
          <p:cNvSpPr>
            <a:spLocks noGrp="1"/>
          </p:cNvSpPr>
          <p:nvPr>
            <p:ph idx="1"/>
          </p:nvPr>
        </p:nvSpPr>
        <p:spPr>
          <a:xfrm>
            <a:off x="143052" y="859210"/>
            <a:ext cx="4646118" cy="3575630"/>
          </a:xfrm>
        </p:spPr>
        <p:txBody>
          <a:bodyPr anchor="t">
            <a:normAutofit/>
          </a:bodyPr>
          <a:lstStyle/>
          <a:p>
            <a:pPr marL="0" indent="0" algn="ctr">
              <a:buNone/>
            </a:pPr>
            <a:r>
              <a:rPr lang="ru-RU" b="1" dirty="0" smtClean="0"/>
              <a:t>«Встань, помажь его, ибо это он». На глазах у всех Самуил берет рог с елеем и помазывает молодого пастушка на царство над Израилем, и «почивал Дух Господень на Давиде с того дня и после» (ст. 13). </a:t>
            </a:r>
            <a:endParaRPr lang="en-US" b="1" dirty="0"/>
          </a:p>
        </p:txBody>
      </p:sp>
    </p:spTree>
    <p:extLst>
      <p:ext uri="{BB962C8B-B14F-4D97-AF65-F5344CB8AC3E}">
        <p14:creationId xmlns="" xmlns:p14="http://schemas.microsoft.com/office/powerpoint/2010/main" val="3149939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5C26CE0-8F8F-294B-9AFF-2643874F9A77}"/>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0462370-12D8-9F41-A1E9-2D7E6B273464}"/>
              </a:ext>
            </a:extLst>
          </p:cNvPr>
          <p:cNvSpPr>
            <a:spLocks noGrp="1"/>
          </p:cNvSpPr>
          <p:nvPr>
            <p:ph idx="1"/>
          </p:nvPr>
        </p:nvSpPr>
        <p:spPr>
          <a:xfrm>
            <a:off x="3402828" y="1706881"/>
            <a:ext cx="6655572" cy="3769700"/>
          </a:xfrm>
        </p:spPr>
        <p:txBody>
          <a:bodyPr anchor="ctr">
            <a:normAutofit/>
          </a:bodyPr>
          <a:lstStyle/>
          <a:p>
            <a:pPr marL="0" indent="0" algn="ctr">
              <a:lnSpc>
                <a:spcPct val="150000"/>
              </a:lnSpc>
              <a:buNone/>
            </a:pPr>
            <a:r>
              <a:rPr lang="ru-RU" cap="all" dirty="0" smtClean="0">
                <a:latin typeface="Avenir Next" panose="020B0503020202020204" pitchFamily="34" charset="0"/>
              </a:rPr>
              <a:t>Давид усвоил урок, которому мы все должны научиться: мы можем доверять Богу, который говорит: «</a:t>
            </a:r>
            <a:r>
              <a:rPr lang="ru-RU" b="1" cap="all" dirty="0" smtClean="0">
                <a:latin typeface="Avenir Next" panose="020B0503020202020204" pitchFamily="34" charset="0"/>
              </a:rPr>
              <a:t>Следуй за Мной</a:t>
            </a:r>
            <a:r>
              <a:rPr lang="ru-RU" cap="all" dirty="0" smtClean="0">
                <a:latin typeface="Avenir Next" panose="020B0503020202020204" pitchFamily="34" charset="0"/>
              </a:rPr>
              <a:t>».</a:t>
            </a:r>
          </a:p>
        </p:txBody>
      </p:sp>
    </p:spTree>
    <p:extLst>
      <p:ext uri="{BB962C8B-B14F-4D97-AF65-F5344CB8AC3E}">
        <p14:creationId xmlns="" xmlns:p14="http://schemas.microsoft.com/office/powerpoint/2010/main" val="45064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F95640-4782-EE4A-9935-400F3CDB85CC}"/>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4E2D88D9-CD79-D343-AA95-783BF51300E2}"/>
              </a:ext>
            </a:extLst>
          </p:cNvPr>
          <p:cNvSpPr>
            <a:spLocks noGrp="1"/>
          </p:cNvSpPr>
          <p:nvPr>
            <p:ph type="title"/>
          </p:nvPr>
        </p:nvSpPr>
        <p:spPr>
          <a:xfrm>
            <a:off x="618008" y="2451160"/>
            <a:ext cx="4204137" cy="1342754"/>
          </a:xfrm>
        </p:spPr>
        <p:txBody>
          <a:bodyPr>
            <a:normAutofit/>
          </a:bodyPr>
          <a:lstStyle/>
          <a:p>
            <a:pPr algn="ctr"/>
            <a:r>
              <a:rPr lang="ru-RU" sz="3600" b="1" dirty="0" smtClean="0">
                <a:solidFill>
                  <a:schemeClr val="accent4">
                    <a:lumMod val="50000"/>
                  </a:schemeClr>
                </a:solidFill>
                <a:latin typeface="Avenir Next" panose="020B0503020202020204" pitchFamily="34" charset="0"/>
              </a:rPr>
              <a:t>ВЫБОР</a:t>
            </a:r>
            <a:endParaRPr lang="en-US" sz="3600" b="1" dirty="0">
              <a:solidFill>
                <a:schemeClr val="accent4">
                  <a:lumMod val="50000"/>
                </a:schemeClr>
              </a:solidFill>
              <a:latin typeface="Avenir Next" panose="020B0503020202020204" pitchFamily="34" charset="0"/>
            </a:endParaRPr>
          </a:p>
        </p:txBody>
      </p:sp>
      <p:cxnSp>
        <p:nvCxnSpPr>
          <p:cNvPr id="14" name="Straight Connector 13">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18CDDECA-E77A-244A-976A-15E240EF3505}"/>
              </a:ext>
            </a:extLst>
          </p:cNvPr>
          <p:cNvSpPr>
            <a:spLocks noGrp="1"/>
          </p:cNvSpPr>
          <p:nvPr>
            <p:ph idx="1"/>
          </p:nvPr>
        </p:nvSpPr>
        <p:spPr>
          <a:xfrm>
            <a:off x="618008" y="3337139"/>
            <a:ext cx="11086312" cy="2894583"/>
          </a:xfrm>
        </p:spPr>
        <p:txBody>
          <a:bodyPr anchor="ctr">
            <a:normAutofit/>
          </a:bodyPr>
          <a:lstStyle/>
          <a:p>
            <a:pPr marL="0" indent="0" algn="ctr">
              <a:lnSpc>
                <a:spcPct val="150000"/>
              </a:lnSpc>
              <a:buNone/>
            </a:pPr>
            <a:r>
              <a:rPr lang="ru-RU" sz="2400" b="1" dirty="0" smtClean="0"/>
              <a:t>Но, несмотря на трудности, Давид предпочитает верить, что он может доверять Тому, Кто его призвал. Подобно тому, как овцы Давида  шли за ним, когда он звал их, Давид слушает голос своего Пастыря и следует туда, куда Тот его ведет. Как овцы доверяют Давиду свои жизни, так Давид доверяет своему Божественному Пастырю.</a:t>
            </a:r>
            <a:endParaRPr lang="en-US" sz="2400" b="1" dirty="0"/>
          </a:p>
        </p:txBody>
      </p:sp>
    </p:spTree>
    <p:extLst>
      <p:ext uri="{BB962C8B-B14F-4D97-AF65-F5344CB8AC3E}">
        <p14:creationId xmlns="" xmlns:p14="http://schemas.microsoft.com/office/powerpoint/2010/main" val="2212642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0DDAB19-2740-E846-A995-4CEFB0F76A3F}"/>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582EB7A-9953-6A45-8260-C979279A0E4A}"/>
              </a:ext>
            </a:extLst>
          </p:cNvPr>
          <p:cNvSpPr>
            <a:spLocks noGrp="1"/>
          </p:cNvSpPr>
          <p:nvPr>
            <p:ph idx="1"/>
          </p:nvPr>
        </p:nvSpPr>
        <p:spPr>
          <a:xfrm>
            <a:off x="3406638" y="1917195"/>
            <a:ext cx="5783082" cy="4243575"/>
          </a:xfrm>
        </p:spPr>
        <p:txBody>
          <a:bodyPr anchor="ctr">
            <a:normAutofit/>
          </a:bodyPr>
          <a:lstStyle/>
          <a:p>
            <a:pPr marL="0" indent="0">
              <a:lnSpc>
                <a:spcPct val="100000"/>
              </a:lnSpc>
              <a:buNone/>
            </a:pPr>
            <a:r>
              <a:rPr lang="ru-RU" sz="4000" b="1" dirty="0" smtClean="0"/>
              <a:t>«Долго ли Тебе держать нас в недоумении</a:t>
            </a:r>
            <a:r>
              <a:rPr lang="ru-RU" sz="4000" b="1" dirty="0" smtClean="0"/>
              <a:t>?</a:t>
            </a:r>
          </a:p>
          <a:p>
            <a:pPr marL="0" indent="0">
              <a:lnSpc>
                <a:spcPct val="100000"/>
              </a:lnSpc>
              <a:buNone/>
            </a:pPr>
            <a:r>
              <a:rPr lang="ru-RU" sz="4000" b="1" dirty="0" smtClean="0"/>
              <a:t> </a:t>
            </a:r>
            <a:r>
              <a:rPr lang="ru-RU" sz="4000" b="1" dirty="0" smtClean="0"/>
              <a:t>если Ты Христос, скажи нам прямо» </a:t>
            </a:r>
            <a:r>
              <a:rPr lang="en-US" sz="4000" b="1" dirty="0" smtClean="0"/>
              <a:t>(</a:t>
            </a:r>
            <a:r>
              <a:rPr lang="ru-RU" sz="4000" b="1" dirty="0" err="1" smtClean="0"/>
              <a:t>ст</a:t>
            </a:r>
            <a:r>
              <a:rPr lang="en-US" sz="4000" b="1" dirty="0" smtClean="0"/>
              <a:t>. </a:t>
            </a:r>
            <a:r>
              <a:rPr lang="en-US" sz="4000" b="1" dirty="0"/>
              <a:t>24).</a:t>
            </a:r>
          </a:p>
          <a:p>
            <a:pPr marL="0" indent="0">
              <a:lnSpc>
                <a:spcPct val="100000"/>
              </a:lnSpc>
              <a:buNone/>
            </a:pPr>
            <a:endParaRPr lang="en-US" sz="4000" b="1" dirty="0"/>
          </a:p>
        </p:txBody>
      </p:sp>
    </p:spTree>
    <p:extLst>
      <p:ext uri="{BB962C8B-B14F-4D97-AF65-F5344CB8AC3E}">
        <p14:creationId xmlns="" xmlns:p14="http://schemas.microsoft.com/office/powerpoint/2010/main" val="3745325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02DBB93-FB8A-3D49-9D6D-541257524D40}"/>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0"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90531D3B-73C2-5F4A-8F88-49AD32A3F14A}"/>
              </a:ext>
            </a:extLst>
          </p:cNvPr>
          <p:cNvSpPr>
            <a:spLocks noGrp="1"/>
          </p:cNvSpPr>
          <p:nvPr>
            <p:ph type="title"/>
          </p:nvPr>
        </p:nvSpPr>
        <p:spPr>
          <a:xfrm>
            <a:off x="618008" y="2439730"/>
            <a:ext cx="4204137" cy="1342754"/>
          </a:xfrm>
        </p:spPr>
        <p:txBody>
          <a:bodyPr>
            <a:normAutofit/>
          </a:bodyPr>
          <a:lstStyle/>
          <a:p>
            <a:pPr algn="ctr"/>
            <a:r>
              <a:rPr lang="ru-RU" sz="3600" b="1" dirty="0" smtClean="0">
                <a:solidFill>
                  <a:schemeClr val="accent4">
                    <a:lumMod val="50000"/>
                  </a:schemeClr>
                </a:solidFill>
                <a:latin typeface="Avenir Next" panose="020B0503020202020204" pitchFamily="34" charset="0"/>
              </a:rPr>
              <a:t>СЛУШАЙТЕ</a:t>
            </a:r>
            <a:endParaRPr lang="en-US" sz="3600" b="1" dirty="0">
              <a:solidFill>
                <a:schemeClr val="accent4">
                  <a:lumMod val="50000"/>
                </a:schemeClr>
              </a:solidFill>
              <a:latin typeface="Avenir Next" panose="020B0503020202020204" pitchFamily="34" charset="0"/>
            </a:endParaRPr>
          </a:p>
        </p:txBody>
      </p:sp>
      <p:cxnSp>
        <p:nvCxnSpPr>
          <p:cNvPr id="12" name="Straight Connector 11">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BD143946-7CA6-8E48-8803-13FEEC4A997C}"/>
              </a:ext>
            </a:extLst>
          </p:cNvPr>
          <p:cNvSpPr>
            <a:spLocks noGrp="1"/>
          </p:cNvSpPr>
          <p:nvPr>
            <p:ph idx="1"/>
          </p:nvPr>
        </p:nvSpPr>
        <p:spPr>
          <a:xfrm>
            <a:off x="525516" y="3782484"/>
            <a:ext cx="10630164" cy="2254928"/>
          </a:xfrm>
        </p:spPr>
        <p:txBody>
          <a:bodyPr anchor="ctr">
            <a:noAutofit/>
          </a:bodyPr>
          <a:lstStyle/>
          <a:p>
            <a:pPr marL="0" indent="0" algn="ctr">
              <a:buNone/>
            </a:pPr>
            <a:r>
              <a:rPr lang="ru-RU" sz="3200" b="1" dirty="0" smtClean="0"/>
              <a:t>«Я сказал вам, и не верите; дела, которые творю Я во имя Отца Моего, они свидетельствуют о Мне. Но вы не верите, ибо вы не из овец Моих, как Я сказал вам. Овцы Мои слушаются голоса Моего, и Я знаю их; и они идут за Мною. И Я даю им жизнь вечную, и не погибнут вовек; и никто не похитит их из руки Моей!» (ст. 25-28).</a:t>
            </a:r>
            <a:endParaRPr lang="en-US" sz="3200" b="1" dirty="0"/>
          </a:p>
          <a:p>
            <a:pPr marL="0" indent="0" algn="ctr">
              <a:buNone/>
            </a:pPr>
            <a:endParaRPr lang="en-US" sz="3200" b="1" dirty="0"/>
          </a:p>
        </p:txBody>
      </p:sp>
    </p:spTree>
    <p:extLst>
      <p:ext uri="{BB962C8B-B14F-4D97-AF65-F5344CB8AC3E}">
        <p14:creationId xmlns="" xmlns:p14="http://schemas.microsoft.com/office/powerpoint/2010/main" val="1287397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EC62135-03B4-F74F-A02D-540BC2BED306}"/>
              </a:ext>
            </a:extLst>
          </p:cNvPr>
          <p:cNvSpPr>
            <a:spLocks noGrp="1"/>
          </p:cNvSpPr>
          <p:nvPr>
            <p:ph idx="1"/>
          </p:nvPr>
        </p:nvSpPr>
        <p:spPr>
          <a:xfrm>
            <a:off x="339634" y="496389"/>
            <a:ext cx="6023221" cy="6361611"/>
          </a:xfrm>
        </p:spPr>
        <p:txBody>
          <a:bodyPr>
            <a:normAutofit/>
          </a:bodyPr>
          <a:lstStyle/>
          <a:p>
            <a:pPr marL="0" indent="0" algn="ctr">
              <a:lnSpc>
                <a:spcPct val="100000"/>
              </a:lnSpc>
              <a:buNone/>
            </a:pPr>
            <a:r>
              <a:rPr lang="ru-RU" sz="2400" b="1" dirty="0" smtClean="0"/>
              <a:t>А что же мы</a:t>
            </a:r>
            <a:r>
              <a:rPr lang="ru-RU" sz="2400" b="1" dirty="0" smtClean="0"/>
              <a:t>?</a:t>
            </a:r>
          </a:p>
          <a:p>
            <a:pPr marL="0" indent="0" algn="ctr">
              <a:lnSpc>
                <a:spcPct val="100000"/>
              </a:lnSpc>
              <a:buNone/>
            </a:pPr>
            <a:r>
              <a:rPr lang="ru-RU" sz="2400" b="1" dirty="0" smtClean="0"/>
              <a:t> </a:t>
            </a:r>
            <a:r>
              <a:rPr lang="ru-RU" sz="2400" b="1" dirty="0" smtClean="0"/>
              <a:t>Знаем ли мы этот голос? </a:t>
            </a:r>
            <a:endParaRPr lang="ru-RU" sz="2400" b="1" dirty="0" smtClean="0"/>
          </a:p>
          <a:p>
            <a:pPr marL="0" indent="0" algn="ctr">
              <a:lnSpc>
                <a:spcPct val="100000"/>
              </a:lnSpc>
              <a:buNone/>
            </a:pPr>
            <a:r>
              <a:rPr lang="ru-RU" sz="2400" b="1" dirty="0" smtClean="0"/>
              <a:t>Слышим </a:t>
            </a:r>
            <a:r>
              <a:rPr lang="ru-RU" sz="2400" b="1" dirty="0" smtClean="0"/>
              <a:t>ли мы Его голос среди шума этой жизни?  </a:t>
            </a:r>
            <a:endParaRPr lang="ru-RU" sz="2400" b="1" dirty="0" smtClean="0"/>
          </a:p>
          <a:p>
            <a:pPr marL="0" indent="0" algn="ctr">
              <a:lnSpc>
                <a:spcPct val="100000"/>
              </a:lnSpc>
              <a:buNone/>
            </a:pPr>
            <a:r>
              <a:rPr lang="ru-RU" sz="2400" b="1" dirty="0" smtClean="0"/>
              <a:t>Слышим </a:t>
            </a:r>
            <a:r>
              <a:rPr lang="ru-RU" sz="2400" b="1" dirty="0" smtClean="0"/>
              <a:t>ли мы Его шепот среди множества отвлекающих голосов? </a:t>
            </a:r>
            <a:endParaRPr lang="ru-RU" sz="2400" b="1" dirty="0" smtClean="0"/>
          </a:p>
          <a:p>
            <a:pPr marL="0" indent="0" algn="ctr">
              <a:lnSpc>
                <a:spcPct val="100000"/>
              </a:lnSpc>
              <a:buNone/>
            </a:pPr>
            <a:r>
              <a:rPr lang="ru-RU" sz="2400" b="1" dirty="0" smtClean="0"/>
              <a:t>Видим </a:t>
            </a:r>
            <a:r>
              <a:rPr lang="ru-RU" sz="2400" b="1" dirty="0" smtClean="0"/>
              <a:t>ли мы Его за великанами на своем пути</a:t>
            </a:r>
            <a:r>
              <a:rPr lang="ru-RU" sz="2400" b="1" dirty="0" smtClean="0"/>
              <a:t>?</a:t>
            </a:r>
          </a:p>
          <a:p>
            <a:pPr marL="0" indent="0" algn="ctr">
              <a:lnSpc>
                <a:spcPct val="100000"/>
              </a:lnSpc>
              <a:buNone/>
            </a:pPr>
            <a:r>
              <a:rPr lang="ru-RU" sz="2400" b="1" dirty="0" smtClean="0"/>
              <a:t> </a:t>
            </a:r>
            <a:r>
              <a:rPr lang="ru-RU" sz="2400" b="1" dirty="0" smtClean="0"/>
              <a:t>Внутри темных пещер, в которые так часто попадаем? </a:t>
            </a:r>
            <a:endParaRPr lang="ru-RU" sz="2400" b="1" dirty="0" smtClean="0"/>
          </a:p>
          <a:p>
            <a:pPr marL="0" indent="0" algn="ctr">
              <a:lnSpc>
                <a:spcPct val="100000"/>
              </a:lnSpc>
              <a:buNone/>
            </a:pPr>
            <a:r>
              <a:rPr lang="ru-RU" sz="2400" b="1" dirty="0" smtClean="0"/>
              <a:t>Неужели </a:t>
            </a:r>
            <a:r>
              <a:rPr lang="ru-RU" sz="2400" b="1" dirty="0" smtClean="0"/>
              <a:t>мы отчаиваемся, как Давид, думая, что уже никогда не попадем во дворец?</a:t>
            </a:r>
            <a:endParaRPr lang="en-US" sz="2400" b="1" dirty="0"/>
          </a:p>
        </p:txBody>
      </p:sp>
      <p:pic>
        <p:nvPicPr>
          <p:cNvPr id="5" name="Picture 4">
            <a:extLst>
              <a:ext uri="{FF2B5EF4-FFF2-40B4-BE49-F238E27FC236}">
                <a16:creationId xmlns="" xmlns:a16="http://schemas.microsoft.com/office/drawing/2014/main" id="{B5E91B92-06B0-964B-BC19-7FEA37D50B1B}"/>
              </a:ext>
            </a:extLst>
          </p:cNvPr>
          <p:cNvPicPr>
            <a:picLocks noChangeAspect="1"/>
          </p:cNvPicPr>
          <p:nvPr/>
        </p:nvPicPr>
        <p:blipFill rotWithShape="1">
          <a:blip r:embed="rId3"/>
          <a:srcRect l="18324" r="12635"/>
          <a:stretch/>
        </p:blipFill>
        <p:spPr>
          <a:xfrm>
            <a:off x="6362855" y="11"/>
            <a:ext cx="5829144" cy="633221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 xmlns:p14="http://schemas.microsoft.com/office/powerpoint/2010/main" val="3799014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1597</Words>
  <Application>Microsoft Office PowerPoint</Application>
  <PresentationFormat>Произвольный</PresentationFormat>
  <Paragraphs>73</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МОЖЕМ ЛИ МЫ ДОВЕРЯТЬ БОГУ, КОГДА ОН ГОВОРИТ  “СЛЕДУЙ ЗА МНОЙ”? Автор – Карен Пирсон </vt:lpstr>
      <vt:lpstr>Слайд 2</vt:lpstr>
      <vt:lpstr>Слайд 3</vt:lpstr>
      <vt:lpstr>Слайд 4</vt:lpstr>
      <vt:lpstr>Слайд 5</vt:lpstr>
      <vt:lpstr>ВЫБОР</vt:lpstr>
      <vt:lpstr>Слайд 7</vt:lpstr>
      <vt:lpstr>СЛУШАЙТЕ</vt:lpstr>
      <vt:lpstr>Слайд 9</vt:lpstr>
      <vt:lpstr>Слайд 10</vt:lpstr>
      <vt:lpstr>ДОВЕРИЕ</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Trust God When He Says, “Follow Me”?   By Karen J. Pearson   </dc:title>
  <dc:creator>Arrais, Raquel</dc:creator>
  <cp:lastModifiedBy>raostrovskaya</cp:lastModifiedBy>
  <cp:revision>12</cp:revision>
  <dcterms:created xsi:type="dcterms:W3CDTF">2018-09-18T16:12:22Z</dcterms:created>
  <dcterms:modified xsi:type="dcterms:W3CDTF">2019-01-15T12:34:53Z</dcterms:modified>
</cp:coreProperties>
</file>