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7" autoAdjust="0"/>
    <p:restoredTop sz="63914" autoAdjust="0"/>
  </p:normalViewPr>
  <p:slideViewPr>
    <p:cSldViewPr snapToGrid="0">
      <p:cViewPr varScale="1">
        <p:scale>
          <a:sx n="46" d="100"/>
          <a:sy n="46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460C9-8793-49E6-8B28-3B5E786F8C42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C4BDD-7B09-429F-96EE-2D51B9D2A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8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вечер, дорогие друзья! Мир вам!  Мы приветствуем вас на программе Здоровая жизнь – подарок Всевышнего!</a:t>
            </a:r>
          </a:p>
          <a:p>
            <a:r>
              <a:rPr lang="ru-RU" dirty="0" smtClean="0"/>
              <a:t>Сегодня</a:t>
            </a:r>
            <a:r>
              <a:rPr lang="ru-RU" baseline="0" dirty="0" smtClean="0"/>
              <a:t> у нас очень непростая тема. Непростая и очень важная. Мы будем говорить о воздержании.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6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Обратите внимание на эти данные: даже незначительное количество алкоголя нарушает деятельность организма.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Давайте кратко рассмотрим последствия алкоголя для здоровья.</a:t>
            </a:r>
          </a:p>
          <a:p>
            <a:r>
              <a:rPr lang="ru-RU" dirty="0" smtClean="0"/>
              <a:t>В костном мозге происходит формирование клеток крови. Алкоголь</a:t>
            </a:r>
            <a:r>
              <a:rPr lang="ru-RU" baseline="0" dirty="0" smtClean="0"/>
              <a:t> угнетает костный мозг, в результате чего формирование клеток крови нарушается. Это ослабляет иммунитет. </a:t>
            </a:r>
            <a:r>
              <a:rPr lang="ru-RU" dirty="0" smtClean="0"/>
              <a:t>Человек </a:t>
            </a:r>
            <a:r>
              <a:rPr lang="ru-RU" baseline="0" dirty="0" smtClean="0"/>
              <a:t>больше болеет, так как его иммунная система плохо справляется с вирусами и микробами.</a:t>
            </a:r>
          </a:p>
          <a:p>
            <a:r>
              <a:rPr lang="ru-RU" sz="1200" dirty="0" smtClean="0"/>
              <a:t>Кроме того алкоголь выводит  из организма витамины и минералы, а также мешает организму </a:t>
            </a:r>
            <a:br>
              <a:rPr lang="ru-RU" sz="1200" dirty="0" smtClean="0"/>
            </a:br>
            <a:r>
              <a:rPr lang="ru-RU" sz="1200" dirty="0" smtClean="0"/>
              <a:t>усваивать их из пищи.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38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Далее - алкоголь приводит к воспалению пищевода, разрушает стенки желудка, провоцируя возникновение гастрита,</a:t>
            </a:r>
            <a:r>
              <a:rPr lang="ru-RU" baseline="0" dirty="0" smtClean="0"/>
              <a:t> </a:t>
            </a:r>
            <a:r>
              <a:rPr lang="ru-RU" dirty="0" smtClean="0"/>
              <a:t>язвенной болезни</a:t>
            </a:r>
            <a:r>
              <a:rPr lang="ru-RU" baseline="0" dirty="0" smtClean="0"/>
              <a:t> и рака желудка, рака поджелудочной железы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0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Алкоголь приводит к воспалению пищевода, разрушает стенки желудка, провоцируя возникновение гастрита,</a:t>
            </a:r>
            <a:r>
              <a:rPr lang="ru-RU" baseline="0" dirty="0" smtClean="0"/>
              <a:t> </a:t>
            </a:r>
            <a:r>
              <a:rPr lang="ru-RU" dirty="0" smtClean="0"/>
              <a:t>язвенной болезни</a:t>
            </a:r>
            <a:r>
              <a:rPr lang="ru-RU" baseline="0" dirty="0" smtClean="0"/>
              <a:t> и рака желудка, рака поджелудочной железы</a:t>
            </a:r>
            <a:r>
              <a:rPr lang="ru-RU" dirty="0" smtClean="0"/>
              <a:t>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Разрушается также и печень. А функция</a:t>
            </a:r>
            <a:r>
              <a:rPr lang="ru-RU" baseline="0" dirty="0" smtClean="0"/>
              <a:t> печени заключается в очищении организма от ядов, </a:t>
            </a:r>
            <a:r>
              <a:rPr lang="ru-RU" dirty="0" smtClean="0"/>
              <a:t>которые попадают в него.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Алкоголь</a:t>
            </a:r>
            <a:r>
              <a:rPr lang="ru-RU" baseline="0" dirty="0" smtClean="0"/>
              <a:t> – яд, поэтому п</a:t>
            </a:r>
            <a:r>
              <a:rPr lang="ru-RU" dirty="0" smtClean="0"/>
              <a:t>ечень пытаясь защитить организм от алкоголя,</a:t>
            </a:r>
            <a:r>
              <a:rPr lang="ru-RU" baseline="0" dirty="0" smtClean="0"/>
              <a:t> берет на себя основной удар.</a:t>
            </a:r>
            <a:r>
              <a:rPr lang="ru-RU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Алкоголь повреждает клетки печени, даже если человек пьёт немного, но постоянно.</a:t>
            </a:r>
            <a:r>
              <a:rPr lang="en-US" dirty="0" smtClean="0"/>
              <a:t> </a:t>
            </a:r>
            <a:r>
              <a:rPr lang="ru-RU" dirty="0" smtClean="0"/>
              <a:t>В результате,</a:t>
            </a:r>
            <a:r>
              <a:rPr lang="ru-RU" baseline="0" dirty="0" smtClean="0"/>
              <a:t> </a:t>
            </a:r>
            <a:r>
              <a:rPr lang="ru-RU" dirty="0" smtClean="0"/>
              <a:t>клетки печени перерождаются, и печень</a:t>
            </a:r>
            <a:r>
              <a:rPr lang="ru-RU" baseline="0" dirty="0" smtClean="0"/>
              <a:t> п</a:t>
            </a:r>
            <a:r>
              <a:rPr lang="ru-RU" dirty="0" smtClean="0"/>
              <a:t>ерестает выполнять свои функции. Так развивается цирроз печени.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3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Алкоголь нарушает нормальную циркуляцию крови, повышает артериальное давление. </a:t>
            </a:r>
          </a:p>
          <a:p>
            <a:r>
              <a:rPr lang="ru-RU" b="0" dirty="0" smtClean="0"/>
              <a:t>Сердце</a:t>
            </a:r>
            <a:r>
              <a:rPr lang="ru-RU" b="0" baseline="0" dirty="0" smtClean="0"/>
              <a:t> человека увеличивается в размерах и работает с большей нагрузкой, что приводит к преждевременному износу. </a:t>
            </a:r>
          </a:p>
          <a:p>
            <a:r>
              <a:rPr lang="ru-RU" b="0" baseline="0" dirty="0" smtClean="0"/>
              <a:t>Это может привести к инфаркту. </a:t>
            </a:r>
          </a:p>
          <a:p>
            <a:r>
              <a:rPr lang="ru-RU" b="0" baseline="0" dirty="0" smtClean="0"/>
              <a:t>За счет повышения артериального давления увеличивается риск инсульта.</a:t>
            </a:r>
            <a:endParaRPr lang="ru-RU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7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Алкоголь повышает склонность крови к </a:t>
            </a:r>
            <a:r>
              <a:rPr lang="ru-RU" dirty="0" err="1" smtClean="0"/>
              <a:t>тромбообразованию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46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Каждая выпитая доза алкоголя убивает нервные клетки мозга навсегда. Они уже никогда не будут восстановлены.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Мозг пьющего человека постепенно усыхает, извилины сглаживаются.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Вот почему умственный упадок и катастрофическая деградация - это результаты употребления алкоголя.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Личность человека постепенно разрушается.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1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Алкоголь повреждает женские половые клетки,</a:t>
            </a:r>
            <a:r>
              <a:rPr lang="ru-RU" baseline="0" dirty="0" smtClean="0"/>
              <a:t> </a:t>
            </a:r>
            <a:r>
              <a:rPr lang="ru-RU" dirty="0" smtClean="0"/>
              <a:t>это повышает риск рождения больного ребенка, в случае если будет оплодотворена  поврежденная яйцеклетка.  </a:t>
            </a:r>
          </a:p>
          <a:p>
            <a:r>
              <a:rPr lang="ru-RU" dirty="0" smtClean="0"/>
              <a:t>Мужские</a:t>
            </a:r>
            <a:r>
              <a:rPr lang="ru-RU" baseline="0" dirty="0" smtClean="0"/>
              <a:t> половые клетки – с</a:t>
            </a:r>
            <a:r>
              <a:rPr lang="ru-RU" dirty="0" smtClean="0"/>
              <a:t>перматозоиды, также повреждаются. И хотя у мужчин сперматозоиды периодически обновляются, но если мужчина употребляет</a:t>
            </a:r>
            <a:r>
              <a:rPr lang="ru-RU" baseline="0" dirty="0" smtClean="0"/>
              <a:t> алкоголь</a:t>
            </a:r>
            <a:r>
              <a:rPr lang="ru-RU" dirty="0" smtClean="0"/>
              <a:t> регулярно, то сперматозоиды</a:t>
            </a:r>
            <a:r>
              <a:rPr lang="ru-RU" baseline="0" dirty="0" smtClean="0"/>
              <a:t> будут постоянно </a:t>
            </a:r>
            <a:r>
              <a:rPr lang="ru-RU" baseline="0" noProof="0" dirty="0" smtClean="0"/>
              <a:t>повреждаться.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Даже если женщина и мужчина непьющие, но в момент интимной близости были пусть</a:t>
            </a:r>
            <a:r>
              <a:rPr lang="ru-RU" baseline="0" dirty="0" smtClean="0"/>
              <a:t> даже немного пьяны, это может привести к печальным последствиям для будущего ребенка. </a:t>
            </a:r>
          </a:p>
          <a:p>
            <a:r>
              <a:rPr lang="ru-RU" noProof="0" dirty="0" smtClean="0"/>
              <a:t>Даже</a:t>
            </a:r>
            <a:r>
              <a:rPr lang="ru-RU" dirty="0" smtClean="0"/>
              <a:t> незначительное количество алкоголя для беременной женщины, особенно в ранний период беременности, может причинить непоправимый вред плоду, </a:t>
            </a:r>
            <a:r>
              <a:rPr lang="ru-RU" dirty="0" err="1" smtClean="0"/>
              <a:t>вызвая</a:t>
            </a:r>
            <a:r>
              <a:rPr lang="ru-RU" baseline="0" dirty="0" smtClean="0"/>
              <a:t> </a:t>
            </a:r>
            <a:r>
              <a:rPr lang="ru-RU" dirty="0" smtClean="0"/>
              <a:t>отклонения в развитии большинства органов, умственную отсталость и нередко отклонение во внешнем виде ребёнка.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849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Алкоголь является причиной 50% автомобильных аварий со смертельным исходом. Из-за нарушения координации движений и ослабления внимания у пьяного человека, возрастает риск несчастных случаев и травм. </a:t>
            </a:r>
          </a:p>
          <a:p>
            <a:r>
              <a:rPr lang="ru-RU" dirty="0" smtClean="0"/>
              <a:t>Из-за нарушения мышления, умения отличать хороший поступок от плохого,</a:t>
            </a:r>
            <a:r>
              <a:rPr lang="ru-RU" baseline="0" dirty="0" smtClean="0"/>
              <a:t> пьяный человек с легкостью идет на многие преступления от незначительных до самых тяжелых, такие как убийство. Отрезвев, такой человек не может понять, почему он это сделал. Таково действие алкоголя. </a:t>
            </a:r>
          </a:p>
          <a:p>
            <a:r>
              <a:rPr lang="ru-RU" baseline="0" dirty="0" smtClean="0"/>
              <a:t>Алкоголь постепенно уничтожает совесть человека, которая сдерживает его от дурного поведения и плохих поступков. Человек становится несдержанным в словах, поступках, становится жестоким. Разрушаются семьи. </a:t>
            </a:r>
          </a:p>
          <a:p>
            <a:r>
              <a:rPr lang="ru-RU" baseline="0" dirty="0" smtClean="0"/>
              <a:t>Алкоголь стирает нравственность и толкает человека на разврат, беспорядочный секс и проституцию.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3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Иногда утверждают, что в небольших дозах алкоголь полезен для сердца и</a:t>
            </a:r>
            <a:r>
              <a:rPr lang="ru-RU" baseline="0" dirty="0" smtClean="0"/>
              <a:t> кровообращения</a:t>
            </a:r>
            <a:r>
              <a:rPr lang="ru-RU" dirty="0" smtClean="0"/>
              <a:t>. Это миф!!!</a:t>
            </a:r>
          </a:p>
          <a:p>
            <a:r>
              <a:rPr lang="ru-RU" dirty="0" smtClean="0"/>
              <a:t>Хорошее кровообращение и здоровое сердце, но без вреда можно иметь, если просто правильно питаться,</a:t>
            </a:r>
            <a:r>
              <a:rPr lang="ru-RU" baseline="0" dirty="0" smtClean="0"/>
              <a:t> регулярно делать простые физические упражнения на свежем воздухе и полноценно отдыхать.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Утверждают также, что нужно пить красное вино, так как оно содержит </a:t>
            </a:r>
            <a:r>
              <a:rPr lang="ru-RU" baseline="0" dirty="0" err="1" smtClean="0"/>
              <a:t>фитовещества</a:t>
            </a:r>
            <a:r>
              <a:rPr lang="ru-RU" baseline="0" dirty="0" smtClean="0"/>
              <a:t>, полезные для здоровья! </a:t>
            </a:r>
          </a:p>
          <a:p>
            <a:r>
              <a:rPr lang="ru-RU" baseline="0" dirty="0" smtClean="0"/>
              <a:t>Но в простом виноградном соке содержатся те же полезные </a:t>
            </a:r>
            <a:r>
              <a:rPr lang="ru-RU" baseline="0" dirty="0" err="1" smtClean="0"/>
              <a:t>фитовещества</a:t>
            </a:r>
            <a:r>
              <a:rPr lang="ru-RU" baseline="0" dirty="0" smtClean="0"/>
              <a:t>, однако сок безвреден. </a:t>
            </a:r>
          </a:p>
          <a:p>
            <a:r>
              <a:rPr lang="ru-RU" baseline="0" dirty="0" err="1" smtClean="0"/>
              <a:t>Фитовещества</a:t>
            </a:r>
            <a:r>
              <a:rPr lang="ru-RU" baseline="0" dirty="0" smtClean="0"/>
              <a:t> в обильном количестве содержатся во всех овощах, фруктах и зелени. </a:t>
            </a:r>
          </a:p>
          <a:p>
            <a:r>
              <a:rPr lang="ru-RU" baseline="0" dirty="0" smtClean="0"/>
              <a:t>Так не лучше ли использовать все это: и вкусно, и разнообразно, и полезно!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6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такое воздержание? Значение этого слова понимается по разному.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09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Священные Писания говорят по поводу алкоголя следующее:</a:t>
            </a:r>
          </a:p>
          <a:p>
            <a:endParaRPr lang="ru-RU" dirty="0" smtClean="0"/>
          </a:p>
          <a:p>
            <a:r>
              <a:rPr lang="ru-RU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Мудрые изречения Сулеймана </a:t>
            </a:r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20:1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b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«Вино глумливо, пиво неистово;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кто дает им себя обмануть – не мудр»</a:t>
            </a:r>
            <a:endParaRPr lang="ru-RU" sz="1200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23:31-33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b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«Не гляди на вино рубиновое,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что в чаше искрится и пьется гладко!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Потом оно, как змея кусает,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жалит, как гадюка.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Глаза твои будут видеть странные вещи,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а разум – придумывать дикое».</a:t>
            </a:r>
            <a:endParaRPr lang="ru-RU" sz="1200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8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Коран говорит следующее: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Маида</a:t>
            </a:r>
            <a:r>
              <a:rPr lang="ru-RU" sz="320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5:91: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1200" b="0" dirty="0" smtClean="0">
                <a:latin typeface="Monotype Corsiva" panose="03010101010201010101" pitchFamily="66" charset="0"/>
              </a:rPr>
              <a:t>«Воистину, шайтан при помощи вина и </a:t>
            </a:r>
            <a:r>
              <a:rPr lang="ru-RU" sz="1200" b="0" dirty="0" err="1" smtClean="0">
                <a:latin typeface="Monotype Corsiva" panose="03010101010201010101" pitchFamily="66" charset="0"/>
              </a:rPr>
              <a:t>майсира</a:t>
            </a:r>
            <a:r>
              <a:rPr lang="ru-RU" sz="1200" b="0" dirty="0" smtClean="0">
                <a:latin typeface="Monotype Corsiva" panose="03010101010201010101" pitchFamily="66" charset="0"/>
              </a:rPr>
              <a:t> хочет посеять между вами вражду и ненависть и отвратить вас от поминания Аллаха и совершения молитвенного обряда».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2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 один распространенный легальный наркотик – кофеин. </a:t>
            </a:r>
          </a:p>
          <a:p>
            <a:r>
              <a:rPr lang="ru-RU" dirty="0" smtClean="0"/>
              <a:t>Кофеин близкий родственник таким наркотикам как кокаин. </a:t>
            </a:r>
          </a:p>
          <a:p>
            <a:r>
              <a:rPr lang="ru-RU" dirty="0" smtClean="0"/>
              <a:t>Он содержится в черном</a:t>
            </a:r>
            <a:r>
              <a:rPr lang="ru-RU" baseline="0" dirty="0" smtClean="0"/>
              <a:t> и зеленом чае, кофе, сладких напитках типа кола, фанта, спрайт. </a:t>
            </a:r>
          </a:p>
          <a:p>
            <a:r>
              <a:rPr lang="ru-RU" baseline="0" dirty="0" smtClean="0"/>
              <a:t>Большую популярность в последнее время особенно среди подростков и молодежи приобрели энергетические напитки. Они также содержат в себе не только сахар и кофеин, но и алкоголь. В таком сочетании эти вещества особенно опасны для здоровья.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48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Человек</a:t>
            </a:r>
            <a:r>
              <a:rPr lang="ru-RU" baseline="0" dirty="0" smtClean="0"/>
              <a:t> получает энергию за счет питательных веществ из пищи. </a:t>
            </a:r>
          </a:p>
          <a:p>
            <a:r>
              <a:rPr lang="ru-RU" baseline="0" dirty="0" smtClean="0"/>
              <a:t>Кофеин вызывает чувство прилива энергии за счет искусственного  стимулирования нервной системы. </a:t>
            </a:r>
          </a:p>
          <a:p>
            <a:r>
              <a:rPr lang="ru-RU" baseline="0" dirty="0" smtClean="0"/>
              <a:t>Так действуют любые наркотики. </a:t>
            </a:r>
          </a:p>
          <a:p>
            <a:r>
              <a:rPr lang="ru-RU" baseline="0" dirty="0" smtClean="0"/>
              <a:t>Сначала человек чувствует бодрость и высокую работоспособность…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09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…но через некоторое время наступает резкий упадок сил, появляется головная боль, раздражительность.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Тогда, чтобы избежать этих неприятных и болезненных ощущений, человек снова пьет чай или кофе, и снова искусственно стимулирует нервную систему. Таким образом постепенно развивается истощение нервной системы.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Появляется зависимость от кофеина.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23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Постепенно ухудшается память, становится трудно сосредоточиться,  снижается качество сна.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Развивается бессонница.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28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400" dirty="0" smtClean="0">
                <a:latin typeface="Monotype Corsiva" panose="03010101010201010101" pitchFamily="66" charset="0"/>
              </a:rPr>
              <a:t>Кроме того кофеин: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Повышает артериальное давление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Повышает частоту пульса, вызывает аритмию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Повышает риск развития болезней сердца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Увеличивает уровень холестерина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Ускоряет свёртываемость крови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55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нейтрализации кофеина в желудке вырабатывается повышенное количество соляной кислоты.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Поэтому при регулярном употреблении кофеина в любом виде, будь то чай, кофе или напитки, у человека может возникнуть сначала изжога, потом гастрит, язвенная болезнь и даже рак желудка. </a:t>
            </a:r>
          </a:p>
          <a:p>
            <a:r>
              <a:rPr lang="ru-RU" baseline="0" dirty="0" smtClean="0"/>
              <a:t>Кофеин может стать причиной рака прямой кишки.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48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Регулярное</a:t>
            </a:r>
            <a:r>
              <a:rPr lang="ru-RU" baseline="0" dirty="0" smtClean="0"/>
              <a:t> употребление кофеина</a:t>
            </a:r>
            <a:r>
              <a:rPr lang="ru-RU" dirty="0" smtClean="0"/>
              <a:t> в размере 3-4 чашек (или 1 банка колы) увеличивает потерю кальция в</a:t>
            </a:r>
            <a:r>
              <a:rPr lang="ru-RU" baseline="0" dirty="0" smtClean="0"/>
              <a:t> 2 раза. </a:t>
            </a:r>
          </a:p>
          <a:p>
            <a:r>
              <a:rPr lang="ru-RU" baseline="0" dirty="0" smtClean="0"/>
              <a:t>Кости становятся хрупкими, что приводит к остеопорозу. </a:t>
            </a:r>
          </a:p>
          <a:p>
            <a:r>
              <a:rPr lang="ru-RU" baseline="0" dirty="0" smtClean="0"/>
              <a:t>Также в 5 раз увеличивается </a:t>
            </a:r>
            <a:r>
              <a:rPr lang="ru-RU" dirty="0" smtClean="0"/>
              <a:t>риск перелома костей, особенно у детей и подростков.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49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Monotype Corsiva" panose="03010101010201010101" pitchFamily="66" charset="0"/>
              </a:rPr>
              <a:t>Кофеин замедляет усвоение железа: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- 1 чашка растворимого кофе на 39%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- 1 чашка свежего молотого кофе на 72-90%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- 1 чашка чая на 64%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Это серьезный риск возникновения анемии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7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мы посмотрим определение слова «воздержание» в современных словарях,</a:t>
            </a:r>
            <a:r>
              <a:rPr lang="ru-RU" baseline="0" dirty="0" smtClean="0"/>
              <a:t> то увидим следующие определения. В </a:t>
            </a:r>
            <a:r>
              <a:rPr lang="ru-RU" dirty="0" smtClean="0"/>
              <a:t>словаре </a:t>
            </a:r>
            <a:r>
              <a:rPr lang="ru-RU" dirty="0" err="1" smtClean="0"/>
              <a:t>Ожигова</a:t>
            </a:r>
            <a:r>
              <a:rPr lang="ru-RU" baseline="0" dirty="0" smtClean="0"/>
              <a:t> записано, что человек</a:t>
            </a:r>
            <a:r>
              <a:rPr lang="ru-RU" dirty="0" smtClean="0"/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«Воздержанный – это тот, кто умеет ограничивать свои потребности; и не позволяет себе лишнего. Воздержан в еде. Воздержан в оценках, суждениях» .</a:t>
            </a:r>
            <a:r>
              <a:rPr lang="ru-RU" baseline="0" dirty="0" smtClean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(Словарь Ожегова)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10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Многочисленные исследования подтвердили тот факт, что у беременных женщин, выпивающих 3-4 чашки кофе или крепкого чая в день, риск преждевременных родов увеличивается в 2 раза.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Могут наблюдаться нарушения в развитии плода, малый вес, нарушение формирования костей.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62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Многие люди так привыкли к чаю,</a:t>
            </a:r>
            <a:r>
              <a:rPr lang="ru-RU" baseline="0" dirty="0" smtClean="0"/>
              <a:t> кофе и напиткам с кофеином, что в растерянности задают вопрос: «А что же тогда пить?». </a:t>
            </a:r>
          </a:p>
          <a:p>
            <a:r>
              <a:rPr lang="ru-RU" baseline="0" dirty="0" smtClean="0"/>
              <a:t>Ответ очень прост.</a:t>
            </a:r>
          </a:p>
          <a:p>
            <a:r>
              <a:rPr lang="ru-RU" baseline="0" dirty="0" smtClean="0"/>
              <a:t>В первую очередь, пить нужно воду. Именно она лучше всего утоляет жажду. </a:t>
            </a:r>
          </a:p>
          <a:p>
            <a:r>
              <a:rPr lang="ru-RU" baseline="0" dirty="0" smtClean="0"/>
              <a:t>Полезно пить травяные чаи, соки, напитки из цикория, ячменный кофе. </a:t>
            </a:r>
          </a:p>
          <a:p>
            <a:r>
              <a:rPr lang="ru-RU" baseline="0" dirty="0" smtClean="0"/>
              <a:t>Все эти напитки не содержат кофеина. </a:t>
            </a:r>
          </a:p>
          <a:p>
            <a:r>
              <a:rPr lang="ru-RU" baseline="0" dirty="0" smtClean="0"/>
              <a:t>Но важно помнить принцип умеренности и рекомендации к употреблению.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57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 одно отравляющее вещество – табак.</a:t>
            </a:r>
          </a:p>
          <a:p>
            <a:r>
              <a:rPr lang="ru-RU" dirty="0" smtClean="0"/>
              <a:t>Табак также относится к наркотическим веществам и к сожалению </a:t>
            </a:r>
            <a:r>
              <a:rPr lang="ru-RU" baseline="0" dirty="0" smtClean="0"/>
              <a:t>легальным. </a:t>
            </a:r>
          </a:p>
          <a:p>
            <a:r>
              <a:rPr lang="ru-RU" baseline="0" dirty="0" smtClean="0"/>
              <a:t>Табак является причиной многих болезней и преждевременной смерти. </a:t>
            </a:r>
          </a:p>
          <a:p>
            <a:r>
              <a:rPr lang="ru-RU" baseline="0" dirty="0" smtClean="0"/>
              <a:t>Статистика ВОЗ показывает, что 1,3 миллиарда  людей в мире имеют зависимость от табака.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Более 7 млн. смертей ежегодно в мире по причине курения.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Каждые 6 секунд  курение убивает одного жителя планеты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15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многих странах Европы</a:t>
            </a:r>
            <a:r>
              <a:rPr lang="ru-RU" baseline="0" dirty="0" smtClean="0"/>
              <a:t> и Азии запрещена явная реклама табака. </a:t>
            </a:r>
          </a:p>
          <a:p>
            <a:r>
              <a:rPr lang="ru-RU" baseline="0" dirty="0" smtClean="0"/>
              <a:t>НО! Курение рекламируется опосредованно через фильмы, где положительные герои курят и пьют; через жизнь кумиров: артистов, успешных бизнесменов, политиков и других известных людей, чья жизнь смакуется в прессе и интернете. </a:t>
            </a:r>
          </a:p>
          <a:p>
            <a:r>
              <a:rPr lang="ru-RU" baseline="0" dirty="0" smtClean="0"/>
              <a:t>Успех и популярность курящих кумиров создает определенный имидж, к которому стремятся люди, особенно молодежь и подростки. </a:t>
            </a:r>
          </a:p>
          <a:p>
            <a:r>
              <a:rPr lang="ru-RU" baseline="0" dirty="0" smtClean="0"/>
              <a:t>В настоящее время курение значительно «помолодело» - устойчивая зависимость приобретается уже с 8-12 лет.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13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kumimoji="0" lang="ru-RU" sz="1200" b="0" dirty="0" smtClean="0">
                <a:solidFill>
                  <a:srgbClr val="FFFF00"/>
                </a:solidFill>
                <a:effectLst/>
                <a:latin typeface="Arial Narrow" panose="020B0606020202030204" pitchFamily="34" charset="0"/>
              </a:rPr>
              <a:t>Дым сигарет содержит никотин, угарный газ,</a:t>
            </a:r>
            <a:r>
              <a:rPr kumimoji="0" lang="ru-RU" sz="1200" b="0" baseline="0" dirty="0" smtClean="0">
                <a:solidFill>
                  <a:srgbClr val="FFFF00"/>
                </a:solidFill>
                <a:effectLst/>
                <a:latin typeface="Arial Narrow" panose="020B0606020202030204" pitchFamily="34" charset="0"/>
              </a:rPr>
              <a:t> смолы, радиоактивные вещества, яды</a:t>
            </a:r>
            <a:r>
              <a:rPr kumimoji="0" lang="ru-RU" sz="1200" b="0" dirty="0" smtClean="0">
                <a:solidFill>
                  <a:srgbClr val="FFFF00"/>
                </a:solidFill>
                <a:effectLst/>
                <a:latin typeface="Arial Narrow" panose="020B0606020202030204" pitchFamily="34" charset="0"/>
              </a:rPr>
              <a:t> и прочие химические вещества, которые делают его смертельным. </a:t>
            </a:r>
            <a:r>
              <a:rPr lang="ru-RU" sz="1200" dirty="0" smtClean="0">
                <a:latin typeface="Monotype Corsiva" panose="03010101010201010101" pitchFamily="66" charset="0"/>
              </a:rPr>
              <a:t>Более 4000 химических веществ из</a:t>
            </a:r>
            <a:r>
              <a:rPr lang="ru-RU" sz="1200" baseline="0" dirty="0" smtClean="0">
                <a:latin typeface="Monotype Corsiva" panose="03010101010201010101" pitchFamily="66" charset="0"/>
              </a:rPr>
              <a:t> которых</a:t>
            </a:r>
            <a:r>
              <a:rPr lang="ru-RU" sz="1200" dirty="0" smtClean="0">
                <a:latin typeface="Monotype Corsiva" panose="03010101010201010101" pitchFamily="66" charset="0"/>
              </a:rPr>
              <a:t>: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никотин (вызывает устойчивую зависимость),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угарный газ (связывает кислород),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смолы (откладываются на бронхах и альвеолах), радиоактивные вещества,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бензол,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мышьяк ,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err="1" smtClean="0">
                <a:latin typeface="Monotype Corsiva" panose="03010101010201010101" pitchFamily="66" charset="0"/>
              </a:rPr>
              <a:t>бензопирен</a:t>
            </a:r>
            <a:r>
              <a:rPr lang="ru-RU" sz="1200" dirty="0" smtClean="0">
                <a:latin typeface="Monotype Corsiva" panose="03010101010201010101" pitchFamily="66" charset="0"/>
              </a:rPr>
              <a:t> и другие яды.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Monotype Corsiva" panose="03010101010201010101" pitchFamily="66" charset="0"/>
              </a:rPr>
              <a:t>Более 60 из них канцерогены - вызывают рак.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43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первую очередь от</a:t>
            </a:r>
            <a:r>
              <a:rPr lang="ru-RU" baseline="0" dirty="0" smtClean="0"/>
              <a:t> курения страдают органы дыхания, особенно бронхи и легкие. Эти органы внутри покрыты реснитчатым эпителием. Реснички эпителия обеспечивают правильное дыхание и защиту органов дыхания от пыли и микробов. </a:t>
            </a:r>
          </a:p>
          <a:p>
            <a:r>
              <a:rPr lang="ru-RU" baseline="0" dirty="0" smtClean="0"/>
              <a:t>Смолы оседают на этих ресничках, «цементируя» их, и нарушают их работу по очищению. Влияние дыма и смолы вызывает кашель, таким образом организм пытается очиститься от смол. </a:t>
            </a:r>
          </a:p>
          <a:p>
            <a:r>
              <a:rPr lang="ru-RU" baseline="0" dirty="0" smtClean="0"/>
              <a:t>Если человек продолжает курить и дальше, то возникает бронхит, снижается иммунитет, возрастает риск частых ОРЗ.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Смола оседает и в легких, из-за чего они теряют эластичность и разрушаются.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Развивается эмфизема – образуются большие полости, разрывающие легкие.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Человек не может сделать полноценный вдох и выдох. 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911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Курение осложняет</a:t>
            </a:r>
            <a:r>
              <a:rPr lang="ru-RU" baseline="0" dirty="0" smtClean="0"/>
              <a:t> процесс атеросклероза - </a:t>
            </a:r>
            <a:r>
              <a:rPr lang="ru-RU" dirty="0" smtClean="0"/>
              <a:t>отложение холестерина на стенках кровеносных сосудов.</a:t>
            </a:r>
          </a:p>
          <a:p>
            <a:r>
              <a:rPr lang="ru-RU" dirty="0" smtClean="0"/>
              <a:t>Стенки</a:t>
            </a:r>
            <a:r>
              <a:rPr lang="ru-RU" baseline="0" dirty="0" smtClean="0"/>
              <a:t> сосудов теряют эластичность, происходит уменьшение внутреннего диаметра сосудов, ухудшается кровообращение, что приводит к  развитию стенокардии, ишемической болезни сердца, инфарктам. Страдает сердечная мышца. </a:t>
            </a:r>
          </a:p>
          <a:p>
            <a:r>
              <a:rPr lang="ru-RU" baseline="0" dirty="0" smtClean="0"/>
              <a:t>Возникают аневризмы – разрушение стенок артериальных сосудов. </a:t>
            </a:r>
          </a:p>
          <a:p>
            <a:r>
              <a:rPr lang="ru-RU" baseline="0" dirty="0" smtClean="0"/>
              <a:t>Страдают сосуды головного мозга, что приводит к инсультам.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58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Вследствие</a:t>
            </a:r>
            <a:r>
              <a:rPr lang="ru-RU" baseline="0" dirty="0" smtClean="0"/>
              <a:t> атеросклеротического процесса и спазма сосудов, который вызывает никотин, нарушается кровоснабжение конечностей, особенно нижних. Ткани не получают достаточного питания и кислорода.  </a:t>
            </a:r>
          </a:p>
          <a:p>
            <a:r>
              <a:rPr lang="ru-RU" baseline="0" dirty="0" smtClean="0"/>
              <a:t>В следствие этого процесса, руки и ноги становятся холодными, развивается «перемежающаяся хромота», сопровождающаяся резкими болями в ногах и невозможности наступить на ногу. В результате, клетки гибнут, развивается некроз (омертвение) мягких тканей - гангрена.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106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Курение является одной из основных причин рака различных органов: легких, гортани, языка, желудка, поджелудочной железы, почек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29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Более всего</a:t>
            </a:r>
            <a:r>
              <a:rPr lang="ru-RU" baseline="0" dirty="0" smtClean="0"/>
              <a:t> страдают органы дыхания.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3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Согласно определению в словаре Вебстера: </a:t>
            </a:r>
            <a:r>
              <a:rPr lang="ru-RU" dirty="0" smtClean="0">
                <a:solidFill>
                  <a:srgbClr val="FFFFCC"/>
                </a:solidFill>
                <a:latin typeface="Monotype Corsiva" panose="03010101010201010101" pitchFamily="66" charset="0"/>
              </a:rPr>
              <a:t>«Воздержание - это сдержанность в поступках, действиях, мыслях, эмоциях и отказ от</a:t>
            </a:r>
            <a:r>
              <a:rPr lang="en-US" dirty="0" smtClean="0">
                <a:solidFill>
                  <a:srgbClr val="FFFFCC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FFFFCC"/>
                </a:solidFill>
                <a:latin typeface="Monotype Corsiva" panose="03010101010201010101" pitchFamily="66" charset="0"/>
              </a:rPr>
              <a:t>опьяняющих напитков». 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(Словарь</a:t>
            </a:r>
            <a:r>
              <a:rPr lang="en-US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Вебстера)</a:t>
            </a:r>
          </a:p>
          <a:p>
            <a:r>
              <a:rPr lang="ru-RU" dirty="0" smtClean="0"/>
              <a:t>Смотрите как расширяется сфера воздержания.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79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Находящийся в утробе курящей матери, ребенок постоянно испытывает кислородное голодание.</a:t>
            </a:r>
            <a:r>
              <a:rPr lang="ru-RU" baseline="0" dirty="0" smtClean="0"/>
              <a:t> Представьте себе, как он мучается? </a:t>
            </a:r>
          </a:p>
          <a:p>
            <a:r>
              <a:rPr lang="ru-RU" baseline="0" dirty="0" smtClean="0"/>
              <a:t>1 выкуренная мамой сигарета приводит к тому, что у плода в течение 1 часа наблюдается резкое повышение сердцебиения. Это изнашивает сердце ребенка еще до его рождения. </a:t>
            </a:r>
          </a:p>
          <a:p>
            <a:r>
              <a:rPr lang="ru-RU" baseline="0" dirty="0" smtClean="0"/>
              <a:t>Развитие плода нарушается и замедляется. </a:t>
            </a:r>
          </a:p>
          <a:p>
            <a:r>
              <a:rPr lang="ru-RU" baseline="0" dirty="0" smtClean="0"/>
              <a:t>Повышается риск преждевременных родов. </a:t>
            </a:r>
          </a:p>
          <a:p>
            <a:r>
              <a:rPr lang="ru-RU" baseline="0" dirty="0" smtClean="0"/>
              <a:t>Повышается риск рождения мертвого ребенка. Зная о влиянии курения - это совсем не удивительно!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460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Рожденные дети курящих матерей имеют сниженный иммунитет и часто болеют.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У новорожденных наблюдаются судороги из-за, постоянного кислородного голодание испытанного в утробе. </a:t>
            </a:r>
          </a:p>
          <a:p>
            <a:r>
              <a:rPr lang="ru-RU" baseline="0" dirty="0" smtClean="0"/>
              <a:t>Эти дети чаще заболевают аллергией и астмой.</a:t>
            </a:r>
          </a:p>
          <a:p>
            <a:r>
              <a:rPr lang="ru-RU" baseline="0" dirty="0" smtClean="0"/>
              <a:t>Нарушения со стороны нервной системы отражаются на способности к обучению и на памяти. </a:t>
            </a:r>
          </a:p>
          <a:p>
            <a:r>
              <a:rPr lang="ru-RU" baseline="0" dirty="0" smtClean="0"/>
              <a:t>Наблюдается неуравновешенность в характере.</a:t>
            </a:r>
          </a:p>
          <a:p>
            <a:r>
              <a:rPr lang="ru-RU" baseline="0" dirty="0" smtClean="0"/>
              <a:t>Чаще встречаются внешние уродства, потому что почти всегда курение связано с употреблением алкоголя.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222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даже,</a:t>
            </a:r>
            <a:r>
              <a:rPr lang="ru-RU" baseline="0" dirty="0" smtClean="0"/>
              <a:t> если вы сами не курите, но находитесь в помещении, где курят – вы становитесь пассивным курильщиком и подвергаетесь опасности. </a:t>
            </a:r>
          </a:p>
          <a:p>
            <a:r>
              <a:rPr lang="ru-RU" dirty="0" smtClean="0"/>
              <a:t>Более всего страдают дети. Пассивные</a:t>
            </a:r>
            <a:r>
              <a:rPr lang="ru-RU" baseline="0" dirty="0" smtClean="0"/>
              <a:t> курильщики страдают теми же заболеваниями, что и курильщики.</a:t>
            </a:r>
          </a:p>
          <a:p>
            <a:r>
              <a:rPr lang="ru-RU" baseline="0" dirty="0" smtClean="0"/>
              <a:t>На слайде перечислены множество болезненных нарушений со стороны организма у тех, кто подвержен пассивному курению.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54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и это еще не все о табаке.</a:t>
            </a:r>
          </a:p>
          <a:p>
            <a:r>
              <a:rPr lang="ru-RU" dirty="0" smtClean="0"/>
              <a:t>Некоторые люди заменяют курение сигарет</a:t>
            </a:r>
            <a:r>
              <a:rPr lang="ru-RU" baseline="0" dirty="0" smtClean="0"/>
              <a:t> употреблением </a:t>
            </a:r>
            <a:r>
              <a:rPr lang="ru-RU" baseline="0" dirty="0" err="1" smtClean="0"/>
              <a:t>насвая</a:t>
            </a:r>
            <a:r>
              <a:rPr lang="ru-RU" baseline="0" dirty="0" smtClean="0"/>
              <a:t>, утверждая, что это безопаснее и помогает быстрому отвыканию от сигарет. Они обманывают сами себя.</a:t>
            </a:r>
          </a:p>
          <a:p>
            <a:r>
              <a:rPr lang="ru-RU" baseline="0" dirty="0" smtClean="0"/>
              <a:t>Состав этой табачной смеси говорит сам за себя:</a:t>
            </a:r>
          </a:p>
          <a:p>
            <a:endParaRPr lang="ru-RU" baseline="0" dirty="0" smtClean="0"/>
          </a:p>
          <a:p>
            <a:r>
              <a:rPr lang="ru-RU" sz="1200" dirty="0" smtClean="0">
                <a:latin typeface="Monotype Corsiva" panose="03010101010201010101" pitchFamily="66" charset="0"/>
              </a:rPr>
              <a:t>табак или махорка, гашеная известь,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зола растений,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верблюжий кизяк или куриный помет,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b="1" dirty="0" smtClean="0">
                <a:latin typeface="Monotype Corsiva" panose="03010101010201010101" pitchFamily="66" charset="0"/>
              </a:rPr>
              <a:t>иногда</a:t>
            </a:r>
            <a:r>
              <a:rPr lang="ru-RU" sz="1200" dirty="0" smtClean="0">
                <a:latin typeface="Monotype Corsiva" panose="03010101010201010101" pitchFamily="66" charset="0"/>
              </a:rPr>
              <a:t> масло, сухофрукты и приправы для улучшения вкуса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317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Факты</a:t>
            </a:r>
            <a:r>
              <a:rPr lang="ru-RU" baseline="0" dirty="0" smtClean="0"/>
              <a:t> говорят сами за себя, употребление </a:t>
            </a:r>
            <a:r>
              <a:rPr lang="ru-RU" baseline="0" dirty="0" err="1" smtClean="0"/>
              <a:t>насвая</a:t>
            </a:r>
            <a:endParaRPr lang="ru-RU" baseline="0" dirty="0" smtClean="0"/>
          </a:p>
          <a:p>
            <a:r>
              <a:rPr lang="ru-RU" sz="1200" dirty="0" smtClean="0">
                <a:latin typeface="Monotype Corsiva" panose="03010101010201010101" pitchFamily="66" charset="0"/>
              </a:rPr>
              <a:t>вызывает зависимость;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вегетативные  расстройства;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потливость;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головокружение,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потемнение в глазах;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обморочное состояние;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ожог слизистой оболочки ротовой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полости, пищевода, желудка;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риск развития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онкологических заболеваний,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заболевания зубов;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заражение гельминтами;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бесплодие;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устойчивое  нарушение психики;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снижение концентрации внимания,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ухудшение памяти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76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 еще один факт.</a:t>
            </a:r>
          </a:p>
          <a:p>
            <a:r>
              <a:rPr lang="ru-RU" baseline="0" dirty="0" smtClean="0"/>
              <a:t>Сегодня считается модным и изысканным курение кальяна. Утверждают, что курение кальяна абсолютно безвредно. </a:t>
            </a:r>
          </a:p>
          <a:p>
            <a:r>
              <a:rPr lang="ru-RU" dirty="0" smtClean="0"/>
              <a:t>При курении кальяна дым  проходит своеобразный фильтр из жидкости, находящейся в сосуде и шахте кальяна. Дым охлаждается, вредные вещества (и часть никотина) оседают на стенках чаши. Этот процесс «фильтрации» позволяет сторонникам кальяна делать заявления о его безвредности. </a:t>
            </a:r>
          </a:p>
          <a:p>
            <a:r>
              <a:rPr lang="ru-RU" baseline="0" dirty="0" smtClean="0"/>
              <a:t>Однако! </a:t>
            </a:r>
          </a:p>
          <a:p>
            <a:r>
              <a:rPr lang="ru-RU" dirty="0" smtClean="0"/>
              <a:t>По заявлению </a:t>
            </a:r>
            <a:r>
              <a:rPr lang="ru-RU" u="none" dirty="0" smtClean="0">
                <a:solidFill>
                  <a:schemeClr val="bg1"/>
                </a:solidFill>
              </a:rPr>
              <a:t>Всемирно Организации Здравоохранения</a:t>
            </a:r>
            <a:r>
              <a:rPr lang="ru-RU" dirty="0" smtClean="0"/>
              <a:t>, кальян не является безвредной альтернативой сигаретам. </a:t>
            </a:r>
            <a:br>
              <a:rPr lang="ru-RU" dirty="0" smtClean="0"/>
            </a:br>
            <a:r>
              <a:rPr lang="ru-RU" dirty="0" smtClean="0"/>
              <a:t>Если</a:t>
            </a:r>
            <a:r>
              <a:rPr lang="ru-RU" baseline="0" dirty="0" smtClean="0"/>
              <a:t> вы курите кальян у вас так же возможны симптомы отравления </a:t>
            </a:r>
            <a:r>
              <a:rPr lang="ru-RU" sz="1200" dirty="0" smtClean="0">
                <a:latin typeface="Monotype Corsiva" panose="03010101010201010101" pitchFamily="66" charset="0"/>
              </a:rPr>
              <a:t>сильная головная боль,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головокружение, рвота.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Но и это еще не все…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979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Monotype Corsiva" panose="03010101010201010101" pitchFamily="66" charset="0"/>
              </a:rPr>
              <a:t>Вдыхаемый через кальян дым, так же  содержит токсические вещества, приводящие к раку легких, заболеваниям сердца.  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И более того, при пользовании одного мундштука несколькими людьми, возникает вероятность передачи через слюну :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туберкулеза,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кишечной инфекции,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вирусов гепатита, герпеса, и  даже ВИЧ (при поражении десен) и т.д.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9522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 так, воздержание во всем выше перечисленном приносит</a:t>
            </a:r>
            <a:r>
              <a:rPr lang="ru-RU" sz="1050" b="0" baseline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реальную пользу здоровью.</a:t>
            </a:r>
            <a:r>
              <a:rPr lang="en-US" sz="105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endParaRPr lang="ru-RU" sz="1050" b="0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Но в</a:t>
            </a:r>
            <a:r>
              <a:rPr lang="ru-RU" sz="1200" b="0" i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оздержание подразумевает не только отказ от использования указанных </a:t>
            </a:r>
            <a:r>
              <a:rPr lang="ru-RU" sz="1200" b="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наркотиков</a:t>
            </a:r>
            <a:r>
              <a:rPr lang="ru-RU" sz="1200" b="0" i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, т.к. они разрушают здоровье, но и проявление умеренности в использовании полезных для здоровья вещей.</a:t>
            </a:r>
            <a:endParaRPr lang="en-US" sz="1200" b="0" i="0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r>
              <a:rPr lang="ru-RU" dirty="0" smtClean="0"/>
              <a:t>Все, что полезно может принести вред, если это не использовать разумно.</a:t>
            </a:r>
          </a:p>
          <a:p>
            <a:r>
              <a:rPr lang="ru-RU" dirty="0" smtClean="0"/>
              <a:t>Важно разумно подходить к … выбору</a:t>
            </a:r>
            <a:r>
              <a:rPr lang="ru-RU" sz="1200" dirty="0" smtClean="0">
                <a:latin typeface="Monotype Corsiva" panose="03010101010201010101" pitchFamily="66" charset="0"/>
              </a:rPr>
              <a:t> продуктов и их количества,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Режиму питания, физической нагрузке, к труду и отдыху</a:t>
            </a:r>
          </a:p>
          <a:p>
            <a:endParaRPr lang="ru-RU" sz="1200" dirty="0" smtClean="0">
              <a:latin typeface="Monotype Corsiva" panose="03010101010201010101" pitchFamily="66" charset="0"/>
            </a:endParaRP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Разумное использование  солнечного света и воды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Разумное использование </a:t>
            </a:r>
            <a:r>
              <a:rPr lang="ru-RU" sz="1200" dirty="0" err="1" smtClean="0">
                <a:latin typeface="Monotype Corsiva" panose="03010101010201010101" pitchFamily="66" charset="0"/>
              </a:rPr>
              <a:t>витаминно</a:t>
            </a:r>
            <a:r>
              <a:rPr lang="ru-RU" sz="1200" dirty="0" smtClean="0">
                <a:latin typeface="Monotype Corsiva" panose="03010101010201010101" pitchFamily="66" charset="0"/>
              </a:rPr>
              <a:t> - минеральных добавок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Разумный подход к выбору развлечений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Разумный подход….ко всему</a:t>
            </a:r>
          </a:p>
          <a:p>
            <a:r>
              <a:rPr lang="ru-RU" dirty="0" smtClean="0"/>
              <a:t>Вот, что называется воздержанием.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525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 одна важная сфера, которая требует воздержания</a:t>
            </a:r>
            <a:r>
              <a:rPr lang="ru-RU" baseline="0" dirty="0" smtClean="0"/>
              <a:t> – интимные отношения.</a:t>
            </a:r>
            <a:endParaRPr lang="ru-RU" dirty="0" smtClean="0"/>
          </a:p>
          <a:p>
            <a:r>
              <a:rPr lang="ru-RU" dirty="0" smtClean="0"/>
              <a:t>Интимные</a:t>
            </a:r>
            <a:r>
              <a:rPr lang="ru-RU" baseline="0" dirty="0" smtClean="0"/>
              <a:t> отношения важны для человека. Они позволяют иметь не только физическое единение, но и духовное. </a:t>
            </a:r>
          </a:p>
          <a:p>
            <a:r>
              <a:rPr lang="ru-RU" baseline="0" dirty="0" smtClean="0"/>
              <a:t>Они предназначены для счастливой создания семьи, рождения детей и воспитания в них высоких общечеловеческих ценностей: любви, взаимоуважения, честности, чистоты, сострадания, самоотверженности, ответственности и т.п.</a:t>
            </a:r>
            <a:br>
              <a:rPr lang="ru-RU" baseline="0" dirty="0" smtClean="0"/>
            </a:br>
            <a:r>
              <a:rPr lang="ru-RU" baseline="0" dirty="0" smtClean="0"/>
              <a:t>Интимные отношения должны быть только между мужем и женой и в этом состоит воздержание.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7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Священные</a:t>
            </a:r>
            <a:r>
              <a:rPr lang="ru-RU" baseline="0" dirty="0" smtClean="0"/>
              <a:t> Писания очень серьезно говорят на эту тему.</a:t>
            </a:r>
          </a:p>
          <a:p>
            <a:r>
              <a:rPr lang="ru-RU" baseline="0" dirty="0" err="1" smtClean="0"/>
              <a:t>Инджил</a:t>
            </a:r>
            <a:r>
              <a:rPr lang="ru-RU" baseline="0" dirty="0" smtClean="0"/>
              <a:t>, в Послании </a:t>
            </a:r>
            <a:r>
              <a:rPr lang="ru-RU" baseline="0" dirty="0" err="1" smtClean="0"/>
              <a:t>Паула</a:t>
            </a:r>
            <a:r>
              <a:rPr lang="ru-RU" baseline="0" dirty="0" smtClean="0"/>
              <a:t> к евреям записаны следующие слова: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«Пусть все высоко почитают брачный союз и хранят верность своим супругам.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Всевышний осудит всех, кто неверен своему мужу или жене, и кто виновен в разврате»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2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существует еще одно определение, известная писательница Эллен Уайт пишет следующее: «Истинное воздержание учит нас </a:t>
            </a:r>
            <a:r>
              <a:rPr lang="ru-RU" u="sng" dirty="0" smtClean="0"/>
              <a:t>полностью отказаться от всего вредного </a:t>
            </a:r>
            <a:r>
              <a:rPr lang="ru-RU" dirty="0" smtClean="0"/>
              <a:t>и  </a:t>
            </a:r>
            <a:r>
              <a:rPr lang="ru-RU" u="sng" dirty="0" smtClean="0"/>
              <a:t>разумно использовать </a:t>
            </a:r>
            <a:r>
              <a:rPr lang="ru-RU" dirty="0" smtClean="0"/>
              <a:t>всё то, </a:t>
            </a:r>
            <a:r>
              <a:rPr lang="ru-RU" u="sng" dirty="0" smtClean="0"/>
              <a:t>что может быть нам полезным</a:t>
            </a:r>
            <a:r>
              <a:rPr lang="ru-RU" dirty="0" smtClean="0"/>
              <a:t>» </a:t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</a:rPr>
              <a:t>(Элен Уайт, писательница и подвижник здорового образа жизни, автор множества статей и книг о здоровье)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9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Коран </a:t>
            </a:r>
            <a:r>
              <a:rPr lang="ru-RU" sz="36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Ар-</a:t>
            </a:r>
            <a:r>
              <a:rPr lang="ru-RU" sz="36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Рум</a:t>
            </a:r>
            <a:r>
              <a:rPr lang="ru-RU" sz="36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30:21:</a:t>
            </a:r>
            <a:r>
              <a:rPr lang="ru-RU" sz="36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«…Он сотворил из вас самих жен для вас,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чтобы вы находили в них успокоение,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и установил между вами любовь и милосердие.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Воистину, в этом – знамение для людей размышляющих»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Ан-</a:t>
            </a:r>
            <a:r>
              <a:rPr lang="ru-RU" sz="36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Нур</a:t>
            </a:r>
            <a:r>
              <a:rPr lang="ru-RU" sz="36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24:33:</a:t>
            </a:r>
          </a:p>
          <a:p>
            <a:pPr marL="0" indent="0">
              <a:buNone/>
            </a:pPr>
            <a:r>
              <a:rPr lang="ru-RU" sz="1200" b="1" dirty="0" smtClean="0">
                <a:latin typeface="Monotype Corsiva" panose="03010101010201010101" pitchFamily="66" charset="0"/>
              </a:rPr>
              <a:t> «</a:t>
            </a:r>
            <a:r>
              <a:rPr lang="ru-RU" sz="1200" dirty="0" smtClean="0">
                <a:latin typeface="Monotype Corsiva" panose="03010101010201010101" pitchFamily="66" charset="0"/>
              </a:rPr>
              <a:t>Пусть соблюдают  целомудрие те,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которые не находят возможности вступить в брак,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пока Аллах не обогатит их из Своей милости»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404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сожалению, в современном обществе,</a:t>
            </a:r>
            <a:r>
              <a:rPr lang="ru-RU" baseline="0" dirty="0" smtClean="0"/>
              <a:t> н</a:t>
            </a:r>
            <a:r>
              <a:rPr lang="ru-RU" dirty="0" smtClean="0"/>
              <a:t>ередко, любовь</a:t>
            </a:r>
            <a:r>
              <a:rPr lang="ru-RU" baseline="0" dirty="0" smtClean="0"/>
              <a:t> подменяется примитивным сексом для удовлетворения физической страсти. Таким образом, рушатся устои семьи, происходят измены. Это влечет за собой серьезные душевные травмы и для самих родителей и для детей, снижаются нравственные стандарты, что приводит к проституции.</a:t>
            </a:r>
          </a:p>
          <a:p>
            <a:r>
              <a:rPr lang="ru-RU" baseline="0" dirty="0" smtClean="0"/>
              <a:t>Кроме того, беспорядочный секс наносит вред и физическому здоровью.</a:t>
            </a:r>
          </a:p>
          <a:p>
            <a:r>
              <a:rPr lang="ru-RU" baseline="0" dirty="0" smtClean="0"/>
              <a:t>Перечень болезней, передающихся половым путем растет год от года: г</a:t>
            </a:r>
            <a:r>
              <a:rPr lang="ru-RU" dirty="0" smtClean="0"/>
              <a:t>епатит,</a:t>
            </a:r>
            <a:r>
              <a:rPr lang="ru-RU" baseline="0" dirty="0" smtClean="0"/>
              <a:t> г</a:t>
            </a:r>
            <a:r>
              <a:rPr lang="ru-RU" dirty="0" smtClean="0"/>
              <a:t>ерпес,</a:t>
            </a:r>
            <a:r>
              <a:rPr lang="ru-RU" baseline="0" dirty="0" smtClean="0"/>
              <a:t> т</a:t>
            </a:r>
            <a:r>
              <a:rPr lang="ru-RU" dirty="0" smtClean="0"/>
              <a:t>рихомоноз,</a:t>
            </a:r>
            <a:r>
              <a:rPr lang="ru-RU" baseline="0" dirty="0" smtClean="0"/>
              <a:t> г</a:t>
            </a:r>
            <a:r>
              <a:rPr lang="ru-RU" dirty="0" smtClean="0"/>
              <a:t>онорея,</a:t>
            </a:r>
            <a:r>
              <a:rPr lang="ru-RU" baseline="0" dirty="0" smtClean="0"/>
              <a:t> с</a:t>
            </a:r>
            <a:r>
              <a:rPr lang="ru-RU" dirty="0" smtClean="0"/>
              <a:t>ифилис,</a:t>
            </a:r>
            <a:r>
              <a:rPr lang="ru-RU" baseline="0" dirty="0" smtClean="0"/>
              <a:t> п</a:t>
            </a:r>
            <a:r>
              <a:rPr lang="ru-RU" dirty="0" smtClean="0"/>
              <a:t>апиллома вирус. Все эти болезни разрушают организм</a:t>
            </a:r>
            <a:r>
              <a:rPr lang="ru-RU" baseline="0" dirty="0" smtClean="0"/>
              <a:t> человека и отражаются на потомстве. </a:t>
            </a:r>
          </a:p>
          <a:p>
            <a:r>
              <a:rPr lang="ru-RU" baseline="0" dirty="0" smtClean="0"/>
              <a:t>Современная медицина имеет возможность лечить перечисленные заболевания, в начальной стадии. </a:t>
            </a:r>
          </a:p>
          <a:p>
            <a:r>
              <a:rPr lang="ru-RU" baseline="0" dirty="0" smtClean="0"/>
              <a:t>И наконец, самое страшное – ВИЧ(вирус иммунодефицита человека)-инфекция, которая полностью разрушает иммунитет человека, и делает  организм человека неспособным противостоять даже самым простым заболеваниям, таким как ОРЗ. </a:t>
            </a:r>
          </a:p>
          <a:p>
            <a:r>
              <a:rPr lang="ru-RU" baseline="0" dirty="0" smtClean="0"/>
              <a:t>Против ВИЧ лекарств нет.</a:t>
            </a:r>
          </a:p>
          <a:p>
            <a:r>
              <a:rPr lang="ru-RU" baseline="0" dirty="0" smtClean="0"/>
              <a:t>Самое эффективное средство уберечь себя от этих болезней – крепкая семья.</a:t>
            </a:r>
          </a:p>
          <a:p>
            <a:r>
              <a:rPr lang="ru-RU" baseline="0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772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 а с солнцем-то какие проблемы скажете вы?</a:t>
            </a:r>
          </a:p>
          <a:p>
            <a:endParaRPr lang="ru-RU" dirty="0" smtClean="0"/>
          </a:p>
          <a:p>
            <a:r>
              <a:rPr lang="ru-RU" dirty="0" smtClean="0">
                <a:latin typeface="Monotype Corsiva" panose="03010101010201010101" pitchFamily="66" charset="0"/>
              </a:rPr>
              <a:t>Общеизвестно, что солнечный свет приносит огромную пользу для здоровья</a:t>
            </a:r>
            <a:r>
              <a:rPr lang="ru-RU" baseline="0" dirty="0" smtClean="0">
                <a:latin typeface="Monotype Corsiva" panose="03010101010201010101" pitchFamily="66" charset="0"/>
              </a:rPr>
              <a:t> – это непреложный факт.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Однако, чрезмерное пребывание на солнце приводит к «солнечному», а иногда и «тепловому удару».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И кроме того частые солнечные ожоги вызывают рак кожи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163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Идемте дальше.</a:t>
            </a:r>
          </a:p>
          <a:p>
            <a:r>
              <a:rPr lang="ru-RU" sz="12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Физические упражнения в разумных пределах жизненно необходимы для хорошего здоровья.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и в</a:t>
            </a:r>
            <a:r>
              <a:rPr lang="ru-RU" baseline="0" dirty="0" smtClean="0"/>
              <a:t> этом нужно быть умеренным.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Monotype Corsiva" panose="03010101010201010101" pitchFamily="66" charset="0"/>
              </a:rPr>
              <a:t>Но чрезмерные упражнения, доводящие до изнеможения, разрушительны для всего организма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289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А невоздержанность в питании, пусть даже в употреблении полезных продуктов приводит к ожирению 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и других проблем со здоровьем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С другой стороны скудное и несбалансированное питание создает дефицит питательных веществ, витаминов и минералов, что также вредит здоровью.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6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Работать – всегда</a:t>
            </a:r>
            <a:r>
              <a:rPr lang="ru-RU" baseline="0" dirty="0" smtClean="0"/>
              <a:t> почетно.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Но р</a:t>
            </a:r>
            <a:r>
              <a:rPr lang="ru-RU" dirty="0" smtClean="0">
                <a:latin typeface="Monotype Corsiva" panose="03010101010201010101" pitchFamily="66" charset="0"/>
              </a:rPr>
              <a:t>абота сверх меры истощает нервную систему, снижает выносливость, ослабляет иммунитет, вызывает депрессию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850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И так будем помнить,  что воздержание предполагает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Отказ от всего вредного и умеренность в том, что полезно.</a:t>
            </a: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Поэтому, делайте правильный выбор!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17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Священные</a:t>
            </a:r>
            <a:r>
              <a:rPr lang="ru-RU" baseline="0" dirty="0" smtClean="0"/>
              <a:t> книги </a:t>
            </a:r>
            <a:r>
              <a:rPr lang="ru-RU" dirty="0" smtClean="0"/>
              <a:t>так же говорят о воздержании.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Араф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7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:31: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«…ешьте и пейте, но не излишествуйте, ибо Аллах не любит излишествующих».</a:t>
            </a:r>
          </a:p>
          <a:p>
            <a:pPr marL="0" indent="0">
              <a:buNone/>
            </a:pPr>
            <a:endParaRPr lang="ru-RU" b="1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Анам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6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:120: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«Воздерживайтесь от греха и явного и скрытого. Воистину, те, которые совершают грех, </a:t>
            </a:r>
            <a:br>
              <a:rPr lang="ru-RU" b="0" dirty="0" smtClean="0">
                <a:latin typeface="Monotype Corsiva" panose="03010101010201010101" pitchFamily="66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будут наказаны за свои деяния».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984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Инджил</a:t>
            </a:r>
            <a:r>
              <a:rPr lang="ru-RU" dirty="0" smtClean="0"/>
              <a:t> </a:t>
            </a:r>
            <a:r>
              <a:rPr lang="ru-RU" sz="1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Первое Послание </a:t>
            </a:r>
            <a:r>
              <a:rPr lang="ru-RU" sz="1200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Паула</a:t>
            </a:r>
            <a:r>
              <a:rPr lang="ru-RU" sz="1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в Коринф 6:12: </a:t>
            </a:r>
            <a:endParaRPr lang="ru-RU" sz="1200" b="0" dirty="0" smtClean="0">
              <a:solidFill>
                <a:srgbClr val="FFFF00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«Вы говорите: «Мне все позволено!».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Да, но не все мне полезно!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«Мне все позволено», но ничто не должно иметь власти надо мной»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2248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b="0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</a:t>
            </a:r>
            <a:r>
              <a:rPr lang="ru-RU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Первое Послание </a:t>
            </a:r>
            <a:r>
              <a:rPr lang="ru-RU" b="0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Паула</a:t>
            </a:r>
            <a:r>
              <a:rPr lang="ru-RU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в Коринф  6:19,20: </a:t>
            </a:r>
            <a:br>
              <a:rPr lang="ru-RU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«Разве вы не знаете, что ваше тело является храмом Святого Духа, Который живет в вас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и Которого вы получили от Всевышнего?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Вы уже не принадлежите себе, потому что вы куплены дорогой ценой.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Поэтому прославьте Всевышнего в ваших телах»</a:t>
            </a:r>
          </a:p>
          <a:p>
            <a:pPr marL="0" indent="0" algn="l">
              <a:buNone/>
            </a:pPr>
            <a:endParaRPr lang="ru-RU" sz="1100" dirty="0" smtClean="0">
              <a:solidFill>
                <a:srgbClr val="FFFF00"/>
              </a:solidFill>
            </a:endParaRPr>
          </a:p>
          <a:p>
            <a:pPr algn="l"/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9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является вредным?</a:t>
            </a:r>
          </a:p>
          <a:p>
            <a:r>
              <a:rPr lang="ru-RU" dirty="0" smtClean="0"/>
              <a:t>Вредным является то, что разрушает физическое здоровье человека, влияет на психическое здоровье и способность здраво мыслить, </a:t>
            </a:r>
            <a:r>
              <a:rPr lang="ru-RU" dirty="0" err="1" smtClean="0"/>
              <a:t>т.е</a:t>
            </a:r>
            <a:r>
              <a:rPr lang="ru-RU" dirty="0" smtClean="0"/>
              <a:t> духовную сферу.</a:t>
            </a:r>
            <a:r>
              <a:rPr lang="ru-RU" sz="1200" dirty="0" smtClean="0">
                <a:latin typeface="Monotype Corsiva" panose="03010101010201010101" pitchFamily="66" charset="0"/>
              </a:rPr>
              <a:t>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К этому списку относятся: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Употребление алкоголя  во всех его видах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Употребление табака во всех его видах и любыми способами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Употребление любых наркотиков 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Употребление продуктов, содержащих кофеин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Внебрачный секс и другие излишества во всех сферах жизни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426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 дар воздержания  и будьте здоровы и счастливы! 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так, алкоголь.</a:t>
            </a:r>
          </a:p>
          <a:p>
            <a:r>
              <a:rPr lang="ru-RU" dirty="0" smtClean="0"/>
              <a:t>Сегодня практически каждый человек знает, как опасно и разрушительно воздействие наркотиков на человеческий организм. </a:t>
            </a:r>
          </a:p>
          <a:p>
            <a:r>
              <a:rPr lang="ru-RU" dirty="0" smtClean="0"/>
              <a:t>Но не все придают</a:t>
            </a:r>
            <a:r>
              <a:rPr lang="ru-RU" baseline="0" dirty="0" smtClean="0"/>
              <a:t> значения тому</a:t>
            </a:r>
            <a:r>
              <a:rPr lang="ru-RU" dirty="0" smtClean="0"/>
              <a:t>, что одним из самых распространенных в мире наркотиков, является алкоголь. </a:t>
            </a:r>
          </a:p>
          <a:p>
            <a:r>
              <a:rPr lang="ru-RU" dirty="0" smtClean="0"/>
              <a:t>Печально то, что алкоголь – это легальный</a:t>
            </a:r>
            <a:r>
              <a:rPr lang="ru-RU" baseline="0" dirty="0" smtClean="0"/>
              <a:t> и очень распространённый </a:t>
            </a:r>
            <a:r>
              <a:rPr lang="ru-RU" dirty="0" smtClean="0"/>
              <a:t>наркотик.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4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Алкоголь очаровывает. Многие считают, что употребление алкоголя в компании и умеренно, является безобидным развлечением и отдыхом.  Это один из самых распространенных в нашем обществе мифов. К сожалению, многие</a:t>
            </a:r>
            <a:r>
              <a:rPr lang="ru-RU" baseline="0" dirty="0" smtClean="0"/>
              <a:t> люди</a:t>
            </a:r>
            <a:r>
              <a:rPr lang="ru-RU" dirty="0" smtClean="0"/>
              <a:t> также считают, что алкоголь помогает раскрепоститься и придает любым развлечениям веселость и удовлетворение. Никто</a:t>
            </a:r>
            <a:r>
              <a:rPr lang="ru-RU" baseline="0" dirty="0" smtClean="0"/>
              <a:t> из них</a:t>
            </a:r>
            <a:r>
              <a:rPr lang="ru-RU" dirty="0" smtClean="0"/>
              <a:t> не хочет задуматься: а по како</a:t>
            </a:r>
            <a:r>
              <a:rPr lang="ru-RU" baseline="0" dirty="0" smtClean="0"/>
              <a:t>й причине человек становится веселым? Не задумываются </a:t>
            </a:r>
            <a:r>
              <a:rPr lang="ru-RU" dirty="0" smtClean="0"/>
              <a:t>о тяжелых последствиях употребления алкоголя.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уверены, что эти последствия не коснутся их лично, ведь они пьют умеренно. Последствия от употребления алкоголя в любых количествах проявляются не сразу. В этом </a:t>
            </a:r>
            <a:r>
              <a:rPr lang="ru-RU" baseline="0" dirty="0" smtClean="0"/>
              <a:t>и </a:t>
            </a:r>
            <a:r>
              <a:rPr lang="ru-RU" dirty="0" smtClean="0"/>
              <a:t>заключается коварство алкоголя.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Специалисты классифицируют алкоголь как наркотический яд, высокотоксичное вещество, которое может провоцировать необратимые изменения в работе организма, отрицательно влиять на физическое,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психическое и духовное состояние человека. 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4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Постепенно отравляя организм, алкоголь вызывает множество заболеваний, которые приводят к инвалидности и смерти.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данным Всемирной Организации Здравоохранения, алкоголь является причиной 4% смертей по всему миру ежегодно. Если перевести этот показатель в «количественный», получится 2,5 миллиона человек – и так каждый год.</a:t>
            </a:r>
          </a:p>
          <a:p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Смертность от алкоголя так высока, поскольку этанол способен вызывать тяжелейшие заболевания (как посчитали медики, около 60 разновидностей), которые влекут непоправимые последствия. 15% из тех, кто даже немного употребляет алкоголь в любом виде и концентрации, приобретут болезни различных органов или станут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алкоголиками. 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 можете подумать, что никогда не войдете в это число? 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Но, никто не сможет вам дать такую гарантию наверняка. 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Есть над чем задуматься.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C4BDD-7B09-429F-96EE-2D51B9D2AE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4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302-4B3E-4A6D-9440-49A6DA7434F7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4EC-41A6-4DC3-963D-92B836544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87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48302-4B3E-4A6D-9440-49A6DA7434F7}" type="datetimeFigureOut">
              <a:rPr lang="ru-RU" smtClean="0"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A4EC-41A6-4DC3-963D-92B836544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4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Содержание чистого алкоголя в крови </a:t>
            </a:r>
            <a:b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 последствия</a:t>
            </a:r>
            <a:endParaRPr lang="ru-RU" sz="4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9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5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65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Влияние алкоголя на кровь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2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для здоровья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17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Социальные последствия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5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Есть ли польза у алкоголя???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3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38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>Воздержание</a:t>
            </a:r>
            <a:endParaRPr lang="ru-RU" sz="6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3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Мудрые изречения Сулеймана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27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endParaRPr lang="ru-RU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4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Кофеин – легальный наркотик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7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Иллюзия бодрости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9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Но через некоторое время… 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</a:t>
            </a:r>
            <a:r>
              <a:rPr lang="ru-RU" sz="4800" smtClean="0">
                <a:solidFill>
                  <a:srgbClr val="FFC000"/>
                </a:solidFill>
              </a:rPr>
              <a:t> 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0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 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80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</a:t>
            </a:r>
            <a:r>
              <a:rPr lang="ru-RU" sz="4800" smtClean="0"/>
              <a:t> </a:t>
            </a:r>
            <a:endParaRPr lang="ru-RU" sz="48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Определение воздержания 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2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Дальнейшие последствия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82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Как же в Азии без чая?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9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Табак – легальный наркотик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3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Реклама табака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1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Табачный дым 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78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курения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36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курения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9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курения 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0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курения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0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2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Определение воздержания 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6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Курение и беременность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6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Курение и дети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8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Пассивное курение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1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latin typeface="+mn-lt"/>
              </a:rPr>
              <a:t> </a:t>
            </a:r>
            <a:br>
              <a:rPr lang="ru-RU" sz="3600" smtClean="0">
                <a:solidFill>
                  <a:srgbClr val="FFC000"/>
                </a:solidFill>
                <a:latin typeface="+mn-lt"/>
              </a:rPr>
            </a:br>
            <a:r>
              <a:rPr lang="ru-RU" sz="3600" smtClean="0">
                <a:solidFill>
                  <a:srgbClr val="FFC000"/>
                </a:solidFill>
                <a:latin typeface="+mn-lt"/>
              </a:rPr>
              <a:t/>
            </a:r>
            <a:br>
              <a:rPr lang="ru-RU" sz="3600" smtClean="0">
                <a:solidFill>
                  <a:srgbClr val="FFC000"/>
                </a:solidFill>
                <a:latin typeface="+mn-lt"/>
              </a:rPr>
            </a:br>
            <a:r>
              <a:rPr lang="ru-RU" sz="49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Насвай</a:t>
            </a:r>
            <a:r>
              <a:rPr lang="ru-RU" sz="36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ru-RU" sz="49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-  табачная смесь.</a:t>
            </a:r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Насвай –  табачная смесь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0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latin typeface="+mn-lt"/>
              </a:rPr>
              <a:t> </a:t>
            </a:r>
            <a:br>
              <a:rPr lang="ru-RU" sz="3600" smtClean="0">
                <a:solidFill>
                  <a:srgbClr val="FFC000"/>
                </a:solidFill>
                <a:latin typeface="+mn-lt"/>
              </a:rPr>
            </a:br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Курение кальяна </a:t>
            </a:r>
            <a:b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78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latin typeface="+mn-lt"/>
              </a:rPr>
              <a:t> </a:t>
            </a:r>
            <a:br>
              <a:rPr lang="ru-RU" sz="3600" smtClean="0">
                <a:solidFill>
                  <a:srgbClr val="FFC000"/>
                </a:solidFill>
                <a:latin typeface="+mn-lt"/>
              </a:rPr>
            </a:br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Курение кальяна </a:t>
            </a:r>
            <a:b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0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Умеренность в полезном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19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Интимные отношения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65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Послание Евреям 13:4 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36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Еще одно определение 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0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Болезни, передающиеся половым путем</a:t>
            </a:r>
            <a:endParaRPr lang="ru-RU" sz="4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2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66"/>
                </a:solidFill>
                <a:latin typeface="Monotype Corsiva" panose="03010101010201010101" pitchFamily="66" charset="0"/>
              </a:rPr>
              <a:t>Солнечный свет</a:t>
            </a:r>
            <a:endParaRPr lang="ru-RU" sz="5400" b="1" dirty="0">
              <a:solidFill>
                <a:srgbClr val="FFFF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6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Физические упражнения</a:t>
            </a:r>
            <a:endParaRPr lang="ru-RU" sz="4800" b="1" dirty="0"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57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Питание 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66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Трудоголизм </a:t>
            </a:r>
            <a:endParaRPr lang="ru-RU" sz="5400" b="1" dirty="0">
              <a:solidFill>
                <a:schemeClr val="accent6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2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Воздержание 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14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1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</a:t>
            </a:r>
            <a:br>
              <a:rPr lang="ru-RU" sz="36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36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Первое Послание Паула в Коринф 6:12: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1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C000"/>
                </a:solidFill>
              </a:rPr>
              <a:t> </a:t>
            </a: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Первое Послание Паула в Коринф  6:19,20: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Что является «вредным» для человека?</a:t>
            </a:r>
            <a:b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8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Алкоголь 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Алкоголь очаровывает!?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Статистика Всемирной Организации здравоохранения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35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3282</Words>
  <Application>Microsoft Office PowerPoint</Application>
  <PresentationFormat>Экран (4:3)</PresentationFormat>
  <Paragraphs>360</Paragraphs>
  <Slides>60</Slides>
  <Notes>60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Arial</vt:lpstr>
      <vt:lpstr>Arial Narrow</vt:lpstr>
      <vt:lpstr>Calibri</vt:lpstr>
      <vt:lpstr>Calibri Light</vt:lpstr>
      <vt:lpstr>DS Arabic</vt:lpstr>
      <vt:lpstr>Impact</vt:lpstr>
      <vt:lpstr>Monotype Corsiva</vt:lpstr>
      <vt:lpstr>Wingdings</vt:lpstr>
      <vt:lpstr>Тема Office</vt:lpstr>
      <vt:lpstr>ЗДОРОВАЯ ЖИЗНЬ  - ПОДАРОК ВСЕВЫШНЕГО</vt:lpstr>
      <vt:lpstr>Воздержание</vt:lpstr>
      <vt:lpstr>Определение воздержания </vt:lpstr>
      <vt:lpstr>Определение воздержания </vt:lpstr>
      <vt:lpstr>Еще одно определение </vt:lpstr>
      <vt:lpstr> Что является «вредным» для человека? </vt:lpstr>
      <vt:lpstr>Алкоголь </vt:lpstr>
      <vt:lpstr>Алкоголь очаровывает!?</vt:lpstr>
      <vt:lpstr>Статистика Всемирной Организации здравоохранения</vt:lpstr>
      <vt:lpstr>Содержание чистого алкоголя в крови  и последствия</vt:lpstr>
      <vt:lpstr>Последствия для здоровья</vt:lpstr>
      <vt:lpstr>Последствия для здоровья</vt:lpstr>
      <vt:lpstr>Последствия для здоровья</vt:lpstr>
      <vt:lpstr>Последствия для здоровья</vt:lpstr>
      <vt:lpstr>Влияние алкоголя на кровь</vt:lpstr>
      <vt:lpstr>Последствия для здоровья</vt:lpstr>
      <vt:lpstr>Последствия для здоровья</vt:lpstr>
      <vt:lpstr>Социальные последствия</vt:lpstr>
      <vt:lpstr>Есть ли польза у алкоголя???</vt:lpstr>
      <vt:lpstr>Мудрые изречения Сулеймана</vt:lpstr>
      <vt:lpstr>Коран</vt:lpstr>
      <vt:lpstr>Кофеин – легальный наркотик</vt:lpstr>
      <vt:lpstr>Иллюзия бодрости</vt:lpstr>
      <vt:lpstr>Но через некоторое время… </vt:lpstr>
      <vt:lpstr>Дальнейшие последствия </vt:lpstr>
      <vt:lpstr>Дальнейшие последствия </vt:lpstr>
      <vt:lpstr>Дальнейшие последствия </vt:lpstr>
      <vt:lpstr>Дальнейшие последствия</vt:lpstr>
      <vt:lpstr>Дальнейшие последствия</vt:lpstr>
      <vt:lpstr>Дальнейшие последствия</vt:lpstr>
      <vt:lpstr>Как же в Азии без чая?</vt:lpstr>
      <vt:lpstr>Табак – легальный наркотик</vt:lpstr>
      <vt:lpstr>Реклама табака</vt:lpstr>
      <vt:lpstr>Табачный дым </vt:lpstr>
      <vt:lpstr>Последствия курения</vt:lpstr>
      <vt:lpstr>Последствия курения</vt:lpstr>
      <vt:lpstr>Последствия курения </vt:lpstr>
      <vt:lpstr>Последствия курения</vt:lpstr>
      <vt:lpstr>Презентация PowerPoint</vt:lpstr>
      <vt:lpstr>Курение и беременность</vt:lpstr>
      <vt:lpstr>Курение и дети</vt:lpstr>
      <vt:lpstr>Пассивное курение</vt:lpstr>
      <vt:lpstr>   Насвай  -  табачная смесь. </vt:lpstr>
      <vt:lpstr> Насвай –  табачная смесь</vt:lpstr>
      <vt:lpstr>  Курение кальяна  </vt:lpstr>
      <vt:lpstr>  Курение кальяна  </vt:lpstr>
      <vt:lpstr>Умеренность в полезном</vt:lpstr>
      <vt:lpstr>Интимные отношения</vt:lpstr>
      <vt:lpstr>Инджил, Послание Евреям 13:4 </vt:lpstr>
      <vt:lpstr>Коран</vt:lpstr>
      <vt:lpstr>Болезни, передающиеся половым путем</vt:lpstr>
      <vt:lpstr>Солнечный свет</vt:lpstr>
      <vt:lpstr>Физические упражнения</vt:lpstr>
      <vt:lpstr>Питание </vt:lpstr>
      <vt:lpstr>Трудоголизм </vt:lpstr>
      <vt:lpstr>Воздержание </vt:lpstr>
      <vt:lpstr>Коран </vt:lpstr>
      <vt:lpstr>Инджил,  Первое Послание Паула в Коринф 6:12: </vt:lpstr>
      <vt:lpstr> Инджил,  Первое Послание Паула в Коринф  6:19,20:  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5</cp:revision>
  <dcterms:created xsi:type="dcterms:W3CDTF">2015-12-02T09:31:52Z</dcterms:created>
  <dcterms:modified xsi:type="dcterms:W3CDTF">2015-12-02T09:52:20Z</dcterms:modified>
</cp:coreProperties>
</file>