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8" r:id="rId3"/>
    <p:sldId id="277" r:id="rId4"/>
    <p:sldId id="269" r:id="rId5"/>
    <p:sldId id="268" r:id="rId6"/>
    <p:sldId id="266" r:id="rId7"/>
    <p:sldId id="267" r:id="rId8"/>
    <p:sldId id="260" r:id="rId9"/>
    <p:sldId id="270" r:id="rId10"/>
    <p:sldId id="262" r:id="rId11"/>
    <p:sldId id="278" r:id="rId12"/>
    <p:sldId id="263" r:id="rId13"/>
    <p:sldId id="274" r:id="rId14"/>
    <p:sldId id="279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7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81" autoAdjust="0"/>
  </p:normalViewPr>
  <p:slideViewPr>
    <p:cSldViewPr>
      <p:cViewPr>
        <p:scale>
          <a:sx n="90" d="100"/>
          <a:sy n="90" d="100"/>
        </p:scale>
        <p:origin x="-224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3" d="100"/>
          <a:sy n="103" d="100"/>
        </p:scale>
        <p:origin x="-1482" y="64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2B332-584C-4179-AEDD-C5E3A61A58C3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43260-2EF1-46FB-8725-205602AFE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7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9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5486400" cy="5562600"/>
          </a:xfrm>
        </p:spPr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ПРОФИЛАКТИЧЕСКИЕ МЕРЫ ДЛЯ ПОДДЕРЖАНИЯ ЗДОРОВОЙ ПСИХИКИ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уделять время любимым занятиям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умеренная физическая нагрузка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снизить употребления кофе, алкоголя, никотина и других веществ, вызывающих привыкание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ценить и помнить то, что нравится в самих себе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видеть вещи и события в их истинном свете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ПРОФИЛАКТИЧЕСКИЕ МЕРЫ ДЛЯ ПОДДЕРЖАНИЯ ЗДОРОВОЙ ПСИХИКИ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поддерживать отношения с друзьями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слышать и уважать других людей, даже если не согласны с ними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обращаться за помощью в трудное время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выслушивать тех, у кого трудные времена и кому плохо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заботиться о себе не менее, чем о тех, кто нам дорог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554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581400"/>
            <a:ext cx="5486400" cy="4876800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«Я-СИСТЕМА»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иметь здоровую психику, жизненно важно ценить себя и быть честными с собой.  Кто вы на самом деле?  Красавица и чудовище в одном флаконе, прекрасный и ужасный человек одновременно?  Какие ваши сильные и слабые стороны?  Система «Я» - это слова, характеризующие то, как видим и ценим себя.  Это следующие понятия:</a:t>
            </a: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Представление о самом себе, личное восприятие, оценка собственной личности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все они относятся к общему представлению о себе.</a:t>
            </a: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Уверенность в себе,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самоэффективность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предполагают способность действовать.</a:t>
            </a: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Принятие себя, самоуважение, чувство собственного достоинства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предполагают самооценку и осознание своей ценности.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286000" cy="171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5486400" cy="5943600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низкой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самооценкой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Ждут критики в свой адрес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Пассивны или ставят преграды на своем продвижении по жизни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Негативно оценивают свои способности, внешний вид, сексуальность и поведение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Хуже справляются с задачей, если кто-то наблюдает</a:t>
            </a:r>
          </a:p>
          <a:p>
            <a:pPr>
              <a:buFont typeface="Arial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самооценкой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Активно продвигают себя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Положительно оценивают свои способности, внешний вид, сексуальность и поведение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Работают одинаково хорошо и под наблюдением, и в одиночку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низкой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самооценкой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ответ на критику начинают защищаться и остаются пассивными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Имеют нереалистичные ожидания результатов своей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Считают себя обделенными (судьба обделила)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Не имеют хорошей социальной поддержки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трудом принимают комплименты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самооценкой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ответ на критику не защищаются, а остаются уверенными в себе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Реалистично оценивают результаты своей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Выражают общую удовлетворенность жизнью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Обладают надежной социальной поддержкой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легкостью принимают комплименты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58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Проблемы с самооценкой можно преодолеть, только если мы поймем, что надо заботиться и о себе, и о других.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Единственным мерилом нашей ценности является слово Божье: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произведения Божьего искусства: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«И сотворил Бог человека по образу Своему, по образу Божию сотворил его; мужчину и 	женщину сотворил их». Бытие 1:27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Какими Бог хочет нас видеть: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«Ибо мы — Его творение, созданы во Христе Иисусе на добрые дела, которые Бог предназначил 	нам исполнять».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Ефесянам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Безусловная любовь и принятие: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«Итак нет ныне никакого осуждения тем, которые во Христе Иисусе живут не по плоти, но по 	духу». Римлянам 8:1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5486400" cy="5562600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Palatino"/>
                <a:cs typeface="Palatino"/>
              </a:rPr>
              <a:t>Молитва</a:t>
            </a: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«Возлюбленный! молюсь, чтобы ты здравствовал и преуспевал во всем, как преуспевает душа твоя».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Ин. 1:2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0" dirty="0" smtClean="0">
              <a:latin typeface="Palatino"/>
              <a:cs typeface="Palati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1295400"/>
            <a:ext cx="3048000" cy="2286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разделе мы определим, что входит в понятие здоровья, постараемся сформулировать, что такое психическое здоровье и его компоненты, а также рассмотрим некоторые факторы, способствующие здоровой психике, включая собственную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я-систему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идеале Бог хочет, чтобы мы здравствовали и преуспевали душой, как сказал Иоанн.  К сожалению, в мире, где господствует грех, болезни неизбежны.  Мы понимаем, что недуг может прийти неожиданно и повлечь за собой быстрое ухудшение.  Как тогда мы можем здравствовать и преуспевать?  Давайте для начала определим, что такое здоровье.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помнить, что здоровье – комплексное понятие, состоящее из многих компонентов.  Это физическое состояние, эмоции, духовность, психика, сексуальность, природная среда и социальное окружение.  Все эти компоненты тесно взаимосвязаны, поэтому проблемы в одном из них ведут к расстройствам остальных.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09600"/>
            <a:ext cx="2336800" cy="1752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5486400" cy="5943600"/>
          </a:xfrm>
        </p:spPr>
        <p:txBody>
          <a:bodyPr>
            <a:normAutofit fontScale="925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психического здоровья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состояние НЕ является психической болезнью!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Психическое здоровье не означает отсутствие психического заболевания!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слышим слово «психический», у нас возникают отрицательные ассоциации.  Мы часто употребляем фразу «Да ты псих!»  Но ведь психика есть у всех и у всех есть связанные с ней потребности.  Поэтому что же все-таки психическое здоровье?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Ему сложно дать четкое определение, потому что каждая культура отличается своими ценностями.  Кроме этого, среди людей одной культуры существуют разные подгруппы, да и сами индивидуумы отличаются друг от друга даже в рамках своего общества.  Поэтому понятие психического здоровья является предметом множества интерпретаций, основанных на ценностях, свойственных той или иной культуре.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здоровье – это понятие, относящееся к эмоциональному и психологическому состоянию человека.  Это сбалансированность всех сторон жизни – социальной, физической, духовной и эмоциональной.  Оно влияет на то, как мы управляем нашими обстоятельствами и принимаем решения, и является неотъемлемой частью нашего здоровья в целом.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Словарь дает следующее определение термину «психическое здоровье»: «Состояние эмоционального и психологического равновесия, при котором человек в состоянии применять свои умственные и эмоциональные способности, функционировать в обществе и осуществлять обычную повседневную деятельность».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здоровье – это состояние, в котором человек реализует свои способности, справляется с обычным повседневным стрессом, плодотворно трудится и вносит свой вклад в жизнь общества.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здоровье – это успешное применение психических способностей, результатом которого являются плодотворная деятельность, полноценные отношения с другими людьми, способность адаптироваться к переменам и неблагоприятным обстоятельствам с раннего детства и до глубокой старости.  Психическое здоровье – это своего рода плацдарм для развития навыков мышления и общения, образования, эмоциональной зрелости, жизнестойкости и самоуважения.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здоровье – это способность быстро восстанавливать свои эмоциональные и духовные силы, радоваться жизни и переносить боль, разочарования и горе; это позитивное осознание бытия, в основе которого лежит уверенность в своих и чужих достоинствах и ценности.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23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228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62400"/>
            <a:ext cx="5486400" cy="4495800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здоровье может быть охарактеризовано разными, но дополняющими друг друга понятиями.  Терминология по теме включает следующее: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Психологическое благополучие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Психосоциальное благополучие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Благополучие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Эмоциональное здоровье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Психосоциальное здоровье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Общее состояние здоровья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Позитивное психическое здоровье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286000" cy="171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667000"/>
            <a:ext cx="5486400" cy="5791200"/>
          </a:xfrm>
        </p:spPr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ОПРЕДЕЛЯЮЩИЕ ФАКТОРЫ ПСИХИЧЕСКОГО ЗДОРОВЬЯ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модели авторов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МакДоналд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О’Хара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(1998), существуют десять элементов психического здоровья, начиная от личностных и заканчивая условиями внешней среды.  Их делят на защитные факторы и факторы риска.  Каждому защитному элементу соответствует фактор риска.  Зная это, легче подобрать правильные методы корректировки ситуации.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ЗАЩИТНЫЕ ФАКТОРЫ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Качественная внешняя среда (окружение)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Чувство собственного достоинства, самоуважение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Присутствие эмоций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Умение управлять собой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Применение навыков общения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ФАКТОРЫ РИСКА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Неблагоприятная внешняя среда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Моральное издевательство, унижение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эмоций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Стресс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изоляция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1524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096000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Профилактика психического здоровья - это деятельность, направленная на создание таких условий жизни и такого окружения, в которых человек способен принять и вести здоровый образ жизни.  Она (деятельность) включают целый ряд мер, способствующих укреплению психического здоровья наибольшего количества людей.  Принципы содействия психическому здоровью основываются на понимании, что у каждого человека есть психические потребности, а не только у людей, кому официально был поставлен диагноз психического заболевания.  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Суть профилактики психического здоровья состоит в изменении жизни общества таким образом, чтобы содействовать улучшению психического благополучия.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Поддержание психического здоровья состоит из целого ряда стратегий.  Эти стратегии осуществляются на трех уровнях: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Индивидуальный (микро)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стимулирует внутренние ресурсы человека на развитие самоуважения, психологической адаптации, самоутверждения в таких сферах жизни как воспитание детей, работа или личные взаимоотношения.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Местный (мезо)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расширение круга общения и взаимодействия, развитие структур, способствующих хорошему психическому здоровью, на работе, в школе, в церкви и по месту жительства.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Государственный (макро)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устранение социально-экономических барьеров на уровне государства, предоставление незащищенным слоям населения равноправного доступа к ресурсам, способствующим улучшению психического здоровья.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5486400" cy="5943600"/>
          </a:xfrm>
        </p:spPr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БЛАГОПОЛУЧИЕ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благополучие включает: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Положительное мнение о себе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самоуважение, самосознание и принятие себя.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Личный рост и развитие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развитие полного потенциала талантов и способностей.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Автономия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способность к независимым действиям.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Адекватное понимание действительности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отсутствие искаженного взгляда на мир.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Положительные друзья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способность строить взаимоотношения с разными людьми.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Владение ситуацией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выполнение требований и задач, возникающих в повседневной жизни.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ХАРАКТЕРИСТИКИ ПСИХИЧЕСКОГО ЗДОРОВЬЯ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Способность радоваться жизни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неотъемлемая часть хорошего психического здоровья.  Привычка осознанно стремиться к этому – один из способов культивировать позитивное отношение к настоящему.  Нет сомнения, что о будущем надо заботиться, а на прошлом учиться, но слишком часто мы несчастны сегодня из-за переживаний о завтрашнем дне.  Отдых и приятное времяпровождение необходимы человеку.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Жизнестойкость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способность восстанавливаться после жизненных невзгод; умение не убегать от проблем, а решать их и извлекать уроки.  Уже давно известно, что некоторые люди справляются со стрессом лучше, чем остальные.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Сбалансированность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жизни ведет к здоровой психике.  Она помогает осознать, как взаимодействуют тело и психика.  Подобно тому, как психическое состояние может сказаться на физическом здоровье, обратный процесс тоже имеет место быть.  Нам всем необходимо уравновесить время, проведенное в общении с моментами, когда мы остаемся одни и наслаждаемся уединением.  Люди, которые все время проводят в одиночестве, могут слыть за нелюдимых и потерять многие навыки общения.  Чрезмерное уединение может привести к оторванности от действительности.  Однако и те, кто пренебрегают оставаться наедине с собой, тоже подвергаются подобному риску.  Ключ к решению проблемы – сбалансированность этих двух сторон нашей жизни, хотя у каждого из нас свои способы сделать это. К другим сферам жизни, где важно такое равновесие, относятся работа и развлечения, сон и бодрствование, физические нагрузки и отдых и даже время, проведенное в помещении и на свежем воздухе.</a:t>
            </a:r>
          </a:p>
          <a:p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4572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895600"/>
            <a:ext cx="6172200" cy="5334000"/>
          </a:xfrm>
        </p:spPr>
        <p:txBody>
          <a:bodyPr>
            <a:no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Гибкость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У каждого из нас есть знакомые, мнения которых непреклонны.  Никакие уговоры не могут изменить их взглядов.  Очень часто такие люди подвергаются дополнительному стрессу из-за несбыточности своих ожиданий.  Готовность быть более гибкими может улучшить психическое состояние.  Эмоциональная гибкость может быть не менее важной, чем когнитивная гибкость.  Психически здоровые люди испытывают различные эмоции и позволяют себе проявлять их.  Они прекрасно понимают, что что-то может пойти не так.  Они способны посмеяться и над собой, и над окружающим их миром.  А есть те, кто не позволяет себе проявлять некоторые эмоции, считая их недопустимыми.  Такая эмоциональная неподатливость может привести к дополнительным проблемам с психическим здоровьем.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Самореализация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Как мы реализуем данные нам таланты?  Все мы знаем людей, которые превзошли свой природный потенциал.  Но знаем и тех, кто, кажется, впустую растратили свои дарования.  Во-первых, надо свои таланты узнать, а этот процесс является частью самореализации.  Психически здоровые люди время от времени пересматривают свою жизнь.  Они осмысливают свои цели и шаги, предпринятые для их достижения.  Психически здоровые люди находятся в процессе реализации своего потенциала.  Они развиваются эмоционально, творчески, интеллектуально и духовно.  Проблемы могут возникнуть тогда, когда мы считаем, что жизнь не удалась и не приносит нам удовлетворения.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Здоровые взаимоотношения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Способность строить здоровые отношения с другими людьми - неотъемлемая часть психического благополучия.  Социальные контакты с людьми, в компании которых нам приятно находиться, будь то в учебном заведении, на работе, дома или на досуге помогают расширить наш круг общения.  Они помогают начать, развивать и поддерживать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взаимоудовлетворительне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личные отношения и влияют на то, как мы относимся к людям.  Социальные контакты ведут лучшему пониманию друг друга и способности сопереживать.  Они способствуют развитию уверенности, самоутверждения и здоровой сексуальности.  Очень важно иметь людей, к которым можно обратиться с проблемами и переживаниями – друзей, учителей, членов семьи – тех, кому мы можем довериться.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9080-042F-43B1-A64E-571EF7CD41B7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70D5-C17E-4B41-BB48-797080155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093A-26C8-44A9-9FA0-FFA256E6E4DC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ED42-AC63-45C5-8457-B8EA5BB4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869F-372E-4480-985E-2DB7890EACCD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9645-6317-457D-BA90-727015E8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E1B1-7736-452C-9C35-AE3312C6D3B8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288F-2DB7-48E5-A1F1-857B521C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F157-B86E-4755-9AAE-98197DF86796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E7BD-3E01-474E-8D10-41CABF89C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1B78-F758-4160-B5D0-CC86B024F626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A8CC-0086-473A-A119-0851AFBD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BF86-5238-4C81-B3D9-63A09A6A48FF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EE95-FECB-493C-B709-30149AF0D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5A4F-EDAB-4FDD-AEE1-5C817E055B9A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4E4D-694F-4B48-A9DC-F1503458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B21E-17F3-44E8-BCF2-291B480861A7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1EE8-7F84-4EEF-86F6-63A81C4A9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AA44-BC85-4FFF-96FE-A9DC478080B3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0D3-6DDF-4D4D-9724-1673351C8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A965-4F48-4AC7-B1C4-2B4451AE2DCC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CC7D-689B-4849-9583-2EC30B3EF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B2D027-FCAD-4E24-B104-250B434828A2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677413-92F6-4E0A-A38D-9048636D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220200" cy="6909435"/>
          </a:xfrm>
          <a:prstGeom prst="rect">
            <a:avLst/>
          </a:prstGeom>
        </p:spPr>
      </p:pic>
      <p:sp>
        <p:nvSpPr>
          <p:cNvPr id="3074" name="CaixaDeTexto 3"/>
          <p:cNvSpPr txBox="1">
            <a:spLocks noChangeArrowheads="1"/>
          </p:cNvSpPr>
          <p:nvPr/>
        </p:nvSpPr>
        <p:spPr bwMode="auto">
          <a:xfrm>
            <a:off x="304800" y="3733800"/>
            <a:ext cx="502920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ДУМАЙ</a:t>
            </a:r>
            <a:r>
              <a:rPr lang="en-US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 </a:t>
            </a:r>
            <a:r>
              <a:rPr lang="ru-RU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ПОЗИТИВНО</a:t>
            </a:r>
            <a:r>
              <a:rPr lang="en-US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,</a:t>
            </a:r>
            <a:endParaRPr lang="en-US" sz="5000" baseline="30000" dirty="0">
              <a:solidFill>
                <a:srgbClr val="A1D727"/>
              </a:solidFill>
              <a:latin typeface="Caecilia LT Light" panose="02000403040000020004" pitchFamily="2" charset="0"/>
            </a:endParaRPr>
          </a:p>
        </p:txBody>
      </p:sp>
      <p:sp>
        <p:nvSpPr>
          <p:cNvPr id="3075" name="CaixaDeTexto 4"/>
          <p:cNvSpPr txBox="1">
            <a:spLocks noChangeArrowheads="1"/>
          </p:cNvSpPr>
          <p:nvPr/>
        </p:nvSpPr>
        <p:spPr bwMode="auto">
          <a:xfrm>
            <a:off x="5181600" y="3733800"/>
            <a:ext cx="37338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5000" i="1" baseline="30000" dirty="0" smtClean="0">
                <a:solidFill>
                  <a:schemeClr val="bg1"/>
                </a:solidFill>
                <a:latin typeface="Centennial LightSC" panose="02020500000000000000" pitchFamily="18" charset="0"/>
              </a:rPr>
              <a:t>И жизнь будет </a:t>
            </a:r>
            <a:br>
              <a:rPr lang="ru-RU" sz="5000" i="1" baseline="30000" dirty="0" smtClean="0">
                <a:solidFill>
                  <a:schemeClr val="bg1"/>
                </a:solidFill>
                <a:latin typeface="Centennial LightSC" panose="02020500000000000000" pitchFamily="18" charset="0"/>
              </a:rPr>
            </a:br>
            <a:r>
              <a:rPr lang="ru-RU" sz="5000" i="1" baseline="30000" dirty="0" smtClean="0">
                <a:solidFill>
                  <a:schemeClr val="bg1"/>
                </a:solidFill>
                <a:latin typeface="Centennial LightSC" panose="02020500000000000000" pitchFamily="18" charset="0"/>
              </a:rPr>
              <a:t>в радость</a:t>
            </a:r>
            <a:endParaRPr lang="en-US" sz="5000" i="1" baseline="30000" dirty="0">
              <a:solidFill>
                <a:schemeClr val="bg1"/>
              </a:solidFill>
              <a:latin typeface="Centennial LightSC" panose="02020500000000000000" pitchFamily="18" charset="0"/>
            </a:endParaRPr>
          </a:p>
        </p:txBody>
      </p:sp>
      <p:sp>
        <p:nvSpPr>
          <p:cNvPr id="7" name="CaixaDeTexto 8"/>
          <p:cNvSpPr txBox="1"/>
          <p:nvPr/>
        </p:nvSpPr>
        <p:spPr>
          <a:xfrm>
            <a:off x="5867400" y="381000"/>
            <a:ext cx="304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ts val="2600"/>
              </a:lnSpc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Тренинг для женщин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</a:br>
            <a:r>
              <a:rPr lang="ru-RU" sz="200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по </a:t>
            </a:r>
            <a:r>
              <a:rPr lang="ru-RU" sz="200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психологическому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здоровью</a:t>
            </a:r>
            <a:endParaRPr lang="pt-BR" sz="2000" dirty="0">
              <a:solidFill>
                <a:schemeClr val="accent4">
                  <a:lumMod val="50000"/>
                </a:schemeClr>
              </a:solidFill>
              <a:latin typeface="Centennial LightSC" panose="02020500000000000000" pitchFamily="18" charset="0"/>
            </a:endParaRPr>
          </a:p>
        </p:txBody>
      </p:sp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0" y="469064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aseline="30000" dirty="0" smtClean="0">
                <a:solidFill>
                  <a:schemeClr val="bg1"/>
                </a:solidFill>
                <a:latin typeface="Caecilia LT Light" panose="02000403040000020004" pitchFamily="2" charset="0"/>
              </a:rPr>
              <a:t>Материалы для общин по всестороннему служению здоровья</a:t>
            </a:r>
            <a:endParaRPr lang="en-US" sz="2400" baseline="30000" dirty="0">
              <a:solidFill>
                <a:schemeClr val="bg1"/>
              </a:solidFill>
              <a:latin typeface="Caecilia LT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B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390766"/>
                </a:solidFill>
              </a:rPr>
              <a:t>Профилактические меры для поддержания здоровой психики</a:t>
            </a:r>
            <a:endParaRPr lang="en-US" sz="3200" dirty="0">
              <a:solidFill>
                <a:srgbClr val="39076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306763"/>
          </a:xfrm>
        </p:spPr>
        <p:txBody>
          <a:bodyPr/>
          <a:lstStyle/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419600"/>
            <a:ext cx="3657600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981200"/>
            <a:ext cx="70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уделять время любимым занятиям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умеренная физическая нагрузка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снизить употребления кофе, алкоголя, никотина и других веществ, вызывающих привыкание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ценить и помнить то, что нравится в самих себе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видеть вещи и события в их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истинном свете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7237"/>
            <a:ext cx="7848600" cy="4525963"/>
          </a:xfrm>
        </p:spPr>
        <p:txBody>
          <a:bodyPr/>
          <a:lstStyle/>
          <a:p>
            <a:pPr lvl="0"/>
            <a:r>
              <a:rPr lang="ru-RU" sz="2800" dirty="0" smtClean="0"/>
              <a:t>поддерживать отношения с друзьями</a:t>
            </a:r>
          </a:p>
          <a:p>
            <a:pPr lvl="0"/>
            <a:r>
              <a:rPr lang="ru-RU" sz="2800" dirty="0" smtClean="0"/>
              <a:t>слышать и уважать других людей, даже если не согласны с ними</a:t>
            </a:r>
          </a:p>
          <a:p>
            <a:pPr lvl="0"/>
            <a:r>
              <a:rPr lang="ru-RU" sz="2800" dirty="0" smtClean="0"/>
              <a:t>обращаться за помощью в трудное время</a:t>
            </a:r>
          </a:p>
          <a:p>
            <a:pPr lvl="0"/>
            <a:r>
              <a:rPr lang="ru-RU" sz="2800" dirty="0" smtClean="0"/>
              <a:t>выслушивать тех, у кого трудные времена и кому плохо</a:t>
            </a:r>
          </a:p>
          <a:p>
            <a:pPr lvl="0"/>
            <a:r>
              <a:rPr lang="ru-RU" sz="2800" dirty="0" smtClean="0"/>
              <a:t>заботиться о себе не менее, чем о тех, кто нам дорог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390766"/>
                </a:solidFill>
              </a:rPr>
              <a:t>Профилактические меры для поддержания здоровой психики</a:t>
            </a:r>
            <a:endParaRPr lang="en-US" sz="3200" dirty="0">
              <a:solidFill>
                <a:srgbClr val="390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0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85800"/>
            <a:ext cx="58674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390766"/>
                </a:solidFill>
              </a:rPr>
              <a:t>Я-Система</a:t>
            </a:r>
            <a:r>
              <a:rPr lang="en-GB" b="1" dirty="0" smtClean="0">
                <a:solidFill>
                  <a:srgbClr val="390766"/>
                </a:solidFill>
              </a:rPr>
              <a:t> </a:t>
            </a:r>
            <a:endParaRPr lang="en-US" dirty="0" smtClean="0">
              <a:solidFill>
                <a:srgbClr val="3907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8686800" cy="28495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2800" i="1" dirty="0" smtClean="0"/>
              <a:t>Представление о самом себе, личное восприятие, оценка собственной личности</a:t>
            </a:r>
            <a:r>
              <a:rPr lang="ru-RU" sz="2800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i="1" dirty="0" smtClean="0"/>
              <a:t>Уверенность в себе, </a:t>
            </a:r>
            <a:r>
              <a:rPr lang="ru-RU" sz="2800" i="1" dirty="0" err="1" smtClean="0"/>
              <a:t>самоэффективность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2400" i="1" dirty="0" smtClean="0"/>
              <a:t>Принятие себя, самоуважение, чувство собственного достоинства</a:t>
            </a:r>
            <a:r>
              <a:rPr lang="ru-RU" sz="2400" dirty="0" smtClean="0"/>
              <a:t> </a:t>
            </a:r>
            <a:endParaRPr lang="en-US" sz="2400" dirty="0"/>
          </a:p>
        </p:txBody>
      </p:sp>
      <p:pic>
        <p:nvPicPr>
          <p:cNvPr id="5" name="Picture 4" descr="starting-points-600x4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0894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6388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390766"/>
                </a:solidFill>
              </a:rPr>
              <a:t>Я-Система</a:t>
            </a:r>
            <a:endParaRPr lang="en-US" dirty="0">
              <a:solidFill>
                <a:srgbClr val="3907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4419600" cy="4419600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rgbClr val="390766"/>
                </a:solidFill>
              </a:rPr>
              <a:t>Некоторые аспекты низкой самооценки</a:t>
            </a:r>
            <a:endParaRPr lang="ru-RU" sz="2200" dirty="0" smtClean="0"/>
          </a:p>
          <a:p>
            <a:r>
              <a:rPr lang="ru-RU" sz="2200" dirty="0" smtClean="0"/>
              <a:t>Ждут критики в свой адрес</a:t>
            </a:r>
          </a:p>
          <a:p>
            <a:r>
              <a:rPr lang="ru-RU" sz="2200" dirty="0" smtClean="0"/>
              <a:t> Пассивны или ставят преграды на своем продвижении по жизни</a:t>
            </a:r>
          </a:p>
          <a:p>
            <a:r>
              <a:rPr lang="ru-RU" sz="2200" dirty="0" smtClean="0"/>
              <a:t> Негативно оценивают свои способности, внешний вид, сексуальность и поведение</a:t>
            </a:r>
          </a:p>
          <a:p>
            <a:r>
              <a:rPr lang="ru-RU" sz="2200" dirty="0" smtClean="0"/>
              <a:t> Хуже справляются с задачей, если кто-то наблюдает</a:t>
            </a:r>
          </a:p>
          <a:p>
            <a:endParaRPr lang="ru-RU" sz="2400" dirty="0" smtClean="0"/>
          </a:p>
          <a:p>
            <a:pPr>
              <a:lnSpc>
                <a:spcPct val="60000"/>
              </a:lnSpc>
              <a:buNone/>
            </a:pPr>
            <a:endParaRPr lang="en-US" sz="2400" b="1" dirty="0" smtClean="0">
              <a:solidFill>
                <a:srgbClr val="3907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22098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Некоторые аспекты положительной самооценки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3907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Активно продвигают себя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Положительно оценивают свои способности, внешний вид, сексуальность и поведение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Работают одинаково хорошо и под наблюдением, и в одиночку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6324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390766"/>
                </a:solidFill>
              </a:rPr>
              <a:t>Я-Система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9050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200" b="1" dirty="0" smtClean="0">
                <a:solidFill>
                  <a:srgbClr val="390766"/>
                </a:solidFill>
              </a:rPr>
              <a:t>Некоторые аспекты низкой самооценки</a:t>
            </a:r>
            <a:endParaRPr lang="en-US" sz="2200" dirty="0" smtClean="0"/>
          </a:p>
          <a:p>
            <a:r>
              <a:rPr lang="ru-RU" sz="2200" dirty="0" smtClean="0"/>
              <a:t>Пассивны и агрессивны в ответ на критику</a:t>
            </a:r>
            <a:endParaRPr lang="en-GB" sz="2200" dirty="0" smtClean="0"/>
          </a:p>
          <a:p>
            <a:r>
              <a:rPr lang="ru-RU" sz="2200" dirty="0" smtClean="0"/>
              <a:t>Нереалистичные ожидания</a:t>
            </a:r>
            <a:endParaRPr lang="en-US" sz="2200" dirty="0" smtClean="0"/>
          </a:p>
          <a:p>
            <a:r>
              <a:rPr lang="ru-RU" sz="2200" dirty="0" smtClean="0"/>
              <a:t>Считают себя обделенными судьбой</a:t>
            </a:r>
            <a:endParaRPr lang="en-GB" sz="2200" dirty="0" smtClean="0"/>
          </a:p>
          <a:p>
            <a:r>
              <a:rPr lang="ru-RU" sz="2200" dirty="0" smtClean="0"/>
              <a:t>Слабая социальная поддержка</a:t>
            </a:r>
            <a:endParaRPr lang="en-GB" sz="2200" dirty="0" smtClean="0"/>
          </a:p>
          <a:p>
            <a:r>
              <a:rPr lang="ru-RU" sz="2200" dirty="0" smtClean="0"/>
              <a:t>Неохотно принимают комплименты</a:t>
            </a:r>
            <a:endParaRPr lang="en-US" sz="2200" dirty="0" smtClean="0"/>
          </a:p>
          <a:p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90500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Некоторые аспекты позитивной самооценки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2200" dirty="0" smtClean="0">
                <a:latin typeface="+mn-lt"/>
              </a:rPr>
              <a:t>Неагрессивно относятся к критике, принимают ее адекватно</a:t>
            </a:r>
            <a:endParaRPr lang="en-US" sz="2200" dirty="0">
              <a:latin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Адекватно оценивают свои действия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2200" dirty="0" smtClean="0">
                <a:latin typeface="+mn-lt"/>
              </a:rPr>
              <a:t>Довольны жизнью</a:t>
            </a:r>
            <a:endParaRPr lang="en-GB" sz="2200" dirty="0">
              <a:latin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Сильная социальная поддержка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2200" dirty="0" smtClean="0">
                <a:latin typeface="+mn-lt"/>
              </a:rPr>
              <a:t>С легкостью принимают комплимент</a:t>
            </a:r>
            <a:r>
              <a:rPr lang="ru-RU" sz="2400" dirty="0" smtClean="0">
                <a:latin typeface="+mn-lt"/>
              </a:rPr>
              <a:t>ы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4008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90766"/>
                </a:solidFill>
              </a:rPr>
              <a:t>Слово Божье и наше </a:t>
            </a:r>
            <a:br>
              <a:rPr lang="ru-RU" sz="3600" b="1" dirty="0" smtClean="0">
                <a:solidFill>
                  <a:srgbClr val="390766"/>
                </a:solidFill>
              </a:rPr>
            </a:br>
            <a:r>
              <a:rPr lang="ru-RU" sz="3600" b="1" dirty="0" smtClean="0">
                <a:solidFill>
                  <a:srgbClr val="390766"/>
                </a:solidFill>
              </a:rPr>
              <a:t>истинное «Я»</a:t>
            </a:r>
            <a:endParaRPr lang="en-US" sz="3600" b="1" dirty="0">
              <a:solidFill>
                <a:srgbClr val="3907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89237"/>
            <a:ext cx="8229600" cy="3001963"/>
          </a:xfrm>
        </p:spPr>
        <p:txBody>
          <a:bodyPr/>
          <a:lstStyle/>
          <a:p>
            <a:pPr algn="ctr">
              <a:buNone/>
            </a:pPr>
            <a:r>
              <a:rPr lang="ru-RU" sz="3400" i="1" dirty="0" smtClean="0"/>
              <a:t>«Ибо мы — Его творение, созданы во Христе Иисусе на добрые дела, которые Бог предназначил нам исполнять». </a:t>
            </a:r>
          </a:p>
          <a:p>
            <a:pPr algn="ctr">
              <a:buNone/>
            </a:pPr>
            <a:r>
              <a:rPr lang="ru-RU" sz="3400" i="1" dirty="0" err="1" smtClean="0"/>
              <a:t>Ефесянам</a:t>
            </a:r>
            <a:r>
              <a:rPr lang="ru-RU" sz="3400" i="1" dirty="0" smtClean="0"/>
              <a:t> 2:10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GER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037" y="0"/>
            <a:ext cx="93093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390766"/>
                </a:solidFill>
                <a:latin typeface="Palatino"/>
                <a:cs typeface="Palatino"/>
              </a:rPr>
              <a:t>Молитва</a:t>
            </a:r>
            <a:endParaRPr lang="en-US" sz="4800" b="1" dirty="0">
              <a:solidFill>
                <a:srgbClr val="390766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2895600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/>
              <a:t>«Возлюбленный! молюсь, чтобы ты здравствовал и преуспевал во всем, как преуспевает душа твоя».</a:t>
            </a:r>
            <a:endParaRPr lang="ru-RU" sz="3600" b="1" dirty="0" smtClean="0"/>
          </a:p>
          <a:p>
            <a:pPr algn="ctr">
              <a:buNone/>
            </a:pPr>
            <a:r>
              <a:rPr lang="ru-RU" sz="3600" i="1" dirty="0" smtClean="0"/>
              <a:t>3 Ин. 1:2</a:t>
            </a:r>
            <a:endParaRPr lang="ru-RU" sz="3600" dirty="0" smtClean="0"/>
          </a:p>
          <a:p>
            <a:pPr marL="0" indent="0" algn="ctr">
              <a:buNone/>
            </a:pPr>
            <a:endParaRPr lang="en-US" sz="3600" dirty="0">
              <a:latin typeface="Palatino"/>
              <a:cs typeface="Palati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3699884"/>
            <a:ext cx="5333999" cy="355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01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309095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Book Antiqua"/>
                <a:cs typeface="Book Antiqua"/>
              </a:rPr>
              <a:t>Что такое психическое</a:t>
            </a:r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</a:br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ook Antiqua"/>
                <a:cs typeface="Book Antiqua"/>
              </a:rPr>
              <a:t>здоровье</a:t>
            </a:r>
            <a:endParaRPr lang="en-US" dirty="0" smtClean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4648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j-ea"/>
                <a:cs typeface="Book Antiqua"/>
              </a:rPr>
              <a:t>Автор</a:t>
            </a:r>
            <a:endParaRPr kumimoji="0" lang="en-US" sz="16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/>
              <a:ea typeface="+mj-ea"/>
              <a:cs typeface="Book Antiqua"/>
            </a:endParaRPr>
          </a:p>
          <a:p>
            <a:pPr algn="ctr"/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j-ea"/>
                <a:cs typeface="Book Antiqua"/>
              </a:rPr>
              <a:t> </a:t>
            </a:r>
            <a:r>
              <a:rPr kumimoji="0" lang="ru-RU" sz="16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j-ea"/>
                <a:cs typeface="Book Antiqua"/>
              </a:rPr>
              <a:t>Элси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j-ea"/>
                <a:cs typeface="Book Antiqua"/>
              </a:rPr>
              <a:t> </a:t>
            </a:r>
            <a:r>
              <a:rPr kumimoji="0" lang="ru-RU" sz="16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j-ea"/>
                <a:cs typeface="Book Antiqua"/>
              </a:rPr>
              <a:t>Стейпл</a:t>
            </a:r>
            <a:endParaRPr kumimoji="0" lang="en-US" sz="16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/>
              <a:ea typeface="+mj-e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705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90766"/>
                </a:solidFill>
              </a:rPr>
              <a:t>Определение психического здоровья</a:t>
            </a:r>
            <a:endParaRPr lang="en-US" sz="3600" b="1" dirty="0">
              <a:solidFill>
                <a:srgbClr val="3907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8753" b="8753"/>
          <a:stretch>
            <a:fillRect/>
          </a:stretch>
        </p:blipFill>
        <p:spPr>
          <a:xfrm>
            <a:off x="533400" y="2057400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4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61722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90766"/>
                </a:solidFill>
              </a:rPr>
              <a:t>Характеристики психического здоровья</a:t>
            </a:r>
            <a:endParaRPr lang="en-US" sz="3600" b="1" dirty="0">
              <a:solidFill>
                <a:srgbClr val="3907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362200"/>
            <a:ext cx="4419600" cy="4038600"/>
          </a:xfrm>
        </p:spPr>
        <p:txBody>
          <a:bodyPr/>
          <a:lstStyle/>
          <a:p>
            <a:pPr lvl="0"/>
            <a:r>
              <a:rPr lang="ru-RU" sz="2000" b="1" dirty="0" smtClean="0"/>
              <a:t>Психологическое благополучие</a:t>
            </a:r>
          </a:p>
          <a:p>
            <a:pPr lvl="0"/>
            <a:r>
              <a:rPr lang="ru-RU" sz="2000" b="1" dirty="0" smtClean="0"/>
              <a:t>Психосоциальное благополучие</a:t>
            </a:r>
          </a:p>
          <a:p>
            <a:pPr lvl="0"/>
            <a:r>
              <a:rPr lang="ru-RU" sz="2000" b="1" dirty="0" smtClean="0"/>
              <a:t>Благополучие</a:t>
            </a:r>
          </a:p>
          <a:p>
            <a:pPr lvl="0"/>
            <a:r>
              <a:rPr lang="ru-RU" sz="2000" b="1" dirty="0" smtClean="0"/>
              <a:t>Эмоциональное здоровье</a:t>
            </a:r>
          </a:p>
          <a:p>
            <a:pPr lvl="0"/>
            <a:r>
              <a:rPr lang="ru-RU" sz="2000" b="1" dirty="0" smtClean="0"/>
              <a:t>Психосоциальное здоровье</a:t>
            </a:r>
          </a:p>
          <a:p>
            <a:pPr lvl="0"/>
            <a:r>
              <a:rPr lang="ru-RU" sz="2000" b="1" dirty="0" smtClean="0"/>
              <a:t>Общее состояние здоровья</a:t>
            </a:r>
          </a:p>
          <a:p>
            <a:pPr lvl="0"/>
            <a:r>
              <a:rPr lang="ru-RU" sz="2000" b="1" dirty="0" smtClean="0"/>
              <a:t>Позитивное психическое здоровье</a:t>
            </a:r>
          </a:p>
          <a:p>
            <a:pPr lvl="0">
              <a:buNone/>
            </a:pPr>
            <a:endParaRPr lang="en-US" sz="2000" dirty="0" smtClean="0"/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684178" y="2744821"/>
            <a:ext cx="494975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Dentro_B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7" y="0"/>
            <a:ext cx="92937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Определяющие факторы психического здоровья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762000"/>
          </a:xfrm>
        </p:spPr>
        <p:txBody>
          <a:bodyPr/>
          <a:lstStyle/>
          <a:p>
            <a:pPr marL="1022350" algn="ctr">
              <a:buNone/>
            </a:pPr>
            <a:r>
              <a:rPr lang="ru-RU" b="1" i="1" dirty="0" smtClean="0">
                <a:solidFill>
                  <a:srgbClr val="390766"/>
                </a:solidFill>
              </a:rPr>
              <a:t>Защитные факторы</a:t>
            </a:r>
            <a:endParaRPr lang="en-US" b="1" dirty="0" smtClean="0">
              <a:solidFill>
                <a:srgbClr val="390766"/>
              </a:solidFill>
            </a:endParaRPr>
          </a:p>
          <a:p>
            <a:pPr marL="1022350" algn="ctr">
              <a:buNone/>
            </a:pPr>
            <a:endParaRPr lang="en-GB" b="1" i="1" dirty="0" smtClean="0">
              <a:solidFill>
                <a:srgbClr val="390766"/>
              </a:solidFill>
            </a:endParaRPr>
          </a:p>
          <a:p>
            <a:pPr marL="1022350" algn="ctr">
              <a:buNone/>
            </a:pPr>
            <a:endParaRPr lang="en-GB" b="1" i="1" dirty="0" smtClean="0">
              <a:solidFill>
                <a:srgbClr val="390766"/>
              </a:solidFill>
            </a:endParaRPr>
          </a:p>
          <a:p>
            <a:pPr marL="1022350" algn="ctr">
              <a:buNone/>
            </a:pPr>
            <a:endParaRPr lang="en-GB" sz="1800" b="1" i="1" dirty="0" smtClean="0">
              <a:solidFill>
                <a:srgbClr val="390766"/>
              </a:solidFill>
            </a:endParaRPr>
          </a:p>
          <a:p>
            <a:pPr marL="1022350" algn="ctr">
              <a:buNone/>
            </a:pPr>
            <a:endParaRPr lang="en-US" sz="1800" b="1" dirty="0" smtClean="0">
              <a:solidFill>
                <a:srgbClr val="3907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8296531"/>
              </p:ext>
            </p:extLst>
          </p:nvPr>
        </p:nvGraphicFramePr>
        <p:xfrm>
          <a:off x="1066800" y="2895600"/>
          <a:ext cx="7467599" cy="1262635"/>
        </p:xfrm>
        <a:graphic>
          <a:graphicData uri="http://schemas.openxmlformats.org/drawingml/2006/table">
            <a:tbl>
              <a:tblPr/>
              <a:tblGrid>
                <a:gridCol w="1402545"/>
                <a:gridCol w="379065"/>
                <a:gridCol w="1004525"/>
                <a:gridCol w="379065"/>
                <a:gridCol w="1042432"/>
                <a:gridCol w="379065"/>
                <a:gridCol w="1269872"/>
                <a:gridCol w="379065"/>
                <a:gridCol w="1231965"/>
              </a:tblGrid>
              <a:tr h="421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Качественная внешняя среда (окружение)</a:t>
                      </a: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Чувство</a:t>
                      </a:r>
                      <a:r>
                        <a:rPr lang="ru-RU" sz="1200" b="1" baseline="0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baseline="0" dirty="0" err="1" smtClean="0">
                          <a:solidFill>
                            <a:srgbClr val="390766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b="1" baseline="0" dirty="0" err="1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бствен-ного</a:t>
                      </a:r>
                      <a:r>
                        <a:rPr lang="ru-RU" sz="1200" b="1" baseline="0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достоинства</a:t>
                      </a:r>
                      <a:endParaRPr lang="en-US" sz="12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Присутствие</a:t>
                      </a:r>
                      <a:r>
                        <a:rPr lang="ru-RU" sz="1400" b="1" baseline="0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 эмоций</a:t>
                      </a: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Умение управлять собой</a:t>
                      </a: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90766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Применение навыков общения</a:t>
                      </a: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3907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5815849"/>
              </p:ext>
            </p:extLst>
          </p:nvPr>
        </p:nvGraphicFramePr>
        <p:xfrm>
          <a:off x="1143000" y="5100828"/>
          <a:ext cx="7391399" cy="1610106"/>
        </p:xfrm>
        <a:graphic>
          <a:graphicData uri="http://schemas.openxmlformats.org/drawingml/2006/table">
            <a:tbl>
              <a:tblPr/>
              <a:tblGrid>
                <a:gridCol w="1388233"/>
                <a:gridCol w="375198"/>
                <a:gridCol w="994275"/>
                <a:gridCol w="375198"/>
                <a:gridCol w="1031794"/>
                <a:gridCol w="375198"/>
                <a:gridCol w="1256912"/>
                <a:gridCol w="375198"/>
                <a:gridCol w="1219393"/>
              </a:tblGrid>
              <a:tr h="383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Неблагоприят-ная</a:t>
                      </a: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внешняя среда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Эмоцио-нальное</a:t>
                      </a: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мораль-ное</a:t>
                      </a: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унижение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Отсутствие эмоций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Стресс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Социальная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изоляция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3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41910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0" algn="ctr">
              <a:buNone/>
            </a:pPr>
            <a:r>
              <a:rPr lang="ru-RU" b="1" i="1" dirty="0" smtClean="0">
                <a:solidFill>
                  <a:srgbClr val="390766"/>
                </a:solidFill>
              </a:rPr>
              <a:t>Факторы риска</a:t>
            </a:r>
            <a:endParaRPr lang="en-GB" b="1" i="1" dirty="0">
              <a:solidFill>
                <a:srgbClr val="3907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6324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90766"/>
                </a:solidFill>
              </a:rPr>
              <a:t>Профилактика психического здоровья</a:t>
            </a:r>
            <a:r>
              <a:rPr lang="en-GB" sz="3600" b="1" dirty="0" smtClean="0">
                <a:solidFill>
                  <a:srgbClr val="390766"/>
                </a:solidFill>
              </a:rPr>
              <a:t> </a:t>
            </a:r>
            <a:endParaRPr lang="en-US" sz="3600" dirty="0">
              <a:solidFill>
                <a:srgbClr val="3907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343400"/>
            <a:ext cx="3810000" cy="25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09800"/>
            <a:ext cx="5715000" cy="3230563"/>
          </a:xfrm>
        </p:spPr>
        <p:txBody>
          <a:bodyPr/>
          <a:lstStyle/>
          <a:p>
            <a:pPr marL="569913" lvl="0" indent="-225425">
              <a:lnSpc>
                <a:spcPct val="110000"/>
              </a:lnSpc>
            </a:pPr>
            <a:r>
              <a:rPr lang="ru-RU" sz="3600" b="1" dirty="0" smtClean="0"/>
              <a:t>Индивидуальный (микро)</a:t>
            </a:r>
            <a:r>
              <a:rPr lang="en-GB" sz="3600" dirty="0" smtClean="0"/>
              <a:t>	</a:t>
            </a:r>
            <a:endParaRPr lang="en-US" sz="3600" dirty="0" smtClean="0"/>
          </a:p>
          <a:p>
            <a:pPr marL="569913" lvl="0" indent="-225425">
              <a:lnSpc>
                <a:spcPct val="110000"/>
              </a:lnSpc>
            </a:pPr>
            <a:r>
              <a:rPr lang="ru-RU" sz="3600" b="1" dirty="0" smtClean="0"/>
              <a:t>Местный (мезо)</a:t>
            </a:r>
            <a:endParaRPr lang="en-US" sz="3600" dirty="0" smtClean="0"/>
          </a:p>
          <a:p>
            <a:pPr marL="569913" lvl="0" indent="-225425">
              <a:lnSpc>
                <a:spcPct val="110000"/>
              </a:lnSpc>
            </a:pPr>
            <a:r>
              <a:rPr lang="ru-RU" sz="3600" b="1" dirty="0" smtClean="0"/>
              <a:t>Государственный (макро)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638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0766"/>
                </a:solidFill>
              </a:rPr>
              <a:t>Психическое благополучие</a:t>
            </a:r>
            <a:r>
              <a:rPr lang="en-GB" b="1" dirty="0" smtClean="0">
                <a:solidFill>
                  <a:srgbClr val="390766"/>
                </a:solidFill>
              </a:rPr>
              <a:t> </a:t>
            </a:r>
            <a:endParaRPr lang="en-US" dirty="0" smtClean="0">
              <a:solidFill>
                <a:srgbClr val="3907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408237"/>
            <a:ext cx="7010400" cy="3001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Положительное мнение о себе</a:t>
            </a:r>
            <a:endParaRPr lang="en-GB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Личный рост и развитие</a:t>
            </a:r>
            <a:endParaRPr lang="en-GB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Автономия</a:t>
            </a:r>
            <a:endParaRPr lang="en-US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Адекватное понимание действительности </a:t>
            </a:r>
            <a:endParaRPr lang="en-US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Положительные друзья</a:t>
            </a:r>
            <a:endParaRPr lang="en-GB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Владение ситуацией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90766"/>
                </a:solidFill>
              </a:rPr>
              <a:t>Характеристики психического здоровья</a:t>
            </a:r>
            <a:endParaRPr lang="en-US" sz="3600" dirty="0">
              <a:solidFill>
                <a:srgbClr val="3907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6477000" cy="32305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4000" b="1" dirty="0" smtClean="0"/>
              <a:t>Умение радоваться жизни</a:t>
            </a:r>
            <a:endParaRPr lang="en-GB" sz="4000" b="1" dirty="0" smtClean="0"/>
          </a:p>
          <a:p>
            <a:pPr>
              <a:lnSpc>
                <a:spcPct val="130000"/>
              </a:lnSpc>
            </a:pPr>
            <a:r>
              <a:rPr lang="ru-RU" sz="4000" b="1" dirty="0" smtClean="0"/>
              <a:t>Жизнестойкость</a:t>
            </a:r>
            <a:endParaRPr lang="en-GB" sz="4000" b="1" dirty="0" smtClean="0"/>
          </a:p>
          <a:p>
            <a:pPr>
              <a:lnSpc>
                <a:spcPct val="130000"/>
              </a:lnSpc>
            </a:pPr>
            <a:r>
              <a:rPr lang="ru-RU" sz="4000" b="1" dirty="0" smtClean="0"/>
              <a:t>Сбалансированность</a:t>
            </a:r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624425"/>
            <a:ext cx="4876800" cy="22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093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90766"/>
                </a:solidFill>
              </a:rPr>
              <a:t>Характеристики психического здоровья</a:t>
            </a:r>
            <a:endParaRPr lang="en-US" sz="3600" dirty="0">
              <a:solidFill>
                <a:srgbClr val="3907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6858000" cy="33067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4000" b="1" dirty="0" smtClean="0"/>
              <a:t>Гибкость</a:t>
            </a:r>
            <a:endParaRPr lang="en-GB" sz="4000" b="1" dirty="0" smtClean="0"/>
          </a:p>
          <a:p>
            <a:pPr>
              <a:lnSpc>
                <a:spcPct val="130000"/>
              </a:lnSpc>
            </a:pPr>
            <a:r>
              <a:rPr lang="ru-RU" sz="4000" b="1" dirty="0" smtClean="0"/>
              <a:t>Самореализация</a:t>
            </a:r>
            <a:endParaRPr lang="en-GB" sz="4000" b="1" dirty="0" smtClean="0"/>
          </a:p>
          <a:p>
            <a:pPr>
              <a:lnSpc>
                <a:spcPct val="130000"/>
              </a:lnSpc>
            </a:pPr>
            <a:r>
              <a:rPr lang="ru-RU" sz="3600" b="1" dirty="0" smtClean="0"/>
              <a:t>Здоровые взаимоотношени</a:t>
            </a:r>
            <a:r>
              <a:rPr lang="ru-RU" sz="4000" b="1" dirty="0" smtClean="0"/>
              <a:t>я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624425"/>
            <a:ext cx="4876800" cy="22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1770</Words>
  <Application>Microsoft Office PowerPoint</Application>
  <PresentationFormat>Экран (4:3)</PresentationFormat>
  <Paragraphs>271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Что такое психическое  здоровье</vt:lpstr>
      <vt:lpstr>Определение психического здоровья</vt:lpstr>
      <vt:lpstr>Характеристики психического здоровья</vt:lpstr>
      <vt:lpstr>Определяющие факторы психического здоровья</vt:lpstr>
      <vt:lpstr>Профилактика психического здоровья </vt:lpstr>
      <vt:lpstr>Психическое благополучие </vt:lpstr>
      <vt:lpstr>Характеристики психического здоровья</vt:lpstr>
      <vt:lpstr>Характеристики психического здоровья</vt:lpstr>
      <vt:lpstr>Профилактические меры для поддержания здоровой психики</vt:lpstr>
      <vt:lpstr>Слайд 11</vt:lpstr>
      <vt:lpstr>Я-Система </vt:lpstr>
      <vt:lpstr>Я-Система</vt:lpstr>
      <vt:lpstr>Я-Система</vt:lpstr>
      <vt:lpstr>Слово Божье и наше  истинное «Я»</vt:lpstr>
      <vt:lpstr>Молитва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2013-10-10T13:17:38Z</dcterms:created>
  <dcterms:modified xsi:type="dcterms:W3CDTF">2014-12-07T20:34:05Z</dcterms:modified>
</cp:coreProperties>
</file>