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256" r:id="rId3"/>
    <p:sldId id="257" r:id="rId4"/>
    <p:sldId id="258" r:id="rId5"/>
    <p:sldId id="259" r:id="rId6"/>
    <p:sldId id="262" r:id="rId7"/>
    <p:sldId id="265" r:id="rId8"/>
    <p:sldId id="264" r:id="rId9"/>
    <p:sldId id="263" r:id="rId10"/>
    <p:sldId id="261" r:id="rId11"/>
    <p:sldId id="267" r:id="rId12"/>
    <p:sldId id="278" r:id="rId13"/>
    <p:sldId id="277" r:id="rId14"/>
    <p:sldId id="276" r:id="rId15"/>
    <p:sldId id="275" r:id="rId16"/>
    <p:sldId id="274" r:id="rId17"/>
    <p:sldId id="273" r:id="rId18"/>
    <p:sldId id="271" r:id="rId19"/>
    <p:sldId id="285" r:id="rId20"/>
    <p:sldId id="272" r:id="rId21"/>
    <p:sldId id="270" r:id="rId22"/>
    <p:sldId id="269" r:id="rId23"/>
    <p:sldId id="268" r:id="rId24"/>
    <p:sldId id="266" r:id="rId25"/>
    <p:sldId id="283" r:id="rId26"/>
    <p:sldId id="282" r:id="rId27"/>
    <p:sldId id="281" r:id="rId28"/>
    <p:sldId id="280" r:id="rId29"/>
    <p:sldId id="279" r:id="rId30"/>
    <p:sldId id="284"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0165"/>
    <a:srgbClr val="43004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0" autoAdjust="0"/>
  </p:normalViewPr>
  <p:slideViewPr>
    <p:cSldViewPr>
      <p:cViewPr>
        <p:scale>
          <a:sx n="100" d="100"/>
          <a:sy n="100" d="100"/>
        </p:scale>
        <p:origin x="-1944" y="-78"/>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4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261C8-9861-4B3F-B1D0-89338F6DE35D}"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DDE9D-6BAC-4A03-A7A0-4E263CF08DC3}" type="slidenum">
              <a:rPr lang="en-US" smtClean="0"/>
              <a:pPr/>
              <a:t>‹#›</a:t>
            </a:fld>
            <a:endParaRPr lang="en-US"/>
          </a:p>
        </p:txBody>
      </p:sp>
    </p:spTree>
    <p:extLst>
      <p:ext uri="{BB962C8B-B14F-4D97-AF65-F5344CB8AC3E}">
        <p14:creationId xmlns="" xmlns:p14="http://schemas.microsoft.com/office/powerpoint/2010/main" val="158496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457200" y="2438400"/>
            <a:ext cx="6019800" cy="5943600"/>
          </a:xfrm>
        </p:spPr>
        <p:txBody>
          <a:bodyPr>
            <a:noAutofit/>
          </a:bodyPr>
          <a:lstStyle/>
          <a:p>
            <a:pPr marL="171450" lvl="0" indent="-171450">
              <a:lnSpc>
                <a:spcPct val="120000"/>
              </a:lnSpc>
              <a:buFont typeface="Wingdings" charset="2"/>
              <a:buNone/>
            </a:pPr>
            <a:r>
              <a:rPr lang="ru-RU" b="1" kern="1200" dirty="0" smtClean="0">
                <a:solidFill>
                  <a:schemeClr val="tx1"/>
                </a:solidFill>
                <a:latin typeface="+mn-lt"/>
                <a:ea typeface="+mn-ea"/>
                <a:cs typeface="+mn-cs"/>
              </a:rPr>
              <a:t>Регулярные приемы пищи</a:t>
            </a:r>
          </a:p>
          <a:p>
            <a:r>
              <a:rPr lang="ru-RU" sz="1200" kern="1200" dirty="0" smtClean="0">
                <a:solidFill>
                  <a:schemeClr val="tx1"/>
                </a:solidFill>
                <a:latin typeface="+mn-lt"/>
                <a:ea typeface="+mn-ea"/>
                <a:cs typeface="+mn-cs"/>
              </a:rPr>
              <a:t>Завтрак жизненно необходим для правильного начала дня. </a:t>
            </a:r>
            <a:r>
              <a:rPr lang="ru-RU" sz="1200" b="1" kern="1200" dirty="0" smtClean="0">
                <a:solidFill>
                  <a:schemeClr val="tx1"/>
                </a:solidFill>
                <a:latin typeface="+mn-lt"/>
                <a:ea typeface="+mn-ea"/>
                <a:cs typeface="+mn-cs"/>
              </a:rPr>
              <a:t>Он приносит чувство удовлетворения, так что у вас будет меньше желания потянуться за кофеином или сахаром.  Цельные крупы и свежие фрукты снабжают тело медленно высвобождающейся энергией, необходимой для работы организма в течение дня.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Без завтрака организм питается «нервной» энергией.  Он начинает вырабатывать гормон стресса кортизол, повышающий уровень сахара в крови.  Высокий уровень гормона стресса в сочетании с недостатком питания приводит к раздражительности, депрессии и перепадам настроения.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Поэтому надо предупреждать проблему, а не реагировать на нее.  Здоровы сытный завтрак, содержащий продукты с высоким уровнем клетчатки, лучше справится со стрессом, и вам не надо будет бежать к торговому автомату для «подпитки».  Здоровый завтрак также снижает тягу к сладкому, кофеину и перекусам.</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 лишайте себя удовольствия съесть хороший полноценный обед.  Принимайте пищу в одно и то же время.  Слишком долгое время без пищи может привести к резкому падению сахара в крови и ухудшению настроения.  Если вы едите ужин, пусть он будет легким.  Плотный ужин, состоящий из тяжело усваиваемых продуктов, является одной из основных причин, почему людям не хочется есть утром.  После обильного застолья человек плохо спит, просыпается с «похмельем» и совсем не отдохнувшим, без всякого аппетита.  Поэтому приучайте свой аппетит наслаждаться едой, когда в ней организм нуждается более всего - утром и в середине дня.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Разнообразие свежих фруктов, листовые и другие овощи, цельные крупы, бобы, орехи и семена снабжают организм человека огромным разнообразием необходимых для жизни питательных веществ.  Все вместе эти вещества поднимают настроение, снижают тягу к нездоровым продуктам, снабжают энергией и улучшают работу мозга.  Прием достаточного количества продуктов с высоким содержанием клетчатки уменьшит желание перекусить.  Избегайте ловушек, таких как долгое отсутствие пищи или постоянное жевание, потому что они могут спровоцировать плохое настроение.</a:t>
            </a:r>
          </a:p>
          <a:p>
            <a:pPr marL="171450" lvl="0" indent="-171450">
              <a:lnSpc>
                <a:spcPct val="120000"/>
              </a:lnSpc>
              <a:buFont typeface="Wingdings" charset="2"/>
              <a:buNone/>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a:lnSpc>
                <a:spcPct val="110000"/>
              </a:lnSpc>
            </a:pPr>
            <a:r>
              <a:rPr lang="ru-RU" b="1" dirty="0" smtClean="0"/>
              <a:t>Откажитесь</a:t>
            </a:r>
            <a:r>
              <a:rPr lang="ru-RU" b="1" baseline="0" dirty="0" smtClean="0"/>
              <a:t> от кофеина</a:t>
            </a:r>
          </a:p>
          <a:p>
            <a:pPr>
              <a:lnSpc>
                <a:spcPct val="110000"/>
              </a:lnSpc>
            </a:pPr>
            <a:endParaRPr lang="ru-RU" b="1" baseline="0" dirty="0" smtClean="0"/>
          </a:p>
          <a:p>
            <a:r>
              <a:rPr lang="ru-RU" sz="1200" kern="1200" dirty="0" smtClean="0">
                <a:solidFill>
                  <a:schemeClr val="tx1"/>
                </a:solidFill>
                <a:latin typeface="+mn-lt"/>
                <a:ea typeface="+mn-ea"/>
                <a:cs typeface="+mn-cs"/>
              </a:rPr>
              <a:t>Хотите справиться с привычкой употреблять кофеин?  Его называют «приманкой для плохих привычек», потому что кофеин усиливает влечение к алкоголю, сахару и курению.  Да и сам по себе он развивает очень сильную зависимость.  Решили перестать употреблять кофеин? Позаботьтесь, чтобы в «переходный» период вы достаточно отдыхали.  Усталость после ночи сна делает кофеин очень заманчивым.  Ложитесь спать раньше, особенно в первую неделю.  После сна выпивайте несколько стаканов воды.  Здоровая еда, занятия спортом и покой просто необходимы, чтобы справиться с кофеиновой зависимостью.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Изменив образ жизни, вы начнете испытывать настоящую бодрость ума и тела, а не искусственное стимулирование вашей истощенной нервной системы, которой понадобится время для восстановления.  Однако полноценное питание и здоровый образ жизни с первого дня начинают восстанавливать организм и психику.  Пользу от следования новому стилю жизни в этом случае сложно переоценить, потому что к вам вернутся естественные сила и бодрость.</a:t>
            </a:r>
          </a:p>
          <a:p>
            <a:pPr>
              <a:lnSpc>
                <a:spcPct val="110000"/>
              </a:lnSpc>
            </a:pPr>
            <a:endParaRPr lang="en-US" b="1"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lvl="0"/>
            <a:r>
              <a:rPr lang="ru-RU" sz="1200" b="1" kern="1200" dirty="0" smtClean="0">
                <a:solidFill>
                  <a:schemeClr val="tx1"/>
                </a:solidFill>
                <a:latin typeface="+mn-lt"/>
                <a:ea typeface="+mn-ea"/>
                <a:cs typeface="+mn-cs"/>
              </a:rPr>
              <a:t>Идите к источнику</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Пейте достаточное количество воды в течение дня.  Вода освежает и оживляет организм, так как помогает ему избавиться от токсинов, ускоряет доставку питательных веществ в клетки и оживляет уставший мозг.  </a:t>
            </a:r>
            <a:r>
              <a:rPr lang="ru-RU" sz="1200" kern="1200" dirty="0" smtClean="0">
                <a:solidFill>
                  <a:schemeClr val="tx1"/>
                </a:solidFill>
                <a:latin typeface="+mn-lt"/>
                <a:ea typeface="+mn-ea"/>
                <a:cs typeface="+mn-cs"/>
              </a:rPr>
              <a:t>Употребление воды предотвращает умеренное обезвоживание, которое может спровоцировать раздражительность и ложные сигналы голода.  Среднему человеку необходимо около восьми стаканов воды в день.  Вода необходима для жизненной силы и нормального метаболизма.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Другими альтернативами стимулирующим напиткам могут быть 100% фруктовые соки (в умеренном количестве), травяные чаи и зерновые напитки (например, из ячменя).  Поддерживать свое тело в свежести и чистоте изнутри и снаружи с помощью воды – важный ключ к здоровому образу жизни.  Расслабляющая ванна очищает и тонизирует тело и успокаивает нервы.  Кроме того, это приятное отвлечение.  Так что все за водой!</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171450" lvl="0" indent="-171450">
              <a:lnSpc>
                <a:spcPct val="110000"/>
              </a:lnSpc>
              <a:buFont typeface="Wingdings" charset="2"/>
              <a:buNone/>
            </a:pPr>
            <a:r>
              <a:rPr lang="ru-RU" b="1" kern="1200" dirty="0" smtClean="0">
                <a:solidFill>
                  <a:schemeClr val="tx1"/>
                </a:solidFill>
              </a:rPr>
              <a:t>Совершенствование</a:t>
            </a:r>
            <a:r>
              <a:rPr lang="ru-RU" b="1" kern="1200" baseline="0" dirty="0" smtClean="0">
                <a:solidFill>
                  <a:schemeClr val="tx1"/>
                </a:solidFill>
              </a:rPr>
              <a:t> с физкультурой</a:t>
            </a:r>
            <a:endParaRPr lang="en-US" b="1" kern="1200" dirty="0" smtClean="0">
              <a:solidFill>
                <a:schemeClr val="tx1"/>
              </a:solidFill>
            </a:endParaRPr>
          </a:p>
          <a:p>
            <a:pPr lvl="0">
              <a:lnSpc>
                <a:spcPct val="110000"/>
              </a:lnSpc>
            </a:pPr>
            <a:endParaRPr lang="ru-RU" b="1" kern="1200" dirty="0" smtClean="0">
              <a:solidFill>
                <a:schemeClr val="tx1"/>
              </a:solidFill>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Достаточные физические нагрузки оказывают мощный эффект как на психику, так и на тело.  Когда вы </a:t>
            </a:r>
            <a:r>
              <a:rPr lang="ru-RU" sz="1200" b="1" i="1" kern="1200" dirty="0" smtClean="0">
                <a:solidFill>
                  <a:schemeClr val="tx1"/>
                </a:solidFill>
                <a:latin typeface="+mn-lt"/>
                <a:ea typeface="+mn-ea"/>
                <a:cs typeface="+mn-cs"/>
              </a:rPr>
              <a:t>чувствуете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себя лучше, вы </a:t>
            </a:r>
            <a:r>
              <a:rPr lang="ru-RU" sz="1200" b="1" i="1" kern="1200" dirty="0" smtClean="0">
                <a:solidFill>
                  <a:schemeClr val="tx1"/>
                </a:solidFill>
                <a:latin typeface="+mn-lt"/>
                <a:ea typeface="+mn-ea"/>
                <a:cs typeface="+mn-cs"/>
              </a:rPr>
              <a:t>думаете</a:t>
            </a:r>
            <a:r>
              <a:rPr lang="ru-RU" sz="1200" kern="1200" dirty="0" smtClean="0">
                <a:solidFill>
                  <a:schemeClr val="tx1"/>
                </a:solidFill>
                <a:latin typeface="+mn-lt"/>
                <a:ea typeface="+mn-ea"/>
                <a:cs typeface="+mn-cs"/>
              </a:rPr>
              <a:t> лучше.  </a:t>
            </a:r>
            <a:r>
              <a:rPr lang="ru-RU" sz="1200" b="1" kern="1200" dirty="0" smtClean="0">
                <a:solidFill>
                  <a:schemeClr val="tx1"/>
                </a:solidFill>
                <a:latin typeface="+mn-lt"/>
                <a:ea typeface="+mn-ea"/>
                <a:cs typeface="+mn-cs"/>
              </a:rPr>
              <a:t>Доказано, что занятия спортом улучшают настроение,</a:t>
            </a:r>
            <a:r>
              <a:rPr lang="ru-RU" sz="1200" b="1" kern="1200" baseline="30000" dirty="0" smtClean="0">
                <a:solidFill>
                  <a:schemeClr val="tx1"/>
                </a:solidFill>
                <a:latin typeface="+mn-lt"/>
                <a:ea typeface="+mn-ea"/>
                <a:cs typeface="+mn-cs"/>
              </a:rPr>
              <a:t>7</a:t>
            </a:r>
            <a:r>
              <a:rPr lang="ru-RU" sz="1200" b="1" kern="1200" dirty="0" smtClean="0">
                <a:solidFill>
                  <a:schemeClr val="tx1"/>
                </a:solidFill>
                <a:latin typeface="+mn-lt"/>
                <a:ea typeface="+mn-ea"/>
                <a:cs typeface="+mn-cs"/>
              </a:rPr>
              <a:t> снижают уровень стресса, депрессии и тревоги</a:t>
            </a:r>
            <a:r>
              <a:rPr lang="ru-RU" sz="1200" b="1" kern="1200" baseline="30000" dirty="0" smtClean="0">
                <a:solidFill>
                  <a:schemeClr val="tx1"/>
                </a:solidFill>
                <a:latin typeface="+mn-lt"/>
                <a:ea typeface="+mn-ea"/>
                <a:cs typeface="+mn-cs"/>
              </a:rPr>
              <a:t>8</a:t>
            </a:r>
            <a:r>
              <a:rPr lang="ru-RU" sz="1200" b="1" kern="1200" dirty="0" smtClean="0">
                <a:solidFill>
                  <a:schemeClr val="tx1"/>
                </a:solidFill>
                <a:latin typeface="+mn-lt"/>
                <a:ea typeface="+mn-ea"/>
                <a:cs typeface="+mn-cs"/>
              </a:rPr>
              <a:t> и стимулируют работу мозга.</a:t>
            </a:r>
            <a:r>
              <a:rPr lang="ru-RU" sz="1200" b="1" kern="1200" baseline="30000" dirty="0" smtClean="0">
                <a:solidFill>
                  <a:schemeClr val="tx1"/>
                </a:solidFill>
                <a:latin typeface="+mn-lt"/>
                <a:ea typeface="+mn-ea"/>
                <a:cs typeface="+mn-cs"/>
              </a:rPr>
              <a:t>9</a:t>
            </a:r>
            <a:r>
              <a:rPr lang="ru-RU" sz="1200" b="1" kern="1200" dirty="0" smtClean="0">
                <a:solidFill>
                  <a:schemeClr val="tx1"/>
                </a:solidFill>
                <a:latin typeface="+mn-lt"/>
                <a:ea typeface="+mn-ea"/>
                <a:cs typeface="+mn-cs"/>
              </a:rPr>
              <a:t>  Они также увеличивают запас энергии и улучшают качество сна для большинства людей.</a:t>
            </a:r>
            <a:r>
              <a:rPr lang="ru-RU" sz="1200" kern="1200" baseline="30000" dirty="0" smtClean="0">
                <a:solidFill>
                  <a:schemeClr val="tx1"/>
                </a:solidFill>
                <a:latin typeface="+mn-lt"/>
                <a:ea typeface="+mn-ea"/>
                <a:cs typeface="+mn-cs"/>
              </a:rPr>
              <a:t>10</a:t>
            </a:r>
            <a:endParaRPr lang="ru-RU" sz="1200" kern="1200" dirty="0" smtClean="0">
              <a:solidFill>
                <a:schemeClr val="tx1"/>
              </a:solidFill>
              <a:latin typeface="+mn-lt"/>
              <a:ea typeface="+mn-ea"/>
              <a:cs typeface="+mn-cs"/>
            </a:endParaRPr>
          </a:p>
          <a:p>
            <a:pPr lvl="0">
              <a:lnSpc>
                <a:spcPct val="110000"/>
              </a:lnSpc>
            </a:pPr>
            <a:endParaRPr lang="en-US" b="1" kern="1200" dirty="0" smtClean="0">
              <a:solidFill>
                <a:schemeClr val="tx1"/>
              </a:solidFill>
            </a:endParaRPr>
          </a:p>
          <a:p>
            <a:pPr>
              <a:lnSpc>
                <a:spcPct val="110000"/>
              </a:lnSpc>
            </a:pPr>
            <a:r>
              <a:rPr lang="en-US" kern="1200" dirty="0" smtClean="0">
                <a:solidFill>
                  <a:schemeClr val="tx1"/>
                </a:solidFill>
              </a:rPr>
              <a:t>Getting plenty of physical exercise has a powerful effect on the mind as well as the body. When you </a:t>
            </a:r>
            <a:r>
              <a:rPr lang="en-US" b="1" i="1" kern="1200" dirty="0" smtClean="0">
                <a:solidFill>
                  <a:schemeClr val="tx1"/>
                </a:solidFill>
              </a:rPr>
              <a:t>feel</a:t>
            </a:r>
            <a:r>
              <a:rPr lang="en-US" i="1" kern="1200" dirty="0" smtClean="0">
                <a:solidFill>
                  <a:schemeClr val="tx1"/>
                </a:solidFill>
              </a:rPr>
              <a:t> </a:t>
            </a:r>
            <a:r>
              <a:rPr lang="en-US" kern="1200" dirty="0" smtClean="0">
                <a:solidFill>
                  <a:schemeClr val="tx1"/>
                </a:solidFill>
              </a:rPr>
              <a:t>better, you </a:t>
            </a:r>
            <a:r>
              <a:rPr lang="en-US" b="1" i="1" kern="1200" dirty="0" smtClean="0">
                <a:solidFill>
                  <a:schemeClr val="tx1"/>
                </a:solidFill>
              </a:rPr>
              <a:t>think</a:t>
            </a:r>
            <a:r>
              <a:rPr lang="en-US" kern="1200" dirty="0" smtClean="0">
                <a:solidFill>
                  <a:schemeClr val="tx1"/>
                </a:solidFill>
              </a:rPr>
              <a:t> better. </a:t>
            </a:r>
            <a:r>
              <a:rPr lang="en-US" b="1" kern="1200" dirty="0" smtClean="0">
                <a:solidFill>
                  <a:schemeClr val="tx1"/>
                </a:solidFill>
              </a:rPr>
              <a:t>Exercise has been shown to improve mood; lower stress, depression, and anxiety levels; and increase brain power! It also helps to increase energy levels and improve the quality of sleep for most people. </a:t>
            </a: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Достаточные физические нагрузки оказывают мощный эффект как на психику, так и на тело.  Когда вы </a:t>
            </a:r>
            <a:r>
              <a:rPr lang="ru-RU" sz="1200" i="1" kern="1200" dirty="0" smtClean="0">
                <a:solidFill>
                  <a:schemeClr val="tx1"/>
                </a:solidFill>
                <a:latin typeface="+mn-lt"/>
                <a:ea typeface="+mn-ea"/>
                <a:cs typeface="+mn-cs"/>
              </a:rPr>
              <a:t>чувствуете</a:t>
            </a:r>
            <a:r>
              <a:rPr lang="ru-RU" sz="1200" kern="1200" dirty="0" smtClean="0">
                <a:solidFill>
                  <a:schemeClr val="tx1"/>
                </a:solidFill>
                <a:latin typeface="+mn-lt"/>
                <a:ea typeface="+mn-ea"/>
                <a:cs typeface="+mn-cs"/>
              </a:rPr>
              <a:t> себя лучше, вы </a:t>
            </a:r>
            <a:r>
              <a:rPr lang="ru-RU" sz="1200" i="1" kern="1200" dirty="0" smtClean="0">
                <a:solidFill>
                  <a:schemeClr val="tx1"/>
                </a:solidFill>
                <a:latin typeface="+mn-lt"/>
                <a:ea typeface="+mn-ea"/>
                <a:cs typeface="+mn-cs"/>
              </a:rPr>
              <a:t>думаете</a:t>
            </a:r>
            <a:r>
              <a:rPr lang="ru-RU" sz="1200" kern="1200" dirty="0" smtClean="0">
                <a:solidFill>
                  <a:schemeClr val="tx1"/>
                </a:solidFill>
                <a:latin typeface="+mn-lt"/>
                <a:ea typeface="+mn-ea"/>
                <a:cs typeface="+mn-cs"/>
              </a:rPr>
              <a:t> лучше.  Доказано, что занятия спортом улучшают настроение,</a:t>
            </a:r>
            <a:r>
              <a:rPr lang="ru-RU" sz="1200" kern="1200" baseline="30000" dirty="0" smtClean="0">
                <a:solidFill>
                  <a:schemeClr val="tx1"/>
                </a:solidFill>
                <a:latin typeface="+mn-lt"/>
                <a:ea typeface="+mn-ea"/>
                <a:cs typeface="+mn-cs"/>
              </a:rPr>
              <a:t>7</a:t>
            </a:r>
            <a:r>
              <a:rPr lang="ru-RU" sz="1200" kern="1200" dirty="0" smtClean="0">
                <a:solidFill>
                  <a:schemeClr val="tx1"/>
                </a:solidFill>
                <a:latin typeface="+mn-lt"/>
                <a:ea typeface="+mn-ea"/>
                <a:cs typeface="+mn-cs"/>
              </a:rPr>
              <a:t> снижают уровень стресса, депрессии и тревоги</a:t>
            </a:r>
            <a:r>
              <a:rPr lang="ru-RU" sz="1200" kern="1200" baseline="30000" dirty="0" smtClean="0">
                <a:solidFill>
                  <a:schemeClr val="tx1"/>
                </a:solidFill>
                <a:latin typeface="+mn-lt"/>
                <a:ea typeface="+mn-ea"/>
                <a:cs typeface="+mn-cs"/>
              </a:rPr>
              <a:t>8</a:t>
            </a:r>
            <a:r>
              <a:rPr lang="ru-RU" sz="1200" kern="1200" dirty="0" smtClean="0">
                <a:solidFill>
                  <a:schemeClr val="tx1"/>
                </a:solidFill>
                <a:latin typeface="+mn-lt"/>
                <a:ea typeface="+mn-ea"/>
                <a:cs typeface="+mn-cs"/>
              </a:rPr>
              <a:t> и стимулируют работу мозга.</a:t>
            </a:r>
            <a:r>
              <a:rPr lang="ru-RU" sz="1200" kern="1200" baseline="30000" dirty="0" smtClean="0">
                <a:solidFill>
                  <a:schemeClr val="tx1"/>
                </a:solidFill>
                <a:latin typeface="+mn-lt"/>
                <a:ea typeface="+mn-ea"/>
                <a:cs typeface="+mn-cs"/>
              </a:rPr>
              <a:t>9</a:t>
            </a:r>
            <a:r>
              <a:rPr lang="ru-RU" sz="1200" kern="1200" dirty="0" smtClean="0">
                <a:solidFill>
                  <a:schemeClr val="tx1"/>
                </a:solidFill>
                <a:latin typeface="+mn-lt"/>
                <a:ea typeface="+mn-ea"/>
                <a:cs typeface="+mn-cs"/>
              </a:rPr>
              <a:t>  Они также увеличивают запас энергии и улучшают качество сна для большинства людей.</a:t>
            </a:r>
            <a:r>
              <a:rPr lang="ru-RU" sz="1200" kern="1200" baseline="30000" dirty="0" smtClean="0">
                <a:solidFill>
                  <a:schemeClr val="tx1"/>
                </a:solidFill>
                <a:latin typeface="+mn-lt"/>
                <a:ea typeface="+mn-ea"/>
                <a:cs typeface="+mn-cs"/>
              </a:rPr>
              <a:t>10</a:t>
            </a:r>
            <a:endParaRPr lang="ru-RU" sz="1200" kern="1200" dirty="0" smtClean="0">
              <a:solidFill>
                <a:schemeClr val="tx1"/>
              </a:solidFill>
              <a:latin typeface="+mn-lt"/>
              <a:ea typeface="+mn-ea"/>
              <a:cs typeface="+mn-cs"/>
            </a:endParaRPr>
          </a:p>
          <a:p>
            <a:pPr>
              <a:lnSpc>
                <a:spcPct val="110000"/>
              </a:lnSpc>
            </a:pP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235200" cy="1676400"/>
          </a:xfrm>
        </p:spPr>
      </p:sp>
      <p:sp>
        <p:nvSpPr>
          <p:cNvPr id="3" name="Notes Placeholder 2"/>
          <p:cNvSpPr>
            <a:spLocks noGrp="1"/>
          </p:cNvSpPr>
          <p:nvPr>
            <p:ph type="body" idx="1"/>
          </p:nvPr>
        </p:nvSpPr>
        <p:spPr>
          <a:xfrm>
            <a:off x="685800" y="2133600"/>
            <a:ext cx="5486400" cy="5791200"/>
          </a:xfrm>
        </p:spPr>
        <p:txBody>
          <a:bodyPr>
            <a:normAutofit lnSpcReduction="10000"/>
          </a:bodyPr>
          <a:lstStyle/>
          <a:p>
            <a:r>
              <a:rPr lang="ru-RU" sz="1200" kern="1200" dirty="0" smtClean="0">
                <a:solidFill>
                  <a:schemeClr val="tx1"/>
                </a:solidFill>
                <a:latin typeface="+mn-lt"/>
                <a:ea typeface="+mn-ea"/>
                <a:cs typeface="+mn-cs"/>
              </a:rPr>
              <a:t>Вот правдивая история из тридцатых годов прошлого века.  Некий удрученный и отчаявшийся человек пришел на прием к известному нью-йоркскому доктору Харри </a:t>
            </a:r>
            <a:r>
              <a:rPr lang="ru-RU" sz="1200" kern="1200" dirty="0" err="1" smtClean="0">
                <a:solidFill>
                  <a:schemeClr val="tx1"/>
                </a:solidFill>
                <a:latin typeface="+mn-lt"/>
                <a:ea typeface="+mn-ea"/>
                <a:cs typeface="+mn-cs"/>
              </a:rPr>
              <a:t>Линку</a:t>
            </a:r>
            <a:r>
              <a:rPr lang="ru-RU" sz="1200" kern="1200" dirty="0" smtClean="0">
                <a:solidFill>
                  <a:schemeClr val="tx1"/>
                </a:solidFill>
                <a:latin typeface="+mn-lt"/>
                <a:ea typeface="+mn-ea"/>
                <a:cs typeface="+mn-cs"/>
              </a:rPr>
              <a:t>.  Бедняга сказал, что потерял работу, что его никто больше не любит и что он собирался покончить с жизнью, дабы избавиться от всех проблем.</a:t>
            </a:r>
          </a:p>
          <a:p>
            <a:r>
              <a:rPr lang="ru-RU" sz="1200" kern="1200" dirty="0" smtClean="0">
                <a:solidFill>
                  <a:schemeClr val="tx1"/>
                </a:solidFill>
                <a:latin typeface="+mn-lt"/>
                <a:ea typeface="+mn-ea"/>
                <a:cs typeface="+mn-cs"/>
              </a:rPr>
              <a:t>Доктор </a:t>
            </a:r>
            <a:r>
              <a:rPr lang="ru-RU" sz="1200" kern="1200" dirty="0" err="1" smtClean="0">
                <a:solidFill>
                  <a:schemeClr val="tx1"/>
                </a:solidFill>
                <a:latin typeface="+mn-lt"/>
                <a:ea typeface="+mn-ea"/>
                <a:cs typeface="+mn-cs"/>
              </a:rPr>
              <a:t>Линк</a:t>
            </a:r>
            <a:r>
              <a:rPr lang="ru-RU" sz="1200" kern="1200" dirty="0" smtClean="0">
                <a:solidFill>
                  <a:schemeClr val="tx1"/>
                </a:solidFill>
                <a:latin typeface="+mn-lt"/>
                <a:ea typeface="+mn-ea"/>
                <a:cs typeface="+mn-cs"/>
              </a:rPr>
              <a:t> объяснил мужчине, что тот очень мало двигался, упражнял только свой мозг и пренебрегал телом: «Я назначу тебе трудотерапию, и ты скоро почувствуешь улучшение».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«Мне не нравится физический труд.  Я не хочу работать, я хочу умереть» - ответил пациент.</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Никакие уговоры не помогли убедить мужчину согласиться с назначением доктора </a:t>
            </a:r>
            <a:r>
              <a:rPr lang="ru-RU" sz="1200" kern="1200" dirty="0" err="1" smtClean="0">
                <a:solidFill>
                  <a:schemeClr val="tx1"/>
                </a:solidFill>
                <a:latin typeface="+mn-lt"/>
                <a:ea typeface="+mn-ea"/>
                <a:cs typeface="+mn-cs"/>
              </a:rPr>
              <a:t>Линка</a:t>
            </a:r>
            <a:r>
              <a:rPr lang="ru-RU" sz="1200" kern="1200" dirty="0" smtClean="0">
                <a:solidFill>
                  <a:schemeClr val="tx1"/>
                </a:solidFill>
                <a:latin typeface="+mn-lt"/>
                <a:ea typeface="+mn-ea"/>
                <a:cs typeface="+mn-cs"/>
              </a:rPr>
              <a:t>, поэтому, отчаявшись, врач сказал: «Ладно, иди и соверши самоубийство.  Но если ты решился, почему не сделать что-нибудь неординарное и героическое, чтобы о тебе написали в после твоей смерти?»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Идея понравилась пациенту.  Он спросил: «А что вы предлагаете, доктор?»  </a:t>
            </a:r>
            <a:r>
              <a:rPr lang="ru-RU" sz="1200" kern="1200" dirty="0" err="1" smtClean="0">
                <a:solidFill>
                  <a:schemeClr val="tx1"/>
                </a:solidFill>
                <a:latin typeface="+mn-lt"/>
                <a:ea typeface="+mn-ea"/>
                <a:cs typeface="+mn-cs"/>
              </a:rPr>
              <a:t>Линк</a:t>
            </a:r>
            <a:r>
              <a:rPr lang="ru-RU" sz="1200" kern="1200" dirty="0" smtClean="0">
                <a:solidFill>
                  <a:schemeClr val="tx1"/>
                </a:solidFill>
                <a:latin typeface="+mn-lt"/>
                <a:ea typeface="+mn-ea"/>
                <a:cs typeface="+mn-cs"/>
              </a:rPr>
              <a:t> ответил: «Никогда не слышал о человеке, который бы «забегал» себя до смерти.  Если хочешь известности, бегай вокруг своего квартала, пока не свалишься замертво.  Тогда точно будешь на передовых всех газет».  «Я так и сделаю», сказал пациент и отправился на дело, которое сделает его известным.</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Мужчина пришел домой, написал прощальную записку, вышел на улицу и начал бегать.  Он наматывал круги, но с ним ничего не случалось.  Он так устал, что решил пойти отдохнуть и продолжить на следующий день.  Спал он лучше, чем за все последнее время.  На следующий вечер мужчина снова начал бегать, но с тем же результатом.  В общем, вы догадались, что умереть он не смог, а с помощью бега вернулся к здоровой и полной энергии жизни!</a:t>
            </a:r>
            <a:r>
              <a:rPr lang="ru-RU" sz="1200" kern="1200" baseline="30000" dirty="0" smtClean="0">
                <a:solidFill>
                  <a:schemeClr val="tx1"/>
                </a:solidFill>
                <a:latin typeface="+mn-lt"/>
                <a:ea typeface="+mn-ea"/>
                <a:cs typeface="+mn-cs"/>
              </a:rPr>
              <a:t>11</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Упражнения улучшают физическое здоровье, снижая риск развития болезней сердца, инсульта, диабета и рака.  Они улучшают настроение и умственные функции.</a:t>
            </a:r>
          </a:p>
          <a:p>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Какими упражнениями заниматься лучше всего?  </a:t>
            </a:r>
          </a:p>
          <a:p>
            <a:pPr marL="0" marR="0" indent="0" algn="l" defTabSz="914400" rtl="0" eaLnBrk="1" fontAlgn="auto" latinLnBrk="0" hangingPunct="1">
              <a:lnSpc>
                <a:spcPct val="11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Теми, что вам охота делать!  Быстрая ходьба, походы, велосипедные прогулки, плавание, гольф, лыжи, байдарки, работа в огороде, прыжки на трамплине, подъем по ступенькам, тренажеры, работа по дому (колоть дрова, например) – все это хорошие физические нагрузки, снижающие уровень стресса.  Движение уравновешивает эмоции.  Поэтому, когда вам грустно, начните двигаться, умственно и физически.  Победите плохое настроение – просто начните движение!</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lvl="0"/>
            <a:r>
              <a:rPr lang="ru-RU" sz="1200" b="1" kern="1200" dirty="0" smtClean="0">
                <a:solidFill>
                  <a:schemeClr val="tx1"/>
                </a:solidFill>
                <a:latin typeface="+mn-lt"/>
                <a:ea typeface="+mn-ea"/>
                <a:cs typeface="+mn-cs"/>
              </a:rPr>
              <a:t>Отдыхайте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Некоторым людям сложно понять, как важно планировать отдых для души и тела.  Мы можем быть настолько поглощены планированием, решением проблем и </a:t>
            </a:r>
            <a:r>
              <a:rPr lang="ru-RU" sz="1200" kern="1200" dirty="0" err="1" smtClean="0">
                <a:solidFill>
                  <a:schemeClr val="tx1"/>
                </a:solidFill>
                <a:latin typeface="+mn-lt"/>
                <a:ea typeface="+mn-ea"/>
                <a:cs typeface="+mn-cs"/>
              </a:rPr>
              <a:t>медиа</a:t>
            </a:r>
            <a:r>
              <a:rPr lang="ru-RU" sz="1200" kern="1200" dirty="0" smtClean="0">
                <a:solidFill>
                  <a:schemeClr val="tx1"/>
                </a:solidFill>
                <a:latin typeface="+mn-lt"/>
                <a:ea typeface="+mn-ea"/>
                <a:cs typeface="+mn-cs"/>
              </a:rPr>
              <a:t> стимуляторами, что у нашей психики совершенно не будет времени отдохнуть, расслабиться и поразмышлять о духовном.  Слишком много «загрузки для мозгов» вокруг, так что нет места истинному познанию, мудрости и духовному росту!  Мозг слишком занят фильтрацией посторонних «сигналов», у него нет времени для спокойного размышления.</a:t>
            </a:r>
          </a:p>
          <a:p>
            <a:r>
              <a:rPr lang="ru-RU" sz="1200" kern="1200" dirty="0" smtClean="0">
                <a:solidFill>
                  <a:schemeClr val="tx1"/>
                </a:solidFill>
                <a:latin typeface="+mn-lt"/>
                <a:ea typeface="+mn-ea"/>
                <a:cs typeface="+mn-cs"/>
              </a:rPr>
              <a:t>Время, проведенное на природе, - одно из наиболее успокаивающих, регенерирующих и бодрящих занятий для переутомленных души и тела.  Умение отличать стимулирующие развлечения от истинного отдыха помогает нам использовать свое свободное время с наибольшей пользой.  Прогулка в лесу, работа в огороде или наблюдение заката – отличные способы наслаждаться природой и принимать ее умиротворяющее  влияние.</a:t>
            </a:r>
          </a:p>
          <a:p>
            <a:r>
              <a:rPr lang="ru-RU" sz="1200" kern="1200" dirty="0" smtClean="0">
                <a:solidFill>
                  <a:schemeClr val="tx1"/>
                </a:solidFill>
                <a:latin typeface="+mn-lt"/>
                <a:ea typeface="+mn-ea"/>
                <a:cs typeface="+mn-cs"/>
              </a:rPr>
              <a:t>Еще одним важным компонентом здорового образа жизни является хороший сон, который в идеале должен иметь место в ночное время, начиная за 2-3 часа до полуночи.  Исследования показали, что глубокий непрерывный сон – это время, когда мозг запоминает и откладывает информацию.  В журнале «</a:t>
            </a:r>
            <a:r>
              <a:rPr lang="ru-RU" sz="1200" kern="1200" dirty="0" err="1" smtClean="0">
                <a:solidFill>
                  <a:schemeClr val="tx1"/>
                </a:solidFill>
                <a:latin typeface="+mn-lt"/>
                <a:ea typeface="+mn-ea"/>
                <a:cs typeface="+mn-cs"/>
              </a:rPr>
              <a:t>Сайенс</a:t>
            </a:r>
            <a:r>
              <a:rPr lang="ru-RU" sz="1200" kern="1200" dirty="0" smtClean="0">
                <a:solidFill>
                  <a:schemeClr val="tx1"/>
                </a:solidFill>
                <a:latin typeface="+mn-lt"/>
                <a:ea typeface="+mn-ea"/>
                <a:cs typeface="+mn-cs"/>
              </a:rPr>
              <a:t>» была опубликована научная статья, о том, что глубокий сон жизненно важен для процесса познания, так как в это время люди склонны впитывать новые знания.</a:t>
            </a:r>
            <a:r>
              <a:rPr lang="ru-RU" sz="1200" kern="1200" baseline="30000" dirty="0" smtClean="0">
                <a:solidFill>
                  <a:schemeClr val="tx1"/>
                </a:solidFill>
                <a:latin typeface="+mn-lt"/>
                <a:ea typeface="+mn-ea"/>
                <a:cs typeface="+mn-cs"/>
              </a:rPr>
              <a:t>12</a:t>
            </a:r>
            <a:r>
              <a:rPr lang="ru-RU" sz="1200" kern="1200" dirty="0" smtClean="0">
                <a:solidFill>
                  <a:schemeClr val="tx1"/>
                </a:solidFill>
                <a:latin typeface="+mn-lt"/>
                <a:ea typeface="+mn-ea"/>
                <a:cs typeface="+mn-cs"/>
              </a:rPr>
              <a:t>  Хороший сон ночью помогает регулировать уровень гормона стресса на следующий день.</a:t>
            </a:r>
            <a:r>
              <a:rPr lang="ru-RU" sz="1200" kern="1200" baseline="30000" dirty="0" smtClean="0">
                <a:solidFill>
                  <a:schemeClr val="tx1"/>
                </a:solidFill>
                <a:latin typeface="+mn-lt"/>
                <a:ea typeface="+mn-ea"/>
                <a:cs typeface="+mn-cs"/>
              </a:rPr>
              <a:t>13</a:t>
            </a:r>
            <a:r>
              <a:rPr lang="ru-RU" sz="1200" kern="1200" dirty="0" smtClean="0">
                <a:solidFill>
                  <a:schemeClr val="tx1"/>
                </a:solidFill>
                <a:latin typeface="+mn-lt"/>
                <a:ea typeface="+mn-ea"/>
                <a:cs typeface="+mn-cs"/>
              </a:rPr>
              <a:t>  Другие положительные моменты включают регулирование уровня сахара в крови</a:t>
            </a:r>
            <a:r>
              <a:rPr lang="ru-RU" sz="1200" kern="1200" baseline="30000" dirty="0" smtClean="0">
                <a:solidFill>
                  <a:schemeClr val="tx1"/>
                </a:solidFill>
                <a:latin typeface="+mn-lt"/>
                <a:ea typeface="+mn-ea"/>
                <a:cs typeface="+mn-cs"/>
              </a:rPr>
              <a:t>14</a:t>
            </a:r>
            <a:r>
              <a:rPr lang="ru-RU" sz="1200" kern="1200" dirty="0" smtClean="0">
                <a:solidFill>
                  <a:schemeClr val="tx1"/>
                </a:solidFill>
                <a:latin typeface="+mn-lt"/>
                <a:ea typeface="+mn-ea"/>
                <a:cs typeface="+mn-cs"/>
              </a:rPr>
              <a:t> и крепкую иммунную систему.</a:t>
            </a:r>
            <a:r>
              <a:rPr lang="ru-RU" sz="1200" kern="1200" baseline="30000" dirty="0" smtClean="0">
                <a:solidFill>
                  <a:schemeClr val="tx1"/>
                </a:solidFill>
                <a:latin typeface="+mn-lt"/>
                <a:ea typeface="+mn-ea"/>
                <a:cs typeface="+mn-cs"/>
              </a:rPr>
              <a:t>15</a:t>
            </a:r>
            <a:r>
              <a:rPr lang="ru-RU" sz="1200" kern="1200" dirty="0" smtClean="0">
                <a:solidFill>
                  <a:schemeClr val="tx1"/>
                </a:solidFill>
                <a:latin typeface="+mn-lt"/>
                <a:ea typeface="+mn-ea"/>
                <a:cs typeface="+mn-cs"/>
              </a:rPr>
              <a:t>  Очень просто перегрузить свой день делами так, что на сон времени уже не будет.  Время сна  - не бесполезно потраченное время.  Сон нужен для хорошего физического здоровья, здравого суждения и уравновешенного настроения.</a:t>
            </a: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Библия учит, как важен отдых для духа, души и тела.  Когда Иисус увидел, насколько устали Его ученики, Он посоветовал им пойти в пустынное место и отдохнуть немного. </a:t>
            </a:r>
            <a:r>
              <a:rPr lang="ru-RU" sz="1200" b="0" kern="1200" dirty="0" smtClean="0">
                <a:solidFill>
                  <a:schemeClr val="tx1"/>
                </a:solidFill>
                <a:latin typeface="+mn-lt"/>
                <a:ea typeface="+mn-ea"/>
                <a:cs typeface="+mn-cs"/>
              </a:rPr>
              <a:t>(См. Мк.6:31).</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дни творения Бог отделил особый день для отдыха, поклонения и общения</a:t>
            </a:r>
            <a:r>
              <a:rPr lang="ru-RU" sz="1200" kern="1200" baseline="0" dirty="0" smtClean="0">
                <a:solidFill>
                  <a:schemeClr val="tx1"/>
                </a:solidFill>
                <a:latin typeface="+mn-lt"/>
                <a:ea typeface="+mn-ea"/>
                <a:cs typeface="+mn-cs"/>
              </a:rPr>
              <a:t> (Быт. 2:2-3).</a:t>
            </a:r>
            <a:r>
              <a:rPr lang="ru-RU" sz="1200" kern="1200" dirty="0" smtClean="0">
                <a:solidFill>
                  <a:schemeClr val="tx1"/>
                </a:solidFill>
                <a:latin typeface="+mn-lt"/>
                <a:ea typeface="+mn-ea"/>
                <a:cs typeface="+mn-cs"/>
              </a:rPr>
              <a:t> Он и нас приглашает войти в Его покой</a:t>
            </a:r>
            <a:r>
              <a:rPr lang="ru-RU" sz="1200" kern="1200" baseline="0" dirty="0" smtClean="0">
                <a:solidFill>
                  <a:schemeClr val="tx1"/>
                </a:solidFill>
                <a:latin typeface="+mn-lt"/>
                <a:ea typeface="+mn-ea"/>
                <a:cs typeface="+mn-cs"/>
              </a:rPr>
              <a:t> (Евр. 4:11).</a:t>
            </a:r>
            <a:endParaRPr lang="ru-RU"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rmAutofit/>
          </a:bodyPr>
          <a:lstStyle/>
          <a:p>
            <a:r>
              <a:rPr lang="ru-RU" sz="1200" b="1" kern="1200" dirty="0" smtClean="0">
                <a:solidFill>
                  <a:schemeClr val="tx1"/>
                </a:solidFill>
                <a:latin typeface="+mn-lt"/>
                <a:ea typeface="+mn-ea"/>
                <a:cs typeface="+mn-cs"/>
              </a:rPr>
              <a:t>Создайте благотворительную окружающую среду</a:t>
            </a:r>
          </a:p>
          <a:p>
            <a:endParaRPr lang="ru-RU" sz="1200"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Настройтесь на успех.  Создайте такую среду для души и разума, которая помогла бы вам вести здоровый, успешный образ жизни.</a:t>
            </a:r>
            <a:r>
              <a:rPr lang="ru-RU" sz="1200" kern="1200" dirty="0" smtClean="0">
                <a:solidFill>
                  <a:schemeClr val="tx1"/>
                </a:solidFill>
                <a:latin typeface="+mn-lt"/>
                <a:ea typeface="+mn-ea"/>
                <a:cs typeface="+mn-cs"/>
              </a:rPr>
              <a:t>  Насколько возможно, избавьтесь от всяких напоминаний о прошлых привычках и зависимостях.  Как говорится, с глаз долой, из сердца вон.  Концентрирование на новых мыслях и эмоциях естественным образом вытесняет старые модели поведения.  Позитивные и негативные мысли не могут сосуществовать.  Не руководствуйтесь чувствами, а наоборот, позвольте позитивному мышлению управлять вашими чувствами.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Даже материальное окружение должно быть направлено на успех.  Для бывшего курильщика неразумно по всему дому оставлять пепельницы и сигареты.  Тому, кто пытается избавиться от порнографической зависимости, надо убрать все тематические календари, журналы, видео и доступ к </a:t>
            </a:r>
            <a:r>
              <a:rPr lang="ru-RU" sz="1200" kern="1200" dirty="0" err="1" smtClean="0">
                <a:solidFill>
                  <a:schemeClr val="tx1"/>
                </a:solidFill>
                <a:latin typeface="+mn-lt"/>
                <a:ea typeface="+mn-ea"/>
                <a:cs typeface="+mn-cs"/>
              </a:rPr>
              <a:t>веб-сайтам</a:t>
            </a:r>
            <a:r>
              <a:rPr lang="ru-RU" sz="1200" kern="1200" dirty="0" smtClean="0">
                <a:solidFill>
                  <a:schemeClr val="tx1"/>
                </a:solidFill>
                <a:latin typeface="+mn-lt"/>
                <a:ea typeface="+mn-ea"/>
                <a:cs typeface="+mn-cs"/>
              </a:rPr>
              <a:t>.  Кто пытается уйти от потребления нездоровой еды, должен выбросить все продукты, перед которыми трудно устоять, не поглощая их в огромном количестве.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 дама, маниакально читающая любовные романы, решила покончить со своей привычкой  и сожгла 300 книг у себя во дворе.  На своем опыте она убедилась в правильности библейского совета: «И не вноси мерзости в дом твой, дабы не подпасть заклятию, как она; отвращайся сего и гнушайся сего, ибо это заклятое» (Второзаконие 7:26).</a:t>
            </a:r>
            <a:r>
              <a:rPr lang="ru-RU" sz="1200" kern="1200" baseline="300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Решительные действия приводят к явным изменениям в мозге.</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172200"/>
          </a:xfrm>
        </p:spPr>
        <p:txBody>
          <a:bodyPr>
            <a:noAutofit/>
          </a:bodyPr>
          <a:lstStyle/>
          <a:p>
            <a:r>
              <a:rPr lang="ru-RU" sz="1200" kern="1200" dirty="0" smtClean="0">
                <a:solidFill>
                  <a:schemeClr val="tx1"/>
                </a:solidFill>
                <a:latin typeface="+mn-lt"/>
                <a:ea typeface="+mn-ea"/>
                <a:cs typeface="+mn-cs"/>
              </a:rPr>
              <a:t>Часто наблюдаются другие привычки и ассоциации, связанные с зависимостью, которые провоцируют срывы.  Они называются триггерами («провокаторами»).  От них также надо избавляться, чтобы не «включать» механизм зависимого поведения.  Например, если вы привыкли ездить мимо «Пирожковой» и никогда не могли устоять перед красочной вывеской и не зайти, поменяйте маршрут и полностью избегайте этого кафе.  Найдите привлекательность в новом маршруте и помните, что дома вас ждет вкусный ужин.  Напоминайте себе, что непреодолимое желание съесть пирожок скоро пройдет.</a:t>
            </a:r>
          </a:p>
          <a:p>
            <a:r>
              <a:rPr lang="ru-RU" sz="1200" kern="1200" dirty="0" smtClean="0">
                <a:solidFill>
                  <a:schemeClr val="tx1"/>
                </a:solidFill>
                <a:latin typeface="+mn-lt"/>
                <a:ea typeface="+mn-ea"/>
                <a:cs typeface="+mn-cs"/>
              </a:rPr>
              <a:t>Если вы утром вы привыкли смотреть новости с чашкой кофе и сигаретой в руках, начните гулять вместо этого.  Насладитесь стаканом освежающей воды, сока или травяного чая вместо кофе.  Избегайте смотреть телевизор по утрам, а вместо этого слушайте радио по пути на работу.  В этом случае вы работаете как над </a:t>
            </a:r>
            <a:r>
              <a:rPr lang="ru-RU" sz="1200" i="1" kern="1200" dirty="0" smtClean="0">
                <a:solidFill>
                  <a:schemeClr val="tx1"/>
                </a:solidFill>
                <a:latin typeface="+mn-lt"/>
                <a:ea typeface="+mn-ea"/>
                <a:cs typeface="+mn-cs"/>
              </a:rPr>
              <a:t>«провокаторами»</a:t>
            </a:r>
            <a:r>
              <a:rPr lang="ru-RU" sz="1200" kern="1200" dirty="0" smtClean="0">
                <a:solidFill>
                  <a:schemeClr val="tx1"/>
                </a:solidFill>
                <a:latin typeface="+mn-lt"/>
                <a:ea typeface="+mn-ea"/>
                <a:cs typeface="+mn-cs"/>
              </a:rPr>
              <a:t>, так и над </a:t>
            </a:r>
            <a:r>
              <a:rPr lang="ru-RU" sz="1200" i="1" kern="1200" dirty="0" smtClean="0">
                <a:solidFill>
                  <a:schemeClr val="tx1"/>
                </a:solidFill>
                <a:latin typeface="+mn-lt"/>
                <a:ea typeface="+mn-ea"/>
                <a:cs typeface="+mn-cs"/>
              </a:rPr>
              <a:t>ассоциациями</a:t>
            </a:r>
            <a:r>
              <a:rPr lang="ru-RU" sz="1200" kern="1200" dirty="0" smtClean="0">
                <a:solidFill>
                  <a:schemeClr val="tx1"/>
                </a:solidFill>
                <a:latin typeface="+mn-lt"/>
                <a:ea typeface="+mn-ea"/>
                <a:cs typeface="+mn-cs"/>
              </a:rPr>
              <a:t> зависимости, а смена рутины ведет к формированию новых ассоциаций в мозге.</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172200"/>
          </a:xfrm>
        </p:spPr>
        <p:txBody>
          <a:bodyPr>
            <a:noAutofit/>
          </a:bodyPr>
          <a:lstStyle/>
          <a:p>
            <a:r>
              <a:rPr lang="ru-RU" sz="1200" kern="1200" dirty="0" err="1" smtClean="0">
                <a:solidFill>
                  <a:schemeClr val="tx1"/>
                </a:solidFill>
                <a:latin typeface="+mn-lt"/>
                <a:ea typeface="+mn-ea"/>
                <a:cs typeface="+mn-cs"/>
              </a:rPr>
              <a:t>Нейробиолог</a:t>
            </a:r>
            <a:r>
              <a:rPr lang="ru-RU" sz="1200" kern="1200" dirty="0" smtClean="0">
                <a:solidFill>
                  <a:schemeClr val="tx1"/>
                </a:solidFill>
                <a:latin typeface="+mn-lt"/>
                <a:ea typeface="+mn-ea"/>
                <a:cs typeface="+mn-cs"/>
              </a:rPr>
              <a:t> Джон </a:t>
            </a:r>
            <a:r>
              <a:rPr lang="ru-RU" sz="1200" kern="1200" dirty="0" err="1" smtClean="0">
                <a:solidFill>
                  <a:schemeClr val="tx1"/>
                </a:solidFill>
                <a:latin typeface="+mn-lt"/>
                <a:ea typeface="+mn-ea"/>
                <a:cs typeface="+mn-cs"/>
              </a:rPr>
              <a:t>Райти</a:t>
            </a:r>
            <a:r>
              <a:rPr lang="ru-RU" sz="1200" kern="1200" dirty="0" smtClean="0">
                <a:solidFill>
                  <a:schemeClr val="tx1"/>
                </a:solidFill>
                <a:latin typeface="+mn-lt"/>
                <a:ea typeface="+mn-ea"/>
                <a:cs typeface="+mn-cs"/>
              </a:rPr>
              <a:t> так описывает этот процесс: «Любой новый опыт инициирует формирование одних нейронных путей и угасание других.  Это первоначальное запоминание модели поведения.  По мере укрепления такой нейронной цепи, ее нервные клетки «вербуют» соседние нейроны для закрепления результата.  Каждый раз, когда повторяется действие, контакт между нейронами усиливается, и к цепи примыкают все новые нервные клетки.  Со временем формируется целая сеть, которая помнит навык, действие, эпизод или цвет.  На этой стадии объект кодируется мозгом и заносится в память».</a:t>
            </a:r>
            <a:r>
              <a:rPr lang="ru-RU" sz="1200" kern="1200" baseline="30000" dirty="0" smtClean="0">
                <a:solidFill>
                  <a:schemeClr val="tx1"/>
                </a:solidFill>
                <a:latin typeface="+mn-lt"/>
                <a:ea typeface="+mn-ea"/>
                <a:cs typeface="+mn-cs"/>
              </a:rPr>
              <a:t>20</a:t>
            </a:r>
            <a:r>
              <a:rPr lang="ru-RU" sz="1200" kern="1200" dirty="0" smtClean="0">
                <a:solidFill>
                  <a:schemeClr val="tx1"/>
                </a:solidFill>
                <a:latin typeface="+mn-lt"/>
                <a:ea typeface="+mn-ea"/>
                <a:cs typeface="+mn-cs"/>
              </a:rPr>
              <a:t>  Формирование новых привычек для подавления старых настолько же важно, как и полный отказ от старых привычек.</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Если вы живете в окружении, не позволяющем вам полностью контролировать провоцирующие элементы, вы можете изменить свое </a:t>
            </a:r>
            <a:r>
              <a:rPr lang="ru-RU" sz="1200" i="1" kern="1200" dirty="0" smtClean="0">
                <a:solidFill>
                  <a:schemeClr val="tx1"/>
                </a:solidFill>
                <a:latin typeface="+mn-lt"/>
                <a:ea typeface="+mn-ea"/>
                <a:cs typeface="+mn-cs"/>
              </a:rPr>
              <a:t>отношение</a:t>
            </a:r>
            <a:r>
              <a:rPr lang="ru-RU" sz="1200" kern="1200" dirty="0" smtClean="0">
                <a:solidFill>
                  <a:schemeClr val="tx1"/>
                </a:solidFill>
                <a:latin typeface="+mn-lt"/>
                <a:ea typeface="+mn-ea"/>
                <a:cs typeface="+mn-cs"/>
              </a:rPr>
              <a:t> к тому, что не в вашей власти; можете выбирать, чем </a:t>
            </a:r>
            <a:r>
              <a:rPr lang="ru-RU" sz="1200" i="1" kern="1200" dirty="0" smtClean="0">
                <a:solidFill>
                  <a:schemeClr val="tx1"/>
                </a:solidFill>
                <a:latin typeface="+mn-lt"/>
                <a:ea typeface="+mn-ea"/>
                <a:cs typeface="+mn-cs"/>
              </a:rPr>
              <a:t>заниматься</a:t>
            </a:r>
            <a:r>
              <a:rPr lang="ru-RU" sz="1200" kern="1200" dirty="0" smtClean="0">
                <a:solidFill>
                  <a:schemeClr val="tx1"/>
                </a:solidFill>
                <a:latin typeface="+mn-lt"/>
                <a:ea typeface="+mn-ea"/>
                <a:cs typeface="+mn-cs"/>
              </a:rPr>
              <a:t> в моменты искушения и чем </a:t>
            </a:r>
            <a:r>
              <a:rPr lang="ru-RU" sz="1200" i="1" kern="1200" dirty="0" smtClean="0">
                <a:solidFill>
                  <a:schemeClr val="tx1"/>
                </a:solidFill>
                <a:latin typeface="+mn-lt"/>
                <a:ea typeface="+mn-ea"/>
                <a:cs typeface="+mn-cs"/>
              </a:rPr>
              <a:t>компенсировать </a:t>
            </a:r>
            <a:r>
              <a:rPr lang="ru-RU" sz="1200" kern="1200" dirty="0" smtClean="0">
                <a:solidFill>
                  <a:schemeClr val="tx1"/>
                </a:solidFill>
                <a:latin typeface="+mn-lt"/>
                <a:ea typeface="+mn-ea"/>
                <a:cs typeface="+mn-cs"/>
              </a:rPr>
              <a:t>старые привычки.  Если ваш супруг или супруга пьют кофе, курят и смотрят новости по утрам, вы все равно можете продолжить позитивные изменения.  Пойдите пока прогуляйтесь,  а потом вместе позавтракайте здоровой пищей.  Таким образом, вы укрепляете новую память и новые ассоциации в своем мозге, а старые в это время угасают.</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DDE9D-6BAC-4A03-A7A0-4E263CF08DC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r>
              <a:rPr lang="ru-RU" sz="1200" kern="1200" dirty="0" smtClean="0">
                <a:solidFill>
                  <a:schemeClr val="tx1"/>
                </a:solidFill>
                <a:latin typeface="+mn-lt"/>
                <a:ea typeface="+mn-ea"/>
                <a:cs typeface="+mn-cs"/>
              </a:rPr>
              <a:t>Помните, что искушение обычно проходит очень скоро.  Действуйте быстро и отвлеките свое внимание.  Молитесь о силе противостоять.  «Бог нам прибежище и сила, скорый помощник в бедах»</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Пс</a:t>
            </a:r>
            <a:r>
              <a:rPr lang="ru-RU" sz="1200" kern="1200" baseline="0" dirty="0" smtClean="0">
                <a:solidFill>
                  <a:schemeClr val="tx1"/>
                </a:solidFill>
                <a:latin typeface="+mn-lt"/>
                <a:ea typeface="+mn-ea"/>
                <a:cs typeface="+mn-cs"/>
              </a:rPr>
              <a:t>. 45:2).</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Погуляйте 10 минут.</a:t>
            </a:r>
            <a:r>
              <a:rPr lang="ru-RU" sz="1200" kern="1200" dirty="0" smtClean="0">
                <a:solidFill>
                  <a:schemeClr val="tx1"/>
                </a:solidFill>
                <a:latin typeface="+mn-lt"/>
                <a:ea typeface="+mn-ea"/>
                <a:cs typeface="+mn-cs"/>
              </a:rPr>
              <a:t>  Позвоните другу.  Примите душ или ванну.  Поспите 10-15 минут.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Окружая себя позитивной средой, вы обретаете мощное оружие в формировании здорового мозга.  </a:t>
            </a:r>
            <a:r>
              <a:rPr lang="ru-RU" sz="1200" kern="1200" dirty="0" err="1" smtClean="0">
                <a:solidFill>
                  <a:schemeClr val="tx1"/>
                </a:solidFill>
                <a:latin typeface="+mn-lt"/>
                <a:ea typeface="+mn-ea"/>
                <a:cs typeface="+mn-cs"/>
              </a:rPr>
              <a:t>Волонтерство</a:t>
            </a:r>
            <a:r>
              <a:rPr lang="ru-RU" sz="1200" kern="1200" dirty="0" smtClean="0">
                <a:solidFill>
                  <a:schemeClr val="tx1"/>
                </a:solidFill>
                <a:latin typeface="+mn-lt"/>
                <a:ea typeface="+mn-ea"/>
                <a:cs typeface="+mn-cs"/>
              </a:rPr>
              <a:t> в школе, больнице или церкви может принести огромную пользу.  Еще один способ быть активным и получать знания – записаться на курсы.  Вы можете способствовать своей продуктивности и развитию, окружив себя людьми, которые поддерживают вас.</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 прошлыми слабостями придется быть настороже, но со временем старые триггеры ослабеют.  Вы сформируете новые привычки, новые ассоциации и новое отношение к своей окружающей среде.  Вы создаете нового или новую </a:t>
            </a:r>
            <a:r>
              <a:rPr lang="ru-RU" sz="1200" i="1" kern="1200" dirty="0" smtClean="0">
                <a:solidFill>
                  <a:schemeClr val="tx1"/>
                </a:solidFill>
                <a:latin typeface="+mn-lt"/>
                <a:ea typeface="+mn-ea"/>
                <a:cs typeface="+mn-cs"/>
              </a:rPr>
              <a:t>себя</a:t>
            </a:r>
            <a:r>
              <a:rPr lang="ru-RU" sz="1200" kern="1200" dirty="0" smtClean="0">
                <a:solidFill>
                  <a:schemeClr val="tx1"/>
                </a:solidFill>
                <a:latin typeface="+mn-lt"/>
                <a:ea typeface="+mn-ea"/>
                <a:cs typeface="+mn-cs"/>
              </a:rPr>
              <a:t>!  Вы обретаете контроль над своей жизнью.</a:t>
            </a: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ru-RU" sz="1200" b="1" kern="1200" dirty="0" smtClean="0">
                <a:solidFill>
                  <a:schemeClr val="tx1"/>
                </a:solidFill>
                <a:latin typeface="+mn-lt"/>
                <a:ea typeface="+mn-ea"/>
                <a:cs typeface="+mn-cs"/>
              </a:rPr>
              <a:t>Управляйте стрессом</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Очень важно найти выпускные клапаны для стресса до того, как он накопится и станет неуправляемым.  Управляйте своим стрессом до того, как он начнет управлять вами.  Замечайте верные признаки накопившегося стресса и разрядите ситуацию до того, как произойдет взрыв! Помните о стрессовых ловушках, которые вы сами себе расставляете.  Управление стрессом включает формирование приоритетов, правильный выбор, принятие моделей поведения и действий, которые максимально увеличивают ваш потенциал без перегрузки ваших возможностей.  Сбавляйте обороты, иначе вы будете работать на износ!</a:t>
            </a:r>
          </a:p>
          <a:p>
            <a:pPr marL="171450" lvl="0" indent="-171450">
              <a:lnSpc>
                <a:spcPct val="110000"/>
              </a:lnSpc>
              <a:buFont typeface="Wingdings" charset="2"/>
              <a:buNone/>
            </a:pPr>
            <a:r>
              <a:rPr lang="en-US" kern="1200" dirty="0" smtClean="0">
                <a:solidFill>
                  <a:schemeClr val="tx1"/>
                </a:solidFill>
                <a:latin typeface="+mn-lt"/>
                <a:ea typeface="+mn-ea"/>
                <a:cs typeface="+mn-cs"/>
              </a:rPr>
              <a:t>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029200"/>
          </a:xfrm>
        </p:spPr>
        <p:txBody>
          <a:bodyPr>
            <a:noAutofit/>
          </a:bodyPr>
          <a:lstStyle/>
          <a:p>
            <a:r>
              <a:rPr lang="ru-RU" sz="1200" kern="1200" dirty="0" smtClean="0">
                <a:solidFill>
                  <a:schemeClr val="tx1"/>
                </a:solidFill>
                <a:latin typeface="+mn-lt"/>
                <a:ea typeface="+mn-ea"/>
                <a:cs typeface="+mn-cs"/>
              </a:rPr>
              <a:t>Люди, подверженные хроническому стрессу, часто думают, что их жизнь вышла из-под контроля.  Сбалансированность всех аспектов жизни помогает избежать ненужного стресса.  Предлагаем вам несколько советов для укрощения стресса:</a:t>
            </a:r>
          </a:p>
          <a:p>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Определите</a:t>
            </a:r>
            <a:r>
              <a:rPr lang="ru-RU" sz="1200" kern="1200" dirty="0" smtClean="0">
                <a:solidFill>
                  <a:schemeClr val="tx1"/>
                </a:solidFill>
                <a:latin typeface="+mn-lt"/>
                <a:ea typeface="+mn-ea"/>
                <a:cs typeface="+mn-cs"/>
              </a:rPr>
              <a:t> свои самые важные цели и соответственно распределяйте время на их достижение.</a:t>
            </a:r>
          </a:p>
          <a:p>
            <a:pPr lvl="0"/>
            <a:r>
              <a:rPr lang="ru-RU" sz="1200" b="1" kern="1200" dirty="0" smtClean="0">
                <a:solidFill>
                  <a:schemeClr val="tx1"/>
                </a:solidFill>
                <a:latin typeface="+mn-lt"/>
                <a:ea typeface="+mn-ea"/>
                <a:cs typeface="+mn-cs"/>
              </a:rPr>
              <a:t>Составьте</a:t>
            </a:r>
            <a:r>
              <a:rPr lang="ru-RU" sz="1200" kern="1200" dirty="0" smtClean="0">
                <a:solidFill>
                  <a:schemeClr val="tx1"/>
                </a:solidFill>
                <a:latin typeface="+mn-lt"/>
                <a:ea typeface="+mn-ea"/>
                <a:cs typeface="+mn-cs"/>
              </a:rPr>
              <a:t> выполнимое расписание.</a:t>
            </a:r>
          </a:p>
          <a:p>
            <a:pPr lvl="0"/>
            <a:r>
              <a:rPr lang="ru-RU" sz="1200" b="1" kern="1200" dirty="0" smtClean="0">
                <a:solidFill>
                  <a:schemeClr val="tx1"/>
                </a:solidFill>
                <a:latin typeface="+mn-lt"/>
                <a:ea typeface="+mn-ea"/>
                <a:cs typeface="+mn-cs"/>
              </a:rPr>
              <a:t>Пересматривайте</a:t>
            </a:r>
            <a:r>
              <a:rPr lang="ru-RU" sz="1200" kern="1200" dirty="0" smtClean="0">
                <a:solidFill>
                  <a:schemeClr val="tx1"/>
                </a:solidFill>
                <a:latin typeface="+mn-lt"/>
                <a:ea typeface="+mn-ea"/>
                <a:cs typeface="+mn-cs"/>
              </a:rPr>
              <a:t> свое расписание, особенно количество и интенсивность выполняемых задач.  Ограничьте количество решений, которые необходимо принять за один день.</a:t>
            </a:r>
          </a:p>
          <a:p>
            <a:pPr lvl="0"/>
            <a:r>
              <a:rPr lang="ru-RU" sz="1200" b="1" kern="1200" dirty="0" smtClean="0">
                <a:solidFill>
                  <a:schemeClr val="tx1"/>
                </a:solidFill>
                <a:latin typeface="+mn-lt"/>
                <a:ea typeface="+mn-ea"/>
                <a:cs typeface="+mn-cs"/>
              </a:rPr>
              <a:t>Избегайте</a:t>
            </a:r>
            <a:r>
              <a:rPr lang="ru-RU" sz="1200" kern="1200" dirty="0" smtClean="0">
                <a:solidFill>
                  <a:schemeClr val="tx1"/>
                </a:solidFill>
                <a:latin typeface="+mn-lt"/>
                <a:ea typeface="+mn-ea"/>
                <a:cs typeface="+mn-cs"/>
              </a:rPr>
              <a:t> беспорядка и нагромождения.</a:t>
            </a:r>
          </a:p>
          <a:p>
            <a:pPr lvl="0"/>
            <a:r>
              <a:rPr lang="ru-RU" sz="1200" b="1" kern="1200" dirty="0" smtClean="0">
                <a:solidFill>
                  <a:schemeClr val="tx1"/>
                </a:solidFill>
                <a:latin typeface="+mn-lt"/>
                <a:ea typeface="+mn-ea"/>
                <a:cs typeface="+mn-cs"/>
              </a:rPr>
              <a:t>Регулируйте</a:t>
            </a:r>
            <a:r>
              <a:rPr lang="ru-RU" sz="1200" kern="1200" dirty="0" smtClean="0">
                <a:solidFill>
                  <a:schemeClr val="tx1"/>
                </a:solidFill>
                <a:latin typeface="+mn-lt"/>
                <a:ea typeface="+mn-ea"/>
                <a:cs typeface="+mn-cs"/>
              </a:rPr>
              <a:t> частоту перемен в вашей жизни в течение короткого промежутка времени, включая работу, переезды, поездки и даже отпуск.</a:t>
            </a:r>
          </a:p>
          <a:p>
            <a:pPr lvl="0"/>
            <a:r>
              <a:rPr lang="ru-RU" sz="1200" b="1" kern="1200" dirty="0" smtClean="0">
                <a:solidFill>
                  <a:schemeClr val="tx1"/>
                </a:solidFill>
                <a:latin typeface="+mn-lt"/>
                <a:ea typeface="+mn-ea"/>
                <a:cs typeface="+mn-cs"/>
              </a:rPr>
              <a:t>Избавьтесь</a:t>
            </a:r>
            <a:r>
              <a:rPr lang="ru-RU" sz="1200" kern="1200" dirty="0" smtClean="0">
                <a:solidFill>
                  <a:schemeClr val="tx1"/>
                </a:solidFill>
                <a:latin typeface="+mn-lt"/>
                <a:ea typeface="+mn-ea"/>
                <a:cs typeface="+mn-cs"/>
              </a:rPr>
              <a:t> от долгов, особенно по кредитным картам, и не имейте привычки к импульсивным покупкам.</a:t>
            </a:r>
          </a:p>
          <a:p>
            <a:pPr lvl="0"/>
            <a:r>
              <a:rPr lang="ru-RU" sz="1200" b="1" kern="1200" dirty="0" smtClean="0">
                <a:solidFill>
                  <a:schemeClr val="tx1"/>
                </a:solidFill>
                <a:latin typeface="+mn-lt"/>
                <a:ea typeface="+mn-ea"/>
                <a:cs typeface="+mn-cs"/>
              </a:rPr>
              <a:t>Уделите время</a:t>
            </a:r>
            <a:r>
              <a:rPr lang="ru-RU" sz="1200" kern="1200" dirty="0" smtClean="0">
                <a:solidFill>
                  <a:schemeClr val="tx1"/>
                </a:solidFill>
                <a:latin typeface="+mn-lt"/>
                <a:ea typeface="+mn-ea"/>
                <a:cs typeface="+mn-cs"/>
              </a:rPr>
              <a:t>, чтобы помочь другим – это хороший способ объективно посмотреть на свою жизнь.</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Подарите себе ежедневный режим, в котором будет время для чтения вдохновляющей литературы, принятия здоровой пищи, для спорта и качественного отдыха.  Это жизненно важно для психического, эмоционального, физического и духовного благополучия.  Именно сбалансированность всех аспектов жизни открывает целый клад благословений и пользы, создает защитное ограждение от стресса, депрессии, расстройства и пагубной зависимости, а также направляет на путь новой жизни и нового «я».  В Божьих планах вывести вас из режима выживания в режим сохранения, от сохранения к успеху, а от успеха к значимости.  Примите Божью любовь и исцеляющую силу, тогда успех и смысл жизни станут вашими!</a:t>
            </a:r>
          </a:p>
          <a:p>
            <a:pPr>
              <a:lnSpc>
                <a:spcPct val="110000"/>
              </a:lnSpc>
            </a:pP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Autofit/>
          </a:bodyPr>
          <a:lstStyle/>
          <a:p>
            <a:pPr lvl="0"/>
            <a:r>
              <a:rPr lang="ru-RU" sz="1200" b="1" kern="1200" dirty="0" smtClean="0">
                <a:solidFill>
                  <a:schemeClr val="tx1"/>
                </a:solidFill>
                <a:latin typeface="+mn-lt"/>
                <a:ea typeface="+mn-ea"/>
                <a:cs typeface="+mn-cs"/>
              </a:rPr>
              <a:t>Избавьтесь от тревоги</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Тревога порождает стресс.  </a:t>
            </a:r>
            <a:r>
              <a:rPr lang="ru-RU" sz="1200" b="1" kern="1200" dirty="0" smtClean="0">
                <a:solidFill>
                  <a:schemeClr val="tx1"/>
                </a:solidFill>
                <a:latin typeface="+mn-lt"/>
                <a:ea typeface="+mn-ea"/>
                <a:cs typeface="+mn-cs"/>
              </a:rPr>
              <a:t>Если вы приняли Бога и научились доверять Ему, нет необходимости переживать</a:t>
            </a:r>
            <a:r>
              <a:rPr lang="ru-RU" sz="1200" kern="1200" dirty="0" smtClean="0">
                <a:solidFill>
                  <a:schemeClr val="tx1"/>
                </a:solidFill>
                <a:latin typeface="+mn-lt"/>
                <a:ea typeface="+mn-ea"/>
                <a:cs typeface="+mn-cs"/>
              </a:rPr>
              <a:t>.  Для некоторых людей тревога является автоматическим атрибутом их жизни; она - противоположность доверия.  Один автор писал, что «тревога – это комиссия, заплаченная за трудность до того, как она наступит».</a:t>
            </a:r>
            <a:r>
              <a:rPr lang="ru-RU" sz="1200" kern="1200" baseline="30000" dirty="0" smtClean="0">
                <a:solidFill>
                  <a:schemeClr val="tx1"/>
                </a:solidFill>
                <a:latin typeface="+mn-lt"/>
                <a:ea typeface="+mn-ea"/>
                <a:cs typeface="+mn-cs"/>
              </a:rPr>
              <a:t>22</a:t>
            </a:r>
            <a:r>
              <a:rPr lang="ru-RU" sz="1200" kern="1200" dirty="0" smtClean="0">
                <a:solidFill>
                  <a:schemeClr val="tx1"/>
                </a:solidFill>
                <a:latin typeface="+mn-lt"/>
                <a:ea typeface="+mn-ea"/>
                <a:cs typeface="+mn-cs"/>
              </a:rPr>
              <a:t>  Была женщина, которая так привыкла переживать, что когда ее муж уезжал в командировку, она отправляла ему СМС следующего содержания: «Пожалуйста, скажи мне, что происходит, чтобы знать, о чем надо переживать!»  Британский автор Арнольд </a:t>
            </a:r>
            <a:r>
              <a:rPr lang="ru-RU" sz="1200" kern="1200" dirty="0" err="1" smtClean="0">
                <a:solidFill>
                  <a:schemeClr val="tx1"/>
                </a:solidFill>
                <a:latin typeface="+mn-lt"/>
                <a:ea typeface="+mn-ea"/>
                <a:cs typeface="+mn-cs"/>
              </a:rPr>
              <a:t>Беннетт</a:t>
            </a:r>
            <a:r>
              <a:rPr lang="ru-RU" sz="1200" kern="1200" dirty="0" smtClean="0">
                <a:solidFill>
                  <a:schemeClr val="tx1"/>
                </a:solidFill>
                <a:latin typeface="+mn-lt"/>
                <a:ea typeface="+mn-ea"/>
                <a:cs typeface="+mn-cs"/>
              </a:rPr>
              <a:t> так уникально описывает разрушительное действие тревоги: «Тревога – это свидетельство плохо контролируемого сознания; это просто глупая потеря времени в неприятном состоянии».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Люди, страдающие от тревоги, имеют тенденцию к </a:t>
            </a:r>
            <a:r>
              <a:rPr lang="ru-RU" sz="1200" i="1" kern="1200" dirty="0" smtClean="0">
                <a:solidFill>
                  <a:schemeClr val="tx1"/>
                </a:solidFill>
                <a:latin typeface="+mn-lt"/>
                <a:ea typeface="+mn-ea"/>
                <a:cs typeface="+mn-cs"/>
              </a:rPr>
              <a:t>«пережевыванию»</a:t>
            </a:r>
            <a:r>
              <a:rPr lang="ru-RU" sz="1200" kern="1200" dirty="0" smtClean="0">
                <a:solidFill>
                  <a:schemeClr val="tx1"/>
                </a:solidFill>
                <a:latin typeface="+mn-lt"/>
                <a:ea typeface="+mn-ea"/>
                <a:cs typeface="+mn-cs"/>
              </a:rPr>
              <a:t>; подобно коровам, жующим жвачку весь день, они мысленно репетируют реальные и воображаемые затруднения до тех пор, пока не могут думать ни о чем другом, если, конечно, это не какое-то новое беспокойство.  Тревога </a:t>
            </a:r>
            <a:r>
              <a:rPr lang="ru-RU" sz="1200" i="1" kern="1200" dirty="0" smtClean="0">
                <a:solidFill>
                  <a:schemeClr val="tx1"/>
                </a:solidFill>
                <a:latin typeface="+mn-lt"/>
                <a:ea typeface="+mn-ea"/>
                <a:cs typeface="+mn-cs"/>
              </a:rPr>
              <a:t>на самом деле</a:t>
            </a:r>
            <a:r>
              <a:rPr lang="ru-RU" sz="1200" kern="1200" dirty="0" smtClean="0">
                <a:solidFill>
                  <a:schemeClr val="tx1"/>
                </a:solidFill>
                <a:latin typeface="+mn-lt"/>
                <a:ea typeface="+mn-ea"/>
                <a:cs typeface="+mn-cs"/>
              </a:rPr>
              <a:t> изменяет химические реакции и функции мозга, повышая уровень гормона стресса </a:t>
            </a:r>
            <a:r>
              <a:rPr lang="ru-RU" sz="1200" kern="1200" dirty="0" err="1" smtClean="0">
                <a:solidFill>
                  <a:schemeClr val="tx1"/>
                </a:solidFill>
                <a:latin typeface="+mn-lt"/>
                <a:ea typeface="+mn-ea"/>
                <a:cs typeface="+mn-cs"/>
              </a:rPr>
              <a:t>норэпинефрина</a:t>
            </a:r>
            <a:r>
              <a:rPr lang="ru-RU" sz="1200" kern="1200" dirty="0" smtClean="0">
                <a:solidFill>
                  <a:schemeClr val="tx1"/>
                </a:solidFill>
                <a:latin typeface="+mn-lt"/>
                <a:ea typeface="+mn-ea"/>
                <a:cs typeface="+mn-cs"/>
              </a:rPr>
              <a:t> и снижая уровень успокаивающего серотонина.</a:t>
            </a:r>
            <a:r>
              <a:rPr lang="ru-RU" sz="1200" kern="1200" baseline="30000" dirty="0" smtClean="0">
                <a:solidFill>
                  <a:schemeClr val="tx1"/>
                </a:solidFill>
                <a:latin typeface="+mn-lt"/>
                <a:ea typeface="+mn-ea"/>
                <a:cs typeface="+mn-cs"/>
              </a:rPr>
              <a:t>23</a:t>
            </a:r>
            <a:endParaRPr lang="ru-RU" sz="1200" kern="1200" dirty="0" smtClean="0">
              <a:solidFill>
                <a:schemeClr val="tx1"/>
              </a:solidFill>
              <a:latin typeface="+mn-lt"/>
              <a:ea typeface="+mn-ea"/>
              <a:cs typeface="+mn-cs"/>
            </a:endParaRPr>
          </a:p>
          <a:p>
            <a:pPr marL="171450" lvl="0" indent="-171450">
              <a:lnSpc>
                <a:spcPct val="110000"/>
              </a:lnSpc>
              <a:buFont typeface="Wingdings" charset="2"/>
              <a:buNone/>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r>
              <a:rPr lang="ru-RU" sz="1200" kern="1200" dirty="0" smtClean="0">
                <a:solidFill>
                  <a:schemeClr val="tx1"/>
                </a:solidFill>
                <a:latin typeface="+mn-lt"/>
                <a:ea typeface="+mn-ea"/>
                <a:cs typeface="+mn-cs"/>
              </a:rPr>
              <a:t>Тревога склонна из мухи делать слона, а когда наступают настоящие трудности, мозг теряет способность решать проблемы.  Как и все остальное, тревога может стать привычкой, но, к счастью, как и другие привычки, ее можно сломать.  </a:t>
            </a:r>
            <a:r>
              <a:rPr lang="ru-RU" sz="1200" b="1" kern="1200" dirty="0" smtClean="0">
                <a:solidFill>
                  <a:schemeClr val="tx1"/>
                </a:solidFill>
                <a:latin typeface="+mn-lt"/>
                <a:ea typeface="+mn-ea"/>
                <a:cs typeface="+mn-cs"/>
              </a:rPr>
              <a:t>Иисус говорил: «Кто из вас, заботясь, может прибавить себе росту хотя на один локоть?»</a:t>
            </a:r>
            <a:r>
              <a:rPr lang="ru-RU" sz="1200" kern="1200" baseline="3000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(Мф.6:27)</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 правде говоря, Библия не только говорит о бесполезности тревоги, но предлагает и решение: «Не заботьтесь ни о чем, но всегда в молитве и прошении с благодарением открывайте свои желания пред Богом... и мир Божий, который превыше всякого ума, соблюдет сердца ваши и помышления ваши во Христе Иисусе» (Фил. 4:6-7).</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Решение перестать беспокоиться без причины является именно решением, его надо выполнять.  Библия говорит нам, что чувство тревоги надо заменить благодарностью и выражением доверия Богу.  Нам предложено отдать свои заботы в руки Божьи, потому что Он Сам обещает научить нас доверять, а не беспокоиться.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Иисус говорит: «Придите ко Мне все </a:t>
            </a:r>
            <a:r>
              <a:rPr lang="ru-RU" sz="1200" kern="1200" dirty="0" err="1" smtClean="0">
                <a:solidFill>
                  <a:schemeClr val="tx1"/>
                </a:solidFill>
                <a:latin typeface="+mn-lt"/>
                <a:ea typeface="+mn-ea"/>
                <a:cs typeface="+mn-cs"/>
              </a:rPr>
              <a:t>труждающиеся</a:t>
            </a:r>
            <a:r>
              <a:rPr lang="ru-RU" sz="1200" kern="1200" dirty="0" smtClean="0">
                <a:solidFill>
                  <a:schemeClr val="tx1"/>
                </a:solidFill>
                <a:latin typeface="+mn-lt"/>
                <a:ea typeface="+mn-ea"/>
                <a:cs typeface="+mn-cs"/>
              </a:rPr>
              <a:t> и обремененные, и Я успокою вас»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11:28).  Бог-Творец приглашает тебя придти к нему со своей беспомощностью, заботами и проблемами.  У Него есть план, и Он укрепит тебя и даст тебе мир, даже в разгар трудностей!  Доверие помогает «охладить» перевозбужденные области головного мозга, отвечающие за тревогу, беспокойство, негативное мышление и страх.  (Это </a:t>
            </a:r>
            <a:r>
              <a:rPr lang="ru-RU" sz="1200" kern="1200" dirty="0" err="1" smtClean="0">
                <a:solidFill>
                  <a:schemeClr val="tx1"/>
                </a:solidFill>
                <a:latin typeface="+mn-lt"/>
                <a:ea typeface="+mn-ea"/>
                <a:cs typeface="+mn-cs"/>
              </a:rPr>
              <a:t>лимбическая</a:t>
            </a:r>
            <a:r>
              <a:rPr lang="ru-RU" sz="1200" kern="1200" dirty="0" smtClean="0">
                <a:solidFill>
                  <a:schemeClr val="tx1"/>
                </a:solidFill>
                <a:latin typeface="+mn-lt"/>
                <a:ea typeface="+mn-ea"/>
                <a:cs typeface="+mn-cs"/>
              </a:rPr>
              <a:t> система, поясная извилина и базальные ядра).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Иногда кажется, что обладая внешними преимуществами, такими как деньги, красота, друзья, таланты или власть, мы будем счастливы и свободны от тревог.  Вы согласны с этим утверждением?  Люди могут обладать всеми возможными привилегиями и все равно испытывать чувство тревоги.  Но вы </a:t>
            </a:r>
            <a:r>
              <a:rPr lang="ru-RU" sz="1200" i="1" kern="1200" dirty="0" smtClean="0">
                <a:solidFill>
                  <a:schemeClr val="tx1"/>
                </a:solidFill>
                <a:latin typeface="+mn-lt"/>
                <a:ea typeface="+mn-ea"/>
                <a:cs typeface="+mn-cs"/>
              </a:rPr>
              <a:t>можете</a:t>
            </a:r>
            <a:r>
              <a:rPr lang="ru-RU" sz="1200" kern="1200" dirty="0" smtClean="0">
                <a:solidFill>
                  <a:schemeClr val="tx1"/>
                </a:solidFill>
                <a:latin typeface="+mn-lt"/>
                <a:ea typeface="+mn-ea"/>
                <a:cs typeface="+mn-cs"/>
              </a:rPr>
              <a:t> избавиться от тревоги и научиться доверять Богу.</a:t>
            </a:r>
          </a:p>
          <a:p>
            <a:pPr>
              <a:lnSpc>
                <a:spcPct val="110000"/>
              </a:lnSpc>
            </a:pPr>
            <a:endParaRPr lang="ru-RU" kern="1200" dirty="0" smtClean="0">
              <a:solidFill>
                <a:schemeClr val="tx1"/>
              </a:solidFill>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lvl="0"/>
            <a:r>
              <a:rPr lang="ru-RU" sz="1200" b="1" kern="1200" dirty="0" smtClean="0">
                <a:solidFill>
                  <a:schemeClr val="tx1"/>
                </a:solidFill>
                <a:latin typeface="+mn-lt"/>
                <a:ea typeface="+mn-ea"/>
                <a:cs typeface="+mn-cs"/>
              </a:rPr>
              <a:t>Никакой жалости к себе</a:t>
            </a:r>
          </a:p>
          <a:p>
            <a:pPr lvl="0"/>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Праздники</a:t>
            </a:r>
            <a:r>
              <a:rPr lang="ru-RU" sz="1200" kern="1200" dirty="0" smtClean="0">
                <a:solidFill>
                  <a:schemeClr val="tx1"/>
                </a:solidFill>
                <a:latin typeface="+mn-lt"/>
                <a:ea typeface="+mn-ea"/>
                <a:cs typeface="+mn-cs"/>
              </a:rPr>
              <a:t> жалости к себе – это как вторичная обработка, когда одни и те же неудачи переживаются снова и снова.  Кормиться неудачами, своими или чужими, значит делать то же, только в большем объеме.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Элизабет </a:t>
            </a:r>
            <a:r>
              <a:rPr lang="ru-RU" sz="1200" kern="1200" dirty="0" err="1" smtClean="0">
                <a:solidFill>
                  <a:schemeClr val="tx1"/>
                </a:solidFill>
                <a:latin typeface="+mn-lt"/>
                <a:ea typeface="+mn-ea"/>
                <a:cs typeface="+mn-cs"/>
              </a:rPr>
              <a:t>Эллиот</a:t>
            </a:r>
            <a:r>
              <a:rPr lang="ru-RU" sz="1200" kern="1200" dirty="0" smtClean="0">
                <a:solidFill>
                  <a:schemeClr val="tx1"/>
                </a:solidFill>
                <a:latin typeface="+mn-lt"/>
                <a:ea typeface="+mn-ea"/>
                <a:cs typeface="+mn-cs"/>
              </a:rPr>
              <a:t>, молодая вдова, муж-миссионер которой погиб от рук коренного населения, с которым он работал, говорила: «Жалость к себе – это смерть без надежды на воскресение, выгребная яма, откуда никто не может вытащить, потому что человек сам в нее залез».  </a:t>
            </a:r>
            <a:r>
              <a:rPr lang="ru-RU" sz="1200" b="1" kern="1200" dirty="0" smtClean="0">
                <a:solidFill>
                  <a:schemeClr val="tx1"/>
                </a:solidFill>
                <a:latin typeface="+mn-lt"/>
                <a:ea typeface="+mn-ea"/>
                <a:cs typeface="+mn-cs"/>
              </a:rPr>
              <a:t>Жалость к себе называют «получением удовольствия от упоения собственными печалями и несчастьями».</a:t>
            </a:r>
            <a:r>
              <a:rPr lang="ru-RU" sz="1200" kern="1200" baseline="30000" dirty="0" smtClean="0">
                <a:solidFill>
                  <a:schemeClr val="tx1"/>
                </a:solidFill>
                <a:latin typeface="+mn-lt"/>
                <a:ea typeface="+mn-ea"/>
                <a:cs typeface="+mn-cs"/>
              </a:rPr>
              <a:t>27</a:t>
            </a:r>
            <a:r>
              <a:rPr lang="ru-RU" sz="1200" kern="1200" dirty="0" smtClean="0">
                <a:solidFill>
                  <a:schemeClr val="tx1"/>
                </a:solidFill>
                <a:latin typeface="+mn-lt"/>
                <a:ea typeface="+mn-ea"/>
                <a:cs typeface="+mn-cs"/>
              </a:rPr>
              <a:t>  Ей очень легко поддаться,  но в то же время она является одним из наиболее </a:t>
            </a:r>
            <a:r>
              <a:rPr lang="ru-RU" sz="1200" kern="1200" dirty="0" err="1" smtClean="0">
                <a:solidFill>
                  <a:schemeClr val="tx1"/>
                </a:solidFill>
                <a:latin typeface="+mn-lt"/>
                <a:ea typeface="+mn-ea"/>
                <a:cs typeface="+mn-cs"/>
              </a:rPr>
              <a:t>саморазрушительных</a:t>
            </a:r>
            <a:r>
              <a:rPr lang="ru-RU" sz="1200" kern="1200" dirty="0" smtClean="0">
                <a:solidFill>
                  <a:schemeClr val="tx1"/>
                </a:solidFill>
                <a:latin typeface="+mn-lt"/>
                <a:ea typeface="+mn-ea"/>
                <a:cs typeface="+mn-cs"/>
              </a:rPr>
              <a:t> занятий человека.  В жалости к себе нет ни надежды, ни плана, ни цели, ни обетования.  Она затуманивает наше зрение и является подделкой истинной печали и горя, которые способны принести ценные плоды.</a:t>
            </a:r>
          </a:p>
          <a:p>
            <a:r>
              <a:rPr lang="ru-RU" sz="1200" kern="1200" dirty="0" smtClean="0">
                <a:solidFill>
                  <a:schemeClr val="tx1"/>
                </a:solidFill>
                <a:latin typeface="+mn-lt"/>
                <a:ea typeface="+mn-ea"/>
                <a:cs typeface="+mn-cs"/>
              </a:rPr>
              <a:t>Глупо думать, что наш жизненный путь ежедневно будет усыпан лепестками роз, что на нем не будет шипов и печали.  Это похоже на табличку с надписью на столе одного руководителя: «Ты улыбаешься, потому что не понимаешь, в какой ситуации оказался».  </a:t>
            </a:r>
            <a:r>
              <a:rPr lang="ru-RU" sz="1200" kern="1200" dirty="0" err="1" smtClean="0">
                <a:solidFill>
                  <a:schemeClr val="tx1"/>
                </a:solidFill>
                <a:latin typeface="+mn-lt"/>
                <a:ea typeface="+mn-ea"/>
                <a:cs typeface="+mn-cs"/>
              </a:rPr>
              <a:t>Нейробиолог</a:t>
            </a:r>
            <a:r>
              <a:rPr lang="ru-RU" sz="1200" kern="1200" dirty="0" smtClean="0">
                <a:solidFill>
                  <a:schemeClr val="tx1"/>
                </a:solidFill>
                <a:latin typeface="+mn-lt"/>
                <a:ea typeface="+mn-ea"/>
                <a:cs typeface="+mn-cs"/>
              </a:rPr>
              <a:t> Джон </a:t>
            </a:r>
            <a:r>
              <a:rPr lang="ru-RU" sz="1200" kern="1200" dirty="0" err="1" smtClean="0">
                <a:solidFill>
                  <a:schemeClr val="tx1"/>
                </a:solidFill>
                <a:latin typeface="+mn-lt"/>
                <a:ea typeface="+mn-ea"/>
                <a:cs typeface="+mn-cs"/>
              </a:rPr>
              <a:t>Райли</a:t>
            </a:r>
            <a:r>
              <a:rPr lang="ru-RU" sz="1200" kern="1200" dirty="0" smtClean="0">
                <a:solidFill>
                  <a:schemeClr val="tx1"/>
                </a:solidFill>
                <a:latin typeface="+mn-lt"/>
                <a:ea typeface="+mn-ea"/>
                <a:cs typeface="+mn-cs"/>
              </a:rPr>
              <a:t> размышляет над тем, как заставить горе производить необходимые перемены: «Печаль выбивает нас из наезженной колеи, чтобы мы могли собраться с силами и сделать переоценку.  Она даже может причинить достаточно боли, чтобы мотивировать нас к переменам».</a:t>
            </a:r>
            <a:r>
              <a:rPr lang="ru-RU" sz="1200" kern="1200" baseline="30000" dirty="0" smtClean="0">
                <a:solidFill>
                  <a:schemeClr val="tx1"/>
                </a:solidFill>
                <a:latin typeface="+mn-lt"/>
                <a:ea typeface="+mn-ea"/>
                <a:cs typeface="+mn-cs"/>
              </a:rPr>
              <a:t>28</a:t>
            </a:r>
            <a:endParaRPr lang="ru-RU" sz="1200" kern="1200" dirty="0" smtClean="0">
              <a:solidFill>
                <a:schemeClr val="tx1"/>
              </a:solidFill>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943600"/>
          </a:xfrm>
        </p:spPr>
        <p:txBody>
          <a:bodyPr>
            <a:noAutofit/>
          </a:bodyPr>
          <a:lstStyle/>
          <a:p>
            <a:r>
              <a:rPr lang="ru-RU" sz="1200" b="1" kern="1200" dirty="0" smtClean="0">
                <a:solidFill>
                  <a:schemeClr val="tx1"/>
                </a:solidFill>
                <a:latin typeface="+mn-lt"/>
                <a:ea typeface="+mn-ea"/>
                <a:cs typeface="+mn-cs"/>
              </a:rPr>
              <a:t>Горе может вызвать чувство оцепенения, которое в этом случае окажется «благом, средством адаптации в случае трагической потери, или  передышкой перед новым этапом жизни или глобальными переменами»</a:t>
            </a:r>
            <a:r>
              <a:rPr lang="ru-RU" sz="1200" kern="1200" baseline="30000" dirty="0" smtClean="0">
                <a:solidFill>
                  <a:schemeClr val="tx1"/>
                </a:solidFill>
                <a:latin typeface="+mn-lt"/>
                <a:ea typeface="+mn-ea"/>
                <a:cs typeface="+mn-cs"/>
              </a:rPr>
              <a:t>.29</a:t>
            </a:r>
            <a:r>
              <a:rPr lang="ru-RU" sz="1200" kern="1200" dirty="0" smtClean="0">
                <a:solidFill>
                  <a:schemeClr val="tx1"/>
                </a:solidFill>
                <a:latin typeface="+mn-lt"/>
                <a:ea typeface="+mn-ea"/>
                <a:cs typeface="+mn-cs"/>
              </a:rPr>
              <a:t>  Но затянувшаяся печаль приводит к </a:t>
            </a:r>
            <a:r>
              <a:rPr lang="ru-RU" sz="1200" kern="1200" dirty="0" err="1" smtClean="0">
                <a:solidFill>
                  <a:schemeClr val="tx1"/>
                </a:solidFill>
                <a:latin typeface="+mn-lt"/>
                <a:ea typeface="+mn-ea"/>
                <a:cs typeface="+mn-cs"/>
              </a:rPr>
              <a:t>гиперстимуляции</a:t>
            </a:r>
            <a:r>
              <a:rPr lang="ru-RU" sz="1200" kern="1200" dirty="0" smtClean="0">
                <a:solidFill>
                  <a:schemeClr val="tx1"/>
                </a:solidFill>
                <a:latin typeface="+mn-lt"/>
                <a:ea typeface="+mn-ea"/>
                <a:cs typeface="+mn-cs"/>
              </a:rPr>
              <a:t> той части мозга, которая отвечает за страх, а также передней части правого полушария.  В результате у человека может развиться депрессия, чувство тревоги и неспособность адаптироваться к новой информации и конструктивно решать проблемы.  Согласно </a:t>
            </a:r>
            <a:r>
              <a:rPr lang="ru-RU" sz="1200" kern="1200" dirty="0" err="1" smtClean="0">
                <a:solidFill>
                  <a:schemeClr val="tx1"/>
                </a:solidFill>
                <a:latin typeface="+mn-lt"/>
                <a:ea typeface="+mn-ea"/>
                <a:cs typeface="+mn-cs"/>
              </a:rPr>
              <a:t>Райти</a:t>
            </a:r>
            <a:r>
              <a:rPr lang="ru-RU" sz="1200" kern="1200" dirty="0" smtClean="0">
                <a:solidFill>
                  <a:schemeClr val="tx1"/>
                </a:solidFill>
                <a:latin typeface="+mn-lt"/>
                <a:ea typeface="+mn-ea"/>
                <a:cs typeface="+mn-cs"/>
              </a:rPr>
              <a:t>, «депрессия меньше, чем какое-либо другое психическое заболевание, зависит от генетики, но в большей мере зависит от факторов окружающей среды».</a:t>
            </a:r>
            <a:r>
              <a:rPr lang="ru-RU" sz="1200" kern="1200" baseline="30000" dirty="0" smtClean="0">
                <a:solidFill>
                  <a:schemeClr val="tx1"/>
                </a:solidFill>
                <a:latin typeface="+mn-lt"/>
                <a:ea typeface="+mn-ea"/>
                <a:cs typeface="+mn-cs"/>
              </a:rPr>
              <a:t>30</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Как можно построить воображаемый забор вокруг чувства уныния, чтобы оно не переросло в депрессию?  Во-первых, научитесь распознавать и немедленно отвергать чувство жалости к себе.  Жалость к себе может стать злейшим врагом, если мы ей поддадимся.   Но когда вас постигают горе и печаль, помните, что позитивное отношение к жизненным невзгодам может превратить самую трагичную ситуацию в ценный опыт.  Во-вторых, когда вас постигает  трудность или вы совершаете ошибку, не сдавайтесь, а поднимайтесь и действуйте!  </a:t>
            </a:r>
            <a:r>
              <a:rPr lang="ru-RU" sz="1200" kern="1200" dirty="0" err="1" smtClean="0">
                <a:solidFill>
                  <a:schemeClr val="tx1"/>
                </a:solidFill>
                <a:latin typeface="+mn-lt"/>
                <a:ea typeface="+mn-ea"/>
                <a:cs typeface="+mn-cs"/>
              </a:rPr>
              <a:t>Элберт</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Хаббард</a:t>
            </a:r>
            <a:r>
              <a:rPr lang="ru-RU" sz="1200" kern="1200" dirty="0" smtClean="0">
                <a:solidFill>
                  <a:schemeClr val="tx1"/>
                </a:solidFill>
                <a:latin typeface="+mn-lt"/>
                <a:ea typeface="+mn-ea"/>
                <a:cs typeface="+mn-cs"/>
              </a:rPr>
              <a:t> писал: «Лекарством от горя является движение».  Ходьба, работа в саду или любая другая физическая активность помогают переосмыслить ситуацию и «уменьшить обороты» перевозбужденной правой лобной части коры головного мозга, которая отвечает за чувство тревоги.</a:t>
            </a:r>
            <a:r>
              <a:rPr lang="ru-RU" sz="1200" kern="1200" baseline="30000" dirty="0" smtClean="0">
                <a:solidFill>
                  <a:schemeClr val="tx1"/>
                </a:solidFill>
                <a:latin typeface="+mn-lt"/>
                <a:ea typeface="+mn-ea"/>
                <a:cs typeface="+mn-cs"/>
              </a:rPr>
              <a:t>31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Перевозбужденное правое полушарие отвечает за чувство печали, а левое полушарие  - за позитивный настрой.  «Радость и печаль – это отдельные функции, которые представляют разные виды активности двух полушарий головного мозга».</a:t>
            </a:r>
            <a:r>
              <a:rPr lang="ru-RU" sz="1200" kern="1200" baseline="30000" dirty="0" smtClean="0">
                <a:solidFill>
                  <a:schemeClr val="tx1"/>
                </a:solidFill>
                <a:latin typeface="+mn-lt"/>
                <a:ea typeface="+mn-ea"/>
                <a:cs typeface="+mn-cs"/>
              </a:rPr>
              <a:t>33</a:t>
            </a:r>
            <a:r>
              <a:rPr lang="ru-RU" sz="1200" kern="1200" dirty="0" smtClean="0">
                <a:solidFill>
                  <a:schemeClr val="tx1"/>
                </a:solidFill>
                <a:latin typeface="+mn-lt"/>
                <a:ea typeface="+mn-ea"/>
                <a:cs typeface="+mn-cs"/>
              </a:rPr>
              <a:t>  Писание советует нам осознанно думать о том, что только истинно, что честно, что справедливо, что чисто, что любезно, что достославно, что только добродетель и похвала (Фил. 4:8).  Таким образом мы способствуем исцелению уставшей психики и помогаем сбалансировать неравномерную работу двух полушарий головного мозга.</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r>
              <a:rPr lang="ru-RU" sz="1200" kern="1200" dirty="0" smtClean="0">
                <a:solidFill>
                  <a:schemeClr val="tx1"/>
                </a:solidFill>
                <a:latin typeface="+mn-lt"/>
                <a:ea typeface="+mn-ea"/>
                <a:cs typeface="+mn-cs"/>
              </a:rPr>
              <a:t>Исследования показывают, что простая перемена выражения лица, смена хмурого взгляда на улыбку, значительно влияет на настроение и изменяет химические процессы в мозге.</a:t>
            </a:r>
            <a:r>
              <a:rPr lang="ru-RU" sz="1200" kern="1200" baseline="30000" dirty="0" smtClean="0">
                <a:solidFill>
                  <a:schemeClr val="tx1"/>
                </a:solidFill>
                <a:latin typeface="+mn-lt"/>
                <a:ea typeface="+mn-ea"/>
                <a:cs typeface="+mn-cs"/>
              </a:rPr>
              <a:t>33</a:t>
            </a:r>
            <a:r>
              <a:rPr lang="ru-RU" sz="1200" kern="1200" dirty="0" smtClean="0">
                <a:solidFill>
                  <a:schemeClr val="tx1"/>
                </a:solidFill>
                <a:latin typeface="+mn-lt"/>
                <a:ea typeface="+mn-ea"/>
                <a:cs typeface="+mn-cs"/>
              </a:rPr>
              <a:t>  Даже простое умиротворение разума через погружение в мыслительный процесс может полностью изменить некоторые негативные последствия стресса.</a:t>
            </a:r>
            <a:r>
              <a:rPr lang="ru-RU" sz="1200" kern="1200" baseline="30000" dirty="0" smtClean="0">
                <a:solidFill>
                  <a:schemeClr val="tx1"/>
                </a:solidFill>
                <a:latin typeface="+mn-lt"/>
                <a:ea typeface="+mn-ea"/>
                <a:cs typeface="+mn-cs"/>
              </a:rPr>
              <a:t>34</a:t>
            </a:r>
            <a:r>
              <a:rPr lang="ru-RU" sz="1200" kern="1200" dirty="0" smtClean="0">
                <a:solidFill>
                  <a:schemeClr val="tx1"/>
                </a:solidFill>
                <a:latin typeface="+mn-lt"/>
                <a:ea typeface="+mn-ea"/>
                <a:cs typeface="+mn-cs"/>
              </a:rPr>
              <a:t>  Библия говорит следующее: «Размышлял о путях моих и обращал стопы мои к откровениям Твоим»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118:59).</a:t>
            </a:r>
            <a:r>
              <a:rPr lang="ru-RU" sz="1200" kern="1200" baseline="300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В другом месте сказано: «Обдумай стезю для ноги твоей, и все пути твои да будут тверды» (Пр.4:26).  (Другой перевод говорит «Наблюдай за своим поведением...»).  Учитесь наблюдать за своим поведением и осознанно избегать негативных мыслей.</a:t>
            </a:r>
          </a:p>
          <a:p>
            <a:r>
              <a:rPr lang="ru-RU" sz="1200" kern="1200" dirty="0" smtClean="0">
                <a:solidFill>
                  <a:schemeClr val="tx1"/>
                </a:solidFill>
                <a:latin typeface="+mn-lt"/>
                <a:ea typeface="+mn-ea"/>
                <a:cs typeface="+mn-cs"/>
              </a:rPr>
              <a:t>Насколько возможно, избегайте места, людей и занятия, вызывающие депрессию.  Уставившись в телевизор для просмотра фильма со сценами насилия, вы лишь усугубляете общее чувство безнадежности и стресса.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Просмотр и чтение травматических, жестоких, депрессивных, аморальных и бесполезных программ и материалов не приносят пользу ни психике, ни нравственности.  Направьте свою энергию на помощь нуждающимся.  Это поможет предотвратить депрессию и поднимет вашу самооценку.  Концентрируйтесь на том, что способствует обновлению, релаксации, здоровью, что нравственно и что благотворно влияет на психику.</a:t>
            </a: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Мы можем осознанно культивировать чувство благодарности, оптимизм, усердие и устойчивость в стрессовых ситуациях. Эти качества характера способствуют лучшему физическому и психическому здоровью.</a:t>
            </a:r>
            <a:r>
              <a:rPr lang="ru-RU" sz="1200" kern="1200" baseline="30000" dirty="0" smtClean="0">
                <a:solidFill>
                  <a:schemeClr val="tx1"/>
                </a:solidFill>
                <a:latin typeface="+mn-lt"/>
                <a:ea typeface="+mn-ea"/>
                <a:cs typeface="+mn-cs"/>
              </a:rPr>
              <a:t>37</a:t>
            </a:r>
            <a:r>
              <a:rPr lang="ru-RU" sz="1200" kern="1200" dirty="0" smtClean="0">
                <a:solidFill>
                  <a:schemeClr val="tx1"/>
                </a:solidFill>
                <a:latin typeface="+mn-lt"/>
                <a:ea typeface="+mn-ea"/>
                <a:cs typeface="+mn-cs"/>
              </a:rPr>
              <a:t>  Каждый человек отвечает за свой выбор, включая отношение к людям, ситуациям и жизненным трудностям.  Обвинение других в своих неудачах никогда не приводит к развитию и изменению характера.  Признание своей ответственности освобождает нас и побуждает к </a:t>
            </a:r>
            <a:r>
              <a:rPr lang="ru-RU" sz="1200" i="1" kern="1200" dirty="0" smtClean="0">
                <a:solidFill>
                  <a:schemeClr val="tx1"/>
                </a:solidFill>
                <a:latin typeface="+mn-lt"/>
                <a:ea typeface="+mn-ea"/>
                <a:cs typeface="+mn-cs"/>
              </a:rPr>
              <a:t>действию</a:t>
            </a:r>
            <a:r>
              <a:rPr lang="ru-RU" sz="1200" kern="1200" dirty="0" smtClean="0">
                <a:solidFill>
                  <a:schemeClr val="tx1"/>
                </a:solidFill>
                <a:latin typeface="+mn-lt"/>
                <a:ea typeface="+mn-ea"/>
                <a:cs typeface="+mn-cs"/>
              </a:rPr>
              <a:t>, а не </a:t>
            </a:r>
            <a:r>
              <a:rPr lang="ru-RU" sz="1200" i="1" kern="1200" dirty="0" smtClean="0">
                <a:solidFill>
                  <a:schemeClr val="tx1"/>
                </a:solidFill>
                <a:latin typeface="+mn-lt"/>
                <a:ea typeface="+mn-ea"/>
                <a:cs typeface="+mn-cs"/>
              </a:rPr>
              <a:t>реагированию на действия</a:t>
            </a:r>
            <a:r>
              <a:rPr lang="ru-RU" sz="1200" kern="1200" dirty="0" smtClean="0">
                <a:solidFill>
                  <a:schemeClr val="tx1"/>
                </a:solidFill>
                <a:latin typeface="+mn-lt"/>
                <a:ea typeface="+mn-ea"/>
                <a:cs typeface="+mn-cs"/>
              </a:rPr>
              <a:t>.   </a:t>
            </a: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РАДУЙТЕСЬ ЖИЗНИ</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жизни так много хорошего.  У вас есть сила духа и ресурсы под рукой, о которых вы, возможно, и не знали до знакомства с этими главами.  Все мы разные, поэтому не стоит сравнивать себя с другими людьми.  </a:t>
            </a:r>
            <a:r>
              <a:rPr lang="ru-RU" sz="1200" b="1" kern="1200" dirty="0" smtClean="0">
                <a:solidFill>
                  <a:schemeClr val="tx1"/>
                </a:solidFill>
                <a:latin typeface="+mn-lt"/>
                <a:ea typeface="+mn-ea"/>
                <a:cs typeface="+mn-cs"/>
              </a:rPr>
              <a:t>Вы уникальны, и у Бога есть уникальный план для вашей жизни.  Начинайте работать с тем, что у вас есть, с ресурсами, которые сможете найти</a:t>
            </a:r>
            <a:r>
              <a:rPr lang="ru-RU" sz="1200" b="1" kern="1200" baseline="0" dirty="0" smtClean="0">
                <a:solidFill>
                  <a:schemeClr val="tx1"/>
                </a:solidFill>
                <a:latin typeface="+mn-lt"/>
                <a:ea typeface="+mn-ea"/>
                <a:cs typeface="+mn-cs"/>
              </a:rPr>
              <a:t> использовать, и в</a:t>
            </a:r>
            <a:r>
              <a:rPr lang="ru-RU" sz="1200" b="1" kern="1200" dirty="0" smtClean="0">
                <a:solidFill>
                  <a:schemeClr val="tx1"/>
                </a:solidFill>
                <a:latin typeface="+mn-lt"/>
                <a:ea typeface="+mn-ea"/>
                <a:cs typeface="+mn-cs"/>
              </a:rPr>
              <a:t>ы и не заметите, как начнете расти и развиваться.</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ru-RU" b="1" kern="1200" dirty="0" smtClean="0">
              <a:solidFill>
                <a:schemeClr val="tx1"/>
              </a:solidFill>
            </a:endParaRPr>
          </a:p>
          <a:p>
            <a:r>
              <a:rPr lang="ru-RU" sz="1200" b="1" kern="1200" dirty="0" smtClean="0">
                <a:solidFill>
                  <a:schemeClr val="tx1"/>
                </a:solidFill>
                <a:latin typeface="+mn-lt"/>
                <a:ea typeface="+mn-ea"/>
                <a:cs typeface="+mn-cs"/>
              </a:rPr>
              <a:t>Важно фокусироваться как на краткосрочных, так и на долгосрочных целях</a:t>
            </a:r>
            <a:r>
              <a:rPr lang="ru-RU" sz="1200" kern="1200" dirty="0" smtClean="0">
                <a:solidFill>
                  <a:schemeClr val="tx1"/>
                </a:solidFill>
                <a:latin typeface="+mn-lt"/>
                <a:ea typeface="+mn-ea"/>
                <a:cs typeface="+mn-cs"/>
              </a:rPr>
              <a:t>.  Например, очень тучный человек может поставить перед собой цель проходить 10 миль (16 км) в день и похудеть на 200 фунтов (90 кг).  Это нереалистичный подход к достижению великолепной цели.  Лучше сказать: «Я буду 30 минут в день посвящать ходьбе и постараюсь похудеть на 10 фунтов».  Долгосрочная цель может показаться удручающей и невыполнимой.  Как говорит поговорка: «Мало-помалу птичка гнездо свила».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Составьте план и «прогоняйте» его мысленно.  Это может помочь вам делать правильный выбор.  Представляйте себе, чем будете заниматься весь день, и как будете выбирать то, что полезно для вас.  Верьте, что Бог будет с вами в течение всего дня и поможет вам приоритетно строить свое расписание и использовать данные Им таланты.</a:t>
            </a:r>
          </a:p>
          <a:p>
            <a:pPr marL="0" marR="0" indent="0" algn="l" defTabSz="914400" rtl="0" eaLnBrk="1" fontAlgn="auto" latinLnBrk="0" hangingPunct="1">
              <a:lnSpc>
                <a:spcPct val="120000"/>
              </a:lnSpc>
              <a:spcBef>
                <a:spcPts val="0"/>
              </a:spcBef>
              <a:spcAft>
                <a:spcPts val="0"/>
              </a:spcAft>
              <a:buClrTx/>
              <a:buSzTx/>
              <a:buFontTx/>
              <a:buNone/>
              <a:tabLst/>
              <a:defRPr/>
            </a:pPr>
            <a:endParaRPr lang="ru-RU" b="1" kern="1200" dirty="0" smtClean="0">
              <a:solidFill>
                <a:schemeClr val="tx1"/>
              </a:solidFill>
            </a:endParaRPr>
          </a:p>
          <a:p>
            <a:pPr marL="0" marR="0" indent="0" algn="l" defTabSz="914400" rtl="0" eaLnBrk="1" fontAlgn="auto" latinLnBrk="0" hangingPunct="1">
              <a:lnSpc>
                <a:spcPct val="120000"/>
              </a:lnSpc>
              <a:spcBef>
                <a:spcPts val="0"/>
              </a:spcBef>
              <a:spcAft>
                <a:spcPts val="0"/>
              </a:spcAft>
              <a:buClrTx/>
              <a:buSzTx/>
              <a:buFontTx/>
              <a:buNone/>
              <a:tabLst/>
              <a:defRPr/>
            </a:pPr>
            <a:endParaRPr lang="ru-RU" b="1" kern="1200" dirty="0" smtClean="0">
              <a:solidFill>
                <a:schemeClr val="tx1"/>
              </a:solidFill>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762000" y="2971800"/>
            <a:ext cx="5257800" cy="5486400"/>
          </a:xfrm>
        </p:spPr>
        <p:txBody>
          <a:bodyPr>
            <a:normAutofit/>
          </a:bodyPr>
          <a:lstStyle/>
          <a:p>
            <a:pPr>
              <a:lnSpc>
                <a:spcPct val="110000"/>
              </a:lnSpc>
            </a:pPr>
            <a:r>
              <a:rPr lang="ru-RU" b="1" i="0" dirty="0" smtClean="0"/>
              <a:t>Вступление</a:t>
            </a:r>
          </a:p>
          <a:p>
            <a:r>
              <a:rPr lang="ru-RU" sz="1200" kern="1200" dirty="0" smtClean="0">
                <a:solidFill>
                  <a:schemeClr val="tx1"/>
                </a:solidFill>
                <a:latin typeface="+mn-lt"/>
                <a:ea typeface="+mn-ea"/>
                <a:cs typeface="+mn-cs"/>
              </a:rPr>
              <a:t>Зима 1944 г. Шла Вторая мировая война.  В </a:t>
            </a:r>
            <a:r>
              <a:rPr lang="ru-RU" sz="1200" kern="1200" dirty="0" err="1" smtClean="0">
                <a:solidFill>
                  <a:schemeClr val="tx1"/>
                </a:solidFill>
                <a:latin typeface="+mn-lt"/>
                <a:ea typeface="+mn-ea"/>
                <a:cs typeface="+mn-cs"/>
              </a:rPr>
              <a:t>Аушвице</a:t>
            </a:r>
            <a:r>
              <a:rPr lang="ru-RU" sz="1200" kern="1200" dirty="0" smtClean="0">
                <a:solidFill>
                  <a:schemeClr val="tx1"/>
                </a:solidFill>
                <a:latin typeface="+mn-lt"/>
                <a:ea typeface="+mn-ea"/>
                <a:cs typeface="+mn-cs"/>
              </a:rPr>
              <a:t>, концлагере для евреев и других неугодных фашистам людей, был узником Виктор </a:t>
            </a:r>
            <a:r>
              <a:rPr lang="ru-RU" sz="1200" kern="1200" dirty="0" err="1" smtClean="0">
                <a:solidFill>
                  <a:schemeClr val="tx1"/>
                </a:solidFill>
                <a:latin typeface="+mn-lt"/>
                <a:ea typeface="+mn-ea"/>
                <a:cs typeface="+mn-cs"/>
              </a:rPr>
              <a:t>Франкл</a:t>
            </a:r>
            <a:r>
              <a:rPr lang="ru-RU" sz="1200" kern="1200" dirty="0" smtClean="0">
                <a:solidFill>
                  <a:schemeClr val="tx1"/>
                </a:solidFill>
                <a:latin typeface="+mn-lt"/>
                <a:ea typeface="+mn-ea"/>
                <a:cs typeface="+mn-cs"/>
              </a:rPr>
              <a:t>.  Он был иудеем по национальности и врачом по профессии.  </a:t>
            </a:r>
            <a:r>
              <a:rPr lang="ru-RU" sz="1200" kern="1200" dirty="0" err="1" smtClean="0">
                <a:solidFill>
                  <a:schemeClr val="tx1"/>
                </a:solidFill>
                <a:latin typeface="+mn-lt"/>
                <a:ea typeface="+mn-ea"/>
                <a:cs typeface="+mn-cs"/>
              </a:rPr>
              <a:t>Франкл</a:t>
            </a:r>
            <a:r>
              <a:rPr lang="ru-RU" sz="1200" kern="1200" dirty="0" smtClean="0">
                <a:solidFill>
                  <a:schemeClr val="tx1"/>
                </a:solidFill>
                <a:latin typeface="+mn-lt"/>
                <a:ea typeface="+mn-ea"/>
                <a:cs typeface="+mn-cs"/>
              </a:rPr>
              <a:t> описывал влияние разочарования и потери надежды на заключенных.  В частности, он говорил, что в декабре «узники жили наивной надеждой, что вернутся домой к Рождеству.  Но время шло, а хороших новостей все не было.  Потеря надежды привела к отчаянию.  Это оказало ужасное влияние на людей.  Они теряли бодрость духа, и многие из них умерли».</a:t>
            </a:r>
            <a:r>
              <a:rPr lang="ru-RU" sz="1200" kern="1200" baseline="30000" dirty="0" smtClean="0">
                <a:solidFill>
                  <a:schemeClr val="tx1"/>
                </a:solidFill>
                <a:latin typeface="+mn-lt"/>
                <a:ea typeface="+mn-ea"/>
                <a:cs typeface="+mn-cs"/>
              </a:rPr>
              <a:t>1</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Наука подтверждает взаимосвязь между настроением и развитием болезни: «Отношение к ситуации, социальные контакты и здоровое питание являются неразделимыми и важными элементами хорошего психического и физического здоровья.  Эти факторы влияют на иммунную систему человека и на то, как он о себе заботится».</a:t>
            </a:r>
            <a:r>
              <a:rPr lang="ru-RU" sz="1200" kern="1200" baseline="30000" dirty="0" smtClean="0">
                <a:solidFill>
                  <a:schemeClr val="tx1"/>
                </a:solidFill>
                <a:latin typeface="+mn-lt"/>
                <a:ea typeface="+mn-ea"/>
                <a:cs typeface="+mn-cs"/>
              </a:rPr>
              <a:t>1</a:t>
            </a:r>
            <a:endParaRPr lang="ru-RU" sz="1200" kern="1200" dirty="0" smtClean="0">
              <a:solidFill>
                <a:schemeClr val="tx1"/>
              </a:solidFill>
              <a:latin typeface="+mn-lt"/>
              <a:ea typeface="+mn-ea"/>
              <a:cs typeface="+mn-cs"/>
            </a:endParaRPr>
          </a:p>
          <a:p>
            <a:pPr>
              <a:lnSpc>
                <a:spcPct val="110000"/>
              </a:lnSpc>
            </a:pPr>
            <a:endParaRPr lang="en-US" b="1" i="0"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43400"/>
            <a:ext cx="5486400" cy="4114800"/>
          </a:xfrm>
        </p:spPr>
        <p:txBody>
          <a:bodyPr>
            <a:normAutofit/>
          </a:bodyPr>
          <a:lstStyle/>
          <a:p>
            <a:pPr marL="285750" indent="-285750">
              <a:lnSpc>
                <a:spcPct val="120000"/>
              </a:lnSpc>
              <a:buFont typeface="Arial"/>
              <a:buChar char="•"/>
            </a:pPr>
            <a:r>
              <a:rPr lang="ru-RU" sz="1200" kern="1200" dirty="0" smtClean="0">
                <a:solidFill>
                  <a:schemeClr val="tx1"/>
                </a:solidFill>
                <a:latin typeface="+mn-lt"/>
                <a:ea typeface="+mn-ea"/>
                <a:cs typeface="+mn-cs"/>
              </a:rPr>
              <a:t>Помните, что после падения можно подняться.  </a:t>
            </a:r>
          </a:p>
          <a:p>
            <a:pPr marL="285750" indent="-285750">
              <a:lnSpc>
                <a:spcPct val="120000"/>
              </a:lnSpc>
              <a:buFont typeface="Arial"/>
              <a:buChar char="•"/>
            </a:pPr>
            <a:r>
              <a:rPr lang="ru-RU" sz="1200" kern="1200" dirty="0" smtClean="0">
                <a:solidFill>
                  <a:schemeClr val="tx1"/>
                </a:solidFill>
                <a:latin typeface="+mn-lt"/>
                <a:ea typeface="+mn-ea"/>
                <a:cs typeface="+mn-cs"/>
              </a:rPr>
              <a:t>Простите себя и прямо на месте решите, что ничто не собьет вас с победной тропы.  </a:t>
            </a:r>
          </a:p>
          <a:p>
            <a:pPr marL="285750" indent="-285750">
              <a:lnSpc>
                <a:spcPct val="120000"/>
              </a:lnSpc>
              <a:buFont typeface="Arial"/>
              <a:buChar char="•"/>
            </a:pPr>
            <a:r>
              <a:rPr lang="ru-RU" sz="1200" kern="1200" dirty="0" smtClean="0">
                <a:solidFill>
                  <a:schemeClr val="tx1"/>
                </a:solidFill>
                <a:latin typeface="+mn-lt"/>
                <a:ea typeface="+mn-ea"/>
                <a:cs typeface="+mn-cs"/>
              </a:rPr>
              <a:t>Извлеките урок из своей ошибки и двигайтесь дальше.</a:t>
            </a:r>
            <a:endParaRPr lang="ru-RU" kern="1200" dirty="0" smtClean="0">
              <a:solidFill>
                <a:schemeClr val="tx1"/>
              </a:solidFill>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ru-RU" b="1" dirty="0" smtClean="0"/>
              <a:t>Молитва</a:t>
            </a:r>
            <a:endParaRPr lang="en-US" b="1" dirty="0" smtClean="0"/>
          </a:p>
          <a:p>
            <a:pPr marL="0" indent="0" algn="l">
              <a:lnSpc>
                <a:spcPct val="110000"/>
              </a:lnSpc>
              <a:buNone/>
            </a:pPr>
            <a:r>
              <a:rPr lang="ru-RU" b="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Чему вы научились, что приняли и слышали и видели во мне, то исполняйте, — и Бог мира будет </a:t>
            </a:r>
            <a:r>
              <a:rPr lang="ru-RU" b="1" smtClean="0"/>
              <a:t>с вами».  </a:t>
            </a:r>
            <a:endParaRPr lang="ru-RU" b="1" dirty="0" smtClean="0"/>
          </a:p>
          <a:p>
            <a:pPr marL="0" indent="0" algn="l">
              <a:lnSpc>
                <a:spcPct val="110000"/>
              </a:lnSpc>
              <a:buNone/>
            </a:pPr>
            <a:r>
              <a:rPr lang="ru-RU" b="1" dirty="0" smtClean="0"/>
              <a:t>Фил.</a:t>
            </a:r>
            <a:r>
              <a:rPr lang="ru-RU" b="1" baseline="0" dirty="0" smtClean="0"/>
              <a:t> 4:8-9</a:t>
            </a:r>
            <a:endParaRPr lang="en-US" b="1" dirty="0" smtClean="0"/>
          </a:p>
        </p:txBody>
      </p:sp>
      <p:sp>
        <p:nvSpPr>
          <p:cNvPr id="4" name="Slide Number Placeholder 3"/>
          <p:cNvSpPr>
            <a:spLocks noGrp="1"/>
          </p:cNvSpPr>
          <p:nvPr>
            <p:ph type="sldNum" sz="quarter" idx="10"/>
          </p:nvPr>
        </p:nvSpPr>
        <p:spPr/>
        <p:txBody>
          <a:bodyPr/>
          <a:lstStyle/>
          <a:p>
            <a:fld id="{0A3DDE9D-6BAC-4A03-A7A0-4E263CF08DC3}" type="slidenum">
              <a:rPr lang="en-US" smtClean="0"/>
              <a:pPr/>
              <a:t>31</a:t>
            </a:fld>
            <a:endParaRPr lang="en-US"/>
          </a:p>
        </p:txBody>
      </p:sp>
    </p:spTree>
    <p:extLst>
      <p:ext uri="{BB962C8B-B14F-4D97-AF65-F5344CB8AC3E}">
        <p14:creationId xmlns="" xmlns:p14="http://schemas.microsoft.com/office/powerpoint/2010/main" val="189218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r>
              <a:rPr lang="ru-RU" sz="1200" kern="1200" dirty="0" smtClean="0">
                <a:solidFill>
                  <a:schemeClr val="tx1"/>
                </a:solidFill>
                <a:latin typeface="+mn-lt"/>
                <a:ea typeface="+mn-ea"/>
                <a:cs typeface="+mn-cs"/>
              </a:rPr>
              <a:t>Склонность к прощению, вере, оптимизму, радости, выносливости в стрессовых ситуациях и доверие Богу связаны с уменьшением риска развития болезней сердца, гипертонии, инфекций и других связанных со стрессом заболеваний.  Если заболеть все-таки пришлось, эти качества способствуют более легкому течению недуга и скорейшему выздоровлению.</a:t>
            </a:r>
          </a:p>
          <a:p>
            <a:r>
              <a:rPr lang="ru-RU" sz="1200" kern="1200" dirty="0" smtClean="0">
                <a:solidFill>
                  <a:schemeClr val="tx1"/>
                </a:solidFill>
                <a:latin typeface="+mn-lt"/>
                <a:ea typeface="+mn-ea"/>
                <a:cs typeface="+mn-cs"/>
              </a:rPr>
              <a:t>Постоянные тоска, беспокойство, враждебность, безысходность, депрессия и нежелание прощать увеличивают риск инфекции, воспалительных процессов и заболеваний и замедляют выздоровление.  Конечно, на развитие болезни влияют многие факторы.  Позитивно настроенные, энергичные люди болеют, а вспыльчивые и критикующие пышут здоровьем.  Однако положительный настрой так же важен для здоровья, как физическая нагрузка и правильное питание.</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первом семинаре, посвященном взаимосвязи души и тела, мы рассмотрели ключ №1 (формирование отношений с Богом) и ключ № 2 (круг общения), которые помогают человеку сформировать образ жизни, основанный на победе, духовном росте и чувстве безопасности.  </a:t>
            </a:r>
          </a:p>
          <a:p>
            <a:pPr marL="0" marR="0" indent="0" algn="l" defTabSz="914400" rtl="0" eaLnBrk="1" fontAlgn="auto" latinLnBrk="0" hangingPunct="1">
              <a:lnSpc>
                <a:spcPct val="11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А теперь, во втором семинаре мы исследуем ключ № 3 (позитивный образ жизни).</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КЛЮЧ № 3: ПОЗИТИВНЫЙ ОБРАЗ ЖИЗНИ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можете создать для себя стиль жизни, который защитит ваши разум, дух и тело.  Правильный выбор в малом приносит большие плоды.  Позитивный, здоровый образ жизни ведет к надежности, постоянству и стабильности в вашей жизни.  Простые вещи, такие как </a:t>
            </a:r>
          </a:p>
          <a:p>
            <a:pPr>
              <a:buFont typeface="Arial" pitchFamily="34" charset="0"/>
              <a:buChar char="•"/>
            </a:pPr>
            <a:r>
              <a:rPr lang="ru-RU" sz="1200" kern="1200" dirty="0" smtClean="0">
                <a:solidFill>
                  <a:schemeClr val="tx1"/>
                </a:solidFill>
                <a:latin typeface="+mn-lt"/>
                <a:ea typeface="+mn-ea"/>
                <a:cs typeface="+mn-cs"/>
              </a:rPr>
              <a:t>полезный завтрак, </a:t>
            </a:r>
          </a:p>
          <a:p>
            <a:pPr>
              <a:buFont typeface="Arial" pitchFamily="34" charset="0"/>
              <a:buChar char="•"/>
            </a:pPr>
            <a:r>
              <a:rPr lang="ru-RU" sz="1200" kern="1200" dirty="0" smtClean="0">
                <a:solidFill>
                  <a:schemeClr val="tx1"/>
                </a:solidFill>
                <a:latin typeface="+mn-lt"/>
                <a:ea typeface="+mn-ea"/>
                <a:cs typeface="+mn-cs"/>
              </a:rPr>
              <a:t>достаточное количество воды, </a:t>
            </a:r>
          </a:p>
          <a:p>
            <a:pPr>
              <a:buFont typeface="Arial" pitchFamily="34" charset="0"/>
              <a:buChar char="•"/>
            </a:pPr>
            <a:r>
              <a:rPr lang="ru-RU" sz="1200" kern="1200" dirty="0" smtClean="0">
                <a:solidFill>
                  <a:schemeClr val="tx1"/>
                </a:solidFill>
                <a:latin typeface="+mn-lt"/>
                <a:ea typeface="+mn-ea"/>
                <a:cs typeface="+mn-cs"/>
              </a:rPr>
              <a:t>прогулки на свежем воздухе, </a:t>
            </a:r>
          </a:p>
          <a:p>
            <a:pPr>
              <a:buFont typeface="Arial" pitchFamily="34" charset="0"/>
              <a:buChar char="•"/>
            </a:pPr>
            <a:r>
              <a:rPr lang="ru-RU" sz="1200" kern="1200" dirty="0" smtClean="0">
                <a:solidFill>
                  <a:schemeClr val="tx1"/>
                </a:solidFill>
                <a:latin typeface="+mn-lt"/>
                <a:ea typeface="+mn-ea"/>
                <a:cs typeface="+mn-cs"/>
              </a:rPr>
              <a:t>чтение вдохновляющей литературы, </a:t>
            </a:r>
          </a:p>
          <a:p>
            <a:pPr>
              <a:buFont typeface="Arial" pitchFamily="34" charset="0"/>
              <a:buChar char="•"/>
            </a:pPr>
            <a:r>
              <a:rPr lang="ru-RU" sz="1200" kern="1200" dirty="0" smtClean="0">
                <a:solidFill>
                  <a:schemeClr val="tx1"/>
                </a:solidFill>
                <a:latin typeface="+mn-lt"/>
                <a:ea typeface="+mn-ea"/>
                <a:cs typeface="+mn-cs"/>
              </a:rPr>
              <a:t>позитивные мысли и речь </a:t>
            </a:r>
          </a:p>
          <a:p>
            <a:pPr>
              <a:buFont typeface="Arial" pitchFamily="34" charset="0"/>
              <a:buChar char="•"/>
            </a:pPr>
            <a:endParaRPr lang="ru-RU" sz="1200" kern="1200" dirty="0" smtClean="0">
              <a:solidFill>
                <a:schemeClr val="tx1"/>
              </a:solidFill>
              <a:latin typeface="+mn-lt"/>
              <a:ea typeface="+mn-ea"/>
              <a:cs typeface="+mn-cs"/>
            </a:endParaRPr>
          </a:p>
          <a:p>
            <a:pPr>
              <a:buFont typeface="Arial" pitchFamily="34" charset="0"/>
              <a:buNone/>
            </a:pPr>
            <a:r>
              <a:rPr lang="ru-RU" sz="1200" kern="1200" dirty="0" smtClean="0">
                <a:solidFill>
                  <a:schemeClr val="tx1"/>
                </a:solidFill>
                <a:latin typeface="+mn-lt"/>
                <a:ea typeface="+mn-ea"/>
                <a:cs typeface="+mn-cs"/>
              </a:rPr>
              <a:t>могут принести огромную пользу.  Некоторые люди не могут справиться со своими нездоровыми пристрастиями из-за совершенного пренебрежения своим образом жизни. </a:t>
            </a: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pPr lvl="0"/>
            <a:r>
              <a:rPr lang="ru-RU" sz="1200" b="1" kern="1200" dirty="0" smtClean="0">
                <a:solidFill>
                  <a:schemeClr val="tx1"/>
                </a:solidFill>
                <a:latin typeface="+mn-lt"/>
                <a:ea typeface="+mn-ea"/>
                <a:cs typeface="+mn-cs"/>
              </a:rPr>
              <a:t>Питайте свой разум</a:t>
            </a:r>
            <a:endParaRPr lang="ru-RU" sz="1200" kern="1200" dirty="0" smtClean="0">
              <a:solidFill>
                <a:schemeClr val="tx1"/>
              </a:solidFill>
              <a:latin typeface="+mn-lt"/>
              <a:ea typeface="+mn-ea"/>
              <a:cs typeface="+mn-cs"/>
            </a:endParaRPr>
          </a:p>
          <a:p>
            <a:endParaRPr lang="ru-RU" sz="1200"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Если ежедневно по двадцать минут читать вдохновляющую и воспитывающую характер литературу, то к концу года мы прочитаем двадцать книг</a:t>
            </a:r>
            <a:r>
              <a:rPr lang="ru-RU" sz="1200" kern="1200" dirty="0" smtClean="0">
                <a:solidFill>
                  <a:schemeClr val="tx1"/>
                </a:solidFill>
                <a:latin typeface="+mn-lt"/>
                <a:ea typeface="+mn-ea"/>
                <a:cs typeface="+mn-cs"/>
              </a:rPr>
              <a:t>.  А двадцать книг в год, рассказывающих о незаурядных достижениях, формировании настоящего характера и дружбы, успехе вопреки жизненным преградам, могут оказать ощутимый эффект на разум, характер и мозг человека.  Как говорит </a:t>
            </a:r>
            <a:r>
              <a:rPr lang="ru-RU" sz="1200" kern="1200" dirty="0" err="1" smtClean="0">
                <a:solidFill>
                  <a:schemeClr val="tx1"/>
                </a:solidFill>
                <a:latin typeface="+mn-lt"/>
                <a:ea typeface="+mn-ea"/>
                <a:cs typeface="+mn-cs"/>
              </a:rPr>
              <a:t>нейропсихиатр</a:t>
            </a:r>
            <a:r>
              <a:rPr lang="ru-RU" sz="1200" kern="1200" dirty="0" smtClean="0">
                <a:solidFill>
                  <a:schemeClr val="tx1"/>
                </a:solidFill>
                <a:latin typeface="+mn-lt"/>
                <a:ea typeface="+mn-ea"/>
                <a:cs typeface="+mn-cs"/>
              </a:rPr>
              <a:t> Джон </a:t>
            </a:r>
            <a:r>
              <a:rPr lang="ru-RU" sz="1200" kern="1200" dirty="0" err="1" smtClean="0">
                <a:solidFill>
                  <a:schemeClr val="tx1"/>
                </a:solidFill>
                <a:latin typeface="+mn-lt"/>
                <a:ea typeface="+mn-ea"/>
                <a:cs typeface="+mn-cs"/>
              </a:rPr>
              <a:t>Райти</a:t>
            </a:r>
            <a:r>
              <a:rPr lang="ru-RU" sz="1200" kern="1200" dirty="0" smtClean="0">
                <a:solidFill>
                  <a:schemeClr val="tx1"/>
                </a:solidFill>
                <a:latin typeface="+mn-lt"/>
                <a:ea typeface="+mn-ea"/>
                <a:cs typeface="+mn-cs"/>
              </a:rPr>
              <a:t>, «жизненный опыт, мысли, действия и эмоции на самом деле меняют структуру мозга».</a:t>
            </a:r>
            <a:r>
              <a:rPr lang="ru-RU" sz="1200" kern="1200" baseline="30000" dirty="0" smtClean="0">
                <a:solidFill>
                  <a:schemeClr val="tx1"/>
                </a:solidFill>
                <a:latin typeface="+mn-lt"/>
                <a:ea typeface="+mn-ea"/>
                <a:cs typeface="+mn-cs"/>
              </a:rPr>
              <a:t>2</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Зиг </a:t>
            </a:r>
            <a:r>
              <a:rPr lang="ru-RU" sz="1200" kern="1200" dirty="0" err="1" smtClean="0">
                <a:solidFill>
                  <a:schemeClr val="tx1"/>
                </a:solidFill>
                <a:latin typeface="+mn-lt"/>
                <a:ea typeface="+mn-ea"/>
                <a:cs typeface="+mn-cs"/>
              </a:rPr>
              <a:t>Зиглер</a:t>
            </a:r>
            <a:r>
              <a:rPr lang="ru-RU" sz="1200" kern="1200" dirty="0" smtClean="0">
                <a:solidFill>
                  <a:schemeClr val="tx1"/>
                </a:solidFill>
                <a:latin typeface="+mn-lt"/>
                <a:ea typeface="+mn-ea"/>
                <a:cs typeface="+mn-cs"/>
              </a:rPr>
              <a:t> говорит, что надо извлечь выгоду из «автомобильного университета».  Он предлагает людям слушать вдохновляющие и образовательные аудиоматериалы, находясь в пути.  Позитивные и отрицательные мысли не могут существовать одновременно.  Библия говорит об этом так: «каковы мысли в душе его, таков и он».</a:t>
            </a:r>
            <a:r>
              <a:rPr lang="ru-RU" sz="1200" kern="1200" baseline="300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Разглядывание и чтение недостойных материалов, которые обесценивают человеческую жизнь, отвергают благородство и разрушают Божьи ценности, еще никому не приносили пользу.  Когда вы заполняете свои мысли тем, что достойно и хорошо, вы формируете свои разум, дух и тело.</a:t>
            </a:r>
          </a:p>
          <a:p>
            <a:pPr lvl="0">
              <a:lnSpc>
                <a:spcPct val="110000"/>
              </a:lnSpc>
            </a:pPr>
            <a:endParaRPr lang="en-US" b="1" kern="1200" dirty="0" smtClean="0">
              <a:solidFill>
                <a:schemeClr val="tx1"/>
              </a:solidFill>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943600"/>
          </a:xfrm>
        </p:spPr>
        <p:txBody>
          <a:bodyPr>
            <a:noAutofit/>
          </a:bodyPr>
          <a:lstStyle/>
          <a:p>
            <a:pPr marL="171450" lvl="0" indent="-171450">
              <a:lnSpc>
                <a:spcPct val="110000"/>
              </a:lnSpc>
              <a:buFont typeface="Wingdings" charset="2"/>
              <a:buNone/>
            </a:pPr>
            <a:r>
              <a:rPr lang="ru-RU" b="1" kern="1200" dirty="0" smtClean="0">
                <a:solidFill>
                  <a:schemeClr val="tx1"/>
                </a:solidFill>
                <a:latin typeface="+mn-lt"/>
                <a:ea typeface="+mn-ea"/>
                <a:cs typeface="+mn-cs"/>
              </a:rPr>
              <a:t>Выбирайте здоровую пищу</a:t>
            </a:r>
          </a:p>
          <a:p>
            <a:pPr marL="171450" lvl="0" indent="-171450">
              <a:lnSpc>
                <a:spcPct val="110000"/>
              </a:lnSpc>
              <a:buFont typeface="Wingdings" charset="2"/>
              <a:buNone/>
            </a:pPr>
            <a:endParaRPr lang="ru-RU"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Надлежащая забота о теле также будет оказывать положительное влияние на разум и психику.  Наслаждайтесь здоровой пищей, дающей энергию и жизненную силу</a:t>
            </a:r>
            <a:r>
              <a:rPr lang="ru-RU" sz="1200" kern="1200" dirty="0" smtClean="0">
                <a:solidFill>
                  <a:schemeClr val="tx1"/>
                </a:solidFill>
                <a:latin typeface="+mn-lt"/>
                <a:ea typeface="+mn-ea"/>
                <a:cs typeface="+mn-cs"/>
              </a:rPr>
              <a:t>.  Диета, состоящая из нездоровых суррогатов, рафинированного сахара и технически переработанных продуктов, не обладает питательными качествами, необходимыми для работы мозга, нервной системы и психики.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Специалист по вопросам питания Элизабет </a:t>
            </a:r>
            <a:r>
              <a:rPr lang="ru-RU" sz="1200" kern="1200" dirty="0" err="1" smtClean="0">
                <a:solidFill>
                  <a:schemeClr val="tx1"/>
                </a:solidFill>
                <a:latin typeface="+mn-lt"/>
                <a:ea typeface="+mn-ea"/>
                <a:cs typeface="+mn-cs"/>
              </a:rPr>
              <a:t>Сомерз</a:t>
            </a:r>
            <a:r>
              <a:rPr lang="ru-RU" sz="1200" kern="1200" dirty="0" smtClean="0">
                <a:solidFill>
                  <a:schemeClr val="tx1"/>
                </a:solidFill>
                <a:latin typeface="+mn-lt"/>
                <a:ea typeface="+mn-ea"/>
                <a:cs typeface="+mn-cs"/>
              </a:rPr>
              <a:t> описывает влияние вышеупомянутой диеты: «Повторяющийся неудачный выбор продуктов может привести к коренным изменениям в производстве химических элементов, необходимых мозгу для регуляции аппетита и настроения.  В результате вы становитесь заложником частых перепадов настроения, прожорливости, некачественного сна и других эмоциональных проблем, связанных с вашими нездоровыми пищевыми привычками».</a:t>
            </a:r>
            <a:r>
              <a:rPr lang="ru-RU" sz="1200" kern="1200" baseline="30000" dirty="0" smtClean="0">
                <a:solidFill>
                  <a:schemeClr val="tx1"/>
                </a:solidFill>
                <a:latin typeface="+mn-lt"/>
                <a:ea typeface="+mn-ea"/>
                <a:cs typeface="+mn-cs"/>
              </a:rPr>
              <a:t>4</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Дженис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Келлер</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Фелпс</a:t>
            </a:r>
            <a:r>
              <a:rPr lang="ru-RU" sz="1200" kern="1200" dirty="0" smtClean="0">
                <a:solidFill>
                  <a:schemeClr val="tx1"/>
                </a:solidFill>
                <a:latin typeface="+mn-lt"/>
                <a:ea typeface="+mn-ea"/>
                <a:cs typeface="+mn-cs"/>
              </a:rPr>
              <a:t>, двадцать лет проработавшая главврачом </a:t>
            </a:r>
            <a:r>
              <a:rPr lang="ru-RU" sz="1200" kern="1200" dirty="0" err="1" smtClean="0">
                <a:solidFill>
                  <a:schemeClr val="tx1"/>
                </a:solidFill>
                <a:latin typeface="+mn-lt"/>
                <a:ea typeface="+mn-ea"/>
                <a:cs typeface="+mn-cs"/>
              </a:rPr>
              <a:t>детоксикационной</a:t>
            </a:r>
            <a:r>
              <a:rPr lang="ru-RU" sz="1200" kern="1200" dirty="0" smtClean="0">
                <a:solidFill>
                  <a:schemeClr val="tx1"/>
                </a:solidFill>
                <a:latin typeface="+mn-lt"/>
                <a:ea typeface="+mn-ea"/>
                <a:cs typeface="+mn-cs"/>
              </a:rPr>
              <a:t> клиники в Сиэтле,  приняла более двадцати тысяч пациентов с пагубными пристрастиями за это время.  Будучи сама излечившейся алкоголичкой, доктор </a:t>
            </a:r>
            <a:r>
              <a:rPr lang="ru-RU" sz="1200" kern="1200" dirty="0" err="1" smtClean="0">
                <a:solidFill>
                  <a:schemeClr val="tx1"/>
                </a:solidFill>
                <a:latin typeface="+mn-lt"/>
                <a:ea typeface="+mn-ea"/>
                <a:cs typeface="+mn-cs"/>
              </a:rPr>
              <a:t>Фелпс</a:t>
            </a:r>
            <a:r>
              <a:rPr lang="ru-RU" sz="1200" kern="1200" dirty="0" smtClean="0">
                <a:solidFill>
                  <a:schemeClr val="tx1"/>
                </a:solidFill>
                <a:latin typeface="+mn-lt"/>
                <a:ea typeface="+mn-ea"/>
                <a:cs typeface="+mn-cs"/>
              </a:rPr>
              <a:t> считает, что большинство зависимых людей в первую очередь страдают от сахарной зависимости на фоне депрессии.  Она пишет: «Пристрастие к сахару - самая распространенная зависимость в мире и, возможно, самая неподдающаяся лечению.  Так как она присуща огромному количеству людей, я склонна верить, что сахарная зависимость является «основным пагубным пристрастием», которое превосходит все остальные.  Большинство из моих пациентов говорят о периодах непреодолимой тяги к сладкому.  Можно добавить, что мало кто признается в своей сахарной зависимости».</a:t>
            </a:r>
            <a:r>
              <a:rPr lang="ru-RU" sz="1200" kern="1200" baseline="30000" dirty="0" smtClean="0">
                <a:solidFill>
                  <a:schemeClr val="tx1"/>
                </a:solidFill>
                <a:latin typeface="+mn-lt"/>
                <a:ea typeface="+mn-ea"/>
                <a:cs typeface="+mn-cs"/>
              </a:rPr>
              <a:t>5</a:t>
            </a:r>
            <a:endParaRPr lang="ru-RU" sz="1200" kern="1200" dirty="0" smtClean="0">
              <a:solidFill>
                <a:schemeClr val="tx1"/>
              </a:solidFill>
              <a:latin typeface="+mn-lt"/>
              <a:ea typeface="+mn-ea"/>
              <a:cs typeface="+mn-cs"/>
            </a:endParaRPr>
          </a:p>
          <a:p>
            <a:pPr marL="171450" lvl="0" indent="-171450">
              <a:lnSpc>
                <a:spcPct val="110000"/>
              </a:lnSpc>
              <a:buFont typeface="Wingdings" charset="2"/>
              <a:buNone/>
            </a:pPr>
            <a:endParaRPr lang="ru-RU" b="1" kern="1200" dirty="0" smtClean="0">
              <a:solidFill>
                <a:schemeClr val="tx1"/>
              </a:solidFill>
              <a:latin typeface="+mn-lt"/>
              <a:ea typeface="+mn-ea"/>
              <a:cs typeface="+mn-cs"/>
            </a:endParaRPr>
          </a:p>
          <a:p>
            <a:pPr marL="171450" lvl="0" indent="-171450">
              <a:lnSpc>
                <a:spcPct val="110000"/>
              </a:lnSpc>
              <a:buFont typeface="Wingdings" charset="2"/>
              <a:buNone/>
            </a:pPr>
            <a:endParaRPr lang="en-US"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r>
              <a:rPr lang="ru-RU" sz="1200" b="1" kern="1200" dirty="0" smtClean="0">
                <a:solidFill>
                  <a:schemeClr val="tx1"/>
                </a:solidFill>
                <a:latin typeface="+mn-lt"/>
                <a:ea typeface="+mn-ea"/>
                <a:cs typeface="+mn-cs"/>
              </a:rPr>
              <a:t>Чтобы уменьшить тягу к сладостям ешьте необработанную пищу, включающую комплексные углеводы, снабжающие здоровой энергией ваш мозг и ваше тело</a:t>
            </a:r>
            <a:r>
              <a:rPr lang="ru-RU" sz="1200" kern="1200" dirty="0" smtClean="0">
                <a:solidFill>
                  <a:schemeClr val="tx1"/>
                </a:solidFill>
                <a:latin typeface="+mn-lt"/>
                <a:ea typeface="+mn-ea"/>
                <a:cs typeface="+mn-cs"/>
              </a:rPr>
              <a:t>.  Ешьте свежие фрукты и овощи, хлеб и каши из цельного зерна, бобы, орехи и семена.  Эти вкусные и питательные продукты укрепляют ваше физическое и психическое здоровье.  Если вы не получаете необходимых питательных веществ, ваша тяга к нездоровой пище победит.  Когда вы правильно питаетесь, вы быстрее узнаете искушение и без труда решаете проблемы.  У вас будет больше умственной силы, способной справиться со стрессом, трудностями и непредвиденными ситуациями.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Пищевой жир влияет на здоровье мозга и других органов.  Жир, который вы употребляете, определяет, насколько легко химическим частицам проникнуть в ваши клетки и насколько быстро они реагируют на их воздействие.  </a:t>
            </a:r>
            <a:r>
              <a:rPr lang="ru-RU" sz="1200" b="1" kern="1200" dirty="0" smtClean="0">
                <a:solidFill>
                  <a:schemeClr val="tx1"/>
                </a:solidFill>
                <a:latin typeface="+mn-lt"/>
                <a:ea typeface="+mn-ea"/>
                <a:cs typeface="+mn-cs"/>
              </a:rPr>
              <a:t>Растительные жиры способствуют гибкости и правильному реагированию клеток.  Такое состояние клеток означает более здоровые сердце, сосуды и мозг.</a:t>
            </a:r>
            <a:r>
              <a:rPr lang="ru-RU" sz="1200" kern="1200" dirty="0" smtClean="0">
                <a:solidFill>
                  <a:schemeClr val="tx1"/>
                </a:solidFill>
                <a:latin typeface="+mn-lt"/>
                <a:ea typeface="+mn-ea"/>
                <a:cs typeface="+mn-cs"/>
              </a:rPr>
              <a:t>  Великолепными источниками растительного жира являются оливки, авокадо, орехи, семена льна и других растений, а также оливковое и рапсовое масло.</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Насыщенные животные жиры, такие как красное мясо и сливочное масло, а также </a:t>
            </a:r>
            <a:r>
              <a:rPr lang="ru-RU" sz="1200" kern="1200" dirty="0" err="1" smtClean="0">
                <a:solidFill>
                  <a:schemeClr val="tx1"/>
                </a:solidFill>
                <a:latin typeface="+mn-lt"/>
                <a:ea typeface="+mn-ea"/>
                <a:cs typeface="+mn-cs"/>
              </a:rPr>
              <a:t>трансжиры</a:t>
            </a:r>
            <a:r>
              <a:rPr lang="ru-RU" sz="1200" kern="1200" dirty="0" smtClean="0">
                <a:solidFill>
                  <a:schemeClr val="tx1"/>
                </a:solidFill>
                <a:latin typeface="+mn-lt"/>
                <a:ea typeface="+mn-ea"/>
                <a:cs typeface="+mn-cs"/>
              </a:rPr>
              <a:t> (искусственно измененные – </a:t>
            </a:r>
            <a:r>
              <a:rPr lang="ru-RU" sz="1200" i="1" kern="1200" dirty="0" smtClean="0">
                <a:solidFill>
                  <a:schemeClr val="tx1"/>
                </a:solidFill>
                <a:latin typeface="+mn-lt"/>
                <a:ea typeface="+mn-ea"/>
                <a:cs typeface="+mn-cs"/>
              </a:rPr>
              <a:t>прим</a:t>
            </a:r>
            <a:r>
              <a:rPr lang="ru-RU" sz="1200" kern="1200" dirty="0" smtClean="0">
                <a:solidFill>
                  <a:schemeClr val="tx1"/>
                </a:solidFill>
                <a:latin typeface="+mn-lt"/>
                <a:ea typeface="+mn-ea"/>
                <a:cs typeface="+mn-cs"/>
              </a:rPr>
              <a:t>.), которые изобилуют в чипсах, жареной картошке и выпечке, уменьшают гибкость сосудов и вряд ли способствуют оптимальной работе мозга.  Но жиры омега-3 полезны и для головы, и для сердца.  В частности, они привели к снижению уровня агрессивности и депрессии у некоторых людей.</a:t>
            </a:r>
            <a:r>
              <a:rPr lang="ru-RU" sz="1200" kern="1200" baseline="30000" dirty="0" smtClean="0">
                <a:solidFill>
                  <a:schemeClr val="tx1"/>
                </a:solidFill>
                <a:latin typeface="+mn-lt"/>
                <a:ea typeface="+mn-ea"/>
                <a:cs typeface="+mn-cs"/>
              </a:rPr>
              <a:t>6</a:t>
            </a:r>
            <a:r>
              <a:rPr lang="ru-RU" sz="1200" kern="1200" dirty="0" smtClean="0">
                <a:solidFill>
                  <a:schemeClr val="tx1"/>
                </a:solidFill>
                <a:latin typeface="+mn-lt"/>
                <a:ea typeface="+mn-ea"/>
                <a:cs typeface="+mn-cs"/>
              </a:rPr>
              <a:t>  Хорошими источниками омега-3 являются молотые семена льна, грецкие орехи, соевые бобы и рапсовое масло.</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065B9B-4089-48DA-8397-46AA1B521756}"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4B27E-062D-4E2A-A49A-8CF51EADED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1F3365-05B3-4C62-970D-4BE76A9292FF}"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7A08B9-3521-4A83-AB96-2F38E3D0E9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8804E2-33DC-4F82-A48E-03536D6F08F0}"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6C4EA-94EB-47CB-830A-9A58D73F2F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AB118A-BB90-4BC1-B8EC-5F321A5D69D4}"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1461B0-C280-45F0-A620-329A5BEC28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408946-FF88-4E36-ACF8-4B13CF2A8A8A}" type="datetimeFigureOut">
              <a:rPr lang="en-US"/>
              <a:pPr>
                <a:defRPr/>
              </a:pPr>
              <a:t>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4C6C96-B59E-4BFC-A6B3-A667EC6BAB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DD8B37-3A7F-4153-96AC-EC21B0F9F701}"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595777-EFB5-41AC-8E3F-6FFF3E3796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9CCBA6-EBAB-4773-B566-6E73B7AC5F3B}" type="datetimeFigureOut">
              <a:rPr lang="en-US"/>
              <a:pPr>
                <a:defRPr/>
              </a:pPr>
              <a:t>12/7/2014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5E6BF4-49F5-40E4-81FE-A0C5C2A35F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057667-9694-4B5C-A633-4F17319EFD4C}" type="datetimeFigureOut">
              <a:rPr lang="en-US"/>
              <a:pPr>
                <a:defRPr/>
              </a:pPr>
              <a:t>12/7/2014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4A5029-A543-4A19-B369-61F39EB377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BB8B6-B2A1-4DD6-B17E-48275CB291CB}" type="datetimeFigureOut">
              <a:rPr lang="en-US"/>
              <a:pPr>
                <a:defRPr/>
              </a:pPr>
              <a:t>12/7/2014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B32208-83EE-4072-8948-91A14F17CF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10A37E-05F2-4B0B-98A5-AE9A42C3C015}"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93D5B-5CB4-4133-8777-1FCD443B36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D7E0CF-04B0-4DCB-BA43-967C140C90EE}" type="datetimeFigureOut">
              <a:rPr lang="en-US"/>
              <a:pPr>
                <a:defRPr/>
              </a:pPr>
              <a:t>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3561F-42CC-471B-A548-EBA230799F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2F046DB-C5BF-464B-BDC7-A19DF45B0010}" type="datetimeFigureOut">
              <a:rPr lang="en-US"/>
              <a:pPr>
                <a:defRPr/>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4A45339-46E8-4B31-A105-969B760A5B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smtClean="0">
                <a:solidFill>
                  <a:schemeClr val="accent4">
                    <a:lumMod val="50000"/>
                  </a:schemeClr>
                </a:solidFill>
                <a:latin typeface="Caecilia LT Light" panose="02000403040000020004" pitchFamily="2" charset="0"/>
              </a:rPr>
              <a:t>по </a:t>
            </a:r>
            <a:r>
              <a:rPr lang="ru-RU" sz="2000" smtClean="0">
                <a:solidFill>
                  <a:schemeClr val="accent4">
                    <a:lumMod val="50000"/>
                  </a:schemeClr>
                </a:solidFill>
                <a:latin typeface="Caecilia LT Light" panose="02000403040000020004" pitchFamily="2" charset="0"/>
              </a:rPr>
              <a:t>психологическому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p14="http://schemas.microsoft.com/office/powerpoint/2010/main" xmlns=""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762000"/>
            <a:ext cx="5867400" cy="1143000"/>
          </a:xfrm>
        </p:spPr>
        <p:txBody>
          <a:bodyPr/>
          <a:lstStyle/>
          <a:p>
            <a:pPr lvl="0"/>
            <a:r>
              <a:rPr lang="ru-RU" sz="3600" b="1" dirty="0" smtClean="0">
                <a:solidFill>
                  <a:srgbClr val="660066"/>
                </a:solidFill>
              </a:rPr>
              <a:t>Регулярные приемы пищи</a:t>
            </a:r>
            <a:endParaRPr lang="en-US" sz="3600" dirty="0">
              <a:solidFill>
                <a:srgbClr val="660066"/>
              </a:solidFill>
            </a:endParaRPr>
          </a:p>
        </p:txBody>
      </p:sp>
      <p:pic>
        <p:nvPicPr>
          <p:cNvPr id="5" name="Picture 4"/>
          <p:cNvPicPr>
            <a:picLocks noChangeAspect="1"/>
          </p:cNvPicPr>
          <p:nvPr/>
        </p:nvPicPr>
        <p:blipFill>
          <a:blip r:embed="rId4" cstate="print"/>
          <a:stretch>
            <a:fillRect/>
          </a:stretch>
        </p:blipFill>
        <p:spPr>
          <a:xfrm>
            <a:off x="5334000" y="3834028"/>
            <a:ext cx="4038600" cy="3100172"/>
          </a:xfrm>
          <a:prstGeom prst="rect">
            <a:avLst/>
          </a:prstGeom>
          <a:ln>
            <a:noFill/>
          </a:ln>
          <a:effectLst>
            <a:softEdge rad="112500"/>
          </a:effectLst>
        </p:spPr>
      </p:pic>
      <p:sp>
        <p:nvSpPr>
          <p:cNvPr id="3" name="Content Placeholder 2"/>
          <p:cNvSpPr>
            <a:spLocks noGrp="1"/>
          </p:cNvSpPr>
          <p:nvPr>
            <p:ph idx="1"/>
          </p:nvPr>
        </p:nvSpPr>
        <p:spPr>
          <a:xfrm>
            <a:off x="304800" y="1951037"/>
            <a:ext cx="5486400" cy="4525963"/>
          </a:xfrm>
        </p:spPr>
        <p:txBody>
          <a:bodyPr/>
          <a:lstStyle/>
          <a:p>
            <a:pPr marL="0" indent="0">
              <a:buNone/>
            </a:pPr>
            <a:r>
              <a:rPr lang="ru-RU" sz="2800" b="1" dirty="0" smtClean="0"/>
              <a:t>Завтрак приносит чувство удовлетворения, так что у вас будет меньше желания потянуться за кофеином или сахаром.  Цельные крупы и свежие фрукты снабжают тело медленно высвобождающейся энергией, необходимой для работы организма в течение дня.</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3278" y="0"/>
            <a:ext cx="9309322" cy="6858000"/>
          </a:xfrm>
          <a:prstGeom prst="rect">
            <a:avLst/>
          </a:prstGeom>
        </p:spPr>
      </p:pic>
      <p:sp>
        <p:nvSpPr>
          <p:cNvPr id="2" name="Title 1"/>
          <p:cNvSpPr>
            <a:spLocks noGrp="1"/>
          </p:cNvSpPr>
          <p:nvPr>
            <p:ph type="title"/>
          </p:nvPr>
        </p:nvSpPr>
        <p:spPr>
          <a:xfrm>
            <a:off x="990600" y="838200"/>
            <a:ext cx="8229600" cy="1143000"/>
          </a:xfrm>
        </p:spPr>
        <p:txBody>
          <a:bodyPr/>
          <a:lstStyle/>
          <a:p>
            <a:pPr lvl="0"/>
            <a:r>
              <a:rPr lang="ru-RU" sz="3600" b="1" dirty="0" smtClean="0">
                <a:solidFill>
                  <a:srgbClr val="660066"/>
                </a:solidFill>
              </a:rPr>
              <a:t>Откажитесь от кофеина</a:t>
            </a: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a:off x="5105400" y="3859306"/>
            <a:ext cx="4267200" cy="3074894"/>
          </a:xfrm>
          <a:prstGeom prst="rect">
            <a:avLst/>
          </a:prstGeom>
          <a:ln>
            <a:noFill/>
          </a:ln>
          <a:effectLst>
            <a:softEdge rad="112500"/>
          </a:effectLst>
        </p:spPr>
      </p:pic>
      <p:sp>
        <p:nvSpPr>
          <p:cNvPr id="3" name="Content Placeholder 2"/>
          <p:cNvSpPr>
            <a:spLocks noGrp="1"/>
          </p:cNvSpPr>
          <p:nvPr>
            <p:ph idx="1"/>
          </p:nvPr>
        </p:nvSpPr>
        <p:spPr>
          <a:xfrm>
            <a:off x="457200" y="2438400"/>
            <a:ext cx="5181600" cy="4114800"/>
          </a:xfrm>
        </p:spPr>
        <p:txBody>
          <a:bodyPr/>
          <a:lstStyle/>
          <a:p>
            <a:pPr marL="0" indent="0">
              <a:buNone/>
            </a:pPr>
            <a:r>
              <a:rPr lang="ru-RU" dirty="0" smtClean="0"/>
              <a:t>Кофеин называют «приманкой для плохих привычек», потому что он усиливает влечение к алкоголю, сахару и курению.  Да и сам по себе он развивает очень сильную зависимость.</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1828800" y="838200"/>
            <a:ext cx="7391400" cy="1143000"/>
          </a:xfrm>
        </p:spPr>
        <p:txBody>
          <a:bodyPr/>
          <a:lstStyle/>
          <a:p>
            <a:pPr lvl="0"/>
            <a:r>
              <a:rPr lang="ru-RU" b="1" dirty="0" smtClean="0">
                <a:solidFill>
                  <a:srgbClr val="660066"/>
                </a:solidFill>
              </a:rPr>
              <a:t>Идите к источнику</a:t>
            </a:r>
            <a:endParaRPr lang="en-US" dirty="0">
              <a:solidFill>
                <a:srgbClr val="660066"/>
              </a:solidFill>
            </a:endParaRPr>
          </a:p>
        </p:txBody>
      </p:sp>
      <p:sp>
        <p:nvSpPr>
          <p:cNvPr id="3" name="Content Placeholder 2"/>
          <p:cNvSpPr>
            <a:spLocks noGrp="1"/>
          </p:cNvSpPr>
          <p:nvPr>
            <p:ph idx="1"/>
          </p:nvPr>
        </p:nvSpPr>
        <p:spPr>
          <a:xfrm>
            <a:off x="457200" y="2286000"/>
            <a:ext cx="4648200" cy="4343400"/>
          </a:xfrm>
        </p:spPr>
        <p:txBody>
          <a:bodyPr/>
          <a:lstStyle/>
          <a:p>
            <a:pPr marL="0" indent="0">
              <a:buNone/>
            </a:pPr>
            <a:r>
              <a:rPr lang="ru-RU" sz="2800" dirty="0" smtClean="0"/>
              <a:t>Пейте достаточное количество воды в течение дня.  Вода освежает и оживляет организм, так как помогает ему избавиться от токсинов, ускоряет доставку питательных веществ в клетки и оживляет уставший мозг. </a:t>
            </a:r>
            <a:endParaRPr lang="en-US" sz="2800" dirty="0"/>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967879" y="3276600"/>
            <a:ext cx="4328521"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762000"/>
            <a:ext cx="6172200" cy="914400"/>
          </a:xfrm>
        </p:spPr>
        <p:txBody>
          <a:bodyPr/>
          <a:lstStyle/>
          <a:p>
            <a:pPr lvl="0"/>
            <a:r>
              <a:rPr lang="ru-RU" sz="3200" b="1" dirty="0" smtClean="0">
                <a:solidFill>
                  <a:srgbClr val="660066"/>
                </a:solidFill>
              </a:rPr>
              <a:t>Совершенствование с физкультурой</a:t>
            </a:r>
            <a:endParaRPr lang="en-US" sz="3200" dirty="0">
              <a:solidFill>
                <a:srgbClr val="660066"/>
              </a:solidFill>
            </a:endParaRPr>
          </a:p>
        </p:txBody>
      </p:sp>
      <p:sp>
        <p:nvSpPr>
          <p:cNvPr id="3" name="Content Placeholder 2"/>
          <p:cNvSpPr>
            <a:spLocks noGrp="1"/>
          </p:cNvSpPr>
          <p:nvPr>
            <p:ph idx="1"/>
          </p:nvPr>
        </p:nvSpPr>
        <p:spPr>
          <a:xfrm>
            <a:off x="457200" y="2027237"/>
            <a:ext cx="8229600" cy="4525963"/>
          </a:xfrm>
        </p:spPr>
        <p:txBody>
          <a:bodyPr/>
          <a:lstStyle/>
          <a:p>
            <a:pPr marL="0" indent="0">
              <a:buNone/>
            </a:pPr>
            <a:r>
              <a:rPr lang="ru-RU" sz="2800" dirty="0" smtClean="0"/>
              <a:t>Когда вы </a:t>
            </a:r>
            <a:r>
              <a:rPr lang="ru-RU" sz="2800" i="1" dirty="0" smtClean="0"/>
              <a:t>чувствуете</a:t>
            </a:r>
            <a:r>
              <a:rPr lang="ru-RU" sz="2800" dirty="0" smtClean="0"/>
              <a:t> себя лучше, вы </a:t>
            </a:r>
            <a:r>
              <a:rPr lang="ru-RU" sz="2800" i="1" dirty="0" smtClean="0"/>
              <a:t>думаете</a:t>
            </a:r>
            <a:r>
              <a:rPr lang="ru-RU" sz="2800" dirty="0" smtClean="0"/>
              <a:t> лучше.  Доказано, что занятия спортом:</a:t>
            </a:r>
          </a:p>
          <a:p>
            <a:pPr marL="0" indent="0"/>
            <a:r>
              <a:rPr lang="ru-RU" sz="2800" dirty="0" smtClean="0"/>
              <a:t>улучшают настроение, </a:t>
            </a:r>
          </a:p>
          <a:p>
            <a:pPr marL="0" indent="0"/>
            <a:r>
              <a:rPr lang="ru-RU" sz="2800" dirty="0" smtClean="0"/>
              <a:t>снижают уровень стресса, депрессии и тревоги,</a:t>
            </a:r>
          </a:p>
          <a:p>
            <a:pPr marL="0" indent="0"/>
            <a:r>
              <a:rPr lang="ru-RU" sz="2800" dirty="0" smtClean="0"/>
              <a:t>стимулируют работу мозга,</a:t>
            </a:r>
          </a:p>
          <a:p>
            <a:pPr marL="0" indent="0"/>
            <a:r>
              <a:rPr lang="ru-RU" sz="2800" dirty="0" smtClean="0"/>
              <a:t>увеличивают запас энергии,</a:t>
            </a:r>
          </a:p>
          <a:p>
            <a:pPr marL="0" indent="0"/>
            <a:r>
              <a:rPr lang="ru-RU" sz="2800" dirty="0" smtClean="0"/>
              <a:t>улучшают качество сна для большинства людей.</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533400"/>
            <a:ext cx="6096000" cy="1371600"/>
          </a:xfrm>
        </p:spPr>
        <p:txBody>
          <a:bodyPr/>
          <a:lstStyle/>
          <a:p>
            <a:r>
              <a:rPr lang="ru-RU" sz="3200" b="1" dirty="0" smtClean="0">
                <a:solidFill>
                  <a:srgbClr val="660066"/>
                </a:solidFill>
              </a:rPr>
              <a:t>Совершенствование с физкультурой</a:t>
            </a:r>
            <a:endParaRPr lang="en-US" sz="3200" dirty="0">
              <a:solidFill>
                <a:srgbClr val="660066"/>
              </a:solidFill>
            </a:endParaRPr>
          </a:p>
        </p:txBody>
      </p:sp>
      <p:sp>
        <p:nvSpPr>
          <p:cNvPr id="3" name="Content Placeholder 2"/>
          <p:cNvSpPr>
            <a:spLocks noGrp="1"/>
          </p:cNvSpPr>
          <p:nvPr>
            <p:ph idx="1"/>
          </p:nvPr>
        </p:nvSpPr>
        <p:spPr>
          <a:xfrm>
            <a:off x="1143000" y="6019800"/>
            <a:ext cx="7315200" cy="762000"/>
          </a:xfrm>
          <a:solidFill>
            <a:schemeClr val="accent4">
              <a:lumMod val="40000"/>
              <a:lumOff val="60000"/>
            </a:schemeClr>
          </a:solidFill>
        </p:spPr>
        <p:txBody>
          <a:bodyPr/>
          <a:lstStyle/>
          <a:p>
            <a:pPr marL="0" indent="0" algn="ctr">
              <a:buNone/>
            </a:pPr>
            <a:r>
              <a:rPr lang="ru-RU" dirty="0" smtClean="0">
                <a:latin typeface="+mj-lt"/>
                <a:cs typeface="Futura"/>
              </a:rPr>
              <a:t>Правдивая история – бег за жизнью</a:t>
            </a:r>
            <a:endParaRPr lang="en-US" dirty="0">
              <a:latin typeface="+mj-lt"/>
              <a:cs typeface="Futura"/>
            </a:endParaRPr>
          </a:p>
        </p:txBody>
      </p:sp>
      <p:pic>
        <p:nvPicPr>
          <p:cNvPr id="6" name="Picture 5"/>
          <p:cNvPicPr>
            <a:picLocks noChangeAspect="1"/>
          </p:cNvPicPr>
          <p:nvPr/>
        </p:nvPicPr>
        <p:blipFill>
          <a:blip r:embed="rId4" cstate="print"/>
          <a:stretch>
            <a:fillRect/>
          </a:stretch>
        </p:blipFill>
        <p:spPr>
          <a:xfrm>
            <a:off x="381000" y="2133600"/>
            <a:ext cx="8483350" cy="39139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1143000" y="762000"/>
            <a:ext cx="8229600" cy="1143000"/>
          </a:xfrm>
        </p:spPr>
        <p:txBody>
          <a:bodyPr/>
          <a:lstStyle/>
          <a:p>
            <a:r>
              <a:rPr lang="ru-RU" sz="3200" b="1" dirty="0" smtClean="0">
                <a:solidFill>
                  <a:srgbClr val="660066"/>
                </a:solidFill>
              </a:rPr>
              <a:t>Совершенствование с физкультурой</a:t>
            </a:r>
            <a:endParaRPr lang="en-US" sz="3200"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247983" y="3429000"/>
            <a:ext cx="5124617" cy="3407325"/>
          </a:xfrm>
          <a:prstGeom prst="rect">
            <a:avLst/>
          </a:prstGeom>
          <a:ln>
            <a:noFill/>
          </a:ln>
          <a:effectLst>
            <a:softEdge rad="112500"/>
          </a:effectLst>
        </p:spPr>
      </p:pic>
      <p:sp>
        <p:nvSpPr>
          <p:cNvPr id="3" name="Content Placeholder 2"/>
          <p:cNvSpPr>
            <a:spLocks noGrp="1"/>
          </p:cNvSpPr>
          <p:nvPr>
            <p:ph idx="1"/>
          </p:nvPr>
        </p:nvSpPr>
        <p:spPr>
          <a:xfrm>
            <a:off x="457200" y="2514600"/>
            <a:ext cx="4343400" cy="3657600"/>
          </a:xfrm>
        </p:spPr>
        <p:txBody>
          <a:bodyPr/>
          <a:lstStyle/>
          <a:p>
            <a:pPr marL="0" indent="0" fontAlgn="auto">
              <a:lnSpc>
                <a:spcPct val="110000"/>
              </a:lnSpc>
              <a:spcBef>
                <a:spcPts val="0"/>
              </a:spcBef>
              <a:spcAft>
                <a:spcPts val="0"/>
              </a:spcAft>
              <a:buNone/>
              <a:defRPr/>
            </a:pPr>
            <a:r>
              <a:rPr lang="ru-RU" sz="3600" dirty="0" smtClean="0"/>
              <a:t>Какими упражнениями заниматься лучше всего?  Теми, что вам охота делать! </a:t>
            </a:r>
            <a:endParaRPr lang="en-US" sz="3600" dirty="0"/>
          </a:p>
        </p:txBody>
      </p:sp>
      <p:sp>
        <p:nvSpPr>
          <p:cNvPr id="6" name="Content Placeholder 2"/>
          <p:cNvSpPr txBox="1">
            <a:spLocks/>
          </p:cNvSpPr>
          <p:nvPr/>
        </p:nvSpPr>
        <p:spPr bwMode="auto">
          <a:xfrm>
            <a:off x="304800" y="4419600"/>
            <a:ext cx="5562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90600" y="762000"/>
            <a:ext cx="8229600" cy="1143000"/>
          </a:xfrm>
        </p:spPr>
        <p:txBody>
          <a:bodyPr/>
          <a:lstStyle/>
          <a:p>
            <a:pPr lvl="0"/>
            <a:r>
              <a:rPr lang="ru-RU" b="1" dirty="0" smtClean="0">
                <a:solidFill>
                  <a:srgbClr val="660066"/>
                </a:solidFill>
              </a:rPr>
              <a:t>Отдыхайте</a:t>
            </a:r>
            <a:endParaRPr lang="en-US" dirty="0">
              <a:solidFill>
                <a:srgbClr val="660066"/>
              </a:solidFill>
            </a:endParaRPr>
          </a:p>
        </p:txBody>
      </p:sp>
      <p:sp>
        <p:nvSpPr>
          <p:cNvPr id="3" name="Content Placeholder 2"/>
          <p:cNvSpPr>
            <a:spLocks noGrp="1"/>
          </p:cNvSpPr>
          <p:nvPr>
            <p:ph idx="1"/>
          </p:nvPr>
        </p:nvSpPr>
        <p:spPr>
          <a:xfrm>
            <a:off x="685800" y="2408237"/>
            <a:ext cx="4953000" cy="3763963"/>
          </a:xfrm>
        </p:spPr>
        <p:txBody>
          <a:bodyPr/>
          <a:lstStyle/>
          <a:p>
            <a:pPr marL="0" indent="0">
              <a:buNone/>
            </a:pPr>
            <a:r>
              <a:rPr lang="ru-RU" sz="2800" dirty="0" smtClean="0"/>
              <a:t>Библия учит, как важен отдых для духа, души и тела.  Когда Иисус увидел, насколько устали Его ученики, Он посоветовал им пойти в пустынное место и отдохнуть немного.</a:t>
            </a:r>
          </a:p>
          <a:p>
            <a:pPr marL="0" indent="0">
              <a:buNone/>
            </a:pPr>
            <a:r>
              <a:rPr lang="ru-RU" sz="2800" dirty="0" smtClean="0"/>
              <a:t>(См. </a:t>
            </a:r>
            <a:r>
              <a:rPr lang="ru-RU" sz="2800" dirty="0" err="1" smtClean="0"/>
              <a:t>Мк</a:t>
            </a:r>
            <a:r>
              <a:rPr lang="ru-RU" sz="2800" dirty="0" smtClean="0"/>
              <a:t>.</a:t>
            </a:r>
            <a:r>
              <a:rPr lang="en-US" sz="2800" dirty="0" smtClean="0"/>
              <a:t> 6:31</a:t>
            </a:r>
            <a:r>
              <a:rPr lang="ru-RU" sz="2800" dirty="0" smtClean="0"/>
              <a:t>)</a:t>
            </a:r>
            <a:r>
              <a:rPr lang="en-US" sz="2800" dirty="0" smtClean="0"/>
              <a:t> </a:t>
            </a:r>
            <a:endParaRPr lang="en-US" sz="2800" dirty="0"/>
          </a:p>
        </p:txBody>
      </p:sp>
      <p:pic>
        <p:nvPicPr>
          <p:cNvPr id="5" name="Picture 4"/>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6158308" y="1905000"/>
            <a:ext cx="3138092" cy="49720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667000" y="457200"/>
            <a:ext cx="5791200" cy="1447800"/>
          </a:xfrm>
        </p:spPr>
        <p:txBody>
          <a:bodyPr/>
          <a:lstStyle/>
          <a:p>
            <a:r>
              <a:rPr lang="ru-RU" sz="3200" b="1" dirty="0" smtClean="0"/>
              <a:t>Создайте благотворительную окружающую среду</a:t>
            </a:r>
            <a:r>
              <a:rPr lang="ru-RU" sz="3200" dirty="0" smtClean="0"/>
              <a:t/>
            </a:r>
            <a:br>
              <a:rPr lang="ru-RU" sz="3200" dirty="0" smtClean="0"/>
            </a:br>
            <a:endParaRPr lang="en-US" sz="3200" dirty="0">
              <a:solidFill>
                <a:srgbClr val="660066"/>
              </a:solidFill>
            </a:endParaRPr>
          </a:p>
        </p:txBody>
      </p:sp>
      <p:sp>
        <p:nvSpPr>
          <p:cNvPr id="3" name="Content Placeholder 2"/>
          <p:cNvSpPr>
            <a:spLocks noGrp="1"/>
          </p:cNvSpPr>
          <p:nvPr>
            <p:ph idx="1"/>
          </p:nvPr>
        </p:nvSpPr>
        <p:spPr>
          <a:xfrm>
            <a:off x="1143000" y="2438400"/>
            <a:ext cx="6705600" cy="2819400"/>
          </a:xfrm>
        </p:spPr>
        <p:txBody>
          <a:bodyPr/>
          <a:lstStyle/>
          <a:p>
            <a:pPr marL="0" indent="0" algn="ctr">
              <a:buNone/>
            </a:pPr>
            <a:r>
              <a:rPr lang="ru-RU" sz="3600" b="1" dirty="0" smtClean="0"/>
              <a:t>Настройтесь на успех.  Создайте такую среду для души и разума, которая помогла бы вам вести здоровый, успешный образ жизни.</a:t>
            </a:r>
            <a:endParaRPr lang="en-US" sz="3600" dirty="0" smtClean="0"/>
          </a:p>
          <a:p>
            <a:pPr marL="0" indent="0" algn="ctr">
              <a:buNone/>
            </a:pPr>
            <a:endParaRPr lang="en-US" sz="4000" dirty="0"/>
          </a:p>
        </p:txBody>
      </p:sp>
      <p:pic>
        <p:nvPicPr>
          <p:cNvPr id="6" name="Picture 5"/>
          <p:cNvPicPr>
            <a:picLocks noChangeAspect="1"/>
          </p:cNvPicPr>
          <p:nvPr/>
        </p:nvPicPr>
        <p:blipFill>
          <a:blip r:embed="rId4" cstate="print"/>
          <a:stretch>
            <a:fillRect/>
          </a:stretch>
        </p:blipFill>
        <p:spPr>
          <a:xfrm>
            <a:off x="-152400" y="5475051"/>
            <a:ext cx="9601200" cy="14591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685800"/>
            <a:ext cx="5562600" cy="914400"/>
          </a:xfrm>
        </p:spPr>
        <p:txBody>
          <a:bodyPr/>
          <a:lstStyle/>
          <a:p>
            <a:r>
              <a:rPr lang="ru-RU" sz="3600" b="1" dirty="0" smtClean="0">
                <a:solidFill>
                  <a:srgbClr val="660066"/>
                </a:solidFill>
              </a:rPr>
              <a:t>Что такое триггеры или  «провокаторы»</a:t>
            </a:r>
            <a:endParaRPr lang="en-US" dirty="0">
              <a:solidFill>
                <a:srgbClr val="660066"/>
              </a:solidFill>
            </a:endParaRPr>
          </a:p>
        </p:txBody>
      </p:sp>
      <p:sp>
        <p:nvSpPr>
          <p:cNvPr id="3" name="Content Placeholder 2"/>
          <p:cNvSpPr>
            <a:spLocks noGrp="1"/>
          </p:cNvSpPr>
          <p:nvPr>
            <p:ph idx="1"/>
          </p:nvPr>
        </p:nvSpPr>
        <p:spPr>
          <a:xfrm>
            <a:off x="990600" y="2590800"/>
            <a:ext cx="7696200" cy="3886200"/>
          </a:xfrm>
        </p:spPr>
        <p:txBody>
          <a:bodyPr/>
          <a:lstStyle/>
          <a:p>
            <a:pPr marL="0" indent="0" algn="ctr">
              <a:buNone/>
            </a:pPr>
            <a:r>
              <a:rPr lang="ru-RU" dirty="0" smtClean="0"/>
              <a:t>Часто наблюдаются другие привычки и ассоциации, связанные с зависимостью, которые провоцируют срывы.  Они называются </a:t>
            </a:r>
            <a:r>
              <a:rPr lang="ru-RU" b="1" dirty="0" smtClean="0">
                <a:solidFill>
                  <a:srgbClr val="002060"/>
                </a:solidFill>
              </a:rPr>
              <a:t>триггерами</a:t>
            </a:r>
            <a:r>
              <a:rPr lang="ru-RU" dirty="0" smtClean="0"/>
              <a:t> («провокаторами»).  От них также надо избавляться, чтобы не «включать» механизм зависимого поведения</a:t>
            </a:r>
            <a:r>
              <a:rPr lang="ru-RU" sz="3600" dirty="0" smtClean="0"/>
              <a:t>.</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685800"/>
            <a:ext cx="5562600" cy="914400"/>
          </a:xfrm>
        </p:spPr>
        <p:txBody>
          <a:bodyPr/>
          <a:lstStyle/>
          <a:p>
            <a:r>
              <a:rPr lang="ru-RU" sz="3600" b="1" dirty="0" smtClean="0">
                <a:solidFill>
                  <a:srgbClr val="660066"/>
                </a:solidFill>
              </a:rPr>
              <a:t>Что такое триггеры или  «провокаторы»</a:t>
            </a:r>
            <a:endParaRPr lang="en-US" sz="3600" dirty="0">
              <a:solidFill>
                <a:srgbClr val="660066"/>
              </a:solidFill>
            </a:endParaRPr>
          </a:p>
        </p:txBody>
      </p:sp>
      <p:sp>
        <p:nvSpPr>
          <p:cNvPr id="5" name="Rectangle 4"/>
          <p:cNvSpPr/>
          <p:nvPr/>
        </p:nvSpPr>
        <p:spPr>
          <a:xfrm>
            <a:off x="1143000" y="2514600"/>
            <a:ext cx="7239000" cy="2862322"/>
          </a:xfrm>
          <a:prstGeom prst="rect">
            <a:avLst/>
          </a:prstGeom>
        </p:spPr>
        <p:txBody>
          <a:bodyPr wrap="square">
            <a:spAutoFit/>
          </a:bodyPr>
          <a:lstStyle/>
          <a:p>
            <a:pPr algn="ctr"/>
            <a:r>
              <a:rPr lang="ru-RU" sz="3600" dirty="0" smtClean="0"/>
              <a:t>Формирование новых привычек для подавления старых настолько же важно, как и полный отказ от старых привычек.</a:t>
            </a:r>
            <a:endParaRPr lang="en-US" sz="3600" dirty="0">
              <a:latin typeface="+mj-lt"/>
            </a:endParaRPr>
          </a:p>
        </p:txBody>
      </p:sp>
      <p:pic>
        <p:nvPicPr>
          <p:cNvPr id="6" name="Picture 5"/>
          <p:cNvPicPr>
            <a:picLocks noChangeAspect="1"/>
          </p:cNvPicPr>
          <p:nvPr/>
        </p:nvPicPr>
        <p:blipFill>
          <a:blip r:embed="rId4" cstate="print"/>
          <a:stretch>
            <a:fillRect/>
          </a:stretch>
        </p:blipFill>
        <p:spPr>
          <a:xfrm>
            <a:off x="-152400" y="5475051"/>
            <a:ext cx="9601200" cy="14591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3[1].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050" name="Title 1"/>
          <p:cNvSpPr>
            <a:spLocks noGrp="1"/>
          </p:cNvSpPr>
          <p:nvPr>
            <p:ph type="ctrTitle"/>
          </p:nvPr>
        </p:nvSpPr>
        <p:spPr>
          <a:xfrm>
            <a:off x="228600" y="3028949"/>
            <a:ext cx="8915400" cy="2076451"/>
          </a:xfrm>
          <a:effectLst>
            <a:outerShdw blurRad="50800" dist="38100" dir="10800000" algn="r" rotWithShape="0">
              <a:prstClr val="black">
                <a:alpha val="40000"/>
              </a:prstClr>
            </a:outerShdw>
          </a:effectLst>
        </p:spPr>
        <p:txBody>
          <a:bodyPr/>
          <a:lstStyle/>
          <a:p>
            <a:r>
              <a:rPr lang="ru-RU" sz="3200" i="1" dirty="0" smtClean="0"/>
              <a:t/>
            </a:r>
            <a:br>
              <a:rPr lang="ru-RU" sz="3200" i="1" dirty="0" smtClean="0"/>
            </a:br>
            <a:r>
              <a:rPr lang="ru-RU" sz="3200" i="1" dirty="0" smtClean="0"/>
              <a:t>ВЗАИМОСВЯЗЬ ДУШИ И ТЕЛА – ЧАСТЬ 2</a:t>
            </a:r>
            <a:r>
              <a:rPr lang="ru-RU" sz="3200" dirty="0" smtClean="0"/>
              <a:t/>
            </a:r>
            <a:br>
              <a:rPr lang="ru-RU" sz="3200" dirty="0" smtClean="0"/>
            </a:br>
            <a:r>
              <a:rPr lang="ru-RU" sz="3200" i="1" dirty="0" smtClean="0"/>
              <a:t>ОБРАЗ ЖИЗНИ И ОКРУЖАЮЩАЯ СРЕДА</a:t>
            </a:r>
            <a:r>
              <a:rPr lang="ru-RU" dirty="0" smtClean="0"/>
              <a:t/>
            </a:r>
            <a:br>
              <a:rPr lang="ru-RU" dirty="0" smtClean="0"/>
            </a:br>
            <a:endParaRPr lang="en-US" i="1" dirty="0" smtClean="0">
              <a:solidFill>
                <a:schemeClr val="accent5">
                  <a:lumMod val="60000"/>
                  <a:lumOff val="40000"/>
                </a:schemeClr>
              </a:solidFill>
              <a:latin typeface="Book Antiqua"/>
              <a:cs typeface="Book Antiqua"/>
            </a:endParaRPr>
          </a:p>
        </p:txBody>
      </p:sp>
      <p:sp>
        <p:nvSpPr>
          <p:cNvPr id="3" name="Title 1"/>
          <p:cNvSpPr txBox="1">
            <a:spLocks/>
          </p:cNvSpPr>
          <p:nvPr/>
        </p:nvSpPr>
        <p:spPr bwMode="auto">
          <a:xfrm>
            <a:off x="762000" y="47021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ru-RU" sz="1600" b="0" i="0" u="none" strike="noStrike" kern="1200" cap="none" spc="0" normalizeH="0" baseline="0" noProof="0" dirty="0" smtClean="0">
                <a:ln>
                  <a:noFill/>
                </a:ln>
                <a:solidFill>
                  <a:schemeClr val="tx1"/>
                </a:solidFill>
                <a:effectLst/>
                <a:uLnTx/>
                <a:uFillTx/>
                <a:latin typeface="Book Antiqua"/>
                <a:ea typeface="+mj-ea"/>
                <a:cs typeface="Book Antiqua"/>
              </a:rPr>
              <a:t>Вики </a:t>
            </a:r>
            <a:r>
              <a:rPr kumimoji="0" lang="ru-RU" sz="1600" b="0" i="0" u="none" strike="noStrike" kern="1200" cap="none" spc="0" normalizeH="0" baseline="0" noProof="0" dirty="0" err="1" smtClean="0">
                <a:ln>
                  <a:noFill/>
                </a:ln>
                <a:solidFill>
                  <a:schemeClr val="tx1"/>
                </a:solidFill>
                <a:effectLst/>
                <a:uLnTx/>
                <a:uFillTx/>
                <a:latin typeface="Book Antiqua"/>
                <a:ea typeface="+mj-ea"/>
                <a:cs typeface="Book Antiqua"/>
              </a:rPr>
              <a:t>Гриффин</a:t>
            </a:r>
            <a:endPar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endParaRPr>
          </a:p>
          <a:p>
            <a:pPr algn="ctr"/>
            <a:r>
              <a:rPr kumimoji="0" lang="en-US" sz="1600" b="0" i="0" u="none" strike="noStrike" kern="1200" cap="none" spc="0" normalizeH="0" noProof="0" dirty="0" smtClean="0">
                <a:ln>
                  <a:noFill/>
                </a:ln>
                <a:solidFill>
                  <a:schemeClr val="tx1"/>
                </a:solidFill>
                <a:effectLst/>
                <a:uLnTx/>
                <a:uFillTx/>
                <a:latin typeface="Book Antiqua"/>
                <a:ea typeface="+mj-ea"/>
                <a:cs typeface="Book Antiqua"/>
              </a:rPr>
              <a:t> </a:t>
            </a:r>
            <a:r>
              <a:rPr lang="ru-RU" sz="1600" dirty="0" smtClean="0">
                <a:latin typeface="Book Antiqua"/>
                <a:ea typeface="+mj-ea"/>
                <a:cs typeface="Book Antiqua"/>
              </a:rPr>
              <a:t>Автор</a:t>
            </a:r>
            <a:endParaRPr kumimoji="0" lang="en-US" sz="1600" b="0" i="0" u="none" strike="noStrike" kern="1200" cap="none" spc="0" normalizeH="0" noProof="0" dirty="0" smtClean="0">
              <a:ln>
                <a:noFill/>
              </a:ln>
              <a:solidFill>
                <a:schemeClr val="tx1"/>
              </a:solidFill>
              <a:effectLst/>
              <a:uLnTx/>
              <a:uFillTx/>
              <a:latin typeface="Book Antiqua"/>
              <a:ea typeface="+mj-ea"/>
              <a:cs typeface="Book Antiqu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362200" y="762000"/>
            <a:ext cx="6324600" cy="1143000"/>
          </a:xfrm>
        </p:spPr>
        <p:txBody>
          <a:bodyPr/>
          <a:lstStyle/>
          <a:p>
            <a:r>
              <a:rPr lang="ru-RU" b="1" dirty="0" smtClean="0">
                <a:solidFill>
                  <a:srgbClr val="660066"/>
                </a:solidFill>
              </a:rPr>
              <a:t>Ваша сила…</a:t>
            </a:r>
            <a:endParaRPr lang="en-US" dirty="0">
              <a:solidFill>
                <a:srgbClr val="660066"/>
              </a:solidFill>
            </a:endParaRPr>
          </a:p>
        </p:txBody>
      </p:sp>
      <p:sp>
        <p:nvSpPr>
          <p:cNvPr id="3" name="Content Placeholder 2"/>
          <p:cNvSpPr>
            <a:spLocks noGrp="1"/>
          </p:cNvSpPr>
          <p:nvPr>
            <p:ph idx="1"/>
          </p:nvPr>
        </p:nvSpPr>
        <p:spPr>
          <a:xfrm>
            <a:off x="609600" y="2438400"/>
            <a:ext cx="8153400" cy="3581400"/>
          </a:xfrm>
        </p:spPr>
        <p:txBody>
          <a:bodyPr/>
          <a:lstStyle/>
          <a:p>
            <a:pPr marL="0" indent="0" algn="ctr">
              <a:buNone/>
            </a:pPr>
            <a:r>
              <a:rPr lang="ru-RU" dirty="0" smtClean="0"/>
              <a:t>Помните, что искушение обычно проходит очень скоро.  Действуйте быстро и отвлеките свое внимание.  Молитесь о силе противостоять.  «Бог нам прибежище и сила, скорый помощник в бедах»</a:t>
            </a:r>
          </a:p>
          <a:p>
            <a:pPr marL="0" indent="0" algn="ctr">
              <a:buNone/>
            </a:pPr>
            <a:r>
              <a:rPr lang="ru-RU" dirty="0" smtClean="0"/>
              <a:t>Псалом 45:2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309322" cy="6858000"/>
          </a:xfrm>
          <a:prstGeom prst="rect">
            <a:avLst/>
          </a:prstGeom>
        </p:spPr>
      </p:pic>
      <p:sp>
        <p:nvSpPr>
          <p:cNvPr id="2" name="Title 1"/>
          <p:cNvSpPr>
            <a:spLocks noGrp="1"/>
          </p:cNvSpPr>
          <p:nvPr>
            <p:ph type="title"/>
          </p:nvPr>
        </p:nvSpPr>
        <p:spPr>
          <a:xfrm>
            <a:off x="2362200" y="762000"/>
            <a:ext cx="6248400" cy="838200"/>
          </a:xfrm>
        </p:spPr>
        <p:txBody>
          <a:bodyPr/>
          <a:lstStyle/>
          <a:p>
            <a:pPr lvl="0"/>
            <a:r>
              <a:rPr lang="ru-RU" b="1" dirty="0" smtClean="0">
                <a:solidFill>
                  <a:srgbClr val="660066"/>
                </a:solidFill>
              </a:rPr>
              <a:t>Управляйте стрессом</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4780408" y="3035300"/>
            <a:ext cx="4515992" cy="3822700"/>
          </a:xfrm>
          <a:prstGeom prst="rect">
            <a:avLst/>
          </a:prstGeom>
          <a:ln>
            <a:noFill/>
          </a:ln>
          <a:effectLst>
            <a:softEdge rad="112500"/>
          </a:effectLst>
        </p:spPr>
      </p:pic>
      <p:sp>
        <p:nvSpPr>
          <p:cNvPr id="5" name="Rectangle 4"/>
          <p:cNvSpPr/>
          <p:nvPr/>
        </p:nvSpPr>
        <p:spPr>
          <a:xfrm>
            <a:off x="533400" y="2105084"/>
            <a:ext cx="5334000" cy="3416320"/>
          </a:xfrm>
          <a:prstGeom prst="rect">
            <a:avLst/>
          </a:prstGeom>
        </p:spPr>
        <p:txBody>
          <a:bodyPr wrap="square">
            <a:spAutoFit/>
          </a:bodyPr>
          <a:lstStyle/>
          <a:p>
            <a:r>
              <a:rPr lang="ru-RU" sz="2400" dirty="0" smtClean="0"/>
              <a:t>Помните о стрессовых ловушках, которые вы сами себе расставляете.  Управление стрессом включает формирование приоритетов, правильный выбор, принятие моделей поведения и действий, которые максимально увеличивают ваш потенциал без перегрузки ваших возможностей. </a:t>
            </a:r>
            <a:endParaRPr lang="en-US" sz="24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762000"/>
            <a:ext cx="5867400" cy="1143000"/>
          </a:xfrm>
        </p:spPr>
        <p:txBody>
          <a:bodyPr/>
          <a:lstStyle/>
          <a:p>
            <a:r>
              <a:rPr lang="ru-RU" sz="3600" b="1" dirty="0" smtClean="0">
                <a:solidFill>
                  <a:srgbClr val="660066"/>
                </a:solidFill>
              </a:rPr>
              <a:t>Как справиться со стрессом</a:t>
            </a:r>
            <a:r>
              <a:rPr lang="en-US" sz="3600" b="1" dirty="0" smtClean="0">
                <a:solidFill>
                  <a:srgbClr val="660066"/>
                </a:solidFill>
              </a:rPr>
              <a:t> </a:t>
            </a:r>
            <a:endParaRPr lang="en-US" sz="3600" b="1" dirty="0">
              <a:solidFill>
                <a:srgbClr val="660066"/>
              </a:solidFill>
            </a:endParaRPr>
          </a:p>
        </p:txBody>
      </p:sp>
      <p:sp>
        <p:nvSpPr>
          <p:cNvPr id="3" name="Content Placeholder 2"/>
          <p:cNvSpPr>
            <a:spLocks noGrp="1"/>
          </p:cNvSpPr>
          <p:nvPr>
            <p:ph idx="1"/>
          </p:nvPr>
        </p:nvSpPr>
        <p:spPr>
          <a:xfrm>
            <a:off x="76200" y="1981200"/>
            <a:ext cx="6172200" cy="3886200"/>
          </a:xfrm>
        </p:spPr>
        <p:txBody>
          <a:bodyPr/>
          <a:lstStyle/>
          <a:p>
            <a:pPr marL="566738" indent="-231775"/>
            <a:r>
              <a:rPr lang="ru-RU" sz="2600" b="1" dirty="0" smtClean="0"/>
              <a:t>Определите</a:t>
            </a:r>
            <a:r>
              <a:rPr lang="ru-RU" sz="2600" dirty="0" smtClean="0"/>
              <a:t> свои самые важные цели </a:t>
            </a:r>
            <a:endParaRPr lang="ru-RU" sz="2600" b="1" dirty="0" smtClean="0"/>
          </a:p>
          <a:p>
            <a:pPr marL="566738" lvl="0" indent="-231775"/>
            <a:r>
              <a:rPr lang="ru-RU" sz="2600" b="1" dirty="0" smtClean="0"/>
              <a:t>Составьте</a:t>
            </a:r>
            <a:r>
              <a:rPr lang="ru-RU" sz="2600" dirty="0" smtClean="0"/>
              <a:t> выполнимое расписание</a:t>
            </a:r>
          </a:p>
          <a:p>
            <a:pPr marL="566738" lvl="0" indent="-231775"/>
            <a:r>
              <a:rPr lang="ru-RU" sz="2600" b="1" dirty="0" smtClean="0"/>
              <a:t>Пересматривайте</a:t>
            </a:r>
            <a:r>
              <a:rPr lang="ru-RU" sz="2600" dirty="0" smtClean="0"/>
              <a:t> свое расписание</a:t>
            </a:r>
          </a:p>
          <a:p>
            <a:pPr marL="566738" lvl="0" indent="-231775"/>
            <a:r>
              <a:rPr lang="ru-RU" sz="2600" b="1" dirty="0" smtClean="0"/>
              <a:t>Избегайте</a:t>
            </a:r>
            <a:r>
              <a:rPr lang="ru-RU" sz="2600" dirty="0" smtClean="0"/>
              <a:t> беспорядка и нагромождения</a:t>
            </a:r>
          </a:p>
          <a:p>
            <a:pPr marL="566738" lvl="0" indent="-231775"/>
            <a:r>
              <a:rPr lang="ru-RU" sz="2600" b="1" dirty="0" smtClean="0"/>
              <a:t>Регулируйте</a:t>
            </a:r>
            <a:r>
              <a:rPr lang="ru-RU" sz="2600" dirty="0" smtClean="0"/>
              <a:t> частоту перемен </a:t>
            </a:r>
          </a:p>
          <a:p>
            <a:pPr marL="566738" lvl="0" indent="-231775"/>
            <a:r>
              <a:rPr lang="ru-RU" sz="2600" b="1" dirty="0" smtClean="0"/>
              <a:t>Избавьтесь</a:t>
            </a:r>
            <a:r>
              <a:rPr lang="ru-RU" sz="2600" dirty="0" smtClean="0"/>
              <a:t> от долгов</a:t>
            </a:r>
          </a:p>
          <a:p>
            <a:pPr marL="566738" lvl="0" indent="-231775"/>
            <a:r>
              <a:rPr lang="ru-RU" sz="2600" b="1" dirty="0" smtClean="0"/>
              <a:t>Уделите время</a:t>
            </a:r>
            <a:r>
              <a:rPr lang="ru-RU" sz="2600" dirty="0" smtClean="0"/>
              <a:t>, чтобы помочь другим </a:t>
            </a:r>
          </a:p>
        </p:txBody>
      </p:sp>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096000" y="3657600"/>
            <a:ext cx="3200400" cy="320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762000"/>
            <a:ext cx="5562600" cy="914400"/>
          </a:xfrm>
        </p:spPr>
        <p:txBody>
          <a:bodyPr/>
          <a:lstStyle/>
          <a:p>
            <a:pPr lvl="0"/>
            <a:r>
              <a:rPr lang="ru-RU" b="1" dirty="0" smtClean="0">
                <a:solidFill>
                  <a:srgbClr val="660066"/>
                </a:solidFill>
              </a:rPr>
              <a:t>Избавьтесь от тревоги</a:t>
            </a:r>
            <a:endParaRPr lang="en-US" dirty="0">
              <a:solidFill>
                <a:srgbClr val="660066"/>
              </a:solidFill>
            </a:endParaRPr>
          </a:p>
        </p:txBody>
      </p:sp>
      <p:sp>
        <p:nvSpPr>
          <p:cNvPr id="3" name="Content Placeholder 2"/>
          <p:cNvSpPr>
            <a:spLocks noGrp="1"/>
          </p:cNvSpPr>
          <p:nvPr>
            <p:ph idx="1"/>
          </p:nvPr>
        </p:nvSpPr>
        <p:spPr>
          <a:xfrm>
            <a:off x="609600" y="2514600"/>
            <a:ext cx="4343400" cy="3733800"/>
          </a:xfrm>
        </p:spPr>
        <p:txBody>
          <a:bodyPr/>
          <a:lstStyle/>
          <a:p>
            <a:pPr marL="0" indent="0">
              <a:buNone/>
            </a:pPr>
            <a:r>
              <a:rPr lang="ru-RU" dirty="0" smtClean="0"/>
              <a:t>Тревога порождает стресс.  Если вы приняли Бога и научились доверять Ему, нет необходимости переживать.</a:t>
            </a:r>
            <a:endParaRPr lang="en-US" dirty="0"/>
          </a:p>
        </p:txBody>
      </p:sp>
      <p:pic>
        <p:nvPicPr>
          <p:cNvPr id="4" name="Picture 3"/>
          <p:cNvPicPr>
            <a:picLocks noChangeAspect="1"/>
          </p:cNvPicPr>
          <p:nvPr/>
        </p:nvPicPr>
        <p:blipFill rotWithShape="1">
          <a:blip r:embed="rId4" cstate="email">
            <a:extLst>
              <a:ext uri="{28A0092B-C50C-407E-A947-70E740481C1C}">
                <a14:useLocalDpi xmlns="" xmlns:a14="http://schemas.microsoft.com/office/drawing/2010/main"/>
              </a:ext>
            </a:extLst>
          </a:blip>
          <a:srcRect r="-9871"/>
          <a:stretch/>
        </p:blipFill>
        <p:spPr>
          <a:xfrm>
            <a:off x="5562600" y="3609212"/>
            <a:ext cx="4191000" cy="34011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048000" y="381000"/>
            <a:ext cx="5410200" cy="1295400"/>
          </a:xfrm>
        </p:spPr>
        <p:txBody>
          <a:bodyPr/>
          <a:lstStyle/>
          <a:p>
            <a:r>
              <a:rPr lang="ru-RU" b="1" dirty="0" smtClean="0">
                <a:solidFill>
                  <a:srgbClr val="660066"/>
                </a:solidFill>
              </a:rPr>
              <a:t>Избавьтесь от тревоги</a:t>
            </a:r>
            <a:endParaRPr lang="en-US" b="1" dirty="0">
              <a:solidFill>
                <a:srgbClr val="660066"/>
              </a:solidFill>
            </a:endParaRPr>
          </a:p>
        </p:txBody>
      </p:sp>
      <p:sp>
        <p:nvSpPr>
          <p:cNvPr id="3" name="Content Placeholder 2"/>
          <p:cNvSpPr>
            <a:spLocks noGrp="1"/>
          </p:cNvSpPr>
          <p:nvPr>
            <p:ph idx="1"/>
          </p:nvPr>
        </p:nvSpPr>
        <p:spPr>
          <a:xfrm>
            <a:off x="609600" y="2560637"/>
            <a:ext cx="8229600" cy="2849563"/>
          </a:xfrm>
        </p:spPr>
        <p:txBody>
          <a:bodyPr/>
          <a:lstStyle/>
          <a:p>
            <a:pPr marL="0" indent="0">
              <a:buNone/>
            </a:pPr>
            <a:r>
              <a:rPr lang="ru-RU" sz="3600" dirty="0" smtClean="0"/>
              <a:t>Иисус сказал:</a:t>
            </a:r>
          </a:p>
          <a:p>
            <a:pPr marL="0" indent="0" algn="ctr">
              <a:buNone/>
            </a:pPr>
            <a:r>
              <a:rPr lang="ru-RU" sz="3600" dirty="0" smtClean="0"/>
              <a:t> «Кто из вас, заботясь, может прибавить себе росту хотя на один локоть?»</a:t>
            </a:r>
          </a:p>
          <a:p>
            <a:pPr marL="0" indent="0" algn="ctr">
              <a:buNone/>
            </a:pPr>
            <a:r>
              <a:rPr lang="ru-RU" sz="3600" dirty="0" err="1" smtClean="0"/>
              <a:t>Мф</a:t>
            </a:r>
            <a:r>
              <a:rPr lang="ru-RU" sz="3600" dirty="0" smtClean="0"/>
              <a:t>. </a:t>
            </a:r>
            <a:r>
              <a:rPr lang="en-US" sz="3600" dirty="0" smtClean="0"/>
              <a:t>6:27</a:t>
            </a:r>
          </a:p>
          <a:p>
            <a:pPr marL="0" indent="0">
              <a:buNone/>
              <a:tabLst>
                <a:tab pos="4121150" algn="l"/>
              </a:tabLst>
            </a:pP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76200" y="0"/>
            <a:ext cx="9309322" cy="6858000"/>
          </a:xfrm>
          <a:prstGeom prst="rect">
            <a:avLst/>
          </a:prstGeom>
        </p:spPr>
      </p:pic>
      <p:sp>
        <p:nvSpPr>
          <p:cNvPr id="2" name="Title 1"/>
          <p:cNvSpPr>
            <a:spLocks noGrp="1"/>
          </p:cNvSpPr>
          <p:nvPr>
            <p:ph type="title"/>
          </p:nvPr>
        </p:nvSpPr>
        <p:spPr>
          <a:xfrm>
            <a:off x="3048000" y="762000"/>
            <a:ext cx="5562600" cy="1143000"/>
          </a:xfrm>
        </p:spPr>
        <p:txBody>
          <a:bodyPr/>
          <a:lstStyle/>
          <a:p>
            <a:pPr lvl="0"/>
            <a:r>
              <a:rPr lang="ru-RU" sz="3600" b="1" dirty="0" smtClean="0">
                <a:solidFill>
                  <a:srgbClr val="660066"/>
                </a:solidFill>
              </a:rPr>
              <a:t>Никакой жалости к себе</a:t>
            </a:r>
            <a:endParaRPr lang="en-US" sz="3600" dirty="0">
              <a:solidFill>
                <a:srgbClr val="660066"/>
              </a:solidFill>
            </a:endParaRPr>
          </a:p>
        </p:txBody>
      </p:sp>
      <p:pic>
        <p:nvPicPr>
          <p:cNvPr id="7" name="Picture 6"/>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5319163" y="3532756"/>
            <a:ext cx="3901037" cy="3401444"/>
          </a:xfrm>
          <a:prstGeom prst="rect">
            <a:avLst/>
          </a:prstGeom>
          <a:ln>
            <a:noFill/>
          </a:ln>
          <a:effectLst>
            <a:softEdge rad="112500"/>
          </a:effectLst>
        </p:spPr>
      </p:pic>
      <p:sp>
        <p:nvSpPr>
          <p:cNvPr id="3" name="Content Placeholder 2"/>
          <p:cNvSpPr>
            <a:spLocks noGrp="1"/>
          </p:cNvSpPr>
          <p:nvPr>
            <p:ph idx="1"/>
          </p:nvPr>
        </p:nvSpPr>
        <p:spPr>
          <a:xfrm>
            <a:off x="457200" y="2438400"/>
            <a:ext cx="5105400" cy="4038600"/>
          </a:xfrm>
        </p:spPr>
        <p:txBody>
          <a:bodyPr/>
          <a:lstStyle/>
          <a:p>
            <a:pPr marL="0" indent="0" algn="ctr">
              <a:buNone/>
            </a:pPr>
            <a:r>
              <a:rPr lang="ru-RU" sz="3600" dirty="0" smtClean="0"/>
              <a:t>Жалость к себе называют «получением удовольствия от упоения собственными печалями и несчастьями»</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838200"/>
            <a:ext cx="8229600" cy="1143000"/>
          </a:xfrm>
        </p:spPr>
        <p:txBody>
          <a:bodyPr/>
          <a:lstStyle/>
          <a:p>
            <a:r>
              <a:rPr lang="ru-RU" sz="4800" b="1" dirty="0" smtClean="0">
                <a:solidFill>
                  <a:srgbClr val="660066"/>
                </a:solidFill>
              </a:rPr>
              <a:t>Горе</a:t>
            </a:r>
            <a:endParaRPr lang="en-US" sz="4800" b="1" dirty="0">
              <a:solidFill>
                <a:srgbClr val="660066"/>
              </a:solidFill>
            </a:endParaRPr>
          </a:p>
        </p:txBody>
      </p:sp>
      <p:sp>
        <p:nvSpPr>
          <p:cNvPr id="4" name="Rectangle 3"/>
          <p:cNvSpPr/>
          <p:nvPr/>
        </p:nvSpPr>
        <p:spPr>
          <a:xfrm>
            <a:off x="838200" y="2451080"/>
            <a:ext cx="7467600" cy="3600986"/>
          </a:xfrm>
          <a:prstGeom prst="rect">
            <a:avLst/>
          </a:prstGeom>
        </p:spPr>
        <p:txBody>
          <a:bodyPr wrap="square">
            <a:spAutoFit/>
          </a:bodyPr>
          <a:lstStyle/>
          <a:p>
            <a:pPr algn="ctr"/>
            <a:r>
              <a:rPr lang="ru-RU" sz="3200" dirty="0" smtClean="0"/>
              <a:t>Горе может вызвать чувство оцепенения, которое в этом случае окажется «благом, средством адаптации в случае трагической потери, или  передышкой перед новым этапом жизни или глобальными переменами»</a:t>
            </a:r>
            <a:endParaRPr lang="en-US" sz="32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533400" y="838200"/>
            <a:ext cx="8153400" cy="838200"/>
          </a:xfrm>
        </p:spPr>
        <p:txBody>
          <a:bodyPr/>
          <a:lstStyle/>
          <a:p>
            <a:r>
              <a:rPr lang="ru-RU" b="1" dirty="0" smtClean="0">
                <a:solidFill>
                  <a:srgbClr val="660066"/>
                </a:solidFill>
              </a:rPr>
              <a:t>Изменение настроения</a:t>
            </a:r>
            <a:endParaRPr lang="en-US" b="1" dirty="0">
              <a:solidFill>
                <a:srgbClr val="660066"/>
              </a:solidFill>
            </a:endParaRPr>
          </a:p>
        </p:txBody>
      </p:sp>
      <p:sp>
        <p:nvSpPr>
          <p:cNvPr id="3" name="Content Placeholder 2"/>
          <p:cNvSpPr>
            <a:spLocks noGrp="1"/>
          </p:cNvSpPr>
          <p:nvPr>
            <p:ph idx="1"/>
          </p:nvPr>
        </p:nvSpPr>
        <p:spPr>
          <a:xfrm>
            <a:off x="228600" y="2789237"/>
            <a:ext cx="8610600" cy="3382963"/>
          </a:xfrm>
        </p:spPr>
        <p:txBody>
          <a:bodyPr/>
          <a:lstStyle/>
          <a:p>
            <a:pPr marL="231775" indent="-231775" algn="ctr">
              <a:buNone/>
            </a:pPr>
            <a:r>
              <a:rPr lang="ru-RU" dirty="0" smtClean="0"/>
              <a:t>Мы можем осознанно культивировать чувство благодарности, оптимизм, усердие и устойчивость в стрессовых ситуациях. Эти качества характера способствуют лучшему физическому и психическому здоровью.</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838200"/>
            <a:ext cx="8229600" cy="838200"/>
          </a:xfrm>
        </p:spPr>
        <p:txBody>
          <a:bodyPr/>
          <a:lstStyle/>
          <a:p>
            <a:r>
              <a:rPr lang="ru-RU" b="1" dirty="0" smtClean="0">
                <a:solidFill>
                  <a:srgbClr val="660066"/>
                </a:solidFill>
              </a:rPr>
              <a:t>Радуйтесь жизни</a:t>
            </a:r>
            <a:endParaRPr lang="en-US"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522403" y="4191000"/>
            <a:ext cx="3657600" cy="2743200"/>
          </a:xfrm>
          <a:prstGeom prst="rect">
            <a:avLst/>
          </a:prstGeom>
        </p:spPr>
      </p:pic>
      <p:sp>
        <p:nvSpPr>
          <p:cNvPr id="3" name="Content Placeholder 2"/>
          <p:cNvSpPr>
            <a:spLocks noGrp="1"/>
          </p:cNvSpPr>
          <p:nvPr>
            <p:ph idx="1"/>
          </p:nvPr>
        </p:nvSpPr>
        <p:spPr>
          <a:xfrm>
            <a:off x="457200" y="2408237"/>
            <a:ext cx="5638800" cy="3916363"/>
          </a:xfrm>
        </p:spPr>
        <p:txBody>
          <a:bodyPr/>
          <a:lstStyle/>
          <a:p>
            <a:pPr marL="0" indent="0">
              <a:buNone/>
            </a:pPr>
            <a:r>
              <a:rPr lang="ru-RU" dirty="0" smtClean="0"/>
              <a:t>Вы уникальны, и у Бога есть уникальный план для вашей жизни.  Начинайте работать с тем, что у вас есть, с ресурсами, которые сможете найти использовать, и вы и не заметите, как начнете расти и развиваться.</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457200"/>
            <a:ext cx="4953000" cy="1143000"/>
          </a:xfrm>
        </p:spPr>
        <p:txBody>
          <a:bodyPr/>
          <a:lstStyle/>
          <a:p>
            <a:r>
              <a:rPr lang="ru-RU" b="1" dirty="0" smtClean="0">
                <a:solidFill>
                  <a:srgbClr val="660066"/>
                </a:solidFill>
              </a:rPr>
              <a:t>Сфокусируйтесь </a:t>
            </a:r>
            <a:br>
              <a:rPr lang="ru-RU" b="1" dirty="0" smtClean="0">
                <a:solidFill>
                  <a:srgbClr val="660066"/>
                </a:solidFill>
              </a:rPr>
            </a:br>
            <a:r>
              <a:rPr lang="ru-RU" b="1" dirty="0" smtClean="0">
                <a:solidFill>
                  <a:srgbClr val="660066"/>
                </a:solidFill>
              </a:rPr>
              <a:t>на целях</a:t>
            </a:r>
            <a:endParaRPr lang="en-US" b="1" dirty="0">
              <a:solidFill>
                <a:srgbClr val="660066"/>
              </a:solidFill>
            </a:endParaRPr>
          </a:p>
        </p:txBody>
      </p:sp>
      <p:pic>
        <p:nvPicPr>
          <p:cNvPr id="5" name="Picture 4"/>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a:ext>
            </a:extLst>
          </a:blip>
          <a:stretch>
            <a:fillRect/>
          </a:stretch>
        </p:blipFill>
        <p:spPr>
          <a:xfrm>
            <a:off x="4953000" y="0"/>
            <a:ext cx="4724400" cy="3162615"/>
          </a:xfrm>
          <a:prstGeom prst="rect">
            <a:avLst/>
          </a:prstGeom>
        </p:spPr>
      </p:pic>
      <p:sp>
        <p:nvSpPr>
          <p:cNvPr id="3" name="Content Placeholder 2"/>
          <p:cNvSpPr>
            <a:spLocks noGrp="1"/>
          </p:cNvSpPr>
          <p:nvPr>
            <p:ph idx="1"/>
          </p:nvPr>
        </p:nvSpPr>
        <p:spPr>
          <a:xfrm>
            <a:off x="304800" y="2362200"/>
            <a:ext cx="8458200" cy="4191000"/>
          </a:xfrm>
        </p:spPr>
        <p:txBody>
          <a:bodyPr/>
          <a:lstStyle/>
          <a:p>
            <a:pPr marL="0" indent="0">
              <a:buNone/>
            </a:pPr>
            <a:r>
              <a:rPr lang="ru-RU" dirty="0" smtClean="0"/>
              <a:t>Важно фокусироваться как на краткосрочных, так и на долгосрочных целях. </a:t>
            </a:r>
            <a:endParaRPr lang="en-US" dirty="0" smtClean="0"/>
          </a:p>
          <a:p>
            <a:pPr marL="0" indent="0">
              <a:buNone/>
            </a:pPr>
            <a:r>
              <a:rPr lang="ru-RU" dirty="0" smtClean="0"/>
              <a:t>Как говорит поговорка:</a:t>
            </a:r>
            <a:endParaRPr lang="en-US" dirty="0" smtClean="0"/>
          </a:p>
          <a:p>
            <a:pPr marL="0" indent="0" algn="ctr">
              <a:buNone/>
            </a:pPr>
            <a:r>
              <a:rPr lang="en-US" b="1" i="1" dirty="0" smtClean="0">
                <a:solidFill>
                  <a:srgbClr val="008000"/>
                </a:solidFill>
              </a:rPr>
              <a:t>“</a:t>
            </a:r>
            <a:r>
              <a:rPr lang="ru-RU" b="1" i="1" dirty="0" smtClean="0">
                <a:solidFill>
                  <a:srgbClr val="008000"/>
                </a:solidFill>
              </a:rPr>
              <a:t>Мало-помалу </a:t>
            </a:r>
          </a:p>
          <a:p>
            <a:pPr marL="0" indent="0" algn="ctr">
              <a:buNone/>
            </a:pPr>
            <a:r>
              <a:rPr lang="ru-RU" b="1" i="1" dirty="0" smtClean="0">
                <a:solidFill>
                  <a:srgbClr val="008000"/>
                </a:solidFill>
              </a:rPr>
              <a:t>птичка гнездо свила</a:t>
            </a:r>
            <a:r>
              <a:rPr lang="en-US" b="1" i="1" dirty="0" smtClean="0">
                <a:solidFill>
                  <a:srgbClr val="008000"/>
                </a:solidFill>
              </a:rPr>
              <a:t>”</a:t>
            </a:r>
            <a:r>
              <a:rPr lang="ru-RU" b="1" i="1" dirty="0" smtClean="0">
                <a:solidFill>
                  <a:srgbClr val="008000"/>
                </a:solidFill>
              </a:rPr>
              <a:t>.</a:t>
            </a:r>
            <a:r>
              <a:rPr lang="en-US" b="1" i="1" dirty="0" smtClean="0">
                <a:solidFill>
                  <a:srgbClr val="008000"/>
                </a:solidFill>
              </a:rPr>
              <a:t> </a:t>
            </a:r>
            <a:endParaRPr lang="en-US" b="1" i="1" dirty="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124200" y="533400"/>
            <a:ext cx="5562600" cy="1143000"/>
          </a:xfrm>
        </p:spPr>
        <p:txBody>
          <a:bodyPr/>
          <a:lstStyle/>
          <a:p>
            <a:endParaRPr lang="en-US" dirty="0"/>
          </a:p>
        </p:txBody>
      </p:sp>
      <p:sp>
        <p:nvSpPr>
          <p:cNvPr id="3" name="TextBox 2"/>
          <p:cNvSpPr txBox="1"/>
          <p:nvPr/>
        </p:nvSpPr>
        <p:spPr>
          <a:xfrm>
            <a:off x="609600" y="2057400"/>
            <a:ext cx="8001000" cy="3970318"/>
          </a:xfrm>
          <a:prstGeom prst="rect">
            <a:avLst/>
          </a:prstGeom>
          <a:noFill/>
        </p:spPr>
        <p:txBody>
          <a:bodyPr wrap="square" rtlCol="0">
            <a:spAutoFit/>
          </a:bodyPr>
          <a:lstStyle/>
          <a:p>
            <a:pPr algn="ctr"/>
            <a:r>
              <a:rPr lang="en-US" sz="2800" dirty="0" smtClean="0">
                <a:latin typeface="+mj-lt"/>
              </a:rPr>
              <a:t> </a:t>
            </a:r>
            <a:r>
              <a:rPr lang="ru-RU" sz="2800" dirty="0" smtClean="0"/>
              <a:t>«Отношение к ситуации, социальные контакты и здоровое питание являются неразделимыми и важными элементами хорошего психического и физического здоровья.  Эти факторы влияют на иммунную систему человека и на то, как он о себе заботится»</a:t>
            </a:r>
            <a:endParaRPr lang="en-US" sz="2800" dirty="0">
              <a:latin typeface="+mj-lt"/>
            </a:endParaRPr>
          </a:p>
          <a:p>
            <a:pPr algn="ctr"/>
            <a:r>
              <a:rPr lang="en-US" sz="2800" dirty="0" err="1">
                <a:latin typeface="+mj-lt"/>
              </a:rPr>
              <a:t>Frankl</a:t>
            </a:r>
            <a:r>
              <a:rPr lang="en-US" sz="2800" dirty="0">
                <a:latin typeface="+mj-lt"/>
              </a:rPr>
              <a:t> V.  </a:t>
            </a:r>
            <a:r>
              <a:rPr lang="en-US" sz="2800" i="1" dirty="0">
                <a:latin typeface="+mj-lt"/>
              </a:rPr>
              <a:t>Man’s Search for Meaning.</a:t>
            </a:r>
          </a:p>
          <a:p>
            <a:pPr algn="ctr"/>
            <a:r>
              <a:rPr lang="en-US" sz="2800" dirty="0">
                <a:latin typeface="+mj-lt"/>
              </a:rPr>
              <a:t>Simon and Schuster, New York, NY.  1984.  p. 84.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3" name="Content Placeholder 2"/>
          <p:cNvSpPr>
            <a:spLocks noGrp="1"/>
          </p:cNvSpPr>
          <p:nvPr>
            <p:ph idx="1"/>
          </p:nvPr>
        </p:nvSpPr>
        <p:spPr>
          <a:xfrm>
            <a:off x="228600" y="2103437"/>
            <a:ext cx="4648200" cy="4449763"/>
          </a:xfrm>
        </p:spPr>
        <p:txBody>
          <a:bodyPr/>
          <a:lstStyle/>
          <a:p>
            <a:pPr marL="285750" indent="-285750">
              <a:lnSpc>
                <a:spcPct val="120000"/>
              </a:lnSpc>
              <a:buFont typeface="Arial"/>
              <a:buChar char="•"/>
            </a:pPr>
            <a:r>
              <a:rPr lang="ru-RU" sz="2600" dirty="0" smtClean="0"/>
              <a:t>Помните, что после падения можно подняться.  </a:t>
            </a:r>
          </a:p>
          <a:p>
            <a:pPr marL="285750" indent="-285750">
              <a:lnSpc>
                <a:spcPct val="120000"/>
              </a:lnSpc>
              <a:buFont typeface="Arial"/>
              <a:buChar char="•"/>
            </a:pPr>
            <a:r>
              <a:rPr lang="ru-RU" sz="2600" dirty="0" smtClean="0"/>
              <a:t>Простите себя и прямо на месте решите, что ничто не собьет вас с победной тропы.  </a:t>
            </a:r>
          </a:p>
          <a:p>
            <a:pPr marL="285750" indent="-285750">
              <a:lnSpc>
                <a:spcPct val="120000"/>
              </a:lnSpc>
              <a:buFont typeface="Arial"/>
              <a:buChar char="•"/>
            </a:pPr>
            <a:r>
              <a:rPr lang="ru-RU" sz="2600" dirty="0" smtClean="0"/>
              <a:t>Извлеките урок из своей ошибки и двигайтесь дальше.</a:t>
            </a:r>
          </a:p>
          <a:p>
            <a:endParaRPr lang="en-US" dirty="0"/>
          </a:p>
        </p:txBody>
      </p:sp>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4184000" y="3352800"/>
            <a:ext cx="5950600" cy="3962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7459" y="0"/>
            <a:ext cx="9191459" cy="6858000"/>
          </a:xfrm>
          <a:prstGeom prst="rect">
            <a:avLst/>
          </a:prstGeom>
        </p:spPr>
      </p:pic>
      <p:sp>
        <p:nvSpPr>
          <p:cNvPr id="2" name="Title 1"/>
          <p:cNvSpPr>
            <a:spLocks noGrp="1"/>
          </p:cNvSpPr>
          <p:nvPr>
            <p:ph type="title"/>
          </p:nvPr>
        </p:nvSpPr>
        <p:spPr/>
        <p:txBody>
          <a:bodyPr/>
          <a:lstStyle/>
          <a:p>
            <a:r>
              <a:rPr lang="ru-RU" b="1" dirty="0" smtClean="0">
                <a:solidFill>
                  <a:srgbClr val="660066"/>
                </a:solidFill>
                <a:latin typeface="Book Antiqua"/>
                <a:cs typeface="Book Antiqua"/>
              </a:rPr>
              <a:t>Молитва</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304800" y="1524000"/>
            <a:ext cx="8686800" cy="4525963"/>
          </a:xfrm>
        </p:spPr>
        <p:txBody>
          <a:bodyPr/>
          <a:lstStyle/>
          <a:p>
            <a:pPr marL="0" indent="0" algn="ctr">
              <a:buNone/>
            </a:pPr>
            <a:r>
              <a:rPr lang="ru-RU" i="1" dirty="0" smtClean="0">
                <a:latin typeface="Book Antiqua"/>
                <a:cs typeface="Book Antiqua"/>
              </a:rPr>
              <a:t>«</a:t>
            </a:r>
            <a:r>
              <a:rPr lang="ru-RU" i="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Чему вы научились, что приняли и слышали и видели во мне, то исполняйте, — и Бог мира будет с вами».  </a:t>
            </a:r>
          </a:p>
          <a:p>
            <a:pPr marL="0" indent="0" algn="ctr">
              <a:buNone/>
            </a:pPr>
            <a:r>
              <a:rPr lang="ru-RU" i="1" dirty="0" err="1" smtClean="0">
                <a:latin typeface="Book Antiqua"/>
                <a:cs typeface="Book Antiqua"/>
              </a:rPr>
              <a:t>Филиппийцам</a:t>
            </a:r>
            <a:r>
              <a:rPr lang="ru-RU" i="1" dirty="0" smtClean="0">
                <a:latin typeface="Book Antiqua"/>
                <a:cs typeface="Book Antiqua"/>
              </a:rPr>
              <a:t> </a:t>
            </a:r>
            <a:r>
              <a:rPr lang="en-US" i="1" dirty="0" smtClean="0">
                <a:latin typeface="Book Antiqua"/>
                <a:cs typeface="Book Antiqua"/>
              </a:rPr>
              <a:t>4:8-9</a:t>
            </a:r>
            <a:endParaRPr lang="en-US" i="1"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5677304" y="4495800"/>
            <a:ext cx="4152495" cy="2765074"/>
          </a:xfrm>
          <a:prstGeom prst="rect">
            <a:avLst/>
          </a:prstGeom>
        </p:spPr>
      </p:pic>
    </p:spTree>
    <p:extLst>
      <p:ext uri="{BB962C8B-B14F-4D97-AF65-F5344CB8AC3E}">
        <p14:creationId xmlns="" xmlns:p14="http://schemas.microsoft.com/office/powerpoint/2010/main" val="2490840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2" name="TextBox 1"/>
          <p:cNvSpPr txBox="1"/>
          <p:nvPr/>
        </p:nvSpPr>
        <p:spPr>
          <a:xfrm>
            <a:off x="1066800" y="2140327"/>
            <a:ext cx="7239000" cy="4185761"/>
          </a:xfrm>
          <a:prstGeom prst="rect">
            <a:avLst/>
          </a:prstGeom>
          <a:noFill/>
        </p:spPr>
        <p:txBody>
          <a:bodyPr wrap="square" rtlCol="0">
            <a:spAutoFit/>
          </a:bodyPr>
          <a:lstStyle/>
          <a:p>
            <a:pPr algn="ctr"/>
            <a:r>
              <a:rPr lang="ru-RU" sz="2600" dirty="0" smtClean="0"/>
              <a:t>Склонность к прощению, вере, оптимизму, радости, выносливости в стрессовых ситуациях и доверие Богу связаны с уменьшением риска развития болезней сердца, гипертонии, инфекций и других связанных со стрессом заболеваний.  Если заболеть все-таки пришлось, эти качества способствуют более легкому течению недуга и скорейшему выздоровлению.</a:t>
            </a:r>
          </a:p>
          <a:p>
            <a:pPr algn="ctr"/>
            <a:endParaRPr lang="en-US" sz="3200" dirty="0">
              <a:latin typeface="+mn-lt"/>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4" name="Title 1"/>
          <p:cNvSpPr>
            <a:spLocks noGrp="1"/>
          </p:cNvSpPr>
          <p:nvPr>
            <p:ph type="title"/>
          </p:nvPr>
        </p:nvSpPr>
        <p:spPr>
          <a:xfrm>
            <a:off x="304800" y="762000"/>
            <a:ext cx="8229600" cy="1143000"/>
          </a:xfrm>
        </p:spPr>
        <p:txBody>
          <a:bodyPr/>
          <a:lstStyle/>
          <a:p>
            <a:r>
              <a:rPr lang="ru-RU" b="1" dirty="0" smtClean="0">
                <a:solidFill>
                  <a:srgbClr val="660066"/>
                </a:solidFill>
              </a:rPr>
              <a:t>Три ключа</a:t>
            </a:r>
            <a:endParaRPr lang="en-US" b="1" dirty="0">
              <a:solidFill>
                <a:srgbClr val="660066"/>
              </a:solidFill>
            </a:endParaRPr>
          </a:p>
        </p:txBody>
      </p:sp>
      <p:sp>
        <p:nvSpPr>
          <p:cNvPr id="5" name="Content Placeholder 2"/>
          <p:cNvSpPr>
            <a:spLocks noGrp="1"/>
          </p:cNvSpPr>
          <p:nvPr>
            <p:ph idx="1"/>
          </p:nvPr>
        </p:nvSpPr>
        <p:spPr>
          <a:xfrm>
            <a:off x="381000" y="2286000"/>
            <a:ext cx="8229600" cy="3078163"/>
          </a:xfrm>
        </p:spPr>
        <p:txBody>
          <a:bodyPr/>
          <a:lstStyle/>
          <a:p>
            <a:pPr marL="514350" indent="-514350">
              <a:buFont typeface="+mj-lt"/>
              <a:buAutoNum type="arabicPeriod"/>
            </a:pPr>
            <a:r>
              <a:rPr lang="ru-RU" sz="3600" b="1" dirty="0" smtClean="0">
                <a:solidFill>
                  <a:srgbClr val="660066"/>
                </a:solidFill>
              </a:rPr>
              <a:t>Формирование отношений с Богом</a:t>
            </a:r>
            <a:endParaRPr lang="en-US" sz="3600" b="1" dirty="0" smtClean="0">
              <a:solidFill>
                <a:srgbClr val="660066"/>
              </a:solidFill>
            </a:endParaRPr>
          </a:p>
          <a:p>
            <a:pPr marL="514350" indent="-514350">
              <a:buFont typeface="+mj-lt"/>
              <a:buAutoNum type="arabicPeriod"/>
            </a:pPr>
            <a:r>
              <a:rPr lang="ru-RU" sz="3600" b="1" dirty="0" smtClean="0">
                <a:solidFill>
                  <a:srgbClr val="660066"/>
                </a:solidFill>
              </a:rPr>
              <a:t>Отношения с людьми</a:t>
            </a:r>
            <a:endParaRPr lang="en-US" sz="3600" b="1" dirty="0" smtClean="0">
              <a:solidFill>
                <a:srgbClr val="660066"/>
              </a:solidFill>
            </a:endParaRPr>
          </a:p>
          <a:p>
            <a:pPr marL="514350" indent="-514350">
              <a:buFont typeface="+mj-lt"/>
              <a:buAutoNum type="arabicPeriod"/>
            </a:pPr>
            <a:r>
              <a:rPr lang="ru-RU" dirty="0" smtClean="0"/>
              <a:t>Позитивный образ жизни</a:t>
            </a:r>
            <a:endParaRPr lang="en-US" dirty="0"/>
          </a:p>
        </p:txBody>
      </p:sp>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257800" y="3943350"/>
            <a:ext cx="3962400" cy="2971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143999" cy="6934200"/>
          </a:xfrm>
          <a:prstGeom prst="rect">
            <a:avLst/>
          </a:prstGeom>
        </p:spPr>
      </p:pic>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257800" y="3581400"/>
            <a:ext cx="3967811" cy="3352800"/>
          </a:xfrm>
          <a:prstGeom prst="rect">
            <a:avLst/>
          </a:prstGeom>
          <a:ln>
            <a:noFill/>
          </a:ln>
          <a:effectLst>
            <a:softEdge rad="112500"/>
          </a:effectLst>
        </p:spPr>
      </p:pic>
      <p:sp>
        <p:nvSpPr>
          <p:cNvPr id="2" name="Title 1"/>
          <p:cNvSpPr>
            <a:spLocks noGrp="1"/>
          </p:cNvSpPr>
          <p:nvPr>
            <p:ph type="title"/>
          </p:nvPr>
        </p:nvSpPr>
        <p:spPr>
          <a:xfrm>
            <a:off x="2133600" y="457200"/>
            <a:ext cx="6934200" cy="1143000"/>
          </a:xfrm>
        </p:spPr>
        <p:txBody>
          <a:bodyPr/>
          <a:lstStyle/>
          <a:p>
            <a:r>
              <a:rPr lang="ru-RU" b="1" dirty="0" smtClean="0">
                <a:solidFill>
                  <a:srgbClr val="650165"/>
                </a:solidFill>
              </a:rPr>
              <a:t>Ключ № 3</a:t>
            </a:r>
            <a:r>
              <a:rPr lang="en-US" b="1" dirty="0" smtClean="0">
                <a:solidFill>
                  <a:srgbClr val="650165"/>
                </a:solidFill>
              </a:rPr>
              <a:t/>
            </a:r>
            <a:br>
              <a:rPr lang="en-US" b="1" dirty="0" smtClean="0">
                <a:solidFill>
                  <a:srgbClr val="650165"/>
                </a:solidFill>
              </a:rPr>
            </a:br>
            <a:r>
              <a:rPr lang="en-US" b="1" dirty="0" smtClean="0">
                <a:solidFill>
                  <a:srgbClr val="650165"/>
                </a:solidFill>
              </a:rPr>
              <a:t> </a:t>
            </a:r>
            <a:r>
              <a:rPr lang="ru-RU" b="1" dirty="0" smtClean="0">
                <a:solidFill>
                  <a:srgbClr val="008000"/>
                </a:solidFill>
              </a:rPr>
              <a:t>Позитивный образ жизни</a:t>
            </a:r>
            <a:r>
              <a:rPr lang="en-US" b="1" dirty="0" smtClean="0">
                <a:solidFill>
                  <a:srgbClr val="008000"/>
                </a:solidFill>
              </a:rPr>
              <a:t> </a:t>
            </a:r>
            <a:endParaRPr lang="en-US" b="1" dirty="0">
              <a:solidFill>
                <a:srgbClr val="008000"/>
              </a:solidFill>
            </a:endParaRPr>
          </a:p>
        </p:txBody>
      </p:sp>
      <p:sp>
        <p:nvSpPr>
          <p:cNvPr id="3" name="Content Placeholder 2"/>
          <p:cNvSpPr>
            <a:spLocks noGrp="1"/>
          </p:cNvSpPr>
          <p:nvPr>
            <p:ph idx="1"/>
          </p:nvPr>
        </p:nvSpPr>
        <p:spPr>
          <a:xfrm>
            <a:off x="228600" y="2027237"/>
            <a:ext cx="8991600" cy="4525963"/>
          </a:xfrm>
        </p:spPr>
        <p:txBody>
          <a:bodyPr/>
          <a:lstStyle/>
          <a:p>
            <a:pPr>
              <a:buNone/>
            </a:pPr>
            <a:r>
              <a:rPr lang="ru-RU" sz="3600" b="1" dirty="0" smtClean="0">
                <a:solidFill>
                  <a:srgbClr val="660066"/>
                </a:solidFill>
              </a:rPr>
              <a:t>Большая польза от простых вещей</a:t>
            </a:r>
            <a:r>
              <a:rPr lang="en-US" sz="3600" b="1" dirty="0" smtClean="0">
                <a:solidFill>
                  <a:srgbClr val="660066"/>
                </a:solidFill>
              </a:rPr>
              <a:t>:</a:t>
            </a:r>
          </a:p>
          <a:p>
            <a:r>
              <a:rPr lang="ru-RU" dirty="0" smtClean="0"/>
              <a:t>полезный завтрак, </a:t>
            </a:r>
          </a:p>
          <a:p>
            <a:r>
              <a:rPr lang="ru-RU" dirty="0" smtClean="0"/>
              <a:t>достаточное количество воды, </a:t>
            </a:r>
          </a:p>
          <a:p>
            <a:r>
              <a:rPr lang="ru-RU" dirty="0" smtClean="0"/>
              <a:t>прогулки на свежем воздухе, </a:t>
            </a:r>
          </a:p>
          <a:p>
            <a:r>
              <a:rPr lang="ru-RU" dirty="0" smtClean="0"/>
              <a:t>чтение вдохновляющей литературы, </a:t>
            </a:r>
          </a:p>
          <a:p>
            <a:r>
              <a:rPr lang="ru-RU" dirty="0" smtClean="0"/>
              <a:t>позитивные мысли и речь </a:t>
            </a:r>
          </a:p>
          <a:p>
            <a:pPr>
              <a:lnSpc>
                <a:spcPct val="50000"/>
              </a:lnSpc>
              <a:buNone/>
            </a:pP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762000"/>
            <a:ext cx="8229600" cy="1143000"/>
          </a:xfrm>
        </p:spPr>
        <p:txBody>
          <a:bodyPr/>
          <a:lstStyle/>
          <a:p>
            <a:pPr lvl="0"/>
            <a:r>
              <a:rPr lang="ru-RU" b="1" dirty="0" smtClean="0">
                <a:solidFill>
                  <a:srgbClr val="660066"/>
                </a:solidFill>
              </a:rPr>
              <a:t>Питайте свой разум</a:t>
            </a:r>
            <a:endParaRPr lang="en-US" dirty="0">
              <a:solidFill>
                <a:srgbClr val="660066"/>
              </a:solidFill>
            </a:endParaRPr>
          </a:p>
        </p:txBody>
      </p:sp>
      <p:sp>
        <p:nvSpPr>
          <p:cNvPr id="3" name="Content Placeholder 2"/>
          <p:cNvSpPr>
            <a:spLocks noGrp="1"/>
          </p:cNvSpPr>
          <p:nvPr>
            <p:ph idx="1"/>
          </p:nvPr>
        </p:nvSpPr>
        <p:spPr>
          <a:xfrm>
            <a:off x="457200" y="2895600"/>
            <a:ext cx="4876800" cy="3657600"/>
          </a:xfrm>
        </p:spPr>
        <p:txBody>
          <a:bodyPr/>
          <a:lstStyle/>
          <a:p>
            <a:pPr marL="0" indent="0">
              <a:buNone/>
            </a:pPr>
            <a:r>
              <a:rPr lang="ru-RU" dirty="0" smtClean="0"/>
              <a:t>Если ежедневно по двадцать минут читать вдохновляющую и воспитывающую характер литературу, то к концу года мы прочитаем двадцать книг</a:t>
            </a:r>
            <a:endParaRPr lang="en-US" dirty="0"/>
          </a:p>
        </p:txBody>
      </p:sp>
      <p:pic>
        <p:nvPicPr>
          <p:cNvPr id="5" name="Picture 4"/>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a:ext>
            </a:extLst>
          </a:blip>
          <a:stretch>
            <a:fillRect/>
          </a:stretch>
        </p:blipFill>
        <p:spPr>
          <a:xfrm>
            <a:off x="4830221" y="2514600"/>
            <a:ext cx="4389979" cy="4495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667000" y="762000"/>
            <a:ext cx="5791200" cy="1143000"/>
          </a:xfrm>
        </p:spPr>
        <p:txBody>
          <a:bodyPr/>
          <a:lstStyle/>
          <a:p>
            <a:pPr lvl="0"/>
            <a:r>
              <a:rPr lang="ru-RU" sz="3200" b="1" dirty="0" smtClean="0">
                <a:solidFill>
                  <a:srgbClr val="660066"/>
                </a:solidFill>
              </a:rPr>
              <a:t>Выбирайте здоровую пищу</a:t>
            </a:r>
            <a:endParaRPr lang="en-US" sz="3200" b="1" dirty="0" smtClean="0">
              <a:solidFill>
                <a:srgbClr val="660066"/>
              </a:solidFill>
            </a:endParaRPr>
          </a:p>
        </p:txBody>
      </p:sp>
      <p:sp>
        <p:nvSpPr>
          <p:cNvPr id="3" name="Content Placeholder 2"/>
          <p:cNvSpPr>
            <a:spLocks noGrp="1"/>
          </p:cNvSpPr>
          <p:nvPr>
            <p:ph idx="1"/>
          </p:nvPr>
        </p:nvSpPr>
        <p:spPr>
          <a:xfrm>
            <a:off x="762000" y="2408237"/>
            <a:ext cx="5029200" cy="3916363"/>
          </a:xfrm>
        </p:spPr>
        <p:txBody>
          <a:bodyPr/>
          <a:lstStyle/>
          <a:p>
            <a:pPr marL="0" indent="0">
              <a:buNone/>
            </a:pPr>
            <a:r>
              <a:rPr lang="ru-RU" dirty="0" smtClean="0"/>
              <a:t>Надлежащая забота о теле также будет оказывать положительное влияние на разум и психику.  Наслаждайтесь здоровой пищей, дающей энергию и жизненную силу. </a:t>
            </a:r>
            <a:endParaRPr lang="en-US" dirty="0"/>
          </a:p>
        </p:txBody>
      </p:sp>
      <p:pic>
        <p:nvPicPr>
          <p:cNvPr id="4" name="Picture 3"/>
          <p:cNvPicPr>
            <a:picLocks noChangeAspect="1"/>
          </p:cNvPicPr>
          <p:nvPr/>
        </p:nvPicPr>
        <p:blipFill rotWithShape="1">
          <a:blip r:embed="rId4" cstate="email">
            <a:extLst>
              <a:ext uri="{28A0092B-C50C-407E-A947-70E740481C1C}">
                <a14:useLocalDpi xmlns="" xmlns:a14="http://schemas.microsoft.com/office/drawing/2010/main"/>
              </a:ext>
            </a:extLst>
          </a:blip>
          <a:srcRect r="-4848" b="-2291"/>
          <a:stretch/>
        </p:blipFill>
        <p:spPr>
          <a:xfrm>
            <a:off x="5638800" y="2514600"/>
            <a:ext cx="3853092" cy="447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762000"/>
            <a:ext cx="6400800" cy="1143000"/>
          </a:xfrm>
        </p:spPr>
        <p:txBody>
          <a:bodyPr/>
          <a:lstStyle/>
          <a:p>
            <a:r>
              <a:rPr lang="ru-RU" sz="3200" b="1" dirty="0" smtClean="0">
                <a:solidFill>
                  <a:srgbClr val="660066"/>
                </a:solidFill>
              </a:rPr>
              <a:t>Выбирайте здоровую пищу</a:t>
            </a:r>
            <a:endParaRPr lang="en-US" sz="3200" dirty="0">
              <a:solidFill>
                <a:srgbClr val="660066"/>
              </a:solidFill>
            </a:endParaRPr>
          </a:p>
        </p:txBody>
      </p:sp>
      <p:pic>
        <p:nvPicPr>
          <p:cNvPr id="5" name="Picture 4"/>
          <p:cNvPicPr>
            <a:picLocks noChangeAspect="1"/>
          </p:cNvPicPr>
          <p:nvPr/>
        </p:nvPicPr>
        <p:blipFill>
          <a:blip r:embed="rId4" cstate="print"/>
          <a:stretch>
            <a:fillRect/>
          </a:stretch>
        </p:blipFill>
        <p:spPr>
          <a:xfrm>
            <a:off x="5562600" y="2413000"/>
            <a:ext cx="3810000" cy="4445000"/>
          </a:xfrm>
          <a:prstGeom prst="rect">
            <a:avLst/>
          </a:prstGeom>
          <a:ln>
            <a:noFill/>
          </a:ln>
          <a:effectLst>
            <a:softEdge rad="112500"/>
          </a:effectLst>
        </p:spPr>
      </p:pic>
      <p:sp>
        <p:nvSpPr>
          <p:cNvPr id="3" name="Content Placeholder 2"/>
          <p:cNvSpPr>
            <a:spLocks noGrp="1"/>
          </p:cNvSpPr>
          <p:nvPr>
            <p:ph idx="1"/>
          </p:nvPr>
        </p:nvSpPr>
        <p:spPr>
          <a:xfrm>
            <a:off x="457200" y="1981200"/>
            <a:ext cx="5638800" cy="4572000"/>
          </a:xfrm>
        </p:spPr>
        <p:txBody>
          <a:bodyPr/>
          <a:lstStyle/>
          <a:p>
            <a:r>
              <a:rPr lang="en-US" sz="2600" dirty="0"/>
              <a:t> </a:t>
            </a:r>
            <a:r>
              <a:rPr lang="ru-RU" sz="2600" dirty="0" smtClean="0"/>
              <a:t>Чтобы уменьшить тягу к сладостям ешьте натуральную пищу, включающую комплексные углеводы, снабжающие здоровой энергией ваш мозг и ваше тело. </a:t>
            </a:r>
          </a:p>
          <a:p>
            <a:r>
              <a:rPr lang="ru-RU" sz="2600" dirty="0" smtClean="0"/>
              <a:t>Растительные жиры способствуют гибкости и правильному реагированию клеток.  Такие клетки означают более здоровые сердце, сосуды и мозг</a:t>
            </a:r>
            <a:r>
              <a:rPr lang="ru-RU" sz="2800" dirty="0" smtClean="0"/>
              <a:t>. </a:t>
            </a: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6493</Words>
  <Application>Microsoft Office PowerPoint</Application>
  <PresentationFormat>Экран (4:3)</PresentationFormat>
  <Paragraphs>278</Paragraphs>
  <Slides>31</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Office Theme</vt:lpstr>
      <vt:lpstr>Слайд 1</vt:lpstr>
      <vt:lpstr> ВЗАИМОСВЯЗЬ ДУШИ И ТЕЛА – ЧАСТЬ 2 ОБРАЗ ЖИЗНИ И ОКРУЖАЮЩАЯ СРЕДА </vt:lpstr>
      <vt:lpstr>Слайд 3</vt:lpstr>
      <vt:lpstr>Слайд 4</vt:lpstr>
      <vt:lpstr>Три ключа</vt:lpstr>
      <vt:lpstr>Ключ № 3  Позитивный образ жизни </vt:lpstr>
      <vt:lpstr>Питайте свой разум</vt:lpstr>
      <vt:lpstr>Выбирайте здоровую пищу</vt:lpstr>
      <vt:lpstr>Выбирайте здоровую пищу</vt:lpstr>
      <vt:lpstr>Регулярные приемы пищи</vt:lpstr>
      <vt:lpstr>Откажитесь от кофеина</vt:lpstr>
      <vt:lpstr>Идите к источнику</vt:lpstr>
      <vt:lpstr>Совершенствование с физкультурой</vt:lpstr>
      <vt:lpstr>Совершенствование с физкультурой</vt:lpstr>
      <vt:lpstr>Совершенствование с физкультурой</vt:lpstr>
      <vt:lpstr>Отдыхайте</vt:lpstr>
      <vt:lpstr>Создайте благотворительную окружающую среду </vt:lpstr>
      <vt:lpstr>Что такое триггеры или  «провокаторы»</vt:lpstr>
      <vt:lpstr>Что такое триггеры или  «провокаторы»</vt:lpstr>
      <vt:lpstr>Ваша сила…</vt:lpstr>
      <vt:lpstr>Управляйте стрессом</vt:lpstr>
      <vt:lpstr>Как справиться со стрессом </vt:lpstr>
      <vt:lpstr>Избавьтесь от тревоги</vt:lpstr>
      <vt:lpstr>Избавьтесь от тревоги</vt:lpstr>
      <vt:lpstr>Никакой жалости к себе</vt:lpstr>
      <vt:lpstr>Горе</vt:lpstr>
      <vt:lpstr>Изменение настроения</vt:lpstr>
      <vt:lpstr>Радуйтесь жизни</vt:lpstr>
      <vt:lpstr>Сфокусируйтесь  на целях</vt:lpstr>
      <vt:lpstr>Слайд 30</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2014-12-07T20:32:53Z</dcterms:modified>
</cp:coreProperties>
</file>