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66" autoAdjust="0"/>
  </p:normalViewPr>
  <p:slideViewPr>
    <p:cSldViewPr snapToGrid="0" snapToObjects="1">
      <p:cViewPr varScale="1">
        <p:scale>
          <a:sx n="37" d="100"/>
          <a:sy n="37" d="100"/>
        </p:scale>
        <p:origin x="-1446" y="-90"/>
      </p:cViewPr>
      <p:guideLst>
        <p:guide orient="horz" pos="2160"/>
        <p:guide pos="2880"/>
      </p:guideLst>
    </p:cSldViewPr>
  </p:slideViewPr>
  <p:notesTextViewPr>
    <p:cViewPr>
      <p:scale>
        <a:sx n="100" d="100"/>
        <a:sy n="100" d="100"/>
      </p:scale>
      <p:origin x="0" y="318"/>
    </p:cViewPr>
  </p:notesTextViewPr>
  <p:notesViewPr>
    <p:cSldViewPr snapToGrid="0" snapToObjects="1">
      <p:cViewPr>
        <p:scale>
          <a:sx n="68" d="100"/>
          <a:sy n="68" d="100"/>
        </p:scale>
        <p:origin x="-3000" y="-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3556A-2691-034A-AD3F-E2E3D41EEB83}" type="datetimeFigureOut">
              <a:rPr lang="en-US" smtClean="0"/>
              <a:pPr/>
              <a:t>12/28/2014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CA4D85-9EE5-A14A-B3F6-21153D516396}" type="slidenum">
              <a:rPr lang="en-US" smtClean="0"/>
              <a:pPr/>
              <a:t>‹#›</a:t>
            </a:fld>
            <a:endParaRPr lang="en-US"/>
          </a:p>
        </p:txBody>
      </p:sp>
    </p:spTree>
    <p:extLst>
      <p:ext uri="{BB962C8B-B14F-4D97-AF65-F5344CB8AC3E}">
        <p14:creationId xmlns="" xmlns:p14="http://schemas.microsoft.com/office/powerpoint/2010/main" val="41340088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урок 8</a:t>
            </a:r>
            <a:endParaRPr lang="en-US" sz="1200" kern="1200" dirty="0" smtClean="0">
              <a:solidFill>
                <a:schemeClr val="tx1"/>
              </a:solidFill>
              <a:latin typeface="+mn-lt"/>
              <a:ea typeface="+mn-ea"/>
              <a:cs typeface="+mn-cs"/>
            </a:endParaRPr>
          </a:p>
          <a:p>
            <a:r>
              <a:rPr lang="ru-RU" sz="1200" kern="1200" cap="all" dirty="0" smtClean="0">
                <a:solidFill>
                  <a:schemeClr val="tx1"/>
                </a:solidFill>
                <a:latin typeface="+mn-lt"/>
                <a:ea typeface="+mn-ea"/>
                <a:cs typeface="+mn-cs"/>
              </a:rPr>
              <a:t>стойкость</a:t>
            </a:r>
            <a:endParaRPr lang="en-US"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Библейские тексты для изучения на этой неделе:</a:t>
            </a:r>
            <a:br>
              <a:rPr lang="ru-RU" sz="1200" b="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Иов 19:25; </a:t>
            </a:r>
            <a:r>
              <a:rPr lang="ru-RU" sz="1200" i="1" kern="1200" dirty="0" err="1" smtClean="0">
                <a:solidFill>
                  <a:schemeClr val="tx1"/>
                </a:solidFill>
                <a:latin typeface="+mn-lt"/>
                <a:ea typeface="+mn-ea"/>
                <a:cs typeface="+mn-cs"/>
              </a:rPr>
              <a:t>Иак</a:t>
            </a:r>
            <a:r>
              <a:rPr lang="ru-RU" sz="1200" i="1" kern="1200" dirty="0" smtClean="0">
                <a:solidFill>
                  <a:schemeClr val="tx1"/>
                </a:solidFill>
                <a:latin typeface="+mn-lt"/>
                <a:ea typeface="+mn-ea"/>
                <a:cs typeface="+mn-cs"/>
              </a:rPr>
              <a:t>. 5:10,11;  </a:t>
            </a:r>
            <a:r>
              <a:rPr lang="ru-RU" sz="1200" i="1" kern="1200" dirty="0" err="1" smtClean="0">
                <a:solidFill>
                  <a:schemeClr val="tx1"/>
                </a:solidFill>
                <a:latin typeface="+mn-lt"/>
                <a:ea typeface="+mn-ea"/>
                <a:cs typeface="+mn-cs"/>
              </a:rPr>
              <a:t>Есф</a:t>
            </a:r>
            <a:r>
              <a:rPr lang="ru-RU" sz="1200" i="1" kern="1200" dirty="0" smtClean="0">
                <a:solidFill>
                  <a:schemeClr val="tx1"/>
                </a:solidFill>
                <a:latin typeface="+mn-lt"/>
                <a:ea typeface="+mn-ea"/>
                <a:cs typeface="+mn-cs"/>
              </a:rPr>
              <a:t>. 2; 2 </a:t>
            </a:r>
            <a:r>
              <a:rPr lang="ru-RU" sz="1200" i="1" kern="1200" dirty="0" err="1" smtClean="0">
                <a:solidFill>
                  <a:schemeClr val="tx1"/>
                </a:solidFill>
                <a:latin typeface="+mn-lt"/>
                <a:ea typeface="+mn-ea"/>
                <a:cs typeface="+mn-cs"/>
              </a:rPr>
              <a:t>Кор</a:t>
            </a:r>
            <a:r>
              <a:rPr lang="ru-RU" sz="1200" i="1" kern="1200" dirty="0" smtClean="0">
                <a:solidFill>
                  <a:schemeClr val="tx1"/>
                </a:solidFill>
                <a:latin typeface="+mn-lt"/>
                <a:ea typeface="+mn-ea"/>
                <a:cs typeface="+mn-cs"/>
              </a:rPr>
              <a:t>. 11:23-28;  </a:t>
            </a:r>
            <a:r>
              <a:rPr lang="ru-RU" sz="1200" i="1" kern="1200" dirty="0" err="1" smtClean="0">
                <a:solidFill>
                  <a:schemeClr val="tx1"/>
                </a:solidFill>
                <a:latin typeface="+mn-lt"/>
                <a:ea typeface="+mn-ea"/>
                <a:cs typeface="+mn-cs"/>
              </a:rPr>
              <a:t>Филп</a:t>
            </a:r>
            <a:r>
              <a:rPr lang="ru-RU" sz="1200" i="1" kern="1200" dirty="0" smtClean="0">
                <a:solidFill>
                  <a:schemeClr val="tx1"/>
                </a:solidFill>
                <a:latin typeface="+mn-lt"/>
                <a:ea typeface="+mn-ea"/>
                <a:cs typeface="+mn-cs"/>
              </a:rPr>
              <a:t>. 4:11-13.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2</a:t>
            </a:fld>
            <a:endParaRPr lang="en-US"/>
          </a:p>
        </p:txBody>
      </p:sp>
    </p:spTree>
    <p:extLst>
      <p:ext uri="{BB962C8B-B14F-4D97-AF65-F5344CB8AC3E}">
        <p14:creationId xmlns="" xmlns:p14="http://schemas.microsoft.com/office/powerpoint/2010/main" val="1972485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RU" sz="1200" b="1" kern="1200" dirty="0" smtClean="0">
                <a:solidFill>
                  <a:schemeClr val="tx1"/>
                </a:solidFill>
                <a:latin typeface="+mn-lt"/>
                <a:ea typeface="+mn-ea"/>
                <a:cs typeface="+mn-cs"/>
              </a:rPr>
              <a:t>Вспомните время, когда вы проходили через трудные ситуации. Какая у вас была надежда? Какие слова были вам в помощь? Какие не помогали или даже делали больно? Что из выше сказанного вы взяли для себя, что позволяет вам больше помогать кому-то, кто находится в тяжелых обстоятельствах жизни? </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11</a:t>
            </a:fld>
            <a:endParaRPr lang="en-US"/>
          </a:p>
        </p:txBody>
      </p:sp>
    </p:spTree>
    <p:extLst>
      <p:ext uri="{BB962C8B-B14F-4D97-AF65-F5344CB8AC3E}">
        <p14:creationId xmlns="" xmlns:p14="http://schemas.microsoft.com/office/powerpoint/2010/main" val="185674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Иосиф в рабстве</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Прочитайте Бытие 37:19-28 и 39:12-20 и попытайтесь поставить себя на место Иосифа. Подумайте насколько он был разочарован случившимся. Подумайте, ведь у него были причины, чтобы гневаться и испытывать горечь. Библия не рассказывает какие Иосиф испытывал эмоции, очень сложно представить ту боль, которую он чувствовал от предательства и измены.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Тем не менее Иосиф, не смотря на то, что с ним произошло остался верен Богу, и все случившееся было ему ко благу. После того, как братья продали его, Иосиф стал намного ближе к Богу. "Ему рассказывали о Божьих обетованиях Иакову, и как они осуществились в его жизни, как в час нужды явились ангелы Божии, чтобы наставить, утешить и защитить его. И он узнал о любви Господа, предлагающего людям Искупителя. Теперь все эти драгоценные уроки ожили в нем. Иосиф верил, что Бог его отцов будет его Богом. Тогда он полностью предал себя в руки Божьи и молился, чтобы Покровитель Израиля не покинул его в земле изгнания ". (Е.Уайт, Патриархи и пророки гл. 20)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Когда его кинули несправедливо в темницу, перед ним открылась дорога к фараону, чтобы он смог закончить миссию свою, спасти многие души и свой народ.</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CA4D85-9EE5-A14A-B3F6-21153D516396}" type="slidenum">
              <a:rPr lang="en-US" smtClean="0"/>
              <a:pPr/>
              <a:t>12</a:t>
            </a:fld>
            <a:endParaRPr lang="en-US"/>
          </a:p>
        </p:txBody>
      </p:sp>
    </p:spTree>
    <p:extLst>
      <p:ext uri="{BB962C8B-B14F-4D97-AF65-F5344CB8AC3E}">
        <p14:creationId xmlns="" xmlns:p14="http://schemas.microsoft.com/office/powerpoint/2010/main" val="114816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 </a:t>
            </a:r>
            <a:r>
              <a:rPr lang="ru-RU" sz="1200" b="1" kern="1200" dirty="0" smtClean="0">
                <a:solidFill>
                  <a:schemeClr val="tx1"/>
                </a:solidFill>
                <a:latin typeface="+mn-lt"/>
                <a:ea typeface="+mn-ea"/>
                <a:cs typeface="+mn-cs"/>
              </a:rPr>
              <a:t>Что следующие тексты говорят нам о том, как что-то не хорошее в жизни может быть нам во благо?  </a:t>
            </a:r>
            <a:endParaRPr lang="en-US" sz="1200" kern="1200" dirty="0" smtClean="0">
              <a:solidFill>
                <a:schemeClr val="tx1"/>
              </a:solidFill>
              <a:latin typeface="+mn-lt"/>
              <a:ea typeface="+mn-ea"/>
              <a:cs typeface="+mn-cs"/>
            </a:endParaRPr>
          </a:p>
          <a:p>
            <a:pPr marL="171450" indent="-171450">
              <a:buFont typeface="Arial"/>
              <a:buChar char="•"/>
            </a:pP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628650" lvl="1" indent="-171450">
              <a:buFont typeface="Arial"/>
              <a:buChar char="•"/>
            </a:pPr>
            <a:r>
              <a:rPr lang="ru-RU" b="0" kern="1200" dirty="0" smtClean="0">
                <a:solidFill>
                  <a:schemeClr val="tx1"/>
                </a:solidFill>
                <a:effectLst/>
                <a:latin typeface="+mn-lt"/>
                <a:ea typeface="+mn-ea"/>
                <a:cs typeface="+mn-cs"/>
              </a:rPr>
              <a:t>Рим</a:t>
            </a:r>
            <a:r>
              <a:rPr lang="en-US" b="0" kern="1200" dirty="0" smtClean="0">
                <a:solidFill>
                  <a:schemeClr val="tx1"/>
                </a:solidFill>
                <a:effectLst/>
                <a:latin typeface="+mn-lt"/>
                <a:ea typeface="+mn-ea"/>
                <a:cs typeface="+mn-cs"/>
              </a:rPr>
              <a:t>. 5:-5</a:t>
            </a:r>
          </a:p>
          <a:p>
            <a:pPr marL="628650" lvl="1" indent="-171450">
              <a:buFont typeface="Arial"/>
              <a:buChar char="•"/>
            </a:pPr>
            <a:r>
              <a:rPr lang="en-US" b="0" kern="1200" dirty="0" smtClean="0">
                <a:solidFill>
                  <a:schemeClr val="tx1"/>
                </a:solidFill>
                <a:effectLst/>
                <a:latin typeface="+mn-lt"/>
                <a:ea typeface="+mn-ea"/>
                <a:cs typeface="+mn-cs"/>
              </a:rPr>
              <a:t>2 </a:t>
            </a:r>
            <a:r>
              <a:rPr lang="ru-RU" b="0" kern="1200" dirty="0" err="1" smtClean="0">
                <a:solidFill>
                  <a:schemeClr val="tx1"/>
                </a:solidFill>
                <a:effectLst/>
                <a:latin typeface="+mn-lt"/>
                <a:ea typeface="+mn-ea"/>
                <a:cs typeface="+mn-cs"/>
              </a:rPr>
              <a:t>Кор</a:t>
            </a:r>
            <a:r>
              <a:rPr lang="en-US" b="0" kern="1200" dirty="0" smtClean="0">
                <a:solidFill>
                  <a:schemeClr val="tx1"/>
                </a:solidFill>
                <a:effectLst/>
                <a:latin typeface="+mn-lt"/>
                <a:ea typeface="+mn-ea"/>
                <a:cs typeface="+mn-cs"/>
              </a:rPr>
              <a:t>. 1:3,4</a:t>
            </a:r>
          </a:p>
          <a:p>
            <a:pPr marL="628650" lvl="1" indent="-171450">
              <a:buFont typeface="Arial"/>
              <a:buChar char="•"/>
            </a:pPr>
            <a:r>
              <a:rPr lang="en-US" b="0" kern="1200" dirty="0" smtClean="0">
                <a:solidFill>
                  <a:schemeClr val="tx1"/>
                </a:solidFill>
                <a:effectLst/>
                <a:latin typeface="+mn-lt"/>
                <a:ea typeface="+mn-ea"/>
                <a:cs typeface="+mn-cs"/>
              </a:rPr>
              <a:t>2 </a:t>
            </a:r>
            <a:r>
              <a:rPr lang="ru-RU" b="0" kern="1200" dirty="0" err="1" smtClean="0">
                <a:solidFill>
                  <a:schemeClr val="tx1"/>
                </a:solidFill>
                <a:effectLst/>
                <a:latin typeface="+mn-lt"/>
                <a:ea typeface="+mn-ea"/>
                <a:cs typeface="+mn-cs"/>
              </a:rPr>
              <a:t>Кор</a:t>
            </a:r>
            <a:r>
              <a:rPr lang="en-US" b="0" kern="1200" dirty="0" smtClean="0">
                <a:solidFill>
                  <a:schemeClr val="tx1"/>
                </a:solidFill>
                <a:effectLst/>
                <a:latin typeface="+mn-lt"/>
                <a:ea typeface="+mn-ea"/>
                <a:cs typeface="+mn-cs"/>
              </a:rPr>
              <a:t>. 1:8,9</a:t>
            </a:r>
          </a:p>
          <a:p>
            <a:pPr marL="628650" lvl="1" indent="-171450">
              <a:buFont typeface="Arial"/>
              <a:buChar char="•"/>
            </a:pPr>
            <a:r>
              <a:rPr lang="en-US" b="0" kern="1200" dirty="0" smtClean="0">
                <a:solidFill>
                  <a:schemeClr val="tx1"/>
                </a:solidFill>
                <a:effectLst/>
                <a:latin typeface="+mn-lt"/>
                <a:ea typeface="+mn-ea"/>
                <a:cs typeface="+mn-cs"/>
              </a:rPr>
              <a:t>2 </a:t>
            </a:r>
            <a:r>
              <a:rPr lang="ru-RU" b="0" kern="1200" dirty="0" smtClean="0">
                <a:solidFill>
                  <a:schemeClr val="tx1"/>
                </a:solidFill>
                <a:effectLst/>
                <a:latin typeface="+mn-lt"/>
                <a:ea typeface="+mn-ea"/>
                <a:cs typeface="+mn-cs"/>
              </a:rPr>
              <a:t>Тим</a:t>
            </a:r>
            <a:r>
              <a:rPr lang="en-US" b="0" kern="1200" dirty="0" smtClean="0">
                <a:solidFill>
                  <a:schemeClr val="tx1"/>
                </a:solidFill>
                <a:effectLst/>
                <a:latin typeface="+mn-lt"/>
                <a:ea typeface="+mn-ea"/>
                <a:cs typeface="+mn-cs"/>
              </a:rPr>
              <a:t>. 1:11,12</a:t>
            </a:r>
          </a:p>
          <a:p>
            <a:pPr marL="628650" lvl="1" indent="-171450">
              <a:buFont typeface="Arial"/>
              <a:buChar char="•"/>
            </a:pPr>
            <a:endParaRPr lang="en-US" b="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Бог не хочет, чтобы мы страдали напрасно. Действительно, в том месте, которое Иисус готовит для нас, нет ни боли, ни слез. (</a:t>
            </a:r>
            <a:r>
              <a:rPr lang="ru-RU" sz="1200" kern="1200" dirty="0" err="1" smtClean="0">
                <a:solidFill>
                  <a:schemeClr val="tx1"/>
                </a:solidFill>
                <a:latin typeface="+mn-lt"/>
                <a:ea typeface="+mn-ea"/>
                <a:cs typeface="+mn-cs"/>
              </a:rPr>
              <a:t>Откр</a:t>
            </a:r>
            <a:r>
              <a:rPr lang="ru-RU" sz="1200" kern="1200" dirty="0" smtClean="0">
                <a:solidFill>
                  <a:schemeClr val="tx1"/>
                </a:solidFill>
                <a:latin typeface="+mn-lt"/>
                <a:ea typeface="+mn-ea"/>
                <a:cs typeface="+mn-cs"/>
              </a:rPr>
              <a:t>. 21:4). Но пока мы ожидая исполнения данного обетования, чувствуем страдания, которые кажутся нам той самой тропинкой, идя по которой мы получаем определенные жизненные уроки. Наш характер развивается, сочувствие, смирение, ученичество, понимание добра и зла- это те некоторые уроки которые нам необходимо знать. Хотя, как же сложно думать о привилегиях страданий, особенно во время суда; в этом случае нам нужно просить Господа ниспослать нам силы пройти через все эти трудности. </a:t>
            </a:r>
            <a:endParaRPr lang="en-US" sz="12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13</a:t>
            </a:fld>
            <a:endParaRPr lang="en-US"/>
          </a:p>
        </p:txBody>
      </p:sp>
    </p:spTree>
    <p:extLst>
      <p:ext uri="{BB962C8B-B14F-4D97-AF65-F5344CB8AC3E}">
        <p14:creationId xmlns="" xmlns:p14="http://schemas.microsoft.com/office/powerpoint/2010/main" val="172094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Были ли в вашей жизни неудачные опыты, которые в конце принесли что-то хорошее, какую-нибудь пользу? Как этот опыт помогает научиться полностью доверять Господу в любой ситуации, даже когда, кажется, ничего хорошего не предвидеться?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14</a:t>
            </a:fld>
            <a:endParaRPr lang="en-US"/>
          </a:p>
        </p:txBody>
      </p:sp>
    </p:spTree>
    <p:extLst>
      <p:ext uri="{BB962C8B-B14F-4D97-AF65-F5344CB8AC3E}">
        <p14:creationId xmlns="" xmlns:p14="http://schemas.microsoft.com/office/powerpoint/2010/main" val="100713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Ноеминь</a:t>
            </a:r>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Какой печальный опыт получила Ноеминь? </a:t>
            </a:r>
            <a:r>
              <a:rPr lang="ru-RU" sz="1200" i="1" kern="1200" dirty="0" smtClean="0">
                <a:solidFill>
                  <a:schemeClr val="tx1"/>
                </a:solidFill>
                <a:latin typeface="+mn-lt"/>
                <a:ea typeface="+mn-ea"/>
                <a:cs typeface="+mn-cs"/>
              </a:rPr>
              <a:t>Руфь 1 гл.</a:t>
            </a:r>
            <a:endParaRPr lang="en-US"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Переезжать на другое место жительства всегда страшно, особенно, когда это единственный способ выжить. Голод в Иудее заставил </a:t>
            </a:r>
            <a:r>
              <a:rPr lang="ru-RU" sz="1200" kern="1200" dirty="0" err="1" smtClean="0">
                <a:solidFill>
                  <a:schemeClr val="tx1"/>
                </a:solidFill>
                <a:latin typeface="+mn-lt"/>
                <a:ea typeface="+mn-ea"/>
                <a:cs typeface="+mn-cs"/>
              </a:rPr>
              <a:t>Елимелеха</a:t>
            </a:r>
            <a:r>
              <a:rPr lang="ru-RU" sz="1200" kern="1200" dirty="0" smtClean="0">
                <a:solidFill>
                  <a:schemeClr val="tx1"/>
                </a:solidFill>
                <a:latin typeface="+mn-lt"/>
                <a:ea typeface="+mn-ea"/>
                <a:cs typeface="+mn-cs"/>
              </a:rPr>
              <a:t>, Ноеминь и их двоих сыновей эмигрировать в страну </a:t>
            </a:r>
            <a:r>
              <a:rPr lang="ru-RU" sz="1200" kern="1200" dirty="0" err="1" smtClean="0">
                <a:solidFill>
                  <a:schemeClr val="tx1"/>
                </a:solidFill>
                <a:latin typeface="+mn-lt"/>
                <a:ea typeface="+mn-ea"/>
                <a:cs typeface="+mn-cs"/>
              </a:rPr>
              <a:t>Моав</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страну</a:t>
            </a:r>
            <a:r>
              <a:rPr lang="ru-RU" sz="1200" kern="1200" dirty="0" smtClean="0">
                <a:solidFill>
                  <a:schemeClr val="tx1"/>
                </a:solidFill>
                <a:latin typeface="+mn-lt"/>
                <a:ea typeface="+mn-ea"/>
                <a:cs typeface="+mn-cs"/>
              </a:rPr>
              <a:t>, где они могли работать и иметь еду. </a:t>
            </a:r>
            <a:r>
              <a:rPr lang="ru-RU" sz="1200" kern="1200" dirty="0" err="1" smtClean="0">
                <a:solidFill>
                  <a:schemeClr val="tx1"/>
                </a:solidFill>
                <a:latin typeface="+mn-lt"/>
                <a:ea typeface="+mn-ea"/>
                <a:cs typeface="+mn-cs"/>
              </a:rPr>
              <a:t>Моавитяне</a:t>
            </a:r>
            <a:r>
              <a:rPr lang="ru-RU" sz="1200" kern="1200" dirty="0" smtClean="0">
                <a:solidFill>
                  <a:schemeClr val="tx1"/>
                </a:solidFill>
                <a:latin typeface="+mn-lt"/>
                <a:ea typeface="+mn-ea"/>
                <a:cs typeface="+mn-cs"/>
              </a:rPr>
              <a:t> - народ языческий. (Кн. Судей 10:6), которые не принимали иудейскую веру. Это было серьезным потрясением для них. Немного позднее, муж </a:t>
            </a:r>
            <a:r>
              <a:rPr lang="ru-RU" sz="1200" kern="1200" dirty="0" err="1" smtClean="0">
                <a:solidFill>
                  <a:schemeClr val="tx1"/>
                </a:solidFill>
                <a:latin typeface="+mn-lt"/>
                <a:ea typeface="+mn-ea"/>
                <a:cs typeface="+mn-cs"/>
              </a:rPr>
              <a:t>Ноемини</a:t>
            </a:r>
            <a:r>
              <a:rPr lang="ru-RU" sz="1200" kern="1200" dirty="0" smtClean="0">
                <a:solidFill>
                  <a:schemeClr val="tx1"/>
                </a:solidFill>
                <a:latin typeface="+mn-lt"/>
                <a:ea typeface="+mn-ea"/>
                <a:cs typeface="+mn-cs"/>
              </a:rPr>
              <a:t> умер. Мать и сыновья остались без отцовской защиты в чужой стране. Сыновья </a:t>
            </a:r>
            <a:r>
              <a:rPr lang="ru-RU" sz="1200" kern="1200" dirty="0" err="1" smtClean="0">
                <a:solidFill>
                  <a:schemeClr val="tx1"/>
                </a:solidFill>
                <a:latin typeface="+mn-lt"/>
                <a:ea typeface="+mn-ea"/>
                <a:cs typeface="+mn-cs"/>
              </a:rPr>
              <a:t>Ноемини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Махлон</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Хилеон</a:t>
            </a:r>
            <a:r>
              <a:rPr lang="ru-RU" sz="1200" kern="1200" dirty="0" smtClean="0">
                <a:solidFill>
                  <a:schemeClr val="tx1"/>
                </a:solidFill>
                <a:latin typeface="+mn-lt"/>
                <a:ea typeface="+mn-ea"/>
                <a:cs typeface="+mn-cs"/>
              </a:rPr>
              <a:t> женились на местных женщинах. В связи с этим в начале возникали конфликты в семье, причиной всему была разница в религиозных взглядах. Хотя закон и не запрещает браки между иудеями и </a:t>
            </a:r>
            <a:r>
              <a:rPr lang="ru-RU" sz="1200" kern="1200" dirty="0" err="1" smtClean="0">
                <a:solidFill>
                  <a:schemeClr val="tx1"/>
                </a:solidFill>
                <a:latin typeface="+mn-lt"/>
                <a:ea typeface="+mn-ea"/>
                <a:cs typeface="+mn-cs"/>
              </a:rPr>
              <a:t>маовитянами</a:t>
            </a:r>
            <a:r>
              <a:rPr lang="ru-RU" sz="1200" kern="1200" dirty="0" smtClean="0">
                <a:solidFill>
                  <a:schemeClr val="tx1"/>
                </a:solidFill>
                <a:latin typeface="+mn-lt"/>
                <a:ea typeface="+mn-ea"/>
                <a:cs typeface="+mn-cs"/>
              </a:rPr>
              <a:t>, в Библии сказано, что </a:t>
            </a:r>
            <a:r>
              <a:rPr lang="ru-RU" sz="1200" kern="1200" dirty="0" err="1" smtClean="0">
                <a:solidFill>
                  <a:schemeClr val="tx1"/>
                </a:solidFill>
                <a:latin typeface="+mn-lt"/>
                <a:ea typeface="+mn-ea"/>
                <a:cs typeface="+mn-cs"/>
              </a:rPr>
              <a:t>маовитяне</a:t>
            </a:r>
            <a:r>
              <a:rPr lang="ru-RU" sz="1200" kern="1200" dirty="0" smtClean="0">
                <a:solidFill>
                  <a:schemeClr val="tx1"/>
                </a:solidFill>
                <a:latin typeface="+mn-lt"/>
                <a:ea typeface="+mn-ea"/>
                <a:cs typeface="+mn-cs"/>
              </a:rPr>
              <a:t> и их потомки не смогут войти в общество Господне, пока не пройдет десять поколений. (Втор. 23:3) </a:t>
            </a:r>
            <a:endParaRPr lang="en-US"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Позже </a:t>
            </a:r>
            <a:r>
              <a:rPr lang="ru-RU" sz="1200" kern="1200" dirty="0" err="1" smtClean="0">
                <a:solidFill>
                  <a:schemeClr val="tx1"/>
                </a:solidFill>
                <a:latin typeface="+mn-lt"/>
                <a:ea typeface="+mn-ea"/>
                <a:cs typeface="+mn-cs"/>
              </a:rPr>
              <a:t>Махлон</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Хилион</a:t>
            </a:r>
            <a:r>
              <a:rPr lang="ru-RU" sz="1200" kern="1200" dirty="0" smtClean="0">
                <a:solidFill>
                  <a:schemeClr val="tx1"/>
                </a:solidFill>
                <a:latin typeface="+mn-lt"/>
                <a:ea typeface="+mn-ea"/>
                <a:cs typeface="+mn-cs"/>
              </a:rPr>
              <a:t>, чьи имена означают - "болезнь" и "растрата", также умирают. </a:t>
            </a:r>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15</a:t>
            </a:fld>
            <a:endParaRPr lang="en-US"/>
          </a:p>
        </p:txBody>
      </p:sp>
    </p:spTree>
    <p:extLst>
      <p:ext uri="{BB962C8B-B14F-4D97-AF65-F5344CB8AC3E}">
        <p14:creationId xmlns="" xmlns:p14="http://schemas.microsoft.com/office/powerpoint/2010/main" val="4005371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Трудно представить более драматическую ситуацию, в которой оказалась Ноеминь, рядом больше не было ни одного родного человека, а кто и был из родственников жили далеко в </a:t>
            </a:r>
            <a:r>
              <a:rPr lang="ru-RU" sz="1200" kern="1200" dirty="0" err="1" smtClean="0">
                <a:solidFill>
                  <a:schemeClr val="tx1"/>
                </a:solidFill>
                <a:latin typeface="+mn-lt"/>
                <a:ea typeface="+mn-ea"/>
                <a:cs typeface="+mn-cs"/>
              </a:rPr>
              <a:t>Вифлиеме</a:t>
            </a:r>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Каков </a:t>
            </a:r>
            <a:r>
              <a:rPr lang="ru-RU" sz="1200" b="1" kern="1200" dirty="0" smtClean="0">
                <a:solidFill>
                  <a:schemeClr val="tx1"/>
                </a:solidFill>
                <a:latin typeface="+mn-lt"/>
                <a:ea typeface="+mn-ea"/>
                <a:cs typeface="+mn-cs"/>
              </a:rPr>
              <a:t>был поворотный момент в жизни </a:t>
            </a:r>
            <a:r>
              <a:rPr lang="ru-RU" sz="1200" b="1" kern="1200" dirty="0" err="1" smtClean="0">
                <a:solidFill>
                  <a:schemeClr val="tx1"/>
                </a:solidFill>
                <a:latin typeface="+mn-lt"/>
                <a:ea typeface="+mn-ea"/>
                <a:cs typeface="+mn-cs"/>
              </a:rPr>
              <a:t>Ноемини</a:t>
            </a:r>
            <a:r>
              <a:rPr lang="ru-RU" sz="1200" b="1" kern="1200" dirty="0" smtClean="0">
                <a:solidFill>
                  <a:schemeClr val="tx1"/>
                </a:solidFill>
                <a:latin typeface="+mn-lt"/>
                <a:ea typeface="+mn-ea"/>
                <a:cs typeface="+mn-cs"/>
              </a:rPr>
              <a:t>? Каким образом Бог </a:t>
            </a:r>
            <a:r>
              <a:rPr lang="ru-RU" sz="1200" b="1" kern="1200" dirty="0" smtClean="0">
                <a:solidFill>
                  <a:schemeClr val="tx1"/>
                </a:solidFill>
                <a:latin typeface="+mn-lt"/>
                <a:ea typeface="+mn-ea"/>
                <a:cs typeface="+mn-cs"/>
              </a:rPr>
              <a:t>разрешает тяжелые </a:t>
            </a:r>
            <a:r>
              <a:rPr lang="ru-RU" sz="1200" b="1" kern="1200" dirty="0" smtClean="0">
                <a:solidFill>
                  <a:schemeClr val="tx1"/>
                </a:solidFill>
                <a:latin typeface="+mn-lt"/>
                <a:ea typeface="+mn-ea"/>
                <a:cs typeface="+mn-cs"/>
              </a:rPr>
              <a:t>проблемы выпавшие на долю </a:t>
            </a:r>
            <a:r>
              <a:rPr lang="ru-RU" sz="1200" b="1" kern="1200" dirty="0" err="1" smtClean="0">
                <a:solidFill>
                  <a:schemeClr val="tx1"/>
                </a:solidFill>
                <a:latin typeface="+mn-lt"/>
                <a:ea typeface="+mn-ea"/>
                <a:cs typeface="+mn-cs"/>
              </a:rPr>
              <a:t>Ноемини</a:t>
            </a:r>
            <a:r>
              <a:rPr lang="ru-RU" sz="1200" b="1" kern="1200" dirty="0" smtClean="0">
                <a:solidFill>
                  <a:schemeClr val="tx1"/>
                </a:solidFill>
                <a:latin typeface="+mn-lt"/>
                <a:ea typeface="+mn-ea"/>
                <a:cs typeface="+mn-cs"/>
              </a:rPr>
              <a:t>? Руфь 1:16-18, 4:13-17.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16</a:t>
            </a:fld>
            <a:endParaRPr lang="en-US"/>
          </a:p>
        </p:txBody>
      </p:sp>
    </p:spTree>
    <p:extLst>
      <p:ext uri="{BB962C8B-B14F-4D97-AF65-F5344CB8AC3E}">
        <p14:creationId xmlns="" xmlns:p14="http://schemas.microsoft.com/office/powerpoint/2010/main" val="366127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 момент глубокой скорби </a:t>
            </a:r>
            <a:r>
              <a:rPr lang="ru-RU" sz="1200" kern="1200" dirty="0" err="1" smtClean="0">
                <a:solidFill>
                  <a:schemeClr val="tx1"/>
                </a:solidFill>
                <a:latin typeface="+mn-lt"/>
                <a:ea typeface="+mn-ea"/>
                <a:cs typeface="+mn-cs"/>
              </a:rPr>
              <a:t>Ноемини</a:t>
            </a:r>
            <a:r>
              <a:rPr lang="ru-RU" sz="1200" kern="1200" dirty="0" smtClean="0">
                <a:solidFill>
                  <a:schemeClr val="tx1"/>
                </a:solidFill>
                <a:latin typeface="+mn-lt"/>
                <a:ea typeface="+mn-ea"/>
                <a:cs typeface="+mn-cs"/>
              </a:rPr>
              <a:t>, ее невестка Руфь, посланная Богом, поддержала ее эмоционально. Ноеминь была великой женщиной, которая научила своих невесток служить Богу, особенно Руфь, которая приняла Господа Израиля и приняла решение заботиться о своей свекрови в стране, которая, как исторически сложилось, была для нее вражеской землей.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Главы со 2 по 4 раскрывают замечательную череду событий, которые оканчиваются счастливым семейным союзом.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CA4D85-9EE5-A14A-B3F6-21153D516396}" type="slidenum">
              <a:rPr lang="en-US" smtClean="0"/>
              <a:pPr/>
              <a:t>17</a:t>
            </a:fld>
            <a:endParaRPr lang="en-US"/>
          </a:p>
        </p:txBody>
      </p:sp>
    </p:spTree>
    <p:extLst>
      <p:ext uri="{BB962C8B-B14F-4D97-AF65-F5344CB8AC3E}">
        <p14:creationId xmlns="" xmlns:p14="http://schemas.microsoft.com/office/powerpoint/2010/main" val="237239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Ноеминь пережила все страдания, которые закончились браком Руфи и </a:t>
            </a:r>
            <a:r>
              <a:rPr lang="ru-RU" sz="1200" kern="1200" dirty="0" err="1" smtClean="0">
                <a:solidFill>
                  <a:schemeClr val="tx1"/>
                </a:solidFill>
                <a:latin typeface="+mn-lt"/>
                <a:ea typeface="+mn-ea"/>
                <a:cs typeface="+mn-cs"/>
              </a:rPr>
              <a:t>Вооза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и</a:t>
            </a:r>
            <a:r>
              <a:rPr lang="ru-RU" sz="1200" kern="1200" dirty="0" smtClean="0">
                <a:solidFill>
                  <a:schemeClr val="tx1"/>
                </a:solidFill>
                <a:latin typeface="+mn-lt"/>
                <a:ea typeface="+mn-ea"/>
                <a:cs typeface="+mn-cs"/>
              </a:rPr>
              <a:t> рождением ее внука </a:t>
            </a:r>
            <a:r>
              <a:rPr lang="ru-RU" sz="1200" kern="1200" dirty="0" err="1" smtClean="0">
                <a:solidFill>
                  <a:schemeClr val="tx1"/>
                </a:solidFill>
                <a:latin typeface="+mn-lt"/>
                <a:ea typeface="+mn-ea"/>
                <a:cs typeface="+mn-cs"/>
              </a:rPr>
              <a:t>Овида</a:t>
            </a:r>
            <a:r>
              <a:rPr lang="ru-RU" sz="1200" kern="1200" dirty="0" smtClean="0">
                <a:solidFill>
                  <a:schemeClr val="tx1"/>
                </a:solidFill>
                <a:latin typeface="+mn-lt"/>
                <a:ea typeface="+mn-ea"/>
                <a:cs typeface="+mn-cs"/>
              </a:rPr>
              <a:t>, отца </a:t>
            </a:r>
            <a:r>
              <a:rPr lang="ru-RU" sz="1200" kern="1200" dirty="0" err="1" smtClean="0">
                <a:solidFill>
                  <a:schemeClr val="tx1"/>
                </a:solidFill>
                <a:latin typeface="+mn-lt"/>
                <a:ea typeface="+mn-ea"/>
                <a:cs typeface="+mn-cs"/>
              </a:rPr>
              <a:t>Иесеся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отца</a:t>
            </a:r>
            <a:r>
              <a:rPr lang="ru-RU" sz="1200" kern="1200" dirty="0" smtClean="0">
                <a:solidFill>
                  <a:schemeClr val="tx1"/>
                </a:solidFill>
                <a:latin typeface="+mn-lt"/>
                <a:ea typeface="+mn-ea"/>
                <a:cs typeface="+mn-cs"/>
              </a:rPr>
              <a:t> Давида. </a:t>
            </a:r>
            <a:r>
              <a:rPr lang="en-US" sz="1200" kern="1200" dirty="0" smtClean="0">
                <a:solidFill>
                  <a:schemeClr val="tx1"/>
                </a:solidFill>
                <a:effectLst/>
                <a:latin typeface="+mn-lt"/>
                <a:ea typeface="+mn-ea"/>
                <a:cs typeface="+mn-cs"/>
              </a:rPr>
              <a:t> </a:t>
            </a:r>
          </a:p>
          <a:p>
            <a:r>
              <a:rPr lang="ru-RU" sz="1200" b="1" kern="1200" dirty="0" smtClean="0">
                <a:solidFill>
                  <a:schemeClr val="tx1"/>
                </a:solidFill>
                <a:latin typeface="+mn-lt"/>
                <a:ea typeface="+mn-ea"/>
                <a:cs typeface="+mn-cs"/>
              </a:rPr>
              <a:t>Однако, мы должны полностью довериться Господу и отдать наши нужды Ему, но временами нам нужна поддержка от человека. Когда вы чувствовали нужду в чьей-то поддержке? Что вы получили от этого опыта? </a:t>
            </a:r>
            <a:endParaRPr lang="en-US"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18</a:t>
            </a:fld>
            <a:endParaRPr lang="en-US"/>
          </a:p>
        </p:txBody>
      </p:sp>
    </p:spTree>
    <p:extLst>
      <p:ext uri="{BB962C8B-B14F-4D97-AF65-F5344CB8AC3E}">
        <p14:creationId xmlns="" xmlns:p14="http://schemas.microsoft.com/office/powerpoint/2010/main" val="673673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541338"/>
            <a:ext cx="4067175" cy="3051175"/>
          </a:xfrm>
        </p:spPr>
      </p:sp>
      <p:sp>
        <p:nvSpPr>
          <p:cNvPr id="3" name="Notes Placeholder 2"/>
          <p:cNvSpPr>
            <a:spLocks noGrp="1"/>
          </p:cNvSpPr>
          <p:nvPr>
            <p:ph type="body" idx="1"/>
          </p:nvPr>
        </p:nvSpPr>
        <p:spPr>
          <a:xfrm>
            <a:off x="685800" y="3652388"/>
            <a:ext cx="5486400" cy="4114800"/>
          </a:xfrm>
        </p:spPr>
        <p:txBody>
          <a:bodyPr/>
          <a:lstStyle/>
          <a:p>
            <a:r>
              <a:rPr lang="en-US" sz="1200" b="1" kern="1200" cap="all" dirty="0" smtClean="0">
                <a:solidFill>
                  <a:schemeClr val="tx1"/>
                </a:solidFill>
                <a:effectLst/>
                <a:latin typeface="+mn-lt"/>
                <a:ea typeface="+mn-ea"/>
                <a:cs typeface="+mn-cs"/>
              </a:rPr>
              <a:t>Esther’s Days of Stress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What were some of the adversities, struggles, and pressures Esther faced? </a:t>
            </a:r>
            <a:r>
              <a:rPr lang="en-US" sz="1200" b="0" kern="1200" dirty="0" smtClean="0">
                <a:solidFill>
                  <a:schemeClr val="tx1"/>
                </a:solidFill>
                <a:effectLst/>
                <a:latin typeface="+mn-lt"/>
                <a:ea typeface="+mn-ea"/>
                <a:cs typeface="+mn-cs"/>
              </a:rPr>
              <a:t>Esther 2:1-21</a:t>
            </a:r>
          </a:p>
          <a:p>
            <a:endParaRPr lang="en-US" sz="1200" b="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С раннего детства Есфирь была сиротой. Хотя ее воспитывал старший брат </a:t>
            </a:r>
            <a:r>
              <a:rPr lang="ru-RU" sz="1200" kern="1200" dirty="0" err="1" smtClean="0">
                <a:solidFill>
                  <a:schemeClr val="tx1"/>
                </a:solidFill>
                <a:latin typeface="+mn-lt"/>
                <a:ea typeface="+mn-ea"/>
                <a:cs typeface="+mn-cs"/>
              </a:rPr>
              <a:t>Мардохей</a:t>
            </a:r>
            <a:r>
              <a:rPr lang="ru-RU" sz="1200" kern="1200" dirty="0" smtClean="0">
                <a:solidFill>
                  <a:schemeClr val="tx1"/>
                </a:solidFill>
                <a:latin typeface="+mn-lt"/>
                <a:ea typeface="+mn-ea"/>
                <a:cs typeface="+mn-cs"/>
              </a:rPr>
              <a:t>, детство все же было сложным. Несмотря на это, Есфирь росла в гармонии, решительной и способной девушкой.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Став царицей, Есфирь не отказалась от своего прошлого и своей национальной принадлежности. Это было тяжело. Окруженная изысканностью, дворцовым лоском, Есфири приходилось как то оставаться верной своим взглядам и религиозной принадлежности. К тому же был риск того, что ее личность и принадлежность к иудеям могла быть раскрыта, и последствия того, что она скрывала свою национальность могла иметь неизвестные последствия. </a:t>
            </a:r>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Также Есфирь должна была преподнести царю плохие известия о том, что дворцовые стражники составили заговор, чтобы убить его. Это была нелегкая задача для нее, потому что если этот факт не подтвердиться, то Есфирь и ее двоюродного брата обвинят в распространении слухов, и каков был бы результат неизвестно.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Но самая большая ответственность на Есфирь легла, когда ей нужно было отстаивать интересы своего народа, чтобы спасти его. </a:t>
            </a:r>
            <a:r>
              <a:rPr lang="ru-RU" sz="1200" kern="1200" dirty="0" err="1" smtClean="0">
                <a:solidFill>
                  <a:schemeClr val="tx1"/>
                </a:solidFill>
                <a:latin typeface="+mn-lt"/>
                <a:ea typeface="+mn-ea"/>
                <a:cs typeface="+mn-cs"/>
              </a:rPr>
              <a:t>Мардохей</a:t>
            </a:r>
            <a:r>
              <a:rPr lang="ru-RU" sz="1200" kern="1200" dirty="0" smtClean="0">
                <a:solidFill>
                  <a:schemeClr val="tx1"/>
                </a:solidFill>
                <a:latin typeface="+mn-lt"/>
                <a:ea typeface="+mn-ea"/>
                <a:cs typeface="+mn-cs"/>
              </a:rPr>
              <a:t> попросил ее быть лицом, представляющим иудейский народ, а это был риск. Когда она стала колебаться, ее брат надавил на нее, сказав: "Если ты промолчишь в это время, то свобода и избавление придет для Иудеев из другого места, а ты и дом отца твоего погибнете". (Есфирь 4:14)   </a:t>
            </a:r>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Наконец, она предстает перед царем, при этом зная, что после этого может привести к ее гибели. В конце концов, ее  храбрость и бесстрашие принесли спасение народу.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19</a:t>
            </a:fld>
            <a:endParaRPr lang="en-US"/>
          </a:p>
        </p:txBody>
      </p:sp>
    </p:spTree>
    <p:extLst>
      <p:ext uri="{BB962C8B-B14F-4D97-AF65-F5344CB8AC3E}">
        <p14:creationId xmlns="" xmlns:p14="http://schemas.microsoft.com/office/powerpoint/2010/main" val="3773389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Все мы подобно Есфири рождаемся в обстоятельствах, не зависящих от нас. Какое у вас происхождение? Что с вами хорошего или плохого происходило, о чем вы не просили? Как вы учитесь благодарить за все то хорошее, что у вас есть и преодолевать плохое?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ru-RU" sz="1200" b="1" kern="1200" cap="all" dirty="0" smtClean="0">
                <a:solidFill>
                  <a:schemeClr val="tx1"/>
                </a:solidFill>
                <a:latin typeface="+mn-lt"/>
                <a:ea typeface="+mn-ea"/>
                <a:cs typeface="+mn-cs"/>
              </a:rPr>
              <a:t>секрет,  как быть всем довольным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Павел родился и вырос в </a:t>
            </a:r>
            <a:r>
              <a:rPr lang="ru-RU" sz="1200" kern="1200" dirty="0" err="1" smtClean="0">
                <a:solidFill>
                  <a:schemeClr val="tx1"/>
                </a:solidFill>
                <a:latin typeface="+mn-lt"/>
                <a:ea typeface="+mn-ea"/>
                <a:cs typeface="+mn-cs"/>
              </a:rPr>
              <a:t>Тарсусе</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a:t>
            </a:r>
            <a:r>
              <a:rPr lang="ru-RU" sz="1200" kern="1200" dirty="0" smtClean="0">
                <a:solidFill>
                  <a:schemeClr val="tx1"/>
                </a:solidFill>
                <a:latin typeface="+mn-lt"/>
                <a:ea typeface="+mn-ea"/>
                <a:cs typeface="+mn-cs"/>
              </a:rPr>
              <a:t> еврейской семье из колена Вениаминова. Он получил римское гражданство через отца, который был гражданином Рима. Он стал одним из  фарисеев, которые строго соблюдали законы Торы и традиции </a:t>
            </a:r>
            <a:r>
              <a:rPr lang="ru-RU" sz="1200" kern="1200" dirty="0" err="1" smtClean="0">
                <a:solidFill>
                  <a:schemeClr val="tx1"/>
                </a:solidFill>
                <a:latin typeface="+mn-lt"/>
                <a:ea typeface="+mn-ea"/>
                <a:cs typeface="+mn-cs"/>
              </a:rPr>
              <a:t>Мишна</a:t>
            </a:r>
            <a:r>
              <a:rPr lang="ru-RU" sz="1200" kern="1200" dirty="0" smtClean="0">
                <a:solidFill>
                  <a:schemeClr val="tx1"/>
                </a:solidFill>
                <a:latin typeface="+mn-lt"/>
                <a:ea typeface="+mn-ea"/>
                <a:cs typeface="+mn-cs"/>
              </a:rPr>
              <a:t>. С таким происхождением он пользовался некоторыми привилегиями своего социального и религиозного статуса.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Однако, когда Павел ответил на призыв Иисуса, все изменилось. Вместо того, чтобы стать преследователем, он сам стал объектом радикального преследования со стороны своего народа и со временем и римлян. Он терпел страдания на протяжении трех десятилетий, и был казнен после ареста в Риме. </a:t>
            </a:r>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a:t>
            </a:r>
          </a:p>
          <a:p>
            <a:pPr marL="171450" indent="-171450">
              <a:buFont typeface="Arial"/>
              <a:buChar char="•"/>
            </a:pPr>
            <a:r>
              <a:rPr lang="ru-RU" sz="1200" b="1" kern="1200" dirty="0" smtClean="0">
                <a:solidFill>
                  <a:schemeClr val="tx1"/>
                </a:solidFill>
                <a:latin typeface="+mn-lt"/>
                <a:ea typeface="+mn-ea"/>
                <a:cs typeface="+mn-cs"/>
              </a:rPr>
              <a:t>Прочитайте 2 </a:t>
            </a:r>
            <a:r>
              <a:rPr lang="ru-RU" sz="1200" b="1" kern="1200" dirty="0" err="1" smtClean="0">
                <a:solidFill>
                  <a:schemeClr val="tx1"/>
                </a:solidFill>
                <a:latin typeface="+mn-lt"/>
                <a:ea typeface="+mn-ea"/>
                <a:cs typeface="+mn-cs"/>
              </a:rPr>
              <a:t>Кор</a:t>
            </a:r>
            <a:r>
              <a:rPr lang="ru-RU" sz="1200" b="1" kern="1200" dirty="0" smtClean="0">
                <a:solidFill>
                  <a:schemeClr val="tx1"/>
                </a:solidFill>
                <a:latin typeface="+mn-lt"/>
                <a:ea typeface="+mn-ea"/>
                <a:cs typeface="+mn-cs"/>
              </a:rPr>
              <a:t>. 11:23-28, где перечислены все трудности, с которыми столкнулся Павел. Затем прочитайте </a:t>
            </a:r>
            <a:r>
              <a:rPr lang="ru-RU" sz="1200" b="1" kern="1200" dirty="0" err="1" smtClean="0">
                <a:solidFill>
                  <a:schemeClr val="tx1"/>
                </a:solidFill>
                <a:latin typeface="+mn-lt"/>
                <a:ea typeface="+mn-ea"/>
                <a:cs typeface="+mn-cs"/>
              </a:rPr>
              <a:t>Филп</a:t>
            </a:r>
            <a:r>
              <a:rPr lang="ru-RU" sz="1200" b="1" kern="1200" dirty="0" smtClean="0">
                <a:solidFill>
                  <a:schemeClr val="tx1"/>
                </a:solidFill>
                <a:latin typeface="+mn-lt"/>
                <a:ea typeface="+mn-ea"/>
                <a:cs typeface="+mn-cs"/>
              </a:rPr>
              <a:t>. 4:11-13. После стольких страданий как Павел оценил свою жизнь? Какие уроки мы можем извлечь для себя, проходя через трудности и переживания? </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20</a:t>
            </a:fld>
            <a:endParaRPr lang="en-US"/>
          </a:p>
        </p:txBody>
      </p:sp>
    </p:spTree>
    <p:extLst>
      <p:ext uri="{BB962C8B-B14F-4D97-AF65-F5344CB8AC3E}">
        <p14:creationId xmlns="" xmlns:p14="http://schemas.microsoft.com/office/powerpoint/2010/main" val="421032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b="1" kern="1200" dirty="0" smtClean="0">
                <a:solidFill>
                  <a:schemeClr val="tx1"/>
                </a:solidFill>
                <a:latin typeface="+mn-lt"/>
                <a:ea typeface="+mn-ea"/>
                <a:cs typeface="+mn-cs"/>
              </a:rPr>
              <a:t>"Бог нам прибежище и сила, скорый помощник в бедах. Посему не убоимся, хотя бы поколебалась земля и горы двинулись в сердце морей. Пусть шумят вздымаются воды их, трясутся горы от волнения их". (</a:t>
            </a:r>
            <a:r>
              <a:rPr lang="ru-RU" sz="1200" b="1" kern="1200" dirty="0" err="1" smtClean="0">
                <a:solidFill>
                  <a:schemeClr val="tx1"/>
                </a:solidFill>
                <a:latin typeface="+mn-lt"/>
                <a:ea typeface="+mn-ea"/>
                <a:cs typeface="+mn-cs"/>
              </a:rPr>
              <a:t>Пс</a:t>
            </a:r>
            <a:r>
              <a:rPr lang="ru-RU" sz="1200" b="1" kern="1200" dirty="0" smtClean="0">
                <a:solidFill>
                  <a:schemeClr val="tx1"/>
                </a:solidFill>
                <a:latin typeface="+mn-lt"/>
                <a:ea typeface="+mn-ea"/>
                <a:cs typeface="+mn-cs"/>
              </a:rPr>
              <a:t>. 45:2-4)</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3</a:t>
            </a:fld>
            <a:endParaRPr lang="en-US"/>
          </a:p>
        </p:txBody>
      </p:sp>
    </p:spTree>
    <p:extLst>
      <p:ext uri="{BB962C8B-B14F-4D97-AF65-F5344CB8AC3E}">
        <p14:creationId xmlns="" xmlns:p14="http://schemas.microsoft.com/office/powerpoint/2010/main" val="2163400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Удовлетворенность - это важный компонент счастья и психологического благополучия. Удовлетворение приходит тогда, когда есть позитивный взгляд на жизнь, оно приходит к тем, кто принимает прошлое как есть и взирает в будущее с надеждой. Интересно, что обладание "всем" не является залогом счастья. Некоторые же имеют мало, тем не менее довольны. Как вы думаете, в чем разница?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21</a:t>
            </a:fld>
            <a:endParaRPr lang="en-US"/>
          </a:p>
        </p:txBody>
      </p:sp>
    </p:spTree>
    <p:extLst>
      <p:ext uri="{BB962C8B-B14F-4D97-AF65-F5344CB8AC3E}">
        <p14:creationId xmlns="" xmlns:p14="http://schemas.microsoft.com/office/powerpoint/2010/main" val="3862152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Один из самых распространенных определений  термина "интеллект" - это способность адаптироваться к новым ситуациям. Здесь может идти речь о переезде на новое место жительства, отношения с новыми людьми, или приспособление к новым социально-экономическим условиям.  Эта черта характера у Павла не была врожденной, а приобретенной, он говорит: "Я научился быть довольным" (Филп.4:11). Это не какая-то способность, которой одни обладают, а другие нет. Чтобы научиться адаптации и удовлетворению своих потребностей среди разнообразия обстоятельств и ситуаций необходимы время и практика.   </a:t>
            </a:r>
          </a:p>
          <a:p>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Стих 13 является ключевым. Здесь говориться, что Павел не только мог просто чувствовать удовлетворение, он мог делать все в укрепляющем Иисусе Христе.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CA4D85-9EE5-A14A-B3F6-21153D516396}" type="slidenum">
              <a:rPr lang="en-US" smtClean="0"/>
              <a:pPr/>
              <a:t>22</a:t>
            </a:fld>
            <a:endParaRPr lang="en-US"/>
          </a:p>
        </p:txBody>
      </p:sp>
    </p:spTree>
    <p:extLst>
      <p:ext uri="{BB962C8B-B14F-4D97-AF65-F5344CB8AC3E}">
        <p14:creationId xmlns="" xmlns:p14="http://schemas.microsoft.com/office/powerpoint/2010/main" val="99765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Когда вы чувствуете себя довольными? Как часто вы становились жертвой обстоятельств? Какие есть способы, чтобы научиться "быть довольным тем, что есть" (стих 11)?  </a:t>
            </a:r>
            <a:endParaRPr lang="en-US"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b="1" kern="1200" cap="all" dirty="0" smtClean="0">
                <a:solidFill>
                  <a:schemeClr val="tx1"/>
                </a:solidFill>
                <a:latin typeface="+mn-lt"/>
                <a:ea typeface="+mn-ea"/>
                <a:cs typeface="+mn-cs"/>
              </a:rPr>
              <a:t>Для дальнейшего изучения: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"Силы тьмы сгущаются вокруг человека и закрывают сияние славы Иисуса, и порой нам приходится только ждать в печали и удивлении до тех пор, пока тучи не рассеются. Такие мгновения жизни бывают ужасно мучительными. Надежда угасает, и на смену приходит отчаяние. В эти страшные минуты нам нужно научиться доверять и понимать, что мы искуплены дорогой ценой, и в немощи припасть к ногам распятого и воскресшего Спасителя. Мы не погибнем, если будем доверять Ему! Когда свет Христов светит нам в земном пути, нет надобности становиться сильными. Нам нужно терпеливо ждать в надежде, несмотря на то, что тучи сгущаются над нами и наступает темнота, мы должны сохранить веру и покорность воле Божьей. Мы так быстро впадаем в уныние и искренне плачем и просим Бога избавить нас от суда, хотя должны просить терпения, чтобы выдержать испытания, и милости, чтобы победить в борьбе с врагом". - Е. Уайт, Божья благодать, стр.114 (</a:t>
            </a:r>
            <a:r>
              <a:rPr lang="ru-RU" sz="1200" kern="1200" dirty="0" err="1" smtClean="0">
                <a:solidFill>
                  <a:schemeClr val="tx1"/>
                </a:solidFill>
                <a:latin typeface="+mn-lt"/>
                <a:ea typeface="+mn-ea"/>
                <a:cs typeface="+mn-cs"/>
              </a:rPr>
              <a:t>ориг</a:t>
            </a:r>
            <a:r>
              <a:rPr lang="ru-RU"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CA4D85-9EE5-A14A-B3F6-21153D516396}" type="slidenum">
              <a:rPr lang="en-US" smtClean="0"/>
              <a:pPr/>
              <a:t>23</a:t>
            </a:fld>
            <a:endParaRPr lang="en-US"/>
          </a:p>
        </p:txBody>
      </p:sp>
    </p:spTree>
    <p:extLst>
      <p:ext uri="{BB962C8B-B14F-4D97-AF65-F5344CB8AC3E}">
        <p14:creationId xmlns="" xmlns:p14="http://schemas.microsoft.com/office/powerpoint/2010/main" val="1380489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вопросы для обсуждения: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Некоторые преодолевают трудности, когда других они подавляют. Как вы думаете в чем разница?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Что бы вы сказали по поводу тех испытаний и проблем, у которых кажется не будут хорошего исхода в их решении? Чему они учат нас? Как их можно сопоставить с вашей верой и Божьими обещаниями? </a:t>
            </a:r>
            <a:endParaRPr lang="en-US"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Как можно применить для себя советы Петра, написанные в 1 Пет.4:12? Здесь описывается важный аспект - оставаться стойким и верным среди испытаний, но как следовать тому, что говорит Петр?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CA4D85-9EE5-A14A-B3F6-21153D516396}" type="slidenum">
              <a:rPr lang="en-US" smtClean="0"/>
              <a:pPr/>
              <a:t>24</a:t>
            </a:fld>
            <a:endParaRPr lang="en-US"/>
          </a:p>
        </p:txBody>
      </p:sp>
    </p:spTree>
    <p:extLst>
      <p:ext uri="{BB962C8B-B14F-4D97-AF65-F5344CB8AC3E}">
        <p14:creationId xmlns="" xmlns:p14="http://schemas.microsoft.com/office/powerpoint/2010/main" val="609660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RU" sz="1200" b="1" kern="1200" dirty="0" smtClean="0">
                <a:solidFill>
                  <a:schemeClr val="tx1"/>
                </a:solidFill>
                <a:latin typeface="+mn-lt"/>
                <a:ea typeface="+mn-ea"/>
                <a:cs typeface="+mn-cs"/>
              </a:rPr>
              <a:t>Представьте, что вы столкнулись с человеком, который оказался в очень сложной ситуации, из которой кажется нет выхода. Предположим у вас есть ровно пять минут общения с этим человеком. Что бы вы сказали этому человеку за это короткое время, чтобы дать ему надежду? </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25</a:t>
            </a:fld>
            <a:endParaRPr lang="en-US"/>
          </a:p>
        </p:txBody>
      </p:sp>
    </p:spTree>
    <p:extLst>
      <p:ext uri="{BB962C8B-B14F-4D97-AF65-F5344CB8AC3E}">
        <p14:creationId xmlns="" xmlns:p14="http://schemas.microsoft.com/office/powerpoint/2010/main" val="3524450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Исцеляющее обещание</a:t>
            </a:r>
            <a:endParaRPr lang="en-US" b="1" dirty="0" smtClean="0"/>
          </a:p>
          <a:p>
            <a:endParaRPr lang="en-US" dirty="0" smtClean="0"/>
          </a:p>
          <a:p>
            <a:pPr algn="ctr">
              <a:buNone/>
            </a:pPr>
            <a:r>
              <a:rPr lang="ru-RU" b="1" dirty="0" smtClean="0"/>
              <a:t>"Бог нам прибежище и сила, скорый помощник в бедах. Посему не убоимся, хотя бы поколебалась </a:t>
            </a:r>
            <a:r>
              <a:rPr lang="ru-RU" b="1" dirty="0" smtClean="0"/>
              <a:t>земля, </a:t>
            </a:r>
            <a:r>
              <a:rPr lang="ru-RU" b="1" dirty="0" smtClean="0"/>
              <a:t>и горы двинулись в сердце морей. </a:t>
            </a:r>
            <a:r>
              <a:rPr lang="ru-RU" b="1" smtClean="0"/>
              <a:t>Пусть </a:t>
            </a:r>
            <a:r>
              <a:rPr lang="ru-RU" b="1" smtClean="0"/>
              <a:t>шумят, </a:t>
            </a:r>
            <a:r>
              <a:rPr lang="ru-RU" b="1" dirty="0" smtClean="0"/>
              <a:t>вздымаются воды их, трясутся горы от волнения их". </a:t>
            </a:r>
          </a:p>
          <a:p>
            <a:pPr algn="ctr">
              <a:buNone/>
            </a:pPr>
            <a:r>
              <a:rPr lang="ru-RU" b="0" i="1" dirty="0" smtClean="0"/>
              <a:t>(</a:t>
            </a:r>
            <a:r>
              <a:rPr lang="ru-RU" b="0" i="1" dirty="0" err="1" smtClean="0"/>
              <a:t>Пс</a:t>
            </a:r>
            <a:r>
              <a:rPr lang="ru-RU" b="0" i="1" dirty="0" smtClean="0"/>
              <a:t>. 45:2-4)</a:t>
            </a:r>
            <a:endParaRPr lang="en-US" b="0" i="1" dirty="0" smtClean="0"/>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26</a:t>
            </a:fld>
            <a:endParaRPr lang="en-US"/>
          </a:p>
        </p:txBody>
      </p:sp>
    </p:spTree>
    <p:extLst>
      <p:ext uri="{BB962C8B-B14F-4D97-AF65-F5344CB8AC3E}">
        <p14:creationId xmlns="" xmlns:p14="http://schemas.microsoft.com/office/powerpoint/2010/main" val="311976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введение</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Стойкость - это такой процесс, при котором, когда встречаешь в жизни несчастье, трагедии, угрозы, стрессы, получаешь травмы, воспринимаешь происходящее не так негативно, как могло бы быть.  Все больше внимания стало уделяться этому процессу, потому что для здоровья очень полезно стойко переносить жизненные трудности. Более того, кто из нас с вами никогда не сталкивался со стрессами?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CA4D85-9EE5-A14A-B3F6-21153D516396}" type="slidenum">
              <a:rPr lang="en-US" smtClean="0"/>
              <a:pPr/>
              <a:t>4</a:t>
            </a:fld>
            <a:endParaRPr lang="en-US"/>
          </a:p>
        </p:txBody>
      </p:sp>
    </p:spTree>
    <p:extLst>
      <p:ext uri="{BB962C8B-B14F-4D97-AF65-F5344CB8AC3E}">
        <p14:creationId xmlns="" xmlns:p14="http://schemas.microsoft.com/office/powerpoint/2010/main" val="123793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Вопрос в том, как нам стойко решать все проблемы, которые возникают вокруг нас, и при этом эмоционально не подавить самих себя?  </a:t>
            </a:r>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В 60х годах 20 века Виктор и </a:t>
            </a:r>
            <a:r>
              <a:rPr lang="ru-RU" sz="1200" kern="1200" dirty="0" err="1" smtClean="0">
                <a:solidFill>
                  <a:schemeClr val="tx1"/>
                </a:solidFill>
                <a:latin typeface="+mn-lt"/>
                <a:ea typeface="+mn-ea"/>
                <a:cs typeface="+mn-cs"/>
              </a:rPr>
              <a:t>Милдред</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Гертцель</a:t>
            </a:r>
            <a:r>
              <a:rPr lang="ru-RU" sz="1200" kern="1200" dirty="0" smtClean="0">
                <a:solidFill>
                  <a:schemeClr val="tx1"/>
                </a:solidFill>
                <a:latin typeface="+mn-lt"/>
                <a:ea typeface="+mn-ea"/>
                <a:cs typeface="+mn-cs"/>
              </a:rPr>
              <a:t> написали книгу "Детство знаменитостей", в которой представлена биография более 700 знаменитых мужчин и женщин, которые прошли через годы тяжелого детства (поломанные семьи, финансовые трудности, физические или психологические притеснения, и др.)  и все же достигли успехов каждый в своем деле. Их объединяло одно качество - стойкость.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5</a:t>
            </a:fld>
            <a:endParaRPr lang="en-US"/>
          </a:p>
        </p:txBody>
      </p:sp>
    </p:spTree>
    <p:extLst>
      <p:ext uri="{BB962C8B-B14F-4D97-AF65-F5344CB8AC3E}">
        <p14:creationId xmlns="" xmlns:p14="http://schemas.microsoft.com/office/powerpoint/2010/main" val="291111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 Библии также мы можем найти примеры людей, которые встречали на своем жизненном пути трудности, но по Божьей милости они вовремя останавливались и с Господом преодолевали свои проблемы. Не смотря на трудные обстоятельства или даже сложный характер, Бог их использовал, потому что они стойко шли вперед даже в самых трудных ситуациях. </a:t>
            </a: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6</a:t>
            </a:fld>
            <a:endParaRPr lang="en-US"/>
          </a:p>
        </p:txBody>
      </p:sp>
    </p:spTree>
    <p:extLst>
      <p:ext uri="{BB962C8B-B14F-4D97-AF65-F5344CB8AC3E}">
        <p14:creationId xmlns="" xmlns:p14="http://schemas.microsoft.com/office/powerpoint/2010/main" val="207638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терпение Иова</a:t>
            </a:r>
            <a:endParaRPr lang="en-US"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Прочитайте Иакова 5:10,11. Что делает Иова примером, которому стоит подражать? также см. Иов 1-3 гл.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Женщина, которая посещала психолога, чтобы тот помогал ей перенести серьезный кризис в жизни, рассказала своим подругам о том, что именно он помог найти ключ к успешному выходу из сложной и болезненной ситуации. Она рассказывала: "Больше всего мне помог психолог, который постоянно напоминал мне о том, что мои болезненные обстоятельства рано или поздно пройдут. Психолог сказал мне, что они кажутся мрачными и бесконечными, но они не смогут существовать все время. Эта мысль помогла мне быть стойкой". Другими словами, психолог сохранил в этой женщине надежду</a:t>
            </a:r>
            <a:r>
              <a:rPr lang="ru-RU" sz="1200" kern="1200" baseline="0" dirty="0" smtClean="0">
                <a:solidFill>
                  <a:schemeClr val="tx1"/>
                </a:solidFill>
                <a:latin typeface="+mn-lt"/>
                <a:ea typeface="+mn-ea"/>
                <a:cs typeface="+mn-cs"/>
              </a:rPr>
              <a:t> жить</a:t>
            </a:r>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7</a:t>
            </a:fld>
            <a:endParaRPr lang="en-US"/>
          </a:p>
        </p:txBody>
      </p:sp>
    </p:spTree>
    <p:extLst>
      <p:ext uri="{BB962C8B-B14F-4D97-AF65-F5344CB8AC3E}">
        <p14:creationId xmlns="" xmlns:p14="http://schemas.microsoft.com/office/powerpoint/2010/main" val="350326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Как научиться терпению? Джордж </a:t>
            </a:r>
            <a:r>
              <a:rPr lang="ru-RU" sz="1200" kern="1200" dirty="0" err="1" smtClean="0">
                <a:solidFill>
                  <a:schemeClr val="tx1"/>
                </a:solidFill>
                <a:latin typeface="+mn-lt"/>
                <a:ea typeface="+mn-ea"/>
                <a:cs typeface="+mn-cs"/>
              </a:rPr>
              <a:t>Гудман</a:t>
            </a:r>
            <a:r>
              <a:rPr lang="ru-RU" sz="1200" kern="1200" dirty="0" smtClean="0">
                <a:solidFill>
                  <a:schemeClr val="tx1"/>
                </a:solidFill>
                <a:latin typeface="+mn-lt"/>
                <a:ea typeface="+mn-ea"/>
                <a:cs typeface="+mn-cs"/>
              </a:rPr>
              <a:t> из Англии однажды принял человека, который очень нуждался в молитве о нем. Он выразил свою просьбу напрямую: "Мистер </a:t>
            </a:r>
            <a:r>
              <a:rPr lang="ru-RU" sz="1200" kern="1200" dirty="0" err="1" smtClean="0">
                <a:solidFill>
                  <a:schemeClr val="tx1"/>
                </a:solidFill>
                <a:latin typeface="+mn-lt"/>
                <a:ea typeface="+mn-ea"/>
                <a:cs typeface="+mn-cs"/>
              </a:rPr>
              <a:t>Гудман</a:t>
            </a:r>
            <a:r>
              <a:rPr lang="ru-RU" sz="1200" kern="1200" dirty="0" smtClean="0">
                <a:solidFill>
                  <a:schemeClr val="tx1"/>
                </a:solidFill>
                <a:latin typeface="+mn-lt"/>
                <a:ea typeface="+mn-ea"/>
                <a:cs typeface="+mn-cs"/>
              </a:rPr>
              <a:t>, я бы очень хотел, чтобы вы помолились о том, чтобы я мог приобрести терпение".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Пожилой человек ответил: "Да, я помолюсь за тебя и за то, чтобы у тебя была и скорбь".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Молодой человек ответил: "О, нет сэр, я хочу только терпение".   </a:t>
            </a:r>
          </a:p>
          <a:p>
            <a:r>
              <a:rPr lang="ru-RU" sz="1200" kern="1200" dirty="0" err="1" smtClean="0">
                <a:solidFill>
                  <a:schemeClr val="tx1"/>
                </a:solidFill>
                <a:latin typeface="+mn-lt"/>
                <a:ea typeface="+mn-ea"/>
                <a:cs typeface="+mn-cs"/>
              </a:rPr>
              <a:t>Гудман</a:t>
            </a:r>
            <a:r>
              <a:rPr lang="ru-RU" sz="1200" kern="1200" dirty="0" smtClean="0">
                <a:solidFill>
                  <a:schemeClr val="tx1"/>
                </a:solidFill>
                <a:latin typeface="+mn-lt"/>
                <a:ea typeface="+mn-ea"/>
                <a:cs typeface="+mn-cs"/>
              </a:rPr>
              <a:t> сказал: "Я понял, и я буду молиться за тебя и за то, чтобы у тебя была скорбь".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CA4D85-9EE5-A14A-B3F6-21153D516396}" type="slidenum">
              <a:rPr lang="en-US" smtClean="0"/>
              <a:pPr/>
              <a:t>8</a:t>
            </a:fld>
            <a:endParaRPr lang="en-US"/>
          </a:p>
        </p:txBody>
      </p:sp>
    </p:spTree>
    <p:extLst>
      <p:ext uri="{BB962C8B-B14F-4D97-AF65-F5344CB8AC3E}">
        <p14:creationId xmlns="" xmlns:p14="http://schemas.microsoft.com/office/powerpoint/2010/main" val="373816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Учитель открыл Библию и прочитал Рим. 5:3, что очень удивило юношу. "И не сим только, но хвалимся скорбями, зная, что от скорби приходит терпение".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История Иова - это великий пример стойкости. Ранее в своей жизни Иов понимал, как Бог милостив и праведен. Он не мог понять причин своих страданий; у него не было поддержки от жены, он потерял свою собственность, своих детей, и в конце еще и заболел смертельной болезнью. Но не смотря на все эти беды, он никогда не терял веры в Бога и претерпел все несчастья, пока они не закончились.  </a:t>
            </a:r>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9</a:t>
            </a:fld>
            <a:endParaRPr lang="en-US"/>
          </a:p>
        </p:txBody>
      </p:sp>
    </p:spTree>
    <p:extLst>
      <p:ext uri="{BB962C8B-B14F-4D97-AF65-F5344CB8AC3E}">
        <p14:creationId xmlns="" xmlns:p14="http://schemas.microsoft.com/office/powerpoint/2010/main" val="356024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Прочитайте Иова 19:25. За какую надежду зацепился здесь Иов? Как нам лучше понять за какую цепляться надежду, когда в жизни все плохо?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pPr/>
              <a:t>10</a:t>
            </a:fld>
            <a:endParaRPr lang="en-US"/>
          </a:p>
        </p:txBody>
      </p:sp>
    </p:spTree>
    <p:extLst>
      <p:ext uri="{BB962C8B-B14F-4D97-AF65-F5344CB8AC3E}">
        <p14:creationId xmlns="" xmlns:p14="http://schemas.microsoft.com/office/powerpoint/2010/main" val="403965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B3605-98E0-7146-8532-252A5770EDBE}" type="datetimeFigureOut">
              <a:rPr lang="en-US" smtClean="0"/>
              <a:pPr/>
              <a:t>12/28/2014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381200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B3605-98E0-7146-8532-252A5770EDBE}" type="datetimeFigureOut">
              <a:rPr lang="en-US" smtClean="0"/>
              <a:pPr/>
              <a:t>12/28/2014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207168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B3605-98E0-7146-8532-252A5770EDBE}" type="datetimeFigureOut">
              <a:rPr lang="en-US" smtClean="0"/>
              <a:pPr/>
              <a:t>12/28/2014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61883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B3605-98E0-7146-8532-252A5770EDBE}" type="datetimeFigureOut">
              <a:rPr lang="en-US" smtClean="0"/>
              <a:pPr/>
              <a:t>12/28/2014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118627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B3605-98E0-7146-8532-252A5770EDBE}" type="datetimeFigureOut">
              <a:rPr lang="en-US" smtClean="0"/>
              <a:pPr/>
              <a:t>12/28/2014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149523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B3605-98E0-7146-8532-252A5770EDBE}" type="datetimeFigureOut">
              <a:rPr lang="en-US" smtClean="0"/>
              <a:pPr/>
              <a:t>12/28/2014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34071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B3605-98E0-7146-8532-252A5770EDBE}" type="datetimeFigureOut">
              <a:rPr lang="en-US" smtClean="0"/>
              <a:pPr/>
              <a:t>12/28/2014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315093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B3605-98E0-7146-8532-252A5770EDBE}" type="datetimeFigureOut">
              <a:rPr lang="en-US" smtClean="0"/>
              <a:pPr/>
              <a:t>12/28/2014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210782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B3605-98E0-7146-8532-252A5770EDBE}" type="datetimeFigureOut">
              <a:rPr lang="en-US" smtClean="0"/>
              <a:pPr/>
              <a:t>12/28/2014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324564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B3605-98E0-7146-8532-252A5770EDBE}" type="datetimeFigureOut">
              <a:rPr lang="en-US" smtClean="0"/>
              <a:pPr/>
              <a:t>12/28/2014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238270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B3605-98E0-7146-8532-252A5770EDBE}" type="datetimeFigureOut">
              <a:rPr lang="en-US" smtClean="0"/>
              <a:pPr/>
              <a:t>12/28/2014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253201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B3605-98E0-7146-8532-252A5770EDBE}" type="datetimeFigureOut">
              <a:rPr lang="en-US" smtClean="0"/>
              <a:pPr/>
              <a:t>12/28/2014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88D71-7953-9C4C-ADCB-100BA0E45BFD}" type="slidenum">
              <a:rPr lang="en-US" smtClean="0"/>
              <a:pPr/>
              <a:t>‹#›</a:t>
            </a:fld>
            <a:endParaRPr lang="en-US"/>
          </a:p>
        </p:txBody>
      </p:sp>
    </p:spTree>
    <p:extLst>
      <p:ext uri="{BB962C8B-B14F-4D97-AF65-F5344CB8AC3E}">
        <p14:creationId xmlns="" xmlns:p14="http://schemas.microsoft.com/office/powerpoint/2010/main" val="2565440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ventistwomensministries.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adventistwomensministries.or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51111"/>
          <a:stretch>
            <a:fillRect/>
          </a:stretch>
        </p:blipFill>
        <p:spPr bwMode="auto">
          <a:xfrm>
            <a:off x="1" y="3505200"/>
            <a:ext cx="9144000" cy="33528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685800" y="2819400"/>
            <a:ext cx="7772400" cy="781050"/>
          </a:xfrm>
        </p:spPr>
        <p:txBody>
          <a:bodyPr/>
          <a:lstStyle/>
          <a:p>
            <a:r>
              <a:rPr lang="ru-RU" b="1" dirty="0" smtClean="0">
                <a:solidFill>
                  <a:srgbClr val="00B0F0"/>
                </a:solidFill>
              </a:rPr>
              <a:t>ДОМ НАДЕЖДЫ И ИСЦЕЛЕНИЯ</a:t>
            </a:r>
            <a:endParaRPr lang="en-US" b="1" dirty="0">
              <a:solidFill>
                <a:srgbClr val="00B0F0"/>
              </a:solidFill>
            </a:endParaRPr>
          </a:p>
        </p:txBody>
      </p:sp>
      <p:pic>
        <p:nvPicPr>
          <p:cNvPr id="1026"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b="58889"/>
          <a:stretch>
            <a:fillRect/>
          </a:stretch>
        </p:blipFill>
        <p:spPr bwMode="auto">
          <a:xfrm>
            <a:off x="1" y="0"/>
            <a:ext cx="9144000" cy="2819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ubtitle 2"/>
          <p:cNvSpPr txBox="1">
            <a:spLocks/>
          </p:cNvSpPr>
          <p:nvPr/>
        </p:nvSpPr>
        <p:spPr>
          <a:xfrm>
            <a:off x="2895600" y="60960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00" b="1" dirty="0" smtClean="0">
                <a:solidFill>
                  <a:schemeClr val="bg1"/>
                </a:solidFill>
                <a:latin typeface="Abadi MT Condensed Light"/>
                <a:cs typeface="Abadi MT Condensed Light"/>
              </a:rPr>
              <a:t>Генеральная Конференция</a:t>
            </a:r>
            <a:endParaRPr lang="en-US" sz="1200" b="1" dirty="0" smtClean="0">
              <a:solidFill>
                <a:schemeClr val="bg1"/>
              </a:solidFill>
              <a:latin typeface="Abadi MT Condensed Light"/>
              <a:cs typeface="Abadi MT Condensed Light"/>
            </a:endParaRPr>
          </a:p>
          <a:p>
            <a:r>
              <a:rPr lang="ru-RU" sz="1200" b="1" dirty="0" smtClean="0">
                <a:solidFill>
                  <a:schemeClr val="bg1"/>
                </a:solidFill>
                <a:latin typeface="Abadi MT Condensed Light"/>
                <a:cs typeface="Abadi MT Condensed Light"/>
              </a:rPr>
              <a:t>Отдел Женского служения</a:t>
            </a:r>
            <a:endParaRPr lang="en-US" sz="1200" b="1" dirty="0" smtClean="0">
              <a:solidFill>
                <a:schemeClr val="bg1"/>
              </a:solidFill>
              <a:latin typeface="Abadi MT Condensed Light"/>
              <a:cs typeface="Abadi MT Condensed Light"/>
            </a:endParaRPr>
          </a:p>
          <a:p>
            <a:r>
              <a:rPr lang="en-US" sz="1100" b="1" dirty="0" smtClean="0">
                <a:solidFill>
                  <a:schemeClr val="bg1"/>
                </a:solidFill>
                <a:latin typeface="Abadi MT Condensed Light"/>
                <a:cs typeface="Abadi MT Condensed Light"/>
                <a:hlinkClick r:id="rId3"/>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178061" y="5410200"/>
            <a:ext cx="774939" cy="592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3880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3" name="Content Placeholder 2"/>
          <p:cNvSpPr>
            <a:spLocks noGrp="1"/>
          </p:cNvSpPr>
          <p:nvPr>
            <p:ph idx="1"/>
          </p:nvPr>
        </p:nvSpPr>
        <p:spPr>
          <a:xfrm>
            <a:off x="495112" y="2434353"/>
            <a:ext cx="8229600" cy="1831170"/>
          </a:xfrm>
        </p:spPr>
        <p:txBody>
          <a:bodyPr>
            <a:noAutofit/>
          </a:bodyPr>
          <a:lstStyle/>
          <a:p>
            <a:pPr algn="ctr"/>
            <a:r>
              <a:rPr lang="ru-RU" sz="4000" b="1" dirty="0" smtClean="0">
                <a:effectLst>
                  <a:outerShdw blurRad="38100" dist="38100" dir="2700000" algn="tl">
                    <a:srgbClr val="000000">
                      <a:alpha val="43137"/>
                    </a:srgbClr>
                  </a:outerShdw>
                </a:effectLst>
              </a:rPr>
              <a:t>Прочитайте Иова 19:25. За какую надежду </a:t>
            </a:r>
            <a:r>
              <a:rPr lang="ru-RU" sz="4000" b="1" dirty="0" smtClean="0">
                <a:effectLst>
                  <a:outerShdw blurRad="38100" dist="38100" dir="2700000" algn="tl">
                    <a:srgbClr val="000000">
                      <a:alpha val="43137"/>
                    </a:srgbClr>
                  </a:outerShdw>
                </a:effectLst>
              </a:rPr>
              <a:t>зацепился </a:t>
            </a:r>
            <a:r>
              <a:rPr lang="ru-RU" sz="4000" b="1" dirty="0" smtClean="0">
                <a:effectLst>
                  <a:outerShdw blurRad="38100" dist="38100" dir="2700000" algn="tl">
                    <a:srgbClr val="000000">
                      <a:alpha val="43137"/>
                    </a:srgbClr>
                  </a:outerShdw>
                </a:effectLst>
              </a:rPr>
              <a:t>Иов? Как нам лучше понять за </a:t>
            </a:r>
            <a:r>
              <a:rPr lang="ru-RU" sz="4000" b="1" dirty="0" smtClean="0">
                <a:effectLst>
                  <a:outerShdw blurRad="38100" dist="38100" dir="2700000" algn="tl">
                    <a:srgbClr val="000000">
                      <a:alpha val="43137"/>
                    </a:srgbClr>
                  </a:outerShdw>
                </a:effectLst>
              </a:rPr>
              <a:t>какую надежду держаться, </a:t>
            </a:r>
            <a:r>
              <a:rPr lang="ru-RU" sz="4000" b="1" dirty="0" smtClean="0">
                <a:effectLst>
                  <a:outerShdw blurRad="38100" dist="38100" dir="2700000" algn="tl">
                    <a:srgbClr val="000000">
                      <a:alpha val="43137"/>
                    </a:srgbClr>
                  </a:outerShdw>
                </a:effectLst>
              </a:rPr>
              <a:t>когда в жизни все плохо? </a:t>
            </a:r>
            <a:endParaRPr lang="en-US" sz="4000" dirty="0" smtClean="0">
              <a:effectLst>
                <a:outerShdw blurRad="38100" dist="38100" dir="2700000" algn="tl">
                  <a:srgbClr val="000000">
                    <a:alpha val="43137"/>
                  </a:srgbClr>
                </a:outerShdw>
              </a:effectLst>
            </a:endParaRPr>
          </a:p>
          <a:p>
            <a:pPr marL="0" indent="0" algn="ctr">
              <a:buNone/>
            </a:pPr>
            <a:endParaRPr lang="en-US" sz="4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26917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457200" y="1865612"/>
            <a:ext cx="8229600" cy="4525963"/>
          </a:xfrm>
        </p:spPr>
        <p:txBody>
          <a:bodyPr>
            <a:normAutofit fontScale="92500"/>
          </a:bodyPr>
          <a:lstStyle/>
          <a:p>
            <a:pPr lvl="0" algn="ctr"/>
            <a:r>
              <a:rPr lang="ru-RU" sz="3600" b="1" dirty="0" smtClean="0">
                <a:effectLst>
                  <a:outerShdw blurRad="38100" dist="38100" dir="2700000" algn="tl">
                    <a:srgbClr val="000000">
                      <a:alpha val="43137"/>
                    </a:srgbClr>
                  </a:outerShdw>
                </a:effectLst>
              </a:rPr>
              <a:t>Вспомните время, когда вы проходили через трудные ситуации. Какая у вас была надежда? Какие слова были вам в помощь? Какие не помогали или даже делали больно? Что из выше сказанного вы </a:t>
            </a:r>
            <a:r>
              <a:rPr lang="ru-RU" sz="3600" b="1" dirty="0" smtClean="0">
                <a:effectLst>
                  <a:outerShdw blurRad="38100" dist="38100" dir="2700000" algn="tl">
                    <a:srgbClr val="000000">
                      <a:alpha val="43137"/>
                    </a:srgbClr>
                  </a:outerShdw>
                </a:effectLst>
              </a:rPr>
              <a:t>взяли бы </a:t>
            </a:r>
            <a:r>
              <a:rPr lang="ru-RU" sz="3600" b="1" dirty="0" smtClean="0">
                <a:effectLst>
                  <a:outerShdw blurRad="38100" dist="38100" dir="2700000" algn="tl">
                    <a:srgbClr val="000000">
                      <a:alpha val="43137"/>
                    </a:srgbClr>
                  </a:outerShdw>
                </a:effectLst>
              </a:rPr>
              <a:t>для себя, что позволяет вам больше помогать кому-то, кто находится в тяжелых обстоятельствах жизни?</a:t>
            </a:r>
            <a:endParaRPr lang="en-US" sz="3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75842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3070904" y="312554"/>
            <a:ext cx="5615895" cy="1143000"/>
          </a:xfrm>
        </p:spPr>
        <p:txBody>
          <a:bodyPr>
            <a:normAutofit/>
          </a:bodyPr>
          <a:lstStyle/>
          <a:p>
            <a:r>
              <a:rPr lang="ru-RU" sz="4800" b="1" dirty="0" smtClean="0">
                <a:solidFill>
                  <a:srgbClr val="1F497D"/>
                </a:solidFill>
                <a:effectLst>
                  <a:outerShdw blurRad="38100" dist="38100" dir="2700000" algn="tl">
                    <a:srgbClr val="000000">
                      <a:alpha val="43137"/>
                    </a:srgbClr>
                  </a:outerShdw>
                </a:effectLst>
              </a:rPr>
              <a:t>Иосиф в рабстве</a:t>
            </a:r>
            <a:endParaRPr lang="en-US" sz="4800" dirty="0">
              <a:solidFill>
                <a:srgbClr val="1F497D"/>
              </a:solidFill>
            </a:endParaRPr>
          </a:p>
        </p:txBody>
      </p:sp>
      <p:sp>
        <p:nvSpPr>
          <p:cNvPr id="3" name="Content Placeholder 2"/>
          <p:cNvSpPr>
            <a:spLocks noGrp="1"/>
          </p:cNvSpPr>
          <p:nvPr>
            <p:ph idx="1"/>
          </p:nvPr>
        </p:nvSpPr>
        <p:spPr>
          <a:xfrm>
            <a:off x="457200" y="1903528"/>
            <a:ext cx="8229600" cy="4525963"/>
          </a:xfrm>
        </p:spPr>
        <p:txBody>
          <a:bodyPr>
            <a:normAutofit/>
          </a:bodyPr>
          <a:lstStyle/>
          <a:p>
            <a:pPr marL="0" indent="0" algn="ctr">
              <a:buNone/>
            </a:pPr>
            <a:r>
              <a:rPr lang="ru-RU" sz="4000" dirty="0" smtClean="0">
                <a:effectLst>
                  <a:outerShdw blurRad="38100" dist="38100" dir="2700000" algn="tl">
                    <a:srgbClr val="000000">
                      <a:alpha val="43137"/>
                    </a:srgbClr>
                  </a:outerShdw>
                </a:effectLst>
              </a:rPr>
              <a:t>Прочитайте Бытие 37:19-28 и 39:12-20 и попытайтесь поставить себя на место Иосифа. Подумайте насколько он был разочарован случившимся. Подумайте, ведь у него были причины, чтобы гневаться и испытывать горечь.</a:t>
            </a:r>
            <a:endParaRPr lang="en-US" sz="4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1655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115992" y="2011757"/>
            <a:ext cx="8686800" cy="1630602"/>
          </a:xfrm>
        </p:spPr>
        <p:txBody>
          <a:bodyPr>
            <a:noAutofit/>
          </a:bodyPr>
          <a:lstStyle/>
          <a:p>
            <a:r>
              <a:rPr lang="ru-RU" sz="3600" b="1" dirty="0" smtClean="0"/>
              <a:t>Что следующие тексты говорят нам о том, как что-то не хорошее в жизни может быть нам во благо?  </a:t>
            </a:r>
            <a:r>
              <a:rPr lang="en-US" sz="3600" dirty="0" smtClean="0"/>
              <a:t/>
            </a:r>
            <a:br>
              <a:rPr lang="en-US" sz="3600" dirty="0" smtClean="0"/>
            </a:br>
            <a:r>
              <a:rPr lang="en-US" sz="3600" dirty="0" smtClean="0">
                <a:solidFill>
                  <a:srgbClr val="000090"/>
                </a:solidFill>
                <a:effectLst>
                  <a:outerShdw blurRad="38100" dist="38100" dir="2700000" algn="tl">
                    <a:srgbClr val="000000">
                      <a:alpha val="43137"/>
                    </a:srgbClr>
                  </a:outerShdw>
                </a:effectLst>
              </a:rPr>
              <a:t/>
            </a:r>
            <a:br>
              <a:rPr lang="en-US" sz="3600" dirty="0" smtClean="0">
                <a:solidFill>
                  <a:srgbClr val="000090"/>
                </a:solidFill>
                <a:effectLst>
                  <a:outerShdw blurRad="38100" dist="38100" dir="2700000" algn="tl">
                    <a:srgbClr val="000000">
                      <a:alpha val="43137"/>
                    </a:srgbClr>
                  </a:outerShdw>
                </a:effectLst>
              </a:rPr>
            </a:br>
            <a:endParaRPr lang="en-US" sz="3600" dirty="0">
              <a:solidFill>
                <a:srgbClr val="000090"/>
              </a:solidFill>
            </a:endParaRPr>
          </a:p>
        </p:txBody>
      </p:sp>
      <p:sp>
        <p:nvSpPr>
          <p:cNvPr id="4" name="Content Placeholder 2"/>
          <p:cNvSpPr>
            <a:spLocks noGrp="1"/>
          </p:cNvSpPr>
          <p:nvPr>
            <p:ph idx="1"/>
          </p:nvPr>
        </p:nvSpPr>
        <p:spPr>
          <a:xfrm>
            <a:off x="2731920" y="3642359"/>
            <a:ext cx="3504670" cy="2941321"/>
          </a:xfrm>
          <a:solidFill>
            <a:schemeClr val="bg1">
              <a:lumMod val="85000"/>
            </a:schemeClr>
          </a:solidFill>
        </p:spPr>
        <p:txBody>
          <a:bodyPr>
            <a:noAutofit/>
          </a:bodyPr>
          <a:lstStyle/>
          <a:p>
            <a:pPr lvl="0"/>
            <a:r>
              <a:rPr lang="ru-RU" sz="3600" i="1" dirty="0" smtClean="0">
                <a:solidFill>
                  <a:srgbClr val="000000"/>
                </a:solidFill>
                <a:effectLst>
                  <a:outerShdw blurRad="38100" dist="38100" dir="2700000" algn="tl">
                    <a:srgbClr val="000000">
                      <a:alpha val="43137"/>
                    </a:srgbClr>
                  </a:outerShdw>
                </a:effectLst>
              </a:rPr>
              <a:t>Рим</a:t>
            </a:r>
            <a:r>
              <a:rPr lang="es-ES_tradnl" sz="3600" i="1" dirty="0" smtClean="0">
                <a:solidFill>
                  <a:srgbClr val="000000"/>
                </a:solidFill>
                <a:effectLst>
                  <a:outerShdw blurRad="38100" dist="38100" dir="2700000" algn="tl">
                    <a:srgbClr val="000000">
                      <a:alpha val="43137"/>
                    </a:srgbClr>
                  </a:outerShdw>
                </a:effectLst>
              </a:rPr>
              <a:t>. 5:3–5</a:t>
            </a:r>
          </a:p>
          <a:p>
            <a:pPr lvl="0"/>
            <a:r>
              <a:rPr lang="es-ES_tradnl" sz="3600" i="1" dirty="0" smtClean="0">
                <a:solidFill>
                  <a:srgbClr val="000000"/>
                </a:solidFill>
                <a:effectLst>
                  <a:outerShdw blurRad="38100" dist="38100" dir="2700000" algn="tl">
                    <a:srgbClr val="000000">
                      <a:alpha val="43137"/>
                    </a:srgbClr>
                  </a:outerShdw>
                </a:effectLst>
              </a:rPr>
              <a:t>2 </a:t>
            </a:r>
            <a:r>
              <a:rPr lang="ru-RU" sz="3600" i="1" dirty="0" err="1" smtClean="0">
                <a:solidFill>
                  <a:srgbClr val="000000"/>
                </a:solidFill>
                <a:effectLst>
                  <a:outerShdw blurRad="38100" dist="38100" dir="2700000" algn="tl">
                    <a:srgbClr val="000000">
                      <a:alpha val="43137"/>
                    </a:srgbClr>
                  </a:outerShdw>
                </a:effectLst>
              </a:rPr>
              <a:t>Кор</a:t>
            </a:r>
            <a:r>
              <a:rPr lang="es-ES_tradnl" sz="3600" i="1" dirty="0" smtClean="0">
                <a:solidFill>
                  <a:srgbClr val="000000"/>
                </a:solidFill>
                <a:effectLst>
                  <a:outerShdw blurRad="38100" dist="38100" dir="2700000" algn="tl">
                    <a:srgbClr val="000000">
                      <a:alpha val="43137"/>
                    </a:srgbClr>
                  </a:outerShdw>
                </a:effectLst>
              </a:rPr>
              <a:t>. </a:t>
            </a:r>
            <a:r>
              <a:rPr lang="es-ES_tradnl" sz="3600" i="1" dirty="0">
                <a:solidFill>
                  <a:srgbClr val="000000"/>
                </a:solidFill>
                <a:effectLst>
                  <a:outerShdw blurRad="38100" dist="38100" dir="2700000" algn="tl">
                    <a:srgbClr val="000000">
                      <a:alpha val="43137"/>
                    </a:srgbClr>
                  </a:outerShdw>
                </a:effectLst>
              </a:rPr>
              <a:t>1:3, </a:t>
            </a:r>
            <a:r>
              <a:rPr lang="es-ES_tradnl" sz="3600" i="1" dirty="0" smtClean="0">
                <a:solidFill>
                  <a:srgbClr val="000000"/>
                </a:solidFill>
                <a:effectLst>
                  <a:outerShdw blurRad="38100" dist="38100" dir="2700000" algn="tl">
                    <a:srgbClr val="000000">
                      <a:alpha val="43137"/>
                    </a:srgbClr>
                  </a:outerShdw>
                </a:effectLst>
              </a:rPr>
              <a:t>4</a:t>
            </a:r>
          </a:p>
          <a:p>
            <a:pPr lvl="0"/>
            <a:r>
              <a:rPr lang="es-ES_tradnl" sz="3600" i="1" dirty="0" smtClean="0">
                <a:solidFill>
                  <a:srgbClr val="000000"/>
                </a:solidFill>
                <a:effectLst>
                  <a:outerShdw blurRad="38100" dist="38100" dir="2700000" algn="tl">
                    <a:srgbClr val="000000">
                      <a:alpha val="43137"/>
                    </a:srgbClr>
                  </a:outerShdw>
                </a:effectLst>
              </a:rPr>
              <a:t>2 </a:t>
            </a:r>
            <a:r>
              <a:rPr lang="ru-RU" sz="3600" i="1" dirty="0" err="1" smtClean="0">
                <a:solidFill>
                  <a:srgbClr val="000000"/>
                </a:solidFill>
                <a:effectLst>
                  <a:outerShdw blurRad="38100" dist="38100" dir="2700000" algn="tl">
                    <a:srgbClr val="000000">
                      <a:alpha val="43137"/>
                    </a:srgbClr>
                  </a:outerShdw>
                </a:effectLst>
              </a:rPr>
              <a:t>Кор</a:t>
            </a:r>
            <a:r>
              <a:rPr lang="es-ES_tradnl" sz="3600" i="1" dirty="0" smtClean="0">
                <a:solidFill>
                  <a:srgbClr val="000000"/>
                </a:solidFill>
                <a:effectLst>
                  <a:outerShdw blurRad="38100" dist="38100" dir="2700000" algn="tl">
                    <a:srgbClr val="000000">
                      <a:alpha val="43137"/>
                    </a:srgbClr>
                  </a:outerShdw>
                </a:effectLst>
              </a:rPr>
              <a:t>. </a:t>
            </a:r>
            <a:r>
              <a:rPr lang="es-ES_tradnl" sz="3600" i="1" dirty="0">
                <a:solidFill>
                  <a:srgbClr val="000000"/>
                </a:solidFill>
                <a:effectLst>
                  <a:outerShdw blurRad="38100" dist="38100" dir="2700000" algn="tl">
                    <a:srgbClr val="000000">
                      <a:alpha val="43137"/>
                    </a:srgbClr>
                  </a:outerShdw>
                </a:effectLst>
              </a:rPr>
              <a:t>1:8, </a:t>
            </a:r>
            <a:r>
              <a:rPr lang="es-ES_tradnl" sz="3600" i="1" dirty="0" smtClean="0">
                <a:solidFill>
                  <a:srgbClr val="000000"/>
                </a:solidFill>
                <a:effectLst>
                  <a:outerShdw blurRad="38100" dist="38100" dir="2700000" algn="tl">
                    <a:srgbClr val="000000">
                      <a:alpha val="43137"/>
                    </a:srgbClr>
                  </a:outerShdw>
                </a:effectLst>
              </a:rPr>
              <a:t>9</a:t>
            </a:r>
            <a:r>
              <a:rPr lang="es-ES_tradnl" sz="3600" dirty="0">
                <a:solidFill>
                  <a:srgbClr val="000000"/>
                </a:solidFill>
                <a:effectLst>
                  <a:outerShdw blurRad="38100" dist="38100" dir="2700000" algn="tl">
                    <a:srgbClr val="000000">
                      <a:alpha val="43137"/>
                    </a:srgbClr>
                  </a:outerShdw>
                </a:effectLst>
              </a:rPr>
              <a:t> </a:t>
            </a:r>
            <a:endParaRPr lang="en-US" sz="3600" dirty="0">
              <a:solidFill>
                <a:srgbClr val="000000"/>
              </a:solidFill>
              <a:effectLst>
                <a:outerShdw blurRad="38100" dist="38100" dir="2700000" algn="tl">
                  <a:srgbClr val="000000">
                    <a:alpha val="43137"/>
                  </a:srgbClr>
                </a:outerShdw>
              </a:effectLst>
            </a:endParaRPr>
          </a:p>
          <a:p>
            <a:pPr lvl="0"/>
            <a:r>
              <a:rPr lang="es-ES_tradnl" sz="3600" i="1" dirty="0">
                <a:solidFill>
                  <a:srgbClr val="000000"/>
                </a:solidFill>
                <a:effectLst>
                  <a:outerShdw blurRad="38100" dist="38100" dir="2700000" algn="tl">
                    <a:srgbClr val="000000">
                      <a:alpha val="43137"/>
                    </a:srgbClr>
                  </a:outerShdw>
                </a:effectLst>
              </a:rPr>
              <a:t>2 </a:t>
            </a:r>
            <a:r>
              <a:rPr lang="ru-RU" sz="3600" i="1" dirty="0" smtClean="0">
                <a:solidFill>
                  <a:srgbClr val="000000"/>
                </a:solidFill>
                <a:effectLst>
                  <a:outerShdw blurRad="38100" dist="38100" dir="2700000" algn="tl">
                    <a:srgbClr val="000000">
                      <a:alpha val="43137"/>
                    </a:srgbClr>
                  </a:outerShdw>
                </a:effectLst>
              </a:rPr>
              <a:t>Тим</a:t>
            </a:r>
            <a:r>
              <a:rPr lang="es-ES_tradnl" sz="3600" i="1" dirty="0" smtClean="0">
                <a:solidFill>
                  <a:srgbClr val="000000"/>
                </a:solidFill>
                <a:effectLst>
                  <a:outerShdw blurRad="38100" dist="38100" dir="2700000" algn="tl">
                    <a:srgbClr val="000000">
                      <a:alpha val="43137"/>
                    </a:srgbClr>
                  </a:outerShdw>
                </a:effectLst>
              </a:rPr>
              <a:t>. </a:t>
            </a:r>
            <a:r>
              <a:rPr lang="es-ES_tradnl" sz="3600" i="1" dirty="0">
                <a:solidFill>
                  <a:srgbClr val="000000"/>
                </a:solidFill>
                <a:effectLst>
                  <a:outerShdw blurRad="38100" dist="38100" dir="2700000" algn="tl">
                    <a:srgbClr val="000000">
                      <a:alpha val="43137"/>
                    </a:srgbClr>
                  </a:outerShdw>
                </a:effectLst>
              </a:rPr>
              <a:t>1:11, </a:t>
            </a:r>
            <a:r>
              <a:rPr lang="es-ES_tradnl" sz="3600" i="1" dirty="0" smtClean="0">
                <a:solidFill>
                  <a:srgbClr val="000000"/>
                </a:solidFill>
                <a:effectLst>
                  <a:outerShdw blurRad="38100" dist="38100" dir="2700000" algn="tl">
                    <a:srgbClr val="000000">
                      <a:alpha val="43137"/>
                    </a:srgbClr>
                  </a:outerShdw>
                </a:effectLst>
              </a:rPr>
              <a:t>12</a:t>
            </a:r>
            <a:r>
              <a:rPr lang="es-ES_tradnl" sz="3600" i="1" dirty="0">
                <a:solidFill>
                  <a:srgbClr val="000000"/>
                </a:solidFill>
                <a:effectLst>
                  <a:outerShdw blurRad="38100" dist="38100" dir="2700000" algn="tl">
                    <a:srgbClr val="000000">
                      <a:alpha val="43137"/>
                    </a:srgbClr>
                  </a:outerShdw>
                </a:effectLst>
              </a:rPr>
              <a:t> </a:t>
            </a:r>
            <a:endParaRPr lang="en-US" sz="3600" dirty="0">
              <a:solidFill>
                <a:srgbClr val="000000"/>
              </a:solidFill>
              <a:effectLst>
                <a:outerShdw blurRad="38100" dist="38100" dir="2700000" algn="tl">
                  <a:srgbClr val="000000">
                    <a:alpha val="43137"/>
                  </a:srgbClr>
                </a:outerShdw>
              </a:effectLst>
            </a:endParaRPr>
          </a:p>
          <a:p>
            <a:endParaRPr lang="en-US" sz="3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93006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457200" y="2244773"/>
            <a:ext cx="8229600" cy="3973402"/>
          </a:xfrm>
        </p:spPr>
        <p:txBody>
          <a:bodyPr>
            <a:normAutofit fontScale="92500" lnSpcReduction="20000"/>
          </a:bodyPr>
          <a:lstStyle/>
          <a:p>
            <a:pPr algn="ctr"/>
            <a:r>
              <a:rPr lang="ru-RU" sz="4000" b="1" dirty="0" smtClean="0">
                <a:effectLst>
                  <a:outerShdw blurRad="38100" dist="38100" dir="2700000" algn="tl">
                    <a:srgbClr val="000000">
                      <a:alpha val="43137"/>
                    </a:srgbClr>
                  </a:outerShdw>
                </a:effectLst>
              </a:rPr>
              <a:t>Были ли в вашей жизни неудачные опыты, которые в конце принесли что-то хорошее, какую-нибудь пользу? Как этот опыт помогает научиться полностью доверять Господу в любой ситуации, даже когда, кажется, ничего хорошего не предвидеться? </a:t>
            </a:r>
            <a:endParaRPr lang="en-US" sz="4000" dirty="0" smtClean="0">
              <a:effectLst>
                <a:outerShdw blurRad="38100" dist="38100" dir="2700000" algn="tl">
                  <a:srgbClr val="000000">
                    <a:alpha val="43137"/>
                  </a:srgbClr>
                </a:outerShdw>
              </a:effectLst>
            </a:endParaRPr>
          </a:p>
          <a:p>
            <a:pPr marL="0" indent="0" algn="ctr">
              <a:buNone/>
            </a:pPr>
            <a:endParaRPr lang="en-US" sz="4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32306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3127774" y="274638"/>
            <a:ext cx="5559026" cy="1143000"/>
          </a:xfrm>
        </p:spPr>
        <p:txBody>
          <a:bodyPr>
            <a:normAutofit/>
          </a:bodyPr>
          <a:lstStyle/>
          <a:p>
            <a:r>
              <a:rPr lang="ru-RU" sz="4800" b="1" dirty="0" smtClean="0">
                <a:solidFill>
                  <a:srgbClr val="1F497D"/>
                </a:solidFill>
                <a:effectLst>
                  <a:outerShdw blurRad="38100" dist="38100" dir="2700000" algn="tl">
                    <a:srgbClr val="000000">
                      <a:alpha val="43137"/>
                    </a:srgbClr>
                  </a:outerShdw>
                </a:effectLst>
              </a:rPr>
              <a:t>Ноеминь</a:t>
            </a:r>
            <a:endParaRPr lang="en-US" sz="4800" dirty="0">
              <a:solidFill>
                <a:srgbClr val="1F497D"/>
              </a:solidFill>
            </a:endParaRPr>
          </a:p>
        </p:txBody>
      </p:sp>
      <p:sp>
        <p:nvSpPr>
          <p:cNvPr id="3" name="Content Placeholder 2"/>
          <p:cNvSpPr>
            <a:spLocks noGrp="1"/>
          </p:cNvSpPr>
          <p:nvPr>
            <p:ph idx="1"/>
          </p:nvPr>
        </p:nvSpPr>
        <p:spPr>
          <a:xfrm>
            <a:off x="716280" y="2775596"/>
            <a:ext cx="7970520" cy="1944917"/>
          </a:xfrm>
        </p:spPr>
        <p:txBody>
          <a:bodyPr>
            <a:noAutofit/>
          </a:bodyPr>
          <a:lstStyle/>
          <a:p>
            <a:r>
              <a:rPr lang="ru-RU" sz="4400" b="1" dirty="0" smtClean="0"/>
              <a:t>Какой печальный опыт получила Ноеминь? </a:t>
            </a:r>
            <a:r>
              <a:rPr lang="ru-RU" sz="4400" i="1" dirty="0" smtClean="0"/>
              <a:t>Руфь 1 гл.</a:t>
            </a:r>
            <a:endParaRPr lang="en-US" sz="4400" dirty="0" smtClean="0"/>
          </a:p>
          <a:p>
            <a:pPr marL="0" indent="0" algn="ctr">
              <a:buNone/>
            </a:pPr>
            <a:endParaRPr lang="en-US" sz="4400" dirty="0">
              <a:solidFill>
                <a:srgbClr val="000000"/>
              </a:solidFill>
            </a:endParaRPr>
          </a:p>
        </p:txBody>
      </p:sp>
    </p:spTree>
    <p:extLst>
      <p:ext uri="{BB962C8B-B14F-4D97-AF65-F5344CB8AC3E}">
        <p14:creationId xmlns="" xmlns:p14="http://schemas.microsoft.com/office/powerpoint/2010/main" val="1443341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3" name="Content Placeholder 2"/>
          <p:cNvSpPr>
            <a:spLocks noGrp="1"/>
          </p:cNvSpPr>
          <p:nvPr>
            <p:ph idx="1"/>
          </p:nvPr>
        </p:nvSpPr>
        <p:spPr>
          <a:xfrm>
            <a:off x="400332" y="1789780"/>
            <a:ext cx="8229600" cy="4525963"/>
          </a:xfrm>
        </p:spPr>
        <p:txBody>
          <a:bodyPr>
            <a:noAutofit/>
          </a:bodyPr>
          <a:lstStyle/>
          <a:p>
            <a:r>
              <a:rPr lang="ru-RU" dirty="0" smtClean="0">
                <a:effectLst>
                  <a:outerShdw blurRad="38100" dist="38100" dir="2700000" algn="tl">
                    <a:srgbClr val="000000">
                      <a:alpha val="43137"/>
                    </a:srgbClr>
                  </a:outerShdw>
                </a:effectLst>
              </a:rPr>
              <a:t>Трудно представить более драматическую ситуацию, в которой оказалась Ноеминь, рядом больше не было ни одного родного человека, а кто и был из родственников жили далеко в </a:t>
            </a:r>
            <a:r>
              <a:rPr lang="ru-RU" dirty="0" err="1" smtClean="0">
                <a:effectLst>
                  <a:outerShdw blurRad="38100" dist="38100" dir="2700000" algn="tl">
                    <a:srgbClr val="000000">
                      <a:alpha val="43137"/>
                    </a:srgbClr>
                  </a:outerShdw>
                </a:effectLst>
              </a:rPr>
              <a:t>Вифлиеме</a:t>
            </a:r>
            <a:r>
              <a:rPr lang="ru-RU" dirty="0" smtClean="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a:p>
            <a:r>
              <a:rPr lang="ru-RU" dirty="0" smtClean="0">
                <a:effectLst>
                  <a:outerShdw blurRad="38100" dist="38100" dir="2700000" algn="tl">
                    <a:srgbClr val="000000">
                      <a:alpha val="43137"/>
                    </a:srgbClr>
                  </a:outerShdw>
                </a:effectLst>
              </a:rPr>
              <a:t>Каков </a:t>
            </a:r>
            <a:r>
              <a:rPr lang="ru-RU" dirty="0" smtClean="0">
                <a:effectLst>
                  <a:outerShdw blurRad="38100" dist="38100" dir="2700000" algn="tl">
                    <a:srgbClr val="000000">
                      <a:alpha val="43137"/>
                    </a:srgbClr>
                  </a:outerShdw>
                </a:effectLst>
              </a:rPr>
              <a:t>был поворотный момент в жизни </a:t>
            </a:r>
            <a:r>
              <a:rPr lang="ru-RU" dirty="0" err="1" smtClean="0">
                <a:effectLst>
                  <a:outerShdw blurRad="38100" dist="38100" dir="2700000" algn="tl">
                    <a:srgbClr val="000000">
                      <a:alpha val="43137"/>
                    </a:srgbClr>
                  </a:outerShdw>
                </a:effectLst>
              </a:rPr>
              <a:t>Ноемини</a:t>
            </a:r>
            <a:r>
              <a:rPr lang="ru-RU" dirty="0" smtClean="0">
                <a:effectLst>
                  <a:outerShdw blurRad="38100" dist="38100" dir="2700000" algn="tl">
                    <a:srgbClr val="000000">
                      <a:alpha val="43137"/>
                    </a:srgbClr>
                  </a:outerShdw>
                </a:effectLst>
              </a:rPr>
              <a:t>? Каким образом Бог </a:t>
            </a:r>
            <a:r>
              <a:rPr lang="ru-RU" dirty="0" smtClean="0">
                <a:effectLst>
                  <a:outerShdw blurRad="38100" dist="38100" dir="2700000" algn="tl">
                    <a:srgbClr val="000000">
                      <a:alpha val="43137"/>
                    </a:srgbClr>
                  </a:outerShdw>
                </a:effectLst>
              </a:rPr>
              <a:t>разрешает тяжелые </a:t>
            </a:r>
            <a:r>
              <a:rPr lang="ru-RU" dirty="0" smtClean="0">
                <a:effectLst>
                  <a:outerShdw blurRad="38100" dist="38100" dir="2700000" algn="tl">
                    <a:srgbClr val="000000">
                      <a:alpha val="43137"/>
                    </a:srgbClr>
                  </a:outerShdw>
                </a:effectLst>
              </a:rPr>
              <a:t>проблемы выпавшие на долю </a:t>
            </a:r>
            <a:r>
              <a:rPr lang="ru-RU" dirty="0" err="1" smtClean="0">
                <a:effectLst>
                  <a:outerShdw blurRad="38100" dist="38100" dir="2700000" algn="tl">
                    <a:srgbClr val="000000">
                      <a:alpha val="43137"/>
                    </a:srgbClr>
                  </a:outerShdw>
                </a:effectLst>
              </a:rPr>
              <a:t>Ноемини</a:t>
            </a:r>
            <a:r>
              <a:rPr lang="ru-RU" dirty="0" smtClean="0">
                <a:effectLst>
                  <a:outerShdw blurRad="38100" dist="38100" dir="2700000" algn="tl">
                    <a:srgbClr val="000000">
                      <a:alpha val="43137"/>
                    </a:srgbClr>
                  </a:outerShdw>
                </a:effectLst>
              </a:rPr>
              <a:t>? Руфь 1:16-18, 4:13-17. </a:t>
            </a:r>
            <a:endParaRPr lang="en-US" dirty="0" smtClean="0">
              <a:effectLst>
                <a:outerShdw blurRad="38100" dist="38100" dir="2700000" algn="tl">
                  <a:srgbClr val="000000">
                    <a:alpha val="43137"/>
                  </a:srgbClr>
                </a:outerShdw>
              </a:effectLst>
            </a:endParaRPr>
          </a:p>
          <a:p>
            <a:pPr algn="ctr"/>
            <a:endParaRPr lang="en-US" dirty="0" smtClean="0">
              <a:solidFill>
                <a:srgbClr val="000000"/>
              </a:solidFill>
              <a:effectLst>
                <a:outerShdw blurRad="38100" dist="38100" dir="2700000" algn="tl">
                  <a:srgbClr val="000000">
                    <a:alpha val="43137"/>
                  </a:srgbClr>
                </a:outerShdw>
              </a:effectLst>
            </a:endParaRPr>
          </a:p>
          <a:p>
            <a:pPr algn="ctr"/>
            <a:endParaRPr lang="en-US"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5826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3" name="Content Placeholder 2"/>
          <p:cNvSpPr>
            <a:spLocks noGrp="1"/>
          </p:cNvSpPr>
          <p:nvPr>
            <p:ph idx="1"/>
          </p:nvPr>
        </p:nvSpPr>
        <p:spPr>
          <a:xfrm>
            <a:off x="115992" y="2567058"/>
            <a:ext cx="8686800" cy="2361987"/>
          </a:xfrm>
        </p:spPr>
        <p:txBody>
          <a:bodyPr>
            <a:normAutofit fontScale="92500"/>
          </a:bodyPr>
          <a:lstStyle/>
          <a:p>
            <a:pPr marL="0" indent="0" algn="ctr">
              <a:buNone/>
            </a:pPr>
            <a:r>
              <a:rPr lang="ru-RU" sz="4400" dirty="0" smtClean="0">
                <a:solidFill>
                  <a:srgbClr val="0070C0"/>
                </a:solidFill>
                <a:effectLst>
                  <a:outerShdw blurRad="38100" dist="38100" dir="2700000" algn="tl">
                    <a:srgbClr val="000000">
                      <a:alpha val="43137"/>
                    </a:srgbClr>
                  </a:outerShdw>
                </a:effectLst>
              </a:rPr>
              <a:t>В момент глубокой скорби </a:t>
            </a:r>
            <a:r>
              <a:rPr lang="ru-RU" sz="4400" dirty="0" err="1" smtClean="0">
                <a:solidFill>
                  <a:srgbClr val="0070C0"/>
                </a:solidFill>
                <a:effectLst>
                  <a:outerShdw blurRad="38100" dist="38100" dir="2700000" algn="tl">
                    <a:srgbClr val="000000">
                      <a:alpha val="43137"/>
                    </a:srgbClr>
                  </a:outerShdw>
                </a:effectLst>
              </a:rPr>
              <a:t>Ноемини</a:t>
            </a:r>
            <a:r>
              <a:rPr lang="ru-RU" sz="4400" dirty="0" smtClean="0">
                <a:solidFill>
                  <a:srgbClr val="0070C0"/>
                </a:solidFill>
                <a:effectLst>
                  <a:outerShdw blurRad="38100" dist="38100" dir="2700000" algn="tl">
                    <a:srgbClr val="000000">
                      <a:alpha val="43137"/>
                    </a:srgbClr>
                  </a:outerShdw>
                </a:effectLst>
              </a:rPr>
              <a:t>, ее невестка Руфь, посланная Богом, поддержала ее эмоционально.</a:t>
            </a:r>
            <a:endParaRPr lang="en-US" sz="44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948829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3" name="Content Placeholder 2"/>
          <p:cNvSpPr>
            <a:spLocks noGrp="1"/>
          </p:cNvSpPr>
          <p:nvPr>
            <p:ph idx="1"/>
          </p:nvPr>
        </p:nvSpPr>
        <p:spPr>
          <a:xfrm>
            <a:off x="419288" y="2206857"/>
            <a:ext cx="8229600" cy="3556332"/>
          </a:xfrm>
        </p:spPr>
        <p:txBody>
          <a:bodyPr>
            <a:normAutofit/>
          </a:bodyPr>
          <a:lstStyle/>
          <a:p>
            <a:pPr marL="0" indent="0" algn="ctr">
              <a:buNone/>
            </a:pPr>
            <a:r>
              <a:rPr lang="ru-RU" sz="4000" dirty="0" smtClean="0">
                <a:effectLst>
                  <a:outerShdw blurRad="38100" dist="38100" dir="2700000" algn="tl">
                    <a:srgbClr val="000000">
                      <a:alpha val="43137"/>
                    </a:srgbClr>
                  </a:outerShdw>
                </a:effectLst>
              </a:rPr>
              <a:t>Ноеминь пережила все страдания, которые закончились браком Руфи и </a:t>
            </a:r>
            <a:r>
              <a:rPr lang="ru-RU" sz="4000" dirty="0" err="1" smtClean="0">
                <a:effectLst>
                  <a:outerShdw blurRad="38100" dist="38100" dir="2700000" algn="tl">
                    <a:srgbClr val="000000">
                      <a:alpha val="43137"/>
                    </a:srgbClr>
                  </a:outerShdw>
                </a:effectLst>
              </a:rPr>
              <a:t>Вооза</a:t>
            </a:r>
            <a:r>
              <a:rPr lang="ru-RU" sz="4000" dirty="0" smtClean="0">
                <a:effectLst>
                  <a:outerShdw blurRad="38100" dist="38100" dir="2700000" algn="tl">
                    <a:srgbClr val="000000">
                      <a:alpha val="43137"/>
                    </a:srgbClr>
                  </a:outerShdw>
                </a:effectLst>
              </a:rPr>
              <a:t>, </a:t>
            </a:r>
            <a:r>
              <a:rPr lang="ru-RU" sz="4000" dirty="0" err="1" smtClean="0">
                <a:effectLst>
                  <a:outerShdw blurRad="38100" dist="38100" dir="2700000" algn="tl">
                    <a:srgbClr val="000000">
                      <a:alpha val="43137"/>
                    </a:srgbClr>
                  </a:outerShdw>
                </a:effectLst>
              </a:rPr>
              <a:t>и</a:t>
            </a:r>
            <a:r>
              <a:rPr lang="ru-RU" sz="4000" dirty="0" smtClean="0">
                <a:effectLst>
                  <a:outerShdw blurRad="38100" dist="38100" dir="2700000" algn="tl">
                    <a:srgbClr val="000000">
                      <a:alpha val="43137"/>
                    </a:srgbClr>
                  </a:outerShdw>
                </a:effectLst>
              </a:rPr>
              <a:t> рождением ее внука </a:t>
            </a:r>
            <a:r>
              <a:rPr lang="ru-RU" sz="4000" dirty="0" err="1" smtClean="0">
                <a:effectLst>
                  <a:outerShdw blurRad="38100" dist="38100" dir="2700000" algn="tl">
                    <a:srgbClr val="000000">
                      <a:alpha val="43137"/>
                    </a:srgbClr>
                  </a:outerShdw>
                </a:effectLst>
              </a:rPr>
              <a:t>Овида</a:t>
            </a:r>
            <a:r>
              <a:rPr lang="ru-RU" sz="4000" dirty="0" smtClean="0">
                <a:effectLst>
                  <a:outerShdw blurRad="38100" dist="38100" dir="2700000" algn="tl">
                    <a:srgbClr val="000000">
                      <a:alpha val="43137"/>
                    </a:srgbClr>
                  </a:outerShdw>
                </a:effectLst>
              </a:rPr>
              <a:t>, отца </a:t>
            </a:r>
            <a:r>
              <a:rPr lang="ru-RU" sz="4000" dirty="0" err="1" smtClean="0">
                <a:effectLst>
                  <a:outerShdw blurRad="38100" dist="38100" dir="2700000" algn="tl">
                    <a:srgbClr val="000000">
                      <a:alpha val="43137"/>
                    </a:srgbClr>
                  </a:outerShdw>
                </a:effectLst>
              </a:rPr>
              <a:t>Иесеся</a:t>
            </a:r>
            <a:r>
              <a:rPr lang="ru-RU" sz="4000" dirty="0" smtClean="0">
                <a:effectLst>
                  <a:outerShdw blurRad="38100" dist="38100" dir="2700000" algn="tl">
                    <a:srgbClr val="000000">
                      <a:alpha val="43137"/>
                    </a:srgbClr>
                  </a:outerShdw>
                </a:effectLst>
              </a:rPr>
              <a:t>, </a:t>
            </a:r>
            <a:r>
              <a:rPr lang="ru-RU" sz="4000" dirty="0" err="1" smtClean="0">
                <a:effectLst>
                  <a:outerShdw blurRad="38100" dist="38100" dir="2700000" algn="tl">
                    <a:srgbClr val="000000">
                      <a:alpha val="43137"/>
                    </a:srgbClr>
                  </a:outerShdw>
                </a:effectLst>
              </a:rPr>
              <a:t>отца</a:t>
            </a:r>
            <a:r>
              <a:rPr lang="ru-RU" sz="4000" dirty="0" smtClean="0">
                <a:effectLst>
                  <a:outerShdw blurRad="38100" dist="38100" dir="2700000" algn="tl">
                    <a:srgbClr val="000000">
                      <a:alpha val="43137"/>
                    </a:srgbClr>
                  </a:outerShdw>
                </a:effectLst>
              </a:rPr>
              <a:t> Давида.</a:t>
            </a:r>
            <a:endParaRPr lang="en-US" sz="4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17202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2729695" y="0"/>
            <a:ext cx="5957105" cy="1143000"/>
          </a:xfrm>
        </p:spPr>
        <p:txBody>
          <a:bodyPr>
            <a:noAutofit/>
          </a:bodyPr>
          <a:lstStyle/>
          <a:p>
            <a:r>
              <a:rPr lang="en-US" b="1" dirty="0" smtClean="0">
                <a:solidFill>
                  <a:srgbClr val="1F497D"/>
                </a:solidFill>
                <a:effectLst>
                  <a:outerShdw blurRad="38100" dist="38100" dir="2700000" algn="tl">
                    <a:srgbClr val="000000">
                      <a:alpha val="43137"/>
                    </a:srgbClr>
                  </a:outerShdw>
                </a:effectLst>
                <a:latin typeface="+mn-lt"/>
              </a:rPr>
              <a:t/>
            </a:r>
            <a:br>
              <a:rPr lang="en-US" b="1" dirty="0" smtClean="0">
                <a:solidFill>
                  <a:srgbClr val="1F497D"/>
                </a:solidFill>
                <a:effectLst>
                  <a:outerShdw blurRad="38100" dist="38100" dir="2700000" algn="tl">
                    <a:srgbClr val="000000">
                      <a:alpha val="43137"/>
                    </a:srgbClr>
                  </a:outerShdw>
                </a:effectLst>
                <a:latin typeface="+mn-lt"/>
              </a:rPr>
            </a:br>
            <a:r>
              <a:rPr lang="ru-RU" b="1" dirty="0" smtClean="0">
                <a:solidFill>
                  <a:srgbClr val="1F497D"/>
                </a:solidFill>
                <a:effectLst>
                  <a:outerShdw blurRad="38100" dist="38100" dir="2700000" algn="tl">
                    <a:srgbClr val="000000">
                      <a:alpha val="43137"/>
                    </a:srgbClr>
                  </a:outerShdw>
                </a:effectLst>
                <a:latin typeface="+mn-lt"/>
              </a:rPr>
              <a:t>Беспокойные дни Есфири</a:t>
            </a:r>
            <a:r>
              <a:rPr lang="en-US" b="1" dirty="0" smtClean="0">
                <a:solidFill>
                  <a:srgbClr val="1F497D"/>
                </a:solidFill>
                <a:effectLst>
                  <a:outerShdw blurRad="38100" dist="38100" dir="2700000" algn="tl">
                    <a:srgbClr val="000000">
                      <a:alpha val="43137"/>
                    </a:srgbClr>
                  </a:outerShdw>
                </a:effectLst>
                <a:latin typeface="+mn-lt"/>
              </a:rPr>
              <a:t/>
            </a:r>
            <a:br>
              <a:rPr lang="en-US" b="1" dirty="0" smtClean="0">
                <a:solidFill>
                  <a:srgbClr val="1F497D"/>
                </a:solidFill>
                <a:effectLst>
                  <a:outerShdw blurRad="38100" dist="38100" dir="2700000" algn="tl">
                    <a:srgbClr val="000000">
                      <a:alpha val="43137"/>
                    </a:srgbClr>
                  </a:outerShdw>
                </a:effectLst>
                <a:latin typeface="+mn-lt"/>
              </a:rPr>
            </a:br>
            <a:endParaRPr lang="en-US" dirty="0">
              <a:solidFill>
                <a:srgbClr val="1F497D"/>
              </a:solidFill>
              <a:latin typeface="+mn-lt"/>
            </a:endParaRPr>
          </a:p>
        </p:txBody>
      </p:sp>
      <p:sp>
        <p:nvSpPr>
          <p:cNvPr id="3" name="Content Placeholder 2"/>
          <p:cNvSpPr>
            <a:spLocks noGrp="1"/>
          </p:cNvSpPr>
          <p:nvPr>
            <p:ph idx="1"/>
          </p:nvPr>
        </p:nvSpPr>
        <p:spPr>
          <a:xfrm>
            <a:off x="457200" y="1998318"/>
            <a:ext cx="8229600" cy="4525963"/>
          </a:xfrm>
        </p:spPr>
        <p:txBody>
          <a:bodyPr>
            <a:normAutofit/>
          </a:bodyPr>
          <a:lstStyle/>
          <a:p>
            <a:pPr marL="0" indent="0" algn="ctr">
              <a:buNone/>
            </a:pPr>
            <a:r>
              <a:rPr lang="ru-RU" sz="3600" b="1" dirty="0" smtClean="0">
                <a:effectLst>
                  <a:outerShdw blurRad="38100" dist="38100" dir="2700000" algn="tl">
                    <a:srgbClr val="000000">
                      <a:alpha val="43137"/>
                    </a:srgbClr>
                  </a:outerShdw>
                </a:effectLst>
              </a:rPr>
              <a:t>С раннего детства Есфирь была сиротой. Хотя ее воспитывал старший брат </a:t>
            </a:r>
            <a:r>
              <a:rPr lang="ru-RU" sz="3600" b="1" dirty="0" err="1" smtClean="0">
                <a:effectLst>
                  <a:outerShdw blurRad="38100" dist="38100" dir="2700000" algn="tl">
                    <a:srgbClr val="000000">
                      <a:alpha val="43137"/>
                    </a:srgbClr>
                  </a:outerShdw>
                </a:effectLst>
              </a:rPr>
              <a:t>Мардохей</a:t>
            </a:r>
            <a:r>
              <a:rPr lang="ru-RU" sz="3600" b="1" dirty="0" smtClean="0">
                <a:effectLst>
                  <a:outerShdw blurRad="38100" dist="38100" dir="2700000" algn="tl">
                    <a:srgbClr val="000000">
                      <a:alpha val="43137"/>
                    </a:srgbClr>
                  </a:outerShdw>
                </a:effectLst>
              </a:rPr>
              <a:t>, детство все же было сложным. Несмотря на это, Есфирь росла в гармонии, решительной и способной девушкой.</a:t>
            </a:r>
            <a:endParaRPr lang="en-US" sz="3600" b="1" dirty="0" smtClean="0">
              <a:solidFill>
                <a:srgbClr val="000000"/>
              </a:solidFill>
              <a:effectLst>
                <a:outerShdw blurRad="38100" dist="38100" dir="2700000" algn="tl">
                  <a:srgbClr val="000000">
                    <a:alpha val="43137"/>
                  </a:srgbClr>
                </a:outerShdw>
              </a:effectLst>
            </a:endParaRPr>
          </a:p>
          <a:p>
            <a:pPr marL="0" indent="0" algn="ctr">
              <a:buNone/>
            </a:pPr>
            <a:endParaRPr lang="en-US" sz="36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022552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1155" y="0"/>
            <a:ext cx="9362178" cy="6857999"/>
          </a:xfrm>
          <a:prstGeom prst="rect">
            <a:avLst/>
          </a:prstGeom>
        </p:spPr>
      </p:pic>
      <p:sp>
        <p:nvSpPr>
          <p:cNvPr id="2" name="Title 1"/>
          <p:cNvSpPr>
            <a:spLocks noGrp="1"/>
          </p:cNvSpPr>
          <p:nvPr>
            <p:ph type="ctrTitle"/>
          </p:nvPr>
        </p:nvSpPr>
        <p:spPr/>
        <p:txBody>
          <a:bodyPr/>
          <a:lstStyle/>
          <a:p>
            <a:r>
              <a:rPr lang="ru-RU" dirty="0" smtClean="0">
                <a:latin typeface="Adobe Caslon Pro Bold"/>
                <a:cs typeface="Adobe Caslon Pro Bold"/>
              </a:rPr>
              <a:t>Урок 8</a:t>
            </a:r>
            <a:r>
              <a:rPr lang="en-US" dirty="0" smtClean="0">
                <a:latin typeface="Adobe Caslon Pro Bold"/>
                <a:cs typeface="Adobe Caslon Pro Bold"/>
              </a:rPr>
              <a:t/>
            </a:r>
            <a:br>
              <a:rPr lang="en-US" dirty="0" smtClean="0">
                <a:latin typeface="Adobe Caslon Pro Bold"/>
                <a:cs typeface="Adobe Caslon Pro Bold"/>
              </a:rPr>
            </a:br>
            <a:r>
              <a:rPr lang="ru-RU" dirty="0" smtClean="0">
                <a:solidFill>
                  <a:srgbClr val="FF6600"/>
                </a:solidFill>
                <a:latin typeface="Adobe Caslon Pro Bold"/>
                <a:cs typeface="Adobe Caslon Pro Bold"/>
              </a:rPr>
              <a:t>СТОЙКОСТЬ</a:t>
            </a:r>
            <a:endParaRPr lang="en-US" dirty="0">
              <a:solidFill>
                <a:srgbClr val="FF6600"/>
              </a:solidFill>
              <a:latin typeface="Adobe Caslon Pro Bold"/>
              <a:cs typeface="Adobe Caslon Pro Bold"/>
            </a:endParaRPr>
          </a:p>
        </p:txBody>
      </p:sp>
      <p:pic>
        <p:nvPicPr>
          <p:cNvPr id="7" name="Picture 6"/>
          <p:cNvPicPr>
            <a:picLocks noChangeAspect="1"/>
          </p:cNvPicPr>
          <p:nvPr/>
        </p:nvPicPr>
        <p:blipFill>
          <a:blip r:embed="rId4"/>
          <a:stretch>
            <a:fillRect/>
          </a:stretch>
        </p:blipFill>
        <p:spPr>
          <a:xfrm>
            <a:off x="4701138" y="3454766"/>
            <a:ext cx="4537641" cy="3403231"/>
          </a:xfrm>
          <a:prstGeom prst="rect">
            <a:avLst/>
          </a:prstGeom>
        </p:spPr>
      </p:pic>
      <p:sp>
        <p:nvSpPr>
          <p:cNvPr id="3" name="Subtitle 2"/>
          <p:cNvSpPr>
            <a:spLocks noGrp="1"/>
          </p:cNvSpPr>
          <p:nvPr>
            <p:ph type="subTitle" idx="1"/>
          </p:nvPr>
        </p:nvSpPr>
        <p:spPr>
          <a:xfrm>
            <a:off x="1371600" y="3791410"/>
            <a:ext cx="6400800" cy="682640"/>
          </a:xfrm>
        </p:spPr>
        <p:txBody>
          <a:bodyPr>
            <a:normAutofit/>
          </a:bodyPr>
          <a:lstStyle/>
          <a:p>
            <a:r>
              <a:rPr lang="ru-RU" sz="1800" dirty="0" smtClean="0">
                <a:latin typeface="Adobe Caslon Pro"/>
                <a:cs typeface="Adobe Caslon Pro"/>
              </a:rPr>
              <a:t>Джулиан </a:t>
            </a:r>
            <a:r>
              <a:rPr lang="ru-RU" sz="1800" dirty="0" err="1" smtClean="0">
                <a:latin typeface="Adobe Caslon Pro"/>
                <a:cs typeface="Adobe Caslon Pro"/>
              </a:rPr>
              <a:t>Меглоса</a:t>
            </a:r>
            <a:endParaRPr lang="en-US" sz="1800" dirty="0">
              <a:latin typeface="Adobe Caslon Pro"/>
              <a:cs typeface="Adobe Caslon Pro"/>
            </a:endParaRPr>
          </a:p>
        </p:txBody>
      </p:sp>
      <p:sp>
        <p:nvSpPr>
          <p:cNvPr id="5" name="Subtitle 2"/>
          <p:cNvSpPr txBox="1">
            <a:spLocks/>
          </p:cNvSpPr>
          <p:nvPr/>
        </p:nvSpPr>
        <p:spPr>
          <a:xfrm>
            <a:off x="3003916" y="5997898"/>
            <a:ext cx="3429000" cy="4497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ru-RU" sz="1100" dirty="0" smtClean="0">
                <a:solidFill>
                  <a:srgbClr val="000000"/>
                </a:solidFill>
                <a:latin typeface="Calibri" pitchFamily="34" charset="0"/>
                <a:cs typeface="Calibri" pitchFamily="34" charset="0"/>
              </a:rPr>
              <a:t>Генеральная Конференция</a:t>
            </a:r>
            <a:endParaRPr lang="en-US" sz="1100" dirty="0" smtClean="0">
              <a:solidFill>
                <a:srgbClr val="000000"/>
              </a:solidFill>
              <a:latin typeface="Calibri" pitchFamily="34" charset="0"/>
              <a:cs typeface="Calibri" pitchFamily="34" charset="0"/>
            </a:endParaRPr>
          </a:p>
          <a:p>
            <a:r>
              <a:rPr lang="ru-RU" sz="1100" dirty="0" smtClean="0">
                <a:solidFill>
                  <a:srgbClr val="000000"/>
                </a:solidFill>
                <a:latin typeface="Calibri" pitchFamily="34" charset="0"/>
                <a:cs typeface="Calibri" pitchFamily="34" charset="0"/>
              </a:rPr>
              <a:t>Отдел Женского Служения</a:t>
            </a:r>
            <a:endParaRPr lang="en-US" sz="1100" dirty="0" smtClean="0">
              <a:solidFill>
                <a:srgbClr val="000000"/>
              </a:solidFill>
              <a:latin typeface="Calibri" pitchFamily="34" charset="0"/>
              <a:cs typeface="Calibri" pitchFamily="34" charset="0"/>
            </a:endParaRPr>
          </a:p>
          <a:p>
            <a:r>
              <a:rPr lang="en-US" sz="1100" dirty="0" smtClean="0">
                <a:solidFill>
                  <a:srgbClr val="000000"/>
                </a:solidFill>
                <a:latin typeface="Calibri" pitchFamily="34" charset="0"/>
                <a:cs typeface="Calibri" pitchFamily="34" charset="0"/>
                <a:hlinkClick r:id="rId5"/>
              </a:rPr>
              <a:t>www.adventistwomensministries.org</a:t>
            </a:r>
            <a:r>
              <a:rPr lang="en-US" sz="1100" dirty="0" smtClean="0">
                <a:solidFill>
                  <a:srgbClr val="000000"/>
                </a:solidFill>
                <a:latin typeface="Calibri" pitchFamily="34" charset="0"/>
                <a:cs typeface="Calibri" pitchFamily="34" charset="0"/>
              </a:rPr>
              <a:t> </a:t>
            </a:r>
            <a:endParaRPr lang="en-US" sz="1100" dirty="0">
              <a:solidFill>
                <a:srgbClr val="000000"/>
              </a:solidFill>
              <a:latin typeface="Calibri" pitchFamily="34" charset="0"/>
              <a:cs typeface="Calibri" pitchFamily="34" charset="0"/>
            </a:endParaRPr>
          </a:p>
        </p:txBody>
      </p:sp>
      <p:pic>
        <p:nvPicPr>
          <p:cNvPr id="4" name="Picture 7" descr="WMLOGO-small"/>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344702" y="5569966"/>
            <a:ext cx="559277" cy="427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44036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533024" y="2187898"/>
            <a:ext cx="8229600" cy="4525963"/>
          </a:xfrm>
        </p:spPr>
        <p:txBody>
          <a:bodyPr>
            <a:normAutofit/>
          </a:bodyPr>
          <a:lstStyle/>
          <a:p>
            <a:pPr algn="ctr"/>
            <a:r>
              <a:rPr lang="ru-RU" sz="3600" b="1" dirty="0" smtClean="0"/>
              <a:t>Все мы подобно Есфири рождаемся в обстоятельствах, не зависящих от нас. Какое у вас происхождение? Что с вами хорошего или плохого происходило, о чем вы не просили? Как вы учитесь благодарить за все то хорошее, что у вас есть и преодолевать плохое? </a:t>
            </a:r>
            <a:endParaRPr lang="en-US" sz="3600" dirty="0" smtClean="0"/>
          </a:p>
          <a:p>
            <a:pPr marL="0" indent="0" algn="ctr">
              <a:buNone/>
            </a:pPr>
            <a:endParaRPr lang="en-US" sz="3600" dirty="0">
              <a:solidFill>
                <a:srgbClr val="000000"/>
              </a:solidFill>
            </a:endParaRPr>
          </a:p>
        </p:txBody>
      </p:sp>
    </p:spTree>
    <p:extLst>
      <p:ext uri="{BB962C8B-B14F-4D97-AF65-F5344CB8AC3E}">
        <p14:creationId xmlns="" xmlns:p14="http://schemas.microsoft.com/office/powerpoint/2010/main" val="3860979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2426388" y="672756"/>
            <a:ext cx="6867003" cy="1143000"/>
          </a:xfrm>
        </p:spPr>
        <p:txBody>
          <a:bodyPr>
            <a:noAutofit/>
          </a:bodyPr>
          <a:lstStyle/>
          <a:p>
            <a:r>
              <a:rPr lang="ru-RU" sz="4000" b="1" dirty="0" smtClean="0">
                <a:solidFill>
                  <a:srgbClr val="1F497D"/>
                </a:solidFill>
                <a:effectLst>
                  <a:outerShdw blurRad="38100" dist="38100" dir="2700000" algn="tl">
                    <a:srgbClr val="000000">
                      <a:alpha val="43137"/>
                    </a:srgbClr>
                  </a:outerShdw>
                </a:effectLst>
              </a:rPr>
              <a:t>Секрет, как быть довольным</a:t>
            </a:r>
            <a:r>
              <a:rPr lang="en-US" sz="4000" dirty="0" smtClean="0">
                <a:solidFill>
                  <a:srgbClr val="1F497D"/>
                </a:solidFill>
                <a:effectLst>
                  <a:outerShdw blurRad="38100" dist="38100" dir="2700000" algn="tl">
                    <a:srgbClr val="000000">
                      <a:alpha val="43137"/>
                    </a:srgbClr>
                  </a:outerShdw>
                </a:effectLst>
              </a:rPr>
              <a:t/>
            </a:r>
            <a:br>
              <a:rPr lang="en-US" sz="4000" dirty="0" smtClean="0">
                <a:solidFill>
                  <a:srgbClr val="1F497D"/>
                </a:solidFill>
                <a:effectLst>
                  <a:outerShdw blurRad="38100" dist="38100" dir="2700000" algn="tl">
                    <a:srgbClr val="000000">
                      <a:alpha val="43137"/>
                    </a:srgbClr>
                  </a:outerShdw>
                </a:effectLst>
              </a:rPr>
            </a:br>
            <a:endParaRPr lang="en-US" sz="4000" dirty="0">
              <a:solidFill>
                <a:srgbClr val="1F497D"/>
              </a:solidFill>
            </a:endParaRPr>
          </a:p>
        </p:txBody>
      </p:sp>
      <p:sp>
        <p:nvSpPr>
          <p:cNvPr id="3" name="Content Placeholder 2"/>
          <p:cNvSpPr>
            <a:spLocks noGrp="1"/>
          </p:cNvSpPr>
          <p:nvPr>
            <p:ph idx="1"/>
          </p:nvPr>
        </p:nvSpPr>
        <p:spPr>
          <a:xfrm>
            <a:off x="151649" y="1979360"/>
            <a:ext cx="8554107" cy="4525963"/>
          </a:xfrm>
        </p:spPr>
        <p:txBody>
          <a:bodyPr>
            <a:normAutofit lnSpcReduction="10000"/>
          </a:bodyPr>
          <a:lstStyle/>
          <a:p>
            <a:pPr marL="0" indent="0" algn="ctr">
              <a:buNone/>
            </a:pPr>
            <a:r>
              <a:rPr lang="ru-RU" sz="4000" b="1" i="1" dirty="0" smtClean="0">
                <a:effectLst>
                  <a:outerShdw blurRad="38100" dist="38100" dir="2700000" algn="tl">
                    <a:srgbClr val="000000">
                      <a:alpha val="43137"/>
                    </a:srgbClr>
                  </a:outerShdw>
                </a:effectLst>
              </a:rPr>
              <a:t>Удовлетворенность - это важный компонент счастья и психологического благополучия. Удовлетворение приходит тогда, когда есть позитивный взгляд на жизнь, оно приходит к тем, кто принимает прошлое как есть и взирает в будущее с надеждой.</a:t>
            </a:r>
            <a:endParaRPr lang="en-US" sz="40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704606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3" name="Content Placeholder 2"/>
          <p:cNvSpPr>
            <a:spLocks noGrp="1"/>
          </p:cNvSpPr>
          <p:nvPr>
            <p:ph idx="1"/>
          </p:nvPr>
        </p:nvSpPr>
        <p:spPr>
          <a:xfrm>
            <a:off x="400332" y="1865612"/>
            <a:ext cx="8229600" cy="4525963"/>
          </a:xfrm>
        </p:spPr>
        <p:txBody>
          <a:bodyPr>
            <a:normAutofit fontScale="92500" lnSpcReduction="10000"/>
          </a:bodyPr>
          <a:lstStyle/>
          <a:p>
            <a:pPr marL="0" indent="0" algn="ctr">
              <a:buNone/>
            </a:pPr>
            <a:r>
              <a:rPr lang="ru-RU" sz="4000" b="1" dirty="0" smtClean="0">
                <a:effectLst>
                  <a:outerShdw blurRad="38100" dist="38100" dir="2700000" algn="tl">
                    <a:srgbClr val="000000">
                      <a:alpha val="43137"/>
                    </a:srgbClr>
                  </a:outerShdw>
                </a:effectLst>
              </a:rPr>
              <a:t>Один из самых распространенных определений  термина "интеллект" - это способность адаптироваться к новым ситуациям. Здесь может идти речь о переезде на новое место жительства, отношения с новыми людьми, или </a:t>
            </a:r>
            <a:r>
              <a:rPr lang="ru-RU" sz="4000" b="1" dirty="0" smtClean="0">
                <a:effectLst>
                  <a:outerShdw blurRad="38100" dist="38100" dir="2700000" algn="tl">
                    <a:srgbClr val="000000">
                      <a:alpha val="43137"/>
                    </a:srgbClr>
                  </a:outerShdw>
                </a:effectLst>
              </a:rPr>
              <a:t>адаптация </a:t>
            </a:r>
            <a:r>
              <a:rPr lang="ru-RU" sz="4000" b="1" dirty="0" smtClean="0">
                <a:effectLst>
                  <a:outerShdw blurRad="38100" dist="38100" dir="2700000" algn="tl">
                    <a:srgbClr val="000000">
                      <a:alpha val="43137"/>
                    </a:srgbClr>
                  </a:outerShdw>
                </a:effectLst>
              </a:rPr>
              <a:t>к новым социально-экономическим условиям.</a:t>
            </a:r>
            <a:endParaRPr lang="en-US" sz="40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66721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419288" y="2187898"/>
            <a:ext cx="8229600" cy="4525963"/>
          </a:xfrm>
        </p:spPr>
        <p:txBody>
          <a:bodyPr>
            <a:normAutofit/>
          </a:bodyPr>
          <a:lstStyle/>
          <a:p>
            <a:pPr algn="ctr"/>
            <a:r>
              <a:rPr lang="ru-RU" sz="4000" b="1" dirty="0" smtClean="0"/>
              <a:t>Когда вы чувствуете себя довольными? Как часто вы становились жертвой обстоятельств? Какие есть способы, чтобы научиться "быть довольным тем, что есть" (стих 11)?  </a:t>
            </a:r>
            <a:endParaRPr lang="en-US" sz="4000" dirty="0" smtClean="0"/>
          </a:p>
          <a:p>
            <a:pPr algn="ctr"/>
            <a:endParaRPr lang="en-US" sz="4000" dirty="0">
              <a:solidFill>
                <a:srgbClr val="000000"/>
              </a:solidFill>
            </a:endParaRPr>
          </a:p>
        </p:txBody>
      </p:sp>
    </p:spTree>
    <p:extLst>
      <p:ext uri="{BB962C8B-B14F-4D97-AF65-F5344CB8AC3E}">
        <p14:creationId xmlns="" xmlns:p14="http://schemas.microsoft.com/office/powerpoint/2010/main" val="567402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551980" y="2699765"/>
            <a:ext cx="8229600" cy="2324074"/>
          </a:xfrm>
        </p:spPr>
        <p:txBody>
          <a:bodyPr>
            <a:normAutofit lnSpcReduction="10000"/>
          </a:bodyPr>
          <a:lstStyle/>
          <a:p>
            <a:pPr marL="0" lvl="0" indent="0" algn="ctr">
              <a:buNone/>
            </a:pPr>
            <a:r>
              <a:rPr lang="ru-RU" sz="4000" b="1" dirty="0" smtClean="0">
                <a:effectLst>
                  <a:outerShdw blurRad="38100" dist="38100" dir="2700000" algn="tl">
                    <a:srgbClr val="000000">
                      <a:alpha val="43137"/>
                    </a:srgbClr>
                  </a:outerShdw>
                </a:effectLst>
              </a:rPr>
              <a:t>Некоторые преодолевают трудности, когда других они подавляют. Как вы думаете в чем разница?</a:t>
            </a:r>
            <a:endParaRPr lang="en-US" sz="4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647022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419288" y="1844040"/>
            <a:ext cx="8229600" cy="4632960"/>
          </a:xfrm>
        </p:spPr>
        <p:txBody>
          <a:bodyPr>
            <a:normAutofit/>
          </a:bodyPr>
          <a:lstStyle/>
          <a:p>
            <a:pPr lvl="0" algn="ctr"/>
            <a:r>
              <a:rPr lang="ru-RU" sz="3600" b="1" dirty="0" smtClean="0"/>
              <a:t>Представьте, что вы столкнулись с человеком, который оказался в очень сложной ситуации, из которой кажется нет выхода. Предположим у вас есть ровно пять минут общения с этим человеком. Что бы вы сказали этому человеку за </a:t>
            </a:r>
            <a:r>
              <a:rPr lang="ru-RU" sz="3600" b="1" dirty="0" smtClean="0"/>
              <a:t>такое</a:t>
            </a:r>
            <a:r>
              <a:rPr lang="ru-RU" sz="3600" b="1" dirty="0" smtClean="0"/>
              <a:t> </a:t>
            </a:r>
            <a:r>
              <a:rPr lang="ru-RU" sz="3600" b="1" dirty="0" smtClean="0"/>
              <a:t>короткое время, чтобы дать ему надежду?</a:t>
            </a:r>
            <a:endParaRPr lang="en-US" sz="3600" dirty="0">
              <a:solidFill>
                <a:srgbClr val="000000"/>
              </a:solidFill>
            </a:endParaRPr>
          </a:p>
        </p:txBody>
      </p:sp>
    </p:spTree>
    <p:extLst>
      <p:ext uri="{BB962C8B-B14F-4D97-AF65-F5344CB8AC3E}">
        <p14:creationId xmlns="" xmlns:p14="http://schemas.microsoft.com/office/powerpoint/2010/main" val="1043581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165684" y="274638"/>
            <a:ext cx="5691719" cy="1143000"/>
          </a:xfrm>
        </p:spPr>
        <p:txBody>
          <a:bodyPr>
            <a:normAutofit fontScale="90000"/>
          </a:bodyPr>
          <a:lstStyle/>
          <a:p>
            <a:r>
              <a:rPr lang="ru-RU" dirty="0" smtClean="0">
                <a:solidFill>
                  <a:srgbClr val="008000"/>
                </a:solidFill>
                <a:latin typeface="Adobe Caslon Pro Bold"/>
                <a:cs typeface="Adobe Caslon Pro Bold"/>
              </a:rPr>
              <a:t>Исцеляющее обещание</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2971800" y="1573506"/>
            <a:ext cx="5975530" cy="5121397"/>
          </a:xfrm>
        </p:spPr>
        <p:txBody>
          <a:bodyPr>
            <a:normAutofit/>
          </a:bodyPr>
          <a:lstStyle/>
          <a:p>
            <a:pPr algn="ctr">
              <a:buNone/>
            </a:pPr>
            <a:r>
              <a:rPr lang="ru-RU" b="1" i="1" dirty="0" smtClean="0">
                <a:effectLst>
                  <a:outerShdw blurRad="38100" dist="38100" dir="2700000" algn="tl">
                    <a:srgbClr val="000000">
                      <a:alpha val="43137"/>
                    </a:srgbClr>
                  </a:outerShdw>
                </a:effectLst>
              </a:rPr>
              <a:t>  "Бог нам прибежище и сила, скорый помощник в бедах. Посему не убоимся, хотя бы поколебалась </a:t>
            </a:r>
            <a:r>
              <a:rPr lang="ru-RU" b="1" i="1" dirty="0" smtClean="0">
                <a:effectLst>
                  <a:outerShdw blurRad="38100" dist="38100" dir="2700000" algn="tl">
                    <a:srgbClr val="000000">
                      <a:alpha val="43137"/>
                    </a:srgbClr>
                  </a:outerShdw>
                </a:effectLst>
              </a:rPr>
              <a:t>земля, </a:t>
            </a:r>
            <a:r>
              <a:rPr lang="ru-RU" b="1" i="1" dirty="0" smtClean="0">
                <a:effectLst>
                  <a:outerShdw blurRad="38100" dist="38100" dir="2700000" algn="tl">
                    <a:srgbClr val="000000">
                      <a:alpha val="43137"/>
                    </a:srgbClr>
                  </a:outerShdw>
                </a:effectLst>
              </a:rPr>
              <a:t>и горы двинулись в сердце морей. Пусть </a:t>
            </a:r>
            <a:r>
              <a:rPr lang="ru-RU" b="1" i="1" dirty="0" smtClean="0">
                <a:effectLst>
                  <a:outerShdw blurRad="38100" dist="38100" dir="2700000" algn="tl">
                    <a:srgbClr val="000000">
                      <a:alpha val="43137"/>
                    </a:srgbClr>
                  </a:outerShdw>
                </a:effectLst>
              </a:rPr>
              <a:t>шумят, </a:t>
            </a:r>
            <a:r>
              <a:rPr lang="ru-RU" b="1" i="1" dirty="0" smtClean="0">
                <a:effectLst>
                  <a:outerShdw blurRad="38100" dist="38100" dir="2700000" algn="tl">
                    <a:srgbClr val="000000">
                      <a:alpha val="43137"/>
                    </a:srgbClr>
                  </a:outerShdw>
                </a:effectLst>
              </a:rPr>
              <a:t>вздымаются воды их, трясутся горы от волнения их". </a:t>
            </a:r>
          </a:p>
          <a:p>
            <a:pPr algn="ctr">
              <a:buNone/>
            </a:pPr>
            <a:r>
              <a:rPr lang="ru-RU" i="1" dirty="0" smtClean="0"/>
              <a:t>(</a:t>
            </a:r>
            <a:r>
              <a:rPr lang="ru-RU" i="1" dirty="0" err="1" smtClean="0"/>
              <a:t>Пс</a:t>
            </a:r>
            <a:r>
              <a:rPr lang="ru-RU" i="1" dirty="0" smtClean="0"/>
              <a:t>. 45:2-4)</a:t>
            </a:r>
            <a:endParaRPr lang="en-US" i="1" dirty="0" smtClean="0"/>
          </a:p>
          <a:p>
            <a:pPr marL="0" indent="0" algn="ctr">
              <a:buNone/>
            </a:pPr>
            <a:endParaRPr lang="en-US" sz="2800" dirty="0" smtClean="0">
              <a:solidFill>
                <a:srgbClr val="000000"/>
              </a:solidFill>
              <a:effectLst>
                <a:outerShdw blurRad="38100" dist="38100" dir="2700000" algn="tl">
                  <a:srgbClr val="000000">
                    <a:alpha val="43137"/>
                  </a:srgbClr>
                </a:outerShdw>
              </a:effectLst>
              <a:latin typeface="Adobe Caslon Pro"/>
              <a:cs typeface="Adobe Caslon Pro"/>
            </a:endParaRPr>
          </a:p>
          <a:p>
            <a:pPr marL="0" indent="0" algn="ctr">
              <a:buNone/>
            </a:pPr>
            <a:endParaRPr lang="en-US" dirty="0">
              <a:solidFill>
                <a:srgbClr val="000000"/>
              </a:solidFill>
              <a:latin typeface="Adobe Caslon Pro"/>
              <a:cs typeface="Adobe Caslon Pro"/>
            </a:endParaRPr>
          </a:p>
        </p:txBody>
      </p:sp>
    </p:spTree>
    <p:extLst>
      <p:ext uri="{BB962C8B-B14F-4D97-AF65-F5344CB8AC3E}">
        <p14:creationId xmlns="" xmlns:p14="http://schemas.microsoft.com/office/powerpoint/2010/main" val="1017212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3317336" y="1383926"/>
            <a:ext cx="5369464" cy="5121397"/>
          </a:xfrm>
        </p:spPr>
        <p:txBody>
          <a:bodyPr>
            <a:normAutofit/>
          </a:bodyPr>
          <a:lstStyle/>
          <a:p>
            <a:pPr algn="ctr">
              <a:buNone/>
            </a:pPr>
            <a:r>
              <a:rPr lang="ru-RU" b="1" dirty="0" smtClean="0"/>
              <a:t>"Бог нам прибежище и сила, скорый помощник в бедах. Посему не убоимся, хотя бы поколебалась земля и горы двинулись в сердце морей. Пусть шумят вздымаются воды их, трясутся горы от волнения их". (</a:t>
            </a:r>
            <a:r>
              <a:rPr lang="ru-RU" b="1" dirty="0" err="1" smtClean="0"/>
              <a:t>Пс</a:t>
            </a:r>
            <a:r>
              <a:rPr lang="ru-RU" b="1" dirty="0" smtClean="0"/>
              <a:t>. 45:2-4)</a:t>
            </a:r>
            <a:endParaRPr lang="en-US" dirty="0" smtClean="0"/>
          </a:p>
          <a:p>
            <a:pPr marL="0" indent="0" algn="ctr">
              <a:buNone/>
            </a:pPr>
            <a:endParaRPr lang="en-US" dirty="0">
              <a:solidFill>
                <a:srgbClr val="000000"/>
              </a:solidFill>
            </a:endParaRPr>
          </a:p>
        </p:txBody>
      </p:sp>
    </p:spTree>
    <p:extLst>
      <p:ext uri="{BB962C8B-B14F-4D97-AF65-F5344CB8AC3E}">
        <p14:creationId xmlns="" xmlns:p14="http://schemas.microsoft.com/office/powerpoint/2010/main" val="531497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3" name="Content Placeholder 2"/>
          <p:cNvSpPr>
            <a:spLocks noGrp="1"/>
          </p:cNvSpPr>
          <p:nvPr>
            <p:ph idx="1"/>
          </p:nvPr>
        </p:nvSpPr>
        <p:spPr>
          <a:xfrm>
            <a:off x="324508" y="1979360"/>
            <a:ext cx="8229600" cy="4525963"/>
          </a:xfrm>
        </p:spPr>
        <p:txBody>
          <a:bodyPr>
            <a:normAutofit/>
          </a:bodyPr>
          <a:lstStyle/>
          <a:p>
            <a:pPr marL="0" indent="0" algn="ctr">
              <a:buNone/>
            </a:pPr>
            <a:r>
              <a:rPr lang="ru-RU" sz="4000" b="1" i="1" dirty="0" smtClean="0"/>
              <a:t>Стойкость - это такой процесс, при котором, когда встречаешь в жизни несчастье, трагедии, угрозы, стрессы, получаешь травмы, воспринимаешь происходящее не так негативно, как могло бы быть.</a:t>
            </a:r>
            <a:endParaRPr lang="en-US" sz="4000" b="1" i="1" dirty="0">
              <a:solidFill>
                <a:srgbClr val="000000"/>
              </a:solidFill>
            </a:endParaRPr>
          </a:p>
        </p:txBody>
      </p:sp>
    </p:spTree>
    <p:extLst>
      <p:ext uri="{BB962C8B-B14F-4D97-AF65-F5344CB8AC3E}">
        <p14:creationId xmlns="" xmlns:p14="http://schemas.microsoft.com/office/powerpoint/2010/main" val="1198863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495112" y="2510184"/>
            <a:ext cx="8229600" cy="3139261"/>
          </a:xfrm>
        </p:spPr>
        <p:txBody>
          <a:bodyPr>
            <a:normAutofit lnSpcReduction="10000"/>
          </a:bodyPr>
          <a:lstStyle/>
          <a:p>
            <a:pPr algn="ctr"/>
            <a:r>
              <a:rPr lang="ru-RU" sz="4000" b="1" dirty="0" smtClean="0"/>
              <a:t>Вопрос в том, как нам стойко решать все проблемы, которые возникают вокруг нас, и при этом эмоционально не подавить самих себя?  </a:t>
            </a:r>
            <a:endParaRPr lang="en-US" sz="4000" b="1" dirty="0" smtClean="0"/>
          </a:p>
          <a:p>
            <a:pPr algn="ctr"/>
            <a:endParaRPr lang="en-US" sz="4000" b="1" dirty="0" smtClean="0">
              <a:solidFill>
                <a:srgbClr val="000000"/>
              </a:solidFill>
              <a:effectLst>
                <a:outerShdw blurRad="38100" dist="38100" dir="2700000" algn="tl">
                  <a:srgbClr val="000000">
                    <a:alpha val="43137"/>
                  </a:srgbClr>
                </a:outerShdw>
              </a:effectLst>
            </a:endParaRPr>
          </a:p>
          <a:p>
            <a:pPr marL="0" indent="0" algn="ctr">
              <a:buNone/>
            </a:pPr>
            <a:endParaRPr lang="en-US" sz="4000" dirty="0">
              <a:solidFill>
                <a:srgbClr val="000000"/>
              </a:solidFill>
            </a:endParaRPr>
          </a:p>
        </p:txBody>
      </p:sp>
    </p:spTree>
    <p:extLst>
      <p:ext uri="{BB962C8B-B14F-4D97-AF65-F5344CB8AC3E}">
        <p14:creationId xmlns="" xmlns:p14="http://schemas.microsoft.com/office/powerpoint/2010/main" val="29388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3" name="Content Placeholder 2"/>
          <p:cNvSpPr>
            <a:spLocks noGrp="1"/>
          </p:cNvSpPr>
          <p:nvPr>
            <p:ph idx="1"/>
          </p:nvPr>
        </p:nvSpPr>
        <p:spPr>
          <a:xfrm>
            <a:off x="113736" y="1645920"/>
            <a:ext cx="8686800" cy="4525963"/>
          </a:xfrm>
        </p:spPr>
        <p:txBody>
          <a:bodyPr>
            <a:noAutofit/>
          </a:bodyPr>
          <a:lstStyle/>
          <a:p>
            <a:pPr marL="0" indent="0" algn="ctr">
              <a:buNone/>
            </a:pPr>
            <a:r>
              <a:rPr lang="ru-RU" sz="3600" dirty="0" smtClean="0"/>
              <a:t>В </a:t>
            </a:r>
            <a:r>
              <a:rPr lang="ru-RU" sz="3600" dirty="0" smtClean="0"/>
              <a:t>Библии </a:t>
            </a:r>
            <a:r>
              <a:rPr lang="ru-RU" sz="3600" dirty="0" smtClean="0"/>
              <a:t>мы можем найти примеры людей, которые встречали на своем жизненном пути трудности, но по Божьей милости они вовремя останавливались и с Господом преодолевали свои проблемы. Не смотря на трудные обстоятельства или даже сложный характер, Бог их использовал, потому что они стойко шли вперед даже в самых трудных ситуациях.</a:t>
            </a:r>
            <a:endParaRPr lang="en-US" sz="3600" dirty="0">
              <a:solidFill>
                <a:srgbClr val="000000"/>
              </a:solidFill>
            </a:endParaRPr>
          </a:p>
        </p:txBody>
      </p:sp>
    </p:spTree>
    <p:extLst>
      <p:ext uri="{BB962C8B-B14F-4D97-AF65-F5344CB8AC3E}">
        <p14:creationId xmlns="" xmlns:p14="http://schemas.microsoft.com/office/powerpoint/2010/main" val="176000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2919254" y="350470"/>
            <a:ext cx="5919194" cy="1143000"/>
          </a:xfrm>
        </p:spPr>
        <p:txBody>
          <a:bodyPr/>
          <a:lstStyle/>
          <a:p>
            <a:r>
              <a:rPr lang="ru-RU" b="1" dirty="0" smtClean="0">
                <a:solidFill>
                  <a:srgbClr val="1F497D"/>
                </a:solidFill>
                <a:effectLst>
                  <a:outerShdw blurRad="38100" dist="38100" dir="2700000" algn="tl">
                    <a:srgbClr val="000000">
                      <a:alpha val="43137"/>
                    </a:srgbClr>
                  </a:outerShdw>
                </a:effectLst>
              </a:rPr>
              <a:t>Терпение Иова</a:t>
            </a:r>
            <a:endParaRPr lang="en-US" dirty="0">
              <a:solidFill>
                <a:srgbClr val="1F497D"/>
              </a:solidFill>
            </a:endParaRPr>
          </a:p>
        </p:txBody>
      </p:sp>
      <p:sp>
        <p:nvSpPr>
          <p:cNvPr id="3" name="Content Placeholder 2"/>
          <p:cNvSpPr>
            <a:spLocks noGrp="1"/>
          </p:cNvSpPr>
          <p:nvPr>
            <p:ph idx="1"/>
          </p:nvPr>
        </p:nvSpPr>
        <p:spPr>
          <a:xfrm>
            <a:off x="286596" y="2339563"/>
            <a:ext cx="8229600" cy="3461544"/>
          </a:xfrm>
        </p:spPr>
        <p:txBody>
          <a:bodyPr>
            <a:normAutofit/>
          </a:bodyPr>
          <a:lstStyle/>
          <a:p>
            <a:pPr algn="ctr"/>
            <a:r>
              <a:rPr lang="ru-RU" sz="4000" b="1" dirty="0" smtClean="0"/>
              <a:t>Прочитайте Иакова 5:10,11. Что делает Иова примером, которому стоит подражать? </a:t>
            </a:r>
          </a:p>
          <a:p>
            <a:pPr algn="ctr">
              <a:buNone/>
            </a:pPr>
            <a:r>
              <a:rPr lang="ru-RU" sz="4000" i="1" dirty="0" smtClean="0"/>
              <a:t>также см. Иов 1-3 гл.  </a:t>
            </a:r>
            <a:endParaRPr lang="en-US" sz="4000" i="1" dirty="0" smtClean="0"/>
          </a:p>
          <a:p>
            <a:pPr algn="ctr"/>
            <a:endParaRPr lang="en-US" sz="4000" dirty="0" smtClean="0">
              <a:solidFill>
                <a:srgbClr val="000000"/>
              </a:solidFill>
              <a:effectLst>
                <a:outerShdw blurRad="38100" dist="38100" dir="2700000" algn="tl">
                  <a:srgbClr val="000000">
                    <a:alpha val="43137"/>
                  </a:srgbClr>
                </a:outerShdw>
              </a:effectLst>
            </a:endParaRPr>
          </a:p>
          <a:p>
            <a:pPr algn="ctr"/>
            <a:endParaRPr lang="en-US" sz="4000" dirty="0">
              <a:solidFill>
                <a:srgbClr val="000000"/>
              </a:solidFill>
            </a:endParaRPr>
          </a:p>
        </p:txBody>
      </p:sp>
    </p:spTree>
    <p:extLst>
      <p:ext uri="{BB962C8B-B14F-4D97-AF65-F5344CB8AC3E}">
        <p14:creationId xmlns="" xmlns:p14="http://schemas.microsoft.com/office/powerpoint/2010/main" val="753067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1004686" y="2833968"/>
            <a:ext cx="7037610" cy="1143000"/>
          </a:xfrm>
        </p:spPr>
        <p:txBody>
          <a:bodyPr>
            <a:noAutofit/>
          </a:bodyPr>
          <a:lstStyle/>
          <a:p>
            <a:r>
              <a:rPr lang="ru-RU" sz="6000" b="1" dirty="0" smtClean="0">
                <a:solidFill>
                  <a:srgbClr val="000090"/>
                </a:solidFill>
                <a:effectLst>
                  <a:outerShdw blurRad="38100" dist="38100" dir="2700000" algn="tl">
                    <a:srgbClr val="000000">
                      <a:alpha val="43137"/>
                    </a:srgbClr>
                  </a:outerShdw>
                </a:effectLst>
                <a:latin typeface="+mn-lt"/>
              </a:rPr>
              <a:t>Как научиться терпению?</a:t>
            </a:r>
            <a:endParaRPr lang="en-US" sz="6000" b="1" dirty="0">
              <a:solidFill>
                <a:srgbClr val="000090"/>
              </a:solidFill>
              <a:latin typeface="+mn-lt"/>
            </a:endParaRPr>
          </a:p>
        </p:txBody>
      </p:sp>
    </p:spTree>
    <p:extLst>
      <p:ext uri="{BB962C8B-B14F-4D97-AF65-F5344CB8AC3E}">
        <p14:creationId xmlns="" xmlns:p14="http://schemas.microsoft.com/office/powerpoint/2010/main" val="4044793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362179" cy="6857999"/>
          </a:xfrm>
          <a:prstGeom prst="rect">
            <a:avLst/>
          </a:prstGeom>
        </p:spPr>
      </p:pic>
      <p:sp>
        <p:nvSpPr>
          <p:cNvPr id="3" name="Content Placeholder 2"/>
          <p:cNvSpPr>
            <a:spLocks noGrp="1"/>
          </p:cNvSpPr>
          <p:nvPr>
            <p:ph idx="1"/>
          </p:nvPr>
        </p:nvSpPr>
        <p:spPr>
          <a:xfrm>
            <a:off x="343464" y="2320605"/>
            <a:ext cx="8229600" cy="3423626"/>
          </a:xfrm>
        </p:spPr>
        <p:txBody>
          <a:bodyPr>
            <a:normAutofit/>
          </a:bodyPr>
          <a:lstStyle/>
          <a:p>
            <a:pPr algn="ctr">
              <a:buNone/>
            </a:pPr>
            <a:r>
              <a:rPr lang="ru-RU" sz="4000" dirty="0" smtClean="0">
                <a:effectLst>
                  <a:outerShdw blurRad="38100" dist="38100" dir="2700000" algn="tl">
                    <a:srgbClr val="000000">
                      <a:alpha val="43137"/>
                    </a:srgbClr>
                  </a:outerShdw>
                </a:effectLst>
              </a:rPr>
              <a:t>Учитель открыл Библию и прочитал Рим. 5:3, что очень удивило юношу. "И не сим только, но хвалимся скорбями, зная, что от скорби приходит терпение". </a:t>
            </a:r>
            <a:endParaRPr lang="en-US" sz="4000" dirty="0" smtClean="0">
              <a:effectLst>
                <a:outerShdw blurRad="38100" dist="38100" dir="2700000" algn="tl">
                  <a:srgbClr val="000000">
                    <a:alpha val="43137"/>
                  </a:srgbClr>
                </a:outerShdw>
              </a:effectLst>
            </a:endParaRPr>
          </a:p>
          <a:p>
            <a:pPr marL="0" indent="0" algn="ctr">
              <a:buNone/>
            </a:pPr>
            <a:endParaRPr lang="en-US" sz="4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942673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1957</TotalTime>
  <Words>2016</Words>
  <Application>Microsoft Office PowerPoint</Application>
  <PresentationFormat>Экран (4:3)</PresentationFormat>
  <Paragraphs>168</Paragraphs>
  <Slides>26</Slides>
  <Notes>25</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Office Theme</vt:lpstr>
      <vt:lpstr>ДОМ НАДЕЖДЫ И ИСЦЕЛЕНИЯ</vt:lpstr>
      <vt:lpstr>Урок 8 СТОЙКОСТЬ</vt:lpstr>
      <vt:lpstr>Слайд 3</vt:lpstr>
      <vt:lpstr>Слайд 4</vt:lpstr>
      <vt:lpstr>Слайд 5</vt:lpstr>
      <vt:lpstr>Слайд 6</vt:lpstr>
      <vt:lpstr>Терпение Иова</vt:lpstr>
      <vt:lpstr>Как научиться терпению?</vt:lpstr>
      <vt:lpstr>Слайд 9</vt:lpstr>
      <vt:lpstr>Слайд 10</vt:lpstr>
      <vt:lpstr>Слайд 11</vt:lpstr>
      <vt:lpstr>Иосиф в рабстве</vt:lpstr>
      <vt:lpstr>Что следующие тексты говорят нам о том, как что-то не хорошее в жизни может быть нам во благо?    </vt:lpstr>
      <vt:lpstr>Слайд 14</vt:lpstr>
      <vt:lpstr>Ноеминь</vt:lpstr>
      <vt:lpstr>Слайд 16</vt:lpstr>
      <vt:lpstr>Слайд 17</vt:lpstr>
      <vt:lpstr>Слайд 18</vt:lpstr>
      <vt:lpstr> Беспокойные дни Есфири </vt:lpstr>
      <vt:lpstr>Слайд 20</vt:lpstr>
      <vt:lpstr>Секрет, как быть довольным </vt:lpstr>
      <vt:lpstr>Слайд 22</vt:lpstr>
      <vt:lpstr>Слайд 23</vt:lpstr>
      <vt:lpstr>Слайд 24</vt:lpstr>
      <vt:lpstr>Слайд 25</vt:lpstr>
      <vt:lpstr>Исцеляющее обещание</vt:lpstr>
    </vt:vector>
  </TitlesOfParts>
  <Company>7th Day Adventist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8 RESILIENCE</dc:title>
  <dc:creator>Raquel Arrais</dc:creator>
  <cp:lastModifiedBy>Анжела</cp:lastModifiedBy>
  <cp:revision>38</cp:revision>
  <dcterms:created xsi:type="dcterms:W3CDTF">2014-03-07T15:27:17Z</dcterms:created>
  <dcterms:modified xsi:type="dcterms:W3CDTF">2014-12-27T22:02:58Z</dcterms:modified>
</cp:coreProperties>
</file>