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2"/>
  </p:notesMasterIdLst>
  <p:sldIdLst>
    <p:sldId id="256" r:id="rId3"/>
    <p:sldId id="257" r:id="rId4"/>
    <p:sldId id="258" r:id="rId5"/>
    <p:sldId id="259" r:id="rId6"/>
    <p:sldId id="261" r:id="rId7"/>
    <p:sldId id="262" r:id="rId8"/>
    <p:sldId id="263" r:id="rId9"/>
    <p:sldId id="264" r:id="rId10"/>
    <p:sldId id="266" r:id="rId11"/>
    <p:sldId id="267" r:id="rId12"/>
    <p:sldId id="274" r:id="rId13"/>
    <p:sldId id="275" r:id="rId14"/>
    <p:sldId id="276" r:id="rId15"/>
    <p:sldId id="277" r:id="rId16"/>
    <p:sldId id="278" r:id="rId17"/>
    <p:sldId id="268" r:id="rId18"/>
    <p:sldId id="279" r:id="rId19"/>
    <p:sldId id="269" r:id="rId20"/>
    <p:sldId id="270" r:id="rId21"/>
    <p:sldId id="271" r:id="rId22"/>
    <p:sldId id="280" r:id="rId23"/>
    <p:sldId id="284" r:id="rId24"/>
    <p:sldId id="281" r:id="rId25"/>
    <p:sldId id="272" r:id="rId26"/>
    <p:sldId id="285" r:id="rId27"/>
    <p:sldId id="282" r:id="rId28"/>
    <p:sldId id="283" r:id="rId29"/>
    <p:sldId id="287" r:id="rId30"/>
    <p:sldId id="286" r:id="rId31"/>
    <p:sldId id="273" r:id="rId32"/>
    <p:sldId id="293" r:id="rId33"/>
    <p:sldId id="288" r:id="rId34"/>
    <p:sldId id="289" r:id="rId35"/>
    <p:sldId id="290" r:id="rId36"/>
    <p:sldId id="294" r:id="rId37"/>
    <p:sldId id="291" r:id="rId38"/>
    <p:sldId id="292" r:id="rId39"/>
    <p:sldId id="295" r:id="rId40"/>
    <p:sldId id="298"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1600"/>
    <a:srgbClr val="631146"/>
    <a:srgbClr val="761C5C"/>
    <a:srgbClr val="B95E03"/>
    <a:srgbClr val="54144C"/>
    <a:srgbClr val="842078"/>
    <a:srgbClr val="A42895"/>
    <a:srgbClr val="51133F"/>
    <a:srgbClr val="723A02"/>
    <a:srgbClr val="82207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3441" autoAdjust="0"/>
  </p:normalViewPr>
  <p:slideViewPr>
    <p:cSldViewPr showGuides="1">
      <p:cViewPr varScale="1">
        <p:scale>
          <a:sx n="58" d="100"/>
          <a:sy n="58" d="100"/>
        </p:scale>
        <p:origin x="-1566" y="-78"/>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7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C21DEF-380D-4D0C-BB96-46FF3C19E3BF}" type="datetimeFigureOut">
              <a:rPr lang="ru-RU" smtClean="0"/>
              <a:pPr/>
              <a:t>11.04.2015</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7D156-0947-491B-BDB2-7B3C5FEA868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4" name="Slide Number Placeholder 3"/>
          <p:cNvSpPr>
            <a:spLocks noGrp="1"/>
          </p:cNvSpPr>
          <p:nvPr>
            <p:ph type="sldNum" sz="quarter" idx="10"/>
          </p:nvPr>
        </p:nvSpPr>
        <p:spPr/>
        <p:txBody>
          <a:bodyPr/>
          <a:lstStyle/>
          <a:p>
            <a:fld id="{5747D156-0947-491B-BDB2-7B3C5FEA8686}"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Что вы на это скажите?(</a:t>
            </a:r>
            <a:r>
              <a:rPr lang="ru-RU" sz="1200" i="1" kern="1200" dirty="0" smtClean="0">
                <a:solidFill>
                  <a:schemeClr val="tx1"/>
                </a:solidFill>
                <a:latin typeface="+mn-lt"/>
                <a:ea typeface="+mn-ea"/>
                <a:cs typeface="+mn-cs"/>
              </a:rPr>
              <a:t>дать время высказаться</a:t>
            </a:r>
            <a:r>
              <a:rPr lang="ru-RU" sz="1200" kern="1200" dirty="0" smtClean="0">
                <a:solidFill>
                  <a:schemeClr val="tx1"/>
                </a:solidFill>
                <a:latin typeface="+mn-lt"/>
                <a:ea typeface="+mn-ea"/>
                <a:cs typeface="+mn-cs"/>
              </a:rPr>
              <a:t>)</a:t>
            </a:r>
          </a:p>
          <a:p>
            <a:endParaRPr lang="ru-RU" dirty="0" smtClean="0"/>
          </a:p>
        </p:txBody>
      </p:sp>
      <p:sp>
        <p:nvSpPr>
          <p:cNvPr id="4" name="Номер слайда 3"/>
          <p:cNvSpPr>
            <a:spLocks noGrp="1"/>
          </p:cNvSpPr>
          <p:nvPr>
            <p:ph type="sldNum" sz="quarter" idx="10"/>
          </p:nvPr>
        </p:nvSpPr>
        <p:spPr/>
        <p:txBody>
          <a:bodyPr/>
          <a:lstStyle/>
          <a:p>
            <a:fld id="{5747D156-0947-491B-BDB2-7B3C5FEA8686}" type="slidenum">
              <a:rPr lang="ru-RU" smtClean="0"/>
              <a:pPr/>
              <a:t>15</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Если вы думаете, что сможете стать полноценной личностью благодаря другому человеку, значит вы ни когда не станете полноценной личностью. В священном писании есть такие слова: </a:t>
            </a:r>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16</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Желание стать полноценной личностью за счет парня навеяно кино и романами, в который приходит принц на белом коне и решает все проблемы девушки. В действительности все не так. Мы, как правило, притягиваем , если можно так выразиться, к себе таких людей, какими мы сами являемся.</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Если я не полноценная личность, то и ко мне будут тянуться люди которые хотят самоутвердиться за счет меня, следовательно моя самооценка еще ниже упадет.</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18</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Правда и то, что, чем более достойной личностью вы будете становиться, тем более достойные личности станут вами интересоваться. Если вы любите Бога и живете осмысленной жизнью, то такие же люди будут обращать на вас внимание. Если же круг ваших интересов ограничивается тем, чтобы найти человека способного заполнить вакуум в вашей душе, то и привлечете вы к себе такого же отчаявшегося парня. И будете вы с ним, как два клеща без собаки, которые сосут живительную кровь друг из дружки.</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19</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Конечно, одиночество имеет свои неприятные стороны. Иногда вы чувствуете себя неприкаянной. Тревожитесь о том, что думают о вас люди. Боитесь заглянуть в будущее, потому что вам кажется, что вы так на всю жизнь и останетесь одинокой. Но вот какая штука: </a:t>
            </a:r>
            <a:r>
              <a:rPr lang="ru-RU" sz="1200" b="1" kern="1200" dirty="0" smtClean="0">
                <a:solidFill>
                  <a:schemeClr val="tx1"/>
                </a:solidFill>
                <a:latin typeface="+mn-lt"/>
                <a:ea typeface="+mn-ea"/>
                <a:cs typeface="+mn-cs"/>
              </a:rPr>
              <a:t>отношения с мужчиной вовсе не избавляют от проблем</a:t>
            </a:r>
            <a:r>
              <a:rPr lang="ru-RU" sz="1200" kern="1200" dirty="0" smtClean="0">
                <a:solidFill>
                  <a:schemeClr val="tx1"/>
                </a:solidFill>
                <a:latin typeface="+mn-lt"/>
                <a:ea typeface="+mn-ea"/>
                <a:cs typeface="+mn-cs"/>
              </a:rPr>
              <a:t>. Просто меняешь один набор трудностей на другой. Два человека, связанных узами брака, умножают положительные и отрицательные стороны друг друга. Здоровый брак - это союз двух уже состоявшихся, полноценных людей, которые решили вложить свои ценности друг в друга. Два человека, которые опустошают друг друга, потому что им нечего вкладывать - могут только отнимать, а следовательно  строят очень и очень нездоровые отношения.</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20</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Что вы на это скажите?(</a:t>
            </a:r>
            <a:r>
              <a:rPr lang="ru-RU" sz="1200" i="1" kern="1200" dirty="0" smtClean="0">
                <a:solidFill>
                  <a:schemeClr val="tx1"/>
                </a:solidFill>
                <a:latin typeface="+mn-lt"/>
                <a:ea typeface="+mn-ea"/>
                <a:cs typeface="+mn-cs"/>
              </a:rPr>
              <a:t>дать время высказаться</a:t>
            </a:r>
            <a:r>
              <a:rPr lang="ru-RU" sz="1200" kern="1200" dirty="0" smtClean="0">
                <a:solidFill>
                  <a:schemeClr val="tx1"/>
                </a:solidFill>
                <a:latin typeface="+mn-lt"/>
                <a:ea typeface="+mn-ea"/>
                <a:cs typeface="+mn-cs"/>
              </a:rPr>
              <a:t>)</a:t>
            </a:r>
          </a:p>
          <a:p>
            <a:endParaRPr lang="ru-RU" dirty="0" smtClean="0"/>
          </a:p>
        </p:txBody>
      </p:sp>
      <p:sp>
        <p:nvSpPr>
          <p:cNvPr id="4" name="Номер слайда 3"/>
          <p:cNvSpPr>
            <a:spLocks noGrp="1"/>
          </p:cNvSpPr>
          <p:nvPr>
            <p:ph type="sldNum" sz="quarter" idx="10"/>
          </p:nvPr>
        </p:nvSpPr>
        <p:spPr/>
        <p:txBody>
          <a:bodyPr/>
          <a:lstStyle/>
          <a:p>
            <a:fld id="{5747D156-0947-491B-BDB2-7B3C5FEA8686}" type="slidenum">
              <a:rPr lang="ru-RU" smtClean="0"/>
              <a:pPr/>
              <a:t>21</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Юноши руководствуются совершенно иными побуждениями, чем девушки. Чаще всего парень соглашается на</a:t>
            </a:r>
            <a:r>
              <a:rPr lang="ru-RU" sz="1200" b="0" i="1" u="none" strike="noStrike" kern="1200" dirty="0" smtClean="0">
                <a:solidFill>
                  <a:schemeClr val="tx1"/>
                </a:solidFill>
                <a:latin typeface="+mn-lt"/>
                <a:ea typeface="+mn-ea"/>
                <a:cs typeface="+mn-cs"/>
              </a:rPr>
              <a:t> любовь,</a:t>
            </a:r>
            <a:r>
              <a:rPr lang="ru-RU" sz="1200" kern="1200" dirty="0" smtClean="0">
                <a:solidFill>
                  <a:schemeClr val="tx1"/>
                </a:solidFill>
                <a:latin typeface="+mn-lt"/>
                <a:ea typeface="+mn-ea"/>
                <a:cs typeface="+mn-cs"/>
              </a:rPr>
              <a:t> чтобы получить</a:t>
            </a:r>
            <a:r>
              <a:rPr lang="ru-RU" sz="1200" b="0" i="1" u="none" strike="noStrike" kern="1200" dirty="0" smtClean="0">
                <a:solidFill>
                  <a:schemeClr val="tx1"/>
                </a:solidFill>
                <a:latin typeface="+mn-lt"/>
                <a:ea typeface="+mn-ea"/>
                <a:cs typeface="+mn-cs"/>
              </a:rPr>
              <a:t> секс;</a:t>
            </a:r>
            <a:r>
              <a:rPr lang="ru-RU" sz="1200" kern="1200" dirty="0" smtClean="0">
                <a:solidFill>
                  <a:schemeClr val="tx1"/>
                </a:solidFill>
                <a:latin typeface="+mn-lt"/>
                <a:ea typeface="+mn-ea"/>
                <a:cs typeface="+mn-cs"/>
              </a:rPr>
              <a:t> девушка же соглашается на</a:t>
            </a:r>
            <a:r>
              <a:rPr lang="ru-RU" sz="1200" b="0" i="1" u="none" strike="noStrike" kern="1200" dirty="0" smtClean="0">
                <a:solidFill>
                  <a:schemeClr val="tx1"/>
                </a:solidFill>
                <a:latin typeface="+mn-lt"/>
                <a:ea typeface="+mn-ea"/>
                <a:cs typeface="+mn-cs"/>
              </a:rPr>
              <a:t> секс, </a:t>
            </a:r>
            <a:r>
              <a:rPr lang="ru-RU" sz="1200" kern="1200" dirty="0" smtClean="0">
                <a:solidFill>
                  <a:schemeClr val="tx1"/>
                </a:solidFill>
                <a:latin typeface="+mn-lt"/>
                <a:ea typeface="+mn-ea"/>
                <a:cs typeface="+mn-cs"/>
              </a:rPr>
              <a:t>чтобы получить</a:t>
            </a:r>
            <a:r>
              <a:rPr lang="ru-RU" sz="1200" b="0" i="1" u="none" strike="noStrike" kern="1200" dirty="0" smtClean="0">
                <a:solidFill>
                  <a:schemeClr val="tx1"/>
                </a:solidFill>
                <a:latin typeface="+mn-lt"/>
                <a:ea typeface="+mn-ea"/>
                <a:cs typeface="+mn-cs"/>
              </a:rPr>
              <a:t> любовь.</a:t>
            </a:r>
            <a:r>
              <a:rPr lang="ru-RU" sz="1200" kern="1200" dirty="0" smtClean="0">
                <a:solidFill>
                  <a:schemeClr val="tx1"/>
                </a:solidFill>
                <a:latin typeface="+mn-lt"/>
                <a:ea typeface="+mn-ea"/>
                <a:cs typeface="+mn-cs"/>
              </a:rPr>
              <a:t> Замечаете, какая опасная может сложиться комбинация?</a:t>
            </a:r>
          </a:p>
          <a:p>
            <a:r>
              <a:rPr lang="ru-RU" sz="1200" kern="1200" dirty="0" smtClean="0">
                <a:solidFill>
                  <a:schemeClr val="tx1"/>
                </a:solidFill>
                <a:latin typeface="+mn-lt"/>
                <a:ea typeface="+mn-ea"/>
                <a:cs typeface="+mn-cs"/>
              </a:rPr>
              <a:t>Вот пример того, как парни и девушки отличаются друг от друга. Парень скажет</a:t>
            </a:r>
            <a:r>
              <a:rPr lang="ru-RU" sz="1200" kern="1200" baseline="30000" dirty="0" smtClean="0">
                <a:solidFill>
                  <a:schemeClr val="tx1"/>
                </a:solidFill>
                <a:latin typeface="+mn-lt"/>
                <a:ea typeface="+mn-ea"/>
                <a:cs typeface="+mn-cs"/>
              </a:rPr>
              <a:t>-</a:t>
            </a:r>
            <a:r>
              <a:rPr lang="ru-RU" sz="1200" kern="1200" dirty="0" smtClean="0">
                <a:solidFill>
                  <a:schemeClr val="tx1"/>
                </a:solidFill>
                <a:latin typeface="+mn-lt"/>
                <a:ea typeface="+mn-ea"/>
                <a:cs typeface="+mn-cs"/>
              </a:rPr>
              <a:t>. «Я люблю тебя», — и девушка тут же сочинит и приложит к его словам целую поэму. «Он любит меня. Он хочет быть со мной. Нам судьбой пред­назначено быть одним целым. Мы будем неразлучны. Не могу дождаться дня нашей свадьбы. Он чувствует то же, что и я». Ну да, когда парень говорит подобные слова, он искренен. Серьезно! Да, он любит тебя. А еще он любит свою маму. Он любит свою машину, свою собаку и очень любит пиццу. Он любит побеждать. Поэтому, говоря о сво­ей любви, он говорит то, что думает, но не то, что подра­зумевается под этими словами с точки зрения девушки.</a:t>
            </a:r>
          </a:p>
          <a:p>
            <a:r>
              <a:rPr lang="ru-RU" sz="1200" kern="1200" dirty="0" smtClean="0">
                <a:solidFill>
                  <a:schemeClr val="tx1"/>
                </a:solidFill>
                <a:latin typeface="+mn-lt"/>
                <a:ea typeface="+mn-ea"/>
                <a:cs typeface="+mn-cs"/>
              </a:rPr>
              <a:t>Не пытайтесь отыскать в них то, чего там нет. В конце концов, не забывайте, что независимо от того, насколько парень мил, он, прежде всего, мужчина. А это значит, что у него одна цель — физическая близость.</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22</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Может быть, ты подумала, будто все парни, независимо от того, христиане они или нет, думают об одном и том же? Ты подумала правильно, потому что </a:t>
            </a:r>
            <a:r>
              <a:rPr lang="ru-RU" sz="1200" i="1" kern="1200" dirty="0" smtClean="0">
                <a:solidFill>
                  <a:schemeClr val="tx1"/>
                </a:solidFill>
                <a:latin typeface="+mn-lt"/>
                <a:ea typeface="+mn-ea"/>
                <a:cs typeface="+mn-cs"/>
              </a:rPr>
              <a:t>именно об этом </a:t>
            </a:r>
            <a:r>
              <a:rPr lang="ru-RU" sz="1200" kern="1200" dirty="0" smtClean="0">
                <a:solidFill>
                  <a:schemeClr val="tx1"/>
                </a:solidFill>
                <a:latin typeface="+mn-lt"/>
                <a:ea typeface="+mn-ea"/>
                <a:cs typeface="+mn-cs"/>
              </a:rPr>
              <a:t>я и говорю. «Ну, нет, только не мой парень. Он добропорядочный христианин». Тогда прочти высказывания мужчины:</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23</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 другой стороны, женщины созданы для эмоциональной и душевной близости. Это - ваша конечная цель. Так уж вы устроены. Когда парень до брака начинает требовать от вас того, что переходит границы, установленные Господом, пора сказать себе, что подобные отношения не делают чести ни вам, ни Богу</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24</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Что вы на это скажите?(</a:t>
            </a:r>
            <a:r>
              <a:rPr lang="ru-RU" sz="1200" i="1" kern="1200" dirty="0" smtClean="0">
                <a:solidFill>
                  <a:schemeClr val="tx1"/>
                </a:solidFill>
                <a:latin typeface="+mn-lt"/>
                <a:ea typeface="+mn-ea"/>
                <a:cs typeface="+mn-cs"/>
              </a:rPr>
              <a:t>дать время высказаться</a:t>
            </a:r>
            <a:r>
              <a:rPr lang="ru-RU" sz="1200" kern="1200" dirty="0" smtClean="0">
                <a:solidFill>
                  <a:schemeClr val="tx1"/>
                </a:solidFill>
                <a:latin typeface="+mn-lt"/>
                <a:ea typeface="+mn-ea"/>
                <a:cs typeface="+mn-cs"/>
              </a:rPr>
              <a:t>)</a:t>
            </a:r>
          </a:p>
          <a:p>
            <a:endParaRPr lang="ru-RU" dirty="0" smtClean="0"/>
          </a:p>
        </p:txBody>
      </p:sp>
      <p:sp>
        <p:nvSpPr>
          <p:cNvPr id="4" name="Номер слайда 3"/>
          <p:cNvSpPr>
            <a:spLocks noGrp="1"/>
          </p:cNvSpPr>
          <p:nvPr>
            <p:ph type="sldNum" sz="quarter" idx="10"/>
          </p:nvPr>
        </p:nvSpPr>
        <p:spPr/>
        <p:txBody>
          <a:bodyPr/>
          <a:lstStyle/>
          <a:p>
            <a:fld id="{5747D156-0947-491B-BDB2-7B3C5FEA8686}" type="slidenum">
              <a:rPr lang="ru-RU" smtClean="0"/>
              <a:pPr/>
              <a:t>25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Девушкам студенткам задали вопрос: «Какие мифы о сексе, любовных отношениях и встречах ставили вас в рискованные сексуальные ситуации или приводили к нездоровым отношениям?» Семь мифов, о которых мы будем с вами говорить , отражают самые распространенные ответы.</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Хотя на первый взгляд вам может показаться, что те или иные заблуждения лично вас никоим образом не касаются, мы все-таки советуем внимательно отнестись к тому, о чем пойдет речь на этой встрече.  Нередко мы даже не подозреваем, что имеем не верный  взгляд на то, с чем мы столкнулись . Понимая суть этих мифов и ту ложь, на которой они строятся, вы сможете увереннее защищать себя, если подвергнетесь подобному искушению</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Не совершайте ошибки: не встречайтесь с парнем, над которым требуется основательно порабо­тать, прежде чем он сгодится кому-нибудь в мужья. Многих девушек поначалу привлекает в парне необузданный, бунтарский характер, а потом они берутся исправлять его и переделывать в мужчину своей мечты. </a:t>
            </a:r>
            <a:r>
              <a:rPr lang="ru-RU" sz="1200" b="1" kern="1200" dirty="0" smtClean="0">
                <a:solidFill>
                  <a:schemeClr val="tx1"/>
                </a:solidFill>
                <a:latin typeface="+mn-lt"/>
                <a:ea typeface="+mn-ea"/>
                <a:cs typeface="+mn-cs"/>
              </a:rPr>
              <a:t>Не хочется вас огорчать, но вы не в состоянии никого изменить или спасти. Это может сделать только Бог - и этим Он успешно занимается.</a:t>
            </a:r>
            <a:r>
              <a:rPr lang="ru-RU" sz="1200" kern="1200" dirty="0" smtClean="0">
                <a:solidFill>
                  <a:schemeClr val="tx1"/>
                </a:solidFill>
                <a:latin typeface="+mn-lt"/>
                <a:ea typeface="+mn-ea"/>
                <a:cs typeface="+mn-cs"/>
              </a:rPr>
              <a:t> Давно известно, что женская любовь никак не влияет на поведение испорченного мужчины. Она только подливает масла в огонь. Ее любовь словно бы говорит ему: «Ты хорош такой, как есть!»</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26</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Когда молодая женщина пытается стать спасительницей своего друга, она просто обречена на частые и болезненные разочарования. Именно об этом пишет </a:t>
            </a:r>
            <a:r>
              <a:rPr lang="ru-RU" sz="1200" kern="1200" dirty="0" err="1" smtClean="0">
                <a:solidFill>
                  <a:schemeClr val="tx1"/>
                </a:solidFill>
                <a:latin typeface="+mn-lt"/>
                <a:ea typeface="+mn-ea"/>
                <a:cs typeface="+mn-cs"/>
              </a:rPr>
              <a:t>Гэри</a:t>
            </a:r>
            <a:r>
              <a:rPr lang="ru-RU" sz="1200" kern="1200" dirty="0" smtClean="0">
                <a:solidFill>
                  <a:schemeClr val="tx1"/>
                </a:solidFill>
                <a:latin typeface="+mn-lt"/>
                <a:ea typeface="+mn-ea"/>
                <a:cs typeface="+mn-cs"/>
              </a:rPr>
              <a:t> Коллинз в своей книге «Библейские основания христианского консультирования», поясняя так называемый «комплекс мессии»:</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27</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28</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Если вам не хочется, чтобы ваши чувства то и дело распинали, предоставьте дело спасения и исправления Господу. А сами просто молитесь за ребят, которым еще нужно долго взрослеть и изменяться, прежде чем они сгодятся кому-то в мужья.</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29</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Помните: тот, с кем вы встречаетесь, может стать вашим мужем. Всегда старайтесь убедиться, что характер молодого человека, с которым вы завязываете отношения, не нуждается в капитальном ремонте.</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30</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Что вы на это скажите?(</a:t>
            </a:r>
            <a:r>
              <a:rPr lang="ru-RU" sz="1200" i="1" kern="1200" dirty="0" smtClean="0">
                <a:solidFill>
                  <a:schemeClr val="tx1"/>
                </a:solidFill>
                <a:latin typeface="+mn-lt"/>
                <a:ea typeface="+mn-ea"/>
                <a:cs typeface="+mn-cs"/>
              </a:rPr>
              <a:t>дать время высказаться</a:t>
            </a:r>
            <a:r>
              <a:rPr lang="ru-RU" sz="1200" kern="1200" dirty="0" smtClean="0">
                <a:solidFill>
                  <a:schemeClr val="tx1"/>
                </a:solidFill>
                <a:latin typeface="+mn-lt"/>
                <a:ea typeface="+mn-ea"/>
                <a:cs typeface="+mn-cs"/>
              </a:rPr>
              <a:t>)</a:t>
            </a:r>
          </a:p>
          <a:p>
            <a:endParaRPr lang="ru-RU" dirty="0" smtClean="0"/>
          </a:p>
        </p:txBody>
      </p:sp>
      <p:sp>
        <p:nvSpPr>
          <p:cNvPr id="4" name="Номер слайда 3"/>
          <p:cNvSpPr>
            <a:spLocks noGrp="1"/>
          </p:cNvSpPr>
          <p:nvPr>
            <p:ph type="sldNum" sz="quarter" idx="10"/>
          </p:nvPr>
        </p:nvSpPr>
        <p:spPr/>
        <p:txBody>
          <a:bodyPr/>
          <a:lstStyle/>
          <a:p>
            <a:fld id="{5747D156-0947-491B-BDB2-7B3C5FEA8686}" type="slidenum">
              <a:rPr lang="ru-RU" smtClean="0"/>
              <a:pPr/>
              <a:t>31</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Сатана любит орудовать ложным чувством вины, убеждая нас переступить границу между искушением и грехом. Он, например, посылает нам такие мысли:</a:t>
            </a:r>
          </a:p>
          <a:p>
            <a:pPr lvl="0"/>
            <a:r>
              <a:rPr lang="ru-RU" sz="1200" kern="1200" dirty="0" smtClean="0">
                <a:solidFill>
                  <a:schemeClr val="tx1"/>
                </a:solidFill>
                <a:latin typeface="+mn-lt"/>
                <a:ea typeface="+mn-ea"/>
                <a:cs typeface="+mn-cs"/>
              </a:rPr>
              <a:t>Ты же не будешь отрицать, что очень хочешь его! Вот и не отказывай себе в этом удовольствии!</a:t>
            </a:r>
          </a:p>
          <a:p>
            <a:pPr lvl="0"/>
            <a:r>
              <a:rPr lang="ru-RU" sz="1200" kern="1200" dirty="0" smtClean="0">
                <a:solidFill>
                  <a:schemeClr val="tx1"/>
                </a:solidFill>
                <a:latin typeface="+mn-lt"/>
                <a:ea typeface="+mn-ea"/>
                <a:cs typeface="+mn-cs"/>
              </a:rPr>
              <a:t>Ты и так уже зашла чересчур далеко. Лишний шаг ничего не решает</a:t>
            </a:r>
          </a:p>
          <a:p>
            <a:pPr lvl="0"/>
            <a:r>
              <a:rPr lang="ru-RU" sz="1200" kern="1200" dirty="0" smtClean="0">
                <a:solidFill>
                  <a:schemeClr val="tx1"/>
                </a:solidFill>
                <a:latin typeface="+mn-lt"/>
                <a:ea typeface="+mn-ea"/>
                <a:cs typeface="+mn-cs"/>
              </a:rPr>
              <a:t>Он уже знает, что ты собой представля­ешь. Нечего теперь притворяться благонрав­ной девочкой!</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32</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u="sng" kern="1200" dirty="0" smtClean="0">
                <a:solidFill>
                  <a:schemeClr val="tx1"/>
                </a:solidFill>
                <a:latin typeface="+mn-lt"/>
                <a:ea typeface="+mn-ea"/>
                <a:cs typeface="+mn-cs"/>
              </a:rPr>
              <a:t>Когда Иисус сказал, что думать о плотском грехе - все равно, что совершать его (Матфея 5:27,28), Он подразумевал случаи, когда люди с удовольствием снова и снова предаются сексуальным фантазиям</a:t>
            </a:r>
            <a:r>
              <a:rPr lang="ru-RU" sz="1200" kern="1200" dirty="0" smtClean="0">
                <a:solidFill>
                  <a:schemeClr val="tx1"/>
                </a:solidFill>
                <a:latin typeface="+mn-lt"/>
                <a:ea typeface="+mn-ea"/>
                <a:cs typeface="+mn-cs"/>
              </a:rPr>
              <a:t>.</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Некоторые мысли возникают у нас в голове просто в силу нашей человеческой природы, но мы не должны искусственно поддерживать их или сосредоточиваться на них. Нужно отгонять от себя их, стараться чем-нибудь отвлечься - точно так же мы можем противостоять любому искушению. Юноша может научиться «отводить глаза» от неподходящего зрелища; вы можете научиться «отводить мысли» от предметов, на которых не следует задерживаться. </a:t>
            </a:r>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33</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Помните: искушение само по себе не есть грех. </a:t>
            </a:r>
          </a:p>
          <a:p>
            <a:r>
              <a:rPr lang="ru-RU" sz="1200" kern="1200" dirty="0" smtClean="0">
                <a:solidFill>
                  <a:schemeClr val="tx1"/>
                </a:solidFill>
                <a:latin typeface="+mn-lt"/>
                <a:ea typeface="+mn-ea"/>
                <a:cs typeface="+mn-cs"/>
              </a:rPr>
              <a:t>Греху можно противостоять «Все могу в укрепляющем меня Иисусе Христе» (Фил.4:13)</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34</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Что вы на это скажите?(</a:t>
            </a:r>
            <a:r>
              <a:rPr lang="ru-RU" sz="1200" i="1" kern="1200" dirty="0" smtClean="0">
                <a:solidFill>
                  <a:schemeClr val="tx1"/>
                </a:solidFill>
                <a:latin typeface="+mn-lt"/>
                <a:ea typeface="+mn-ea"/>
                <a:cs typeface="+mn-cs"/>
              </a:rPr>
              <a:t>дать время высказаться</a:t>
            </a:r>
            <a:r>
              <a:rPr lang="ru-RU" sz="1200" kern="1200" dirty="0" smtClean="0">
                <a:solidFill>
                  <a:schemeClr val="tx1"/>
                </a:solidFill>
                <a:latin typeface="+mn-lt"/>
                <a:ea typeface="+mn-ea"/>
                <a:cs typeface="+mn-cs"/>
              </a:rPr>
              <a:t>)</a:t>
            </a:r>
          </a:p>
          <a:p>
            <a:endParaRPr lang="ru-RU" dirty="0" smtClean="0"/>
          </a:p>
        </p:txBody>
      </p:sp>
      <p:sp>
        <p:nvSpPr>
          <p:cNvPr id="4" name="Номер слайда 3"/>
          <p:cNvSpPr>
            <a:spLocks noGrp="1"/>
          </p:cNvSpPr>
          <p:nvPr>
            <p:ph type="sldNum" sz="quarter" idx="10"/>
          </p:nvPr>
        </p:nvSpPr>
        <p:spPr/>
        <p:txBody>
          <a:bodyPr/>
          <a:lstStyle/>
          <a:p>
            <a:fld id="{5747D156-0947-491B-BDB2-7B3C5FEA8686}" type="slidenum">
              <a:rPr lang="ru-RU" smtClean="0"/>
              <a:pPr/>
              <a:t>35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Что вы на это скажите?(</a:t>
            </a:r>
            <a:r>
              <a:rPr lang="ru-RU" sz="1200" i="1" kern="1200" dirty="0" smtClean="0">
                <a:solidFill>
                  <a:schemeClr val="tx1"/>
                </a:solidFill>
                <a:latin typeface="+mn-lt"/>
                <a:ea typeface="+mn-ea"/>
                <a:cs typeface="+mn-cs"/>
              </a:rPr>
              <a:t>дать время высказаться</a:t>
            </a:r>
            <a:r>
              <a:rPr lang="ru-RU" sz="1200" kern="1200" dirty="0" smtClean="0">
                <a:solidFill>
                  <a:schemeClr val="tx1"/>
                </a:solidFill>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Этот миф наверняка существует, потому что девушки, опасаясь пересудов, редко разговаривают о своей с жизни друг с другом. К сожалению, эти страхи вполне обоснованны, поскольку горький опыт приобретается еще в детстве. К примеру, девочка по секрету рассказывает подружке, что влюбилась в мальчика из их класса. Та неминуемо разбалтывает ее секрет двум другим подружкам или, еще того хуже, посвящает в тайну этой исповеди самого мальчика. Если вы через это прошли, то волей-неволей научились держать свои тайны при себе и ни в коем случае не посвящать в них других девушек. </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36</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Будет очень хорошо, если вы научитесь решать свои проблемы с Богом. Павел в Первом послании к коринфянам 10:13 пишет: «Вас постигло искушение не иное, как человеческое; и верен Бог, Который не попустит вам быть искушаемыми сверх сил, но при искушении даст и облегчение, так чтобы вы могли перенести».</a:t>
            </a:r>
          </a:p>
          <a:p>
            <a:r>
              <a:rPr lang="ru-RU" sz="1200" kern="1200" dirty="0" smtClean="0">
                <a:solidFill>
                  <a:schemeClr val="tx1"/>
                </a:solidFill>
                <a:latin typeface="+mn-lt"/>
                <a:ea typeface="+mn-ea"/>
                <a:cs typeface="+mn-cs"/>
              </a:rPr>
              <a:t>А еще молитесь, чтобы Господь послал вам добродетельную наставницу, ей может оказаться ваша мать, старшая сестра или жена пастора, с которой вы можете обсудить то, что вас смущает. Не держите все в себе. Когда вы оступаетесь и не дотягиваете до Божьего стандарта, мудрый наставник или надежный друг может правильно настроить вас - причем не рез­ким осуждением, а напоминанием о том, что нужно быть рассудительнее.</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37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«Судят ли о вас по вашей одежде? Да, потому что она отражает ваши черты характера. Она раскрывает вашу позицию вообще и по отношению к самой себе также, как и ваши слова» (Руфь </a:t>
            </a:r>
            <a:r>
              <a:rPr lang="ru-RU" sz="1200" kern="1200" dirty="0" err="1" smtClean="0">
                <a:solidFill>
                  <a:schemeClr val="tx1"/>
                </a:solidFill>
                <a:latin typeface="+mn-lt"/>
                <a:ea typeface="+mn-ea"/>
                <a:cs typeface="+mn-cs"/>
              </a:rPr>
              <a:t>Бадд</a:t>
            </a:r>
            <a:r>
              <a:rPr lang="ru-RU" sz="1200" kern="1200" dirty="0" smtClean="0">
                <a:solidFill>
                  <a:schemeClr val="tx1"/>
                </a:solidFill>
                <a:latin typeface="+mn-lt"/>
                <a:ea typeface="+mn-ea"/>
                <a:cs typeface="+mn-cs"/>
              </a:rPr>
              <a:t> «Делайте это правильно» </a:t>
            </a:r>
            <a:r>
              <a:rPr lang="ru-RU" sz="1200" kern="1200" dirty="0" err="1" smtClean="0">
                <a:solidFill>
                  <a:schemeClr val="tx1"/>
                </a:solidFill>
                <a:latin typeface="+mn-lt"/>
                <a:ea typeface="+mn-ea"/>
                <a:cs typeface="+mn-cs"/>
              </a:rPr>
              <a:t>Ревью</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энд</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Геральд</a:t>
            </a:r>
            <a:r>
              <a:rPr lang="ru-RU"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i="1" kern="1200" dirty="0" smtClean="0">
                <a:solidFill>
                  <a:schemeClr val="tx1"/>
                </a:solidFill>
                <a:latin typeface="+mn-lt"/>
                <a:ea typeface="+mn-ea"/>
                <a:cs typeface="+mn-cs"/>
              </a:rPr>
              <a:t>(</a:t>
            </a:r>
            <a:r>
              <a:rPr lang="ru-RU" sz="1200" b="1" i="1" kern="1200" dirty="0" smtClean="0">
                <a:solidFill>
                  <a:schemeClr val="tx1"/>
                </a:solidFill>
                <a:latin typeface="+mn-lt"/>
                <a:ea typeface="+mn-ea"/>
                <a:cs typeface="+mn-cs"/>
              </a:rPr>
              <a:t>обсудите высказывание)</a:t>
            </a:r>
            <a:endParaRPr lang="ru-RU" sz="1200" b="1"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Многие молодые женщины, в том числе и христианки, носят облегающие трикотажные маячки, которые выставляют грудь напоказ, спортивные мини-юбочки или коротенькие шортики, которые уже не оставляют никакого простора воображению. Они щеголяют в обрезанных выше пупка топиках и джинсах, которые держатся на бедрах, или в платьях, состоящих из лифа и юбки, которые оставляют талию открытой, да еще, бывает, и кромка нижнего белья выглядывает наружу. Им кажется, что они просто следуют моде, но это не вся правда. Где-то на подсознательном уровне  они просто хотят привлечь к себе внимание молодых  парней. Но какого внимания они добьются?</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Вот, что пишет </a:t>
            </a:r>
            <a:r>
              <a:rPr lang="ru-RU" sz="1200" kern="1200" dirty="0" err="1" smtClean="0">
                <a:solidFill>
                  <a:schemeClr val="tx1"/>
                </a:solidFill>
                <a:latin typeface="+mn-lt"/>
                <a:ea typeface="+mn-ea"/>
                <a:cs typeface="+mn-cs"/>
              </a:rPr>
              <a:t>Джастин</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Лукаду</a:t>
            </a:r>
            <a:r>
              <a:rPr lang="ru-RU" sz="1200" kern="1200" dirty="0" smtClean="0">
                <a:solidFill>
                  <a:schemeClr val="tx1"/>
                </a:solidFill>
                <a:latin typeface="+mn-lt"/>
                <a:ea typeface="+mn-ea"/>
                <a:cs typeface="+mn-cs"/>
              </a:rPr>
              <a:t> в своей книге «Вся правда о свиданиях»:  «Парень поведет себя с тобой в соответствии с тем, как ты одета. Если твой наряд – приглашение рассмотреть твое тело во всех подробностях, то не удивляйся, что при взгляде на тебя у него текут слюнки и он думает только об одном…»</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Студента колледжа попросили прокомментировать высказывание девушек о том, что у парней на уме только одно – секс. Вот, что он сказал:  «Ребята не были бы такими настырными [в своих сексуальных преследованиях], если бы девушки не одевались так вызывающе. Когда мы видим девчонку в платьице в обтяжку или открытом сверх всякой меры, ясно, что наш сексуальный радар зашкаливает, и мы берем ее на заметку. Конечно, жениться на таких обычно никто не собирается. Вообще-то, если парень принципиальный, он от такой отвернется и не будет обращать на нее внимания. Если нет, он начнет к ней приставать - понятно, с какими намерениями».</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Одевайтесь скромно, но со вкусом. Выбирайте одежду, подчеркивающую ваши достоинства. Но знайте, что если наденете что-то слишком обтягивающее, короткое или открытое, то перестанете быть личностью, которую хочется узнать и превратитесь в объект, которым хочется овладеть.</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Что вы на это скажите?(</a:t>
            </a:r>
            <a:r>
              <a:rPr lang="ru-RU" sz="1200" i="1" kern="1200" dirty="0" smtClean="0">
                <a:solidFill>
                  <a:schemeClr val="tx1"/>
                </a:solidFill>
                <a:latin typeface="+mn-lt"/>
                <a:ea typeface="+mn-ea"/>
                <a:cs typeface="+mn-cs"/>
              </a:rPr>
              <a:t>дать время высказаться</a:t>
            </a:r>
            <a:r>
              <a:rPr lang="ru-RU" sz="1200" kern="1200" dirty="0" smtClean="0">
                <a:solidFill>
                  <a:schemeClr val="tx1"/>
                </a:solidFill>
                <a:latin typeface="+mn-lt"/>
                <a:ea typeface="+mn-ea"/>
                <a:cs typeface="+mn-cs"/>
              </a:rPr>
              <a:t>)</a:t>
            </a:r>
          </a:p>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Может быть, вам кажется, что флиртовать мож­но где угодно и с кем угодно, но это, наверное, от­того, что вы не понимаете, какие чувства способен вызвать у парня неуместный флирт. Дать молодому человеку понять, что ты заинтересована в более серьезных отношениях с ним - это одно дело, но бездумный флирт, который воспринимается как желание подразнить или соблазнить, - совсем другое. Нужно ли будоражить парня эмоционально или физически, если не собираешься завязывать с ним отношений? Можно ли обнадеживать человека, намекая ему на некое особое внимание и симпатию с твоей стороны, если на самом деле ты не намерена оправдывать эти надежды? Искренняя любовь и уважение к людям несовместимы с таким поведением.</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ru-R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7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Date Placeholder 3"/>
          <p:cNvSpPr>
            <a:spLocks noGrp="1"/>
          </p:cNvSpPr>
          <p:nvPr>
            <p:ph type="dt" sz="half" idx="10"/>
          </p:nvPr>
        </p:nvSpPr>
        <p:spPr/>
        <p:txBody>
          <a:bodyPr/>
          <a:lstStyle/>
          <a:p>
            <a:fld id="{9F8F4474-0817-4C74-AC95-8E8B67F68141}" type="datetimeFigureOut">
              <a:rPr lang="ru-RU" smtClean="0"/>
              <a:pPr/>
              <a:t>11.04.2015</a:t>
            </a:fld>
            <a:endParaRPr lang="ru-RU" dirty="0"/>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FAE7C4-4378-43E8-A32C-0828E2A0D9E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9F8F4474-0817-4C74-AC95-8E8B67F68141}" type="datetimeFigureOut">
              <a:rPr lang="ru-RU" smtClean="0"/>
              <a:pPr/>
              <a:t>11.04.2015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FAE7C4-4378-43E8-A32C-0828E2A0D9E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9F8F4474-0817-4C74-AC95-8E8B67F68141}" type="datetimeFigureOut">
              <a:rPr lang="ru-RU" smtClean="0"/>
              <a:pPr/>
              <a:t>11.04.2015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FAE7C4-4378-43E8-A32C-0828E2A0D9E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10"/>
          </p:nvPr>
        </p:nvSpPr>
        <p:spPr/>
        <p:txBody>
          <a:bodyPr/>
          <a:lstStyle/>
          <a:p>
            <a:fld id="{9F8F4474-0817-4C74-AC95-8E8B67F68141}" type="datetimeFigureOut">
              <a:rPr lang="ru-RU" smtClean="0"/>
              <a:pPr/>
              <a:t>11.04.2015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FAE7C4-4378-43E8-A32C-0828E2A0D9E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3114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F8F4474-0817-4C74-AC95-8E8B67F68141}" type="datetimeFigureOut">
              <a:rPr lang="ru-RU" smtClean="0"/>
              <a:pPr/>
              <a:t>11.04.2015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FAE7C4-4378-43E8-A32C-0828E2A0D9E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fld id="{9F8F4474-0817-4C74-AC95-8E8B67F68141}" type="datetimeFigureOut">
              <a:rPr lang="ru-RU" smtClean="0"/>
              <a:pPr/>
              <a:t>11.04.2015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FAE7C4-4378-43E8-A32C-0828E2A0D9E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p>
            <a:fld id="{9F8F4474-0817-4C74-AC95-8E8B67F68141}" type="datetimeFigureOut">
              <a:rPr lang="ru-RU" smtClean="0"/>
              <a:pPr/>
              <a:t>11.04.2015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3FAE7C4-4378-43E8-A32C-0828E2A0D9E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fld id="{9F8F4474-0817-4C74-AC95-8E8B67F68141}" type="datetimeFigureOut">
              <a:rPr lang="ru-RU" smtClean="0"/>
              <a:pPr/>
              <a:t>11.04.2015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3FAE7C4-4378-43E8-A32C-0828E2A0D9E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F4474-0817-4C74-AC95-8E8B67F68141}" type="datetimeFigureOut">
              <a:rPr lang="ru-RU" smtClean="0"/>
              <a:pPr/>
              <a:t>11.04.2015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3FAE7C4-4378-43E8-A32C-0828E2A0D9E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F8F4474-0817-4C74-AC95-8E8B67F68141}" type="datetimeFigureOut">
              <a:rPr lang="ru-RU" smtClean="0"/>
              <a:pPr/>
              <a:t>11.04.2015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FAE7C4-4378-43E8-A32C-0828E2A0D9E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F8F4474-0817-4C74-AC95-8E8B67F68141}" type="datetimeFigureOut">
              <a:rPr lang="ru-RU" smtClean="0"/>
              <a:pPr/>
              <a:t>11.04.2015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FAE7C4-4378-43E8-A32C-0828E2A0D9E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ru-RU" smtClean="0"/>
              <a:t>Образец заголовка</a:t>
            </a:r>
            <a:endParaRPr lang="ru-R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1">
                    <a:lumMod val="50000"/>
                  </a:schemeClr>
                </a:solidFill>
              </a:defRPr>
            </a:lvl1pPr>
          </a:lstStyle>
          <a:p>
            <a:fld id="{9F8F4474-0817-4C74-AC95-8E8B67F68141}" type="datetimeFigureOut">
              <a:rPr lang="ru-RU" smtClean="0"/>
              <a:pPr/>
              <a:t>11.04.2015</a:t>
            </a:fld>
            <a:endParaRPr lang="ru-R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a:defRPr sz="1200">
                <a:solidFill>
                  <a:schemeClr val="accent1">
                    <a:lumMod val="50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1">
                    <a:lumMod val="50000"/>
                  </a:schemeClr>
                </a:solidFill>
              </a:defRPr>
            </a:lvl1pPr>
          </a:lstStyle>
          <a:p>
            <a:fld id="{43FAE7C4-4378-43E8-A32C-0828E2A0D9E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baseline="0">
          <a:solidFill>
            <a:srgbClr val="924104"/>
          </a:solidFill>
          <a:latin typeface="+mj-lt"/>
          <a:ea typeface="+mj-ea"/>
          <a:cs typeface="Verdana" pitchFamily="34" charset="0"/>
        </a:defRPr>
      </a:lvl1pPr>
    </p:titleStyle>
    <p:bodyStyle>
      <a:lvl1pPr marL="342900" indent="-342900" algn="l" defTabSz="914400" rtl="0" eaLnBrk="1" latinLnBrk="0" hangingPunct="1">
        <a:spcBef>
          <a:spcPct val="20000"/>
        </a:spcBef>
        <a:buFontTx/>
        <a:buBlip>
          <a:blip r:embed="rId14"/>
        </a:buBlip>
        <a:defRPr sz="3200" kern="1200">
          <a:solidFill>
            <a:srgbClr val="5F174A"/>
          </a:solidFill>
          <a:latin typeface="+mn-lt"/>
          <a:ea typeface="+mn-ea"/>
          <a:cs typeface="+mn-cs"/>
        </a:defRPr>
      </a:lvl1pPr>
      <a:lvl2pPr marL="742950" indent="-285750" algn="l" defTabSz="914400" rtl="0" eaLnBrk="1" latinLnBrk="0" hangingPunct="1">
        <a:spcBef>
          <a:spcPct val="20000"/>
        </a:spcBef>
        <a:buFontTx/>
        <a:buBlip>
          <a:blip r:embed="rId15"/>
        </a:buBlip>
        <a:defRPr sz="2800" kern="1200">
          <a:solidFill>
            <a:srgbClr val="5F174A"/>
          </a:solidFill>
          <a:latin typeface="+mn-lt"/>
          <a:ea typeface="+mn-ea"/>
          <a:cs typeface="+mn-cs"/>
        </a:defRPr>
      </a:lvl2pPr>
      <a:lvl3pPr marL="1143000" indent="-228600" algn="l" defTabSz="914400" rtl="0" eaLnBrk="1" latinLnBrk="0" hangingPunct="1">
        <a:spcBef>
          <a:spcPct val="20000"/>
        </a:spcBef>
        <a:buFontTx/>
        <a:buBlip>
          <a:blip r:embed="rId14"/>
        </a:buBlip>
        <a:defRPr sz="2400" kern="1200">
          <a:solidFill>
            <a:srgbClr val="5F174A"/>
          </a:solidFill>
          <a:latin typeface="+mn-lt"/>
          <a:ea typeface="+mn-ea"/>
          <a:cs typeface="+mn-cs"/>
        </a:defRPr>
      </a:lvl3pPr>
      <a:lvl4pPr marL="1600200" indent="-228600" algn="l" defTabSz="914400" rtl="0" eaLnBrk="1" latinLnBrk="0" hangingPunct="1">
        <a:spcBef>
          <a:spcPct val="20000"/>
        </a:spcBef>
        <a:buFontTx/>
        <a:buBlip>
          <a:blip r:embed="rId15"/>
        </a:buBlip>
        <a:defRPr sz="2000" kern="1200">
          <a:solidFill>
            <a:srgbClr val="5F174A"/>
          </a:solidFill>
          <a:latin typeface="+mn-lt"/>
          <a:ea typeface="+mn-ea"/>
          <a:cs typeface="+mn-cs"/>
        </a:defRPr>
      </a:lvl4pPr>
      <a:lvl5pPr marL="2057400" indent="-228600" algn="l" defTabSz="914400" rtl="0" eaLnBrk="1" latinLnBrk="0" hangingPunct="1">
        <a:spcBef>
          <a:spcPct val="20000"/>
        </a:spcBef>
        <a:buFontTx/>
        <a:buBlip>
          <a:blip r:embed="rId14"/>
        </a:buBlip>
        <a:defRPr sz="2000" kern="1200">
          <a:solidFill>
            <a:srgbClr val="5F174A"/>
          </a:solidFill>
          <a:latin typeface="+mn-lt"/>
          <a:ea typeface="+mn-ea"/>
          <a:cs typeface="+mn-cs"/>
        </a:defRPr>
      </a:lvl5pPr>
      <a:lvl6pPr marL="2514600" indent="-228600" algn="l" defTabSz="914400" rtl="0" eaLnBrk="1" latinLnBrk="0" hangingPunct="1">
        <a:spcBef>
          <a:spcPct val="20000"/>
        </a:spcBef>
        <a:buFontTx/>
        <a:buBlip>
          <a:blip r:embed="rId15"/>
        </a:buBlip>
        <a:defRPr sz="1800" kern="1200">
          <a:solidFill>
            <a:srgbClr val="631146"/>
          </a:solidFill>
          <a:latin typeface="+mn-lt"/>
          <a:ea typeface="+mn-ea"/>
          <a:cs typeface="+mn-cs"/>
        </a:defRPr>
      </a:lvl6pPr>
      <a:lvl7pPr marL="2971800" indent="-228600" algn="l" defTabSz="914400" rtl="0" eaLnBrk="1" latinLnBrk="0" hangingPunct="1">
        <a:spcBef>
          <a:spcPct val="20000"/>
        </a:spcBef>
        <a:buFontTx/>
        <a:buBlip>
          <a:blip r:embed="rId14"/>
        </a:buBlip>
        <a:defRPr sz="1800" kern="1200">
          <a:solidFill>
            <a:srgbClr val="631146"/>
          </a:solidFill>
          <a:latin typeface="+mn-lt"/>
          <a:ea typeface="+mn-ea"/>
          <a:cs typeface="+mn-cs"/>
        </a:defRPr>
      </a:lvl7pPr>
      <a:lvl8pPr marL="3429000" indent="-228600" algn="l" defTabSz="914400" rtl="0" eaLnBrk="1" latinLnBrk="0" hangingPunct="1">
        <a:spcBef>
          <a:spcPct val="20000"/>
        </a:spcBef>
        <a:buFontTx/>
        <a:buBlip>
          <a:blip r:embed="rId15"/>
        </a:buBlip>
        <a:defRPr sz="1600" kern="1200">
          <a:solidFill>
            <a:srgbClr val="631146"/>
          </a:solidFill>
          <a:latin typeface="+mn-lt"/>
          <a:ea typeface="+mn-ea"/>
          <a:cs typeface="+mn-cs"/>
        </a:defRPr>
      </a:lvl8pPr>
      <a:lvl9pPr marL="3886200" indent="-228600" algn="l" defTabSz="914400" rtl="0" eaLnBrk="1" latinLnBrk="0" hangingPunct="1">
        <a:spcBef>
          <a:spcPct val="20000"/>
        </a:spcBef>
        <a:buFontTx/>
        <a:buBlip>
          <a:blip r:embed="rId14"/>
        </a:buBlip>
        <a:defRPr sz="1400" kern="1200">
          <a:solidFill>
            <a:srgbClr val="631146"/>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1556792"/>
            <a:ext cx="7772400" cy="2043659"/>
          </a:xfrm>
        </p:spPr>
        <p:txBody>
          <a:bodyPr>
            <a:noAutofit/>
          </a:bodyPr>
          <a:lstStyle/>
          <a:p>
            <a:r>
              <a:rPr lang="ru-RU" sz="4800" dirty="0" smtClean="0">
                <a:latin typeface="Arial Black" pitchFamily="34" charset="0"/>
              </a:rPr>
              <a:t>ИСКУШЕНИЕ КАЖДОЙ ДЕВУКИ</a:t>
            </a:r>
            <a:endParaRPr lang="ru-RU" sz="4800" dirty="0">
              <a:latin typeface="Arial Black" pitchFamily="34" charset="0"/>
            </a:endParaRPr>
          </a:p>
        </p:txBody>
      </p:sp>
      <p:sp>
        <p:nvSpPr>
          <p:cNvPr id="3" name="Subtitle 2"/>
          <p:cNvSpPr>
            <a:spLocks noGrp="1"/>
          </p:cNvSpPr>
          <p:nvPr>
            <p:ph type="subTitle" idx="1"/>
          </p:nvPr>
        </p:nvSpPr>
        <p:spPr>
          <a:xfrm>
            <a:off x="1691680" y="3933056"/>
            <a:ext cx="6400800" cy="1752600"/>
          </a:xfrm>
        </p:spPr>
        <p:txBody>
          <a:bodyPr/>
          <a:lstStyle/>
          <a:p>
            <a:r>
              <a:rPr lang="ru-RU" b="1" dirty="0" smtClean="0">
                <a:ln>
                  <a:solidFill>
                    <a:schemeClr val="tx1"/>
                  </a:solidFill>
                </a:ln>
                <a:solidFill>
                  <a:schemeClr val="accent2">
                    <a:lumMod val="75000"/>
                  </a:schemeClr>
                </a:solidFill>
              </a:rPr>
              <a:t>Тема 2 </a:t>
            </a:r>
          </a:p>
          <a:p>
            <a:r>
              <a:rPr lang="ru-RU" b="1" dirty="0" smtClean="0">
                <a:ln>
                  <a:solidFill>
                    <a:schemeClr val="tx1"/>
                  </a:solidFill>
                </a:ln>
                <a:solidFill>
                  <a:schemeClr val="accent2">
                    <a:lumMod val="75000"/>
                  </a:schemeClr>
                </a:solidFill>
              </a:rPr>
              <a:t>«Мифы, которые усиливают наши искушения»</a:t>
            </a:r>
            <a:endParaRPr lang="ru-RU" b="1" dirty="0">
              <a:ln>
                <a:solidFill>
                  <a:schemeClr val="tx1"/>
                </a:solidFill>
              </a:ln>
              <a:solidFill>
                <a:schemeClr val="accent2">
                  <a:lumMod val="75000"/>
                </a:schemeClr>
              </a:solidFill>
            </a:endParaRPr>
          </a:p>
        </p:txBody>
      </p:sp>
      <p:pic>
        <p:nvPicPr>
          <p:cNvPr id="7" name="Picture 2" descr="F:\Мои документы\Мои рисунки\люди\женшины\ПРОЗРАЧНЫЕ\5f12c375732f.png"/>
          <p:cNvPicPr>
            <a:picLocks noChangeAspect="1" noChangeArrowheads="1"/>
          </p:cNvPicPr>
          <p:nvPr/>
        </p:nvPicPr>
        <p:blipFill>
          <a:blip r:embed="rId3" cstate="print"/>
          <a:srcRect l="68969"/>
          <a:stretch>
            <a:fillRect/>
          </a:stretch>
        </p:blipFill>
        <p:spPr bwMode="auto">
          <a:xfrm>
            <a:off x="251520" y="1052736"/>
            <a:ext cx="2016224" cy="6065407"/>
          </a:xfrm>
          <a:prstGeom prst="rect">
            <a:avLst/>
          </a:prstGeom>
          <a:noFill/>
        </p:spPr>
      </p:pic>
      <p:sp>
        <p:nvSpPr>
          <p:cNvPr id="5" name="TextBox 4"/>
          <p:cNvSpPr txBox="1"/>
          <p:nvPr/>
        </p:nvSpPr>
        <p:spPr>
          <a:xfrm>
            <a:off x="6732240" y="6165304"/>
            <a:ext cx="1487202" cy="369332"/>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smtClean="0"/>
              <a:t>ОЖС ВРСМ</a:t>
            </a:r>
            <a:endParaRPr lang="ru-RU"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F:\Мои документы\Мои рисунки\Religion\библия\slovo_pic.jpg"/>
          <p:cNvPicPr>
            <a:picLocks noGrp="1" noChangeAspect="1" noChangeArrowheads="1"/>
          </p:cNvPicPr>
          <p:nvPr>
            <p:ph sz="half" idx="2"/>
          </p:nvPr>
        </p:nvPicPr>
        <p:blipFill>
          <a:blip r:embed="rId2" cstate="print"/>
          <a:srcRect/>
          <a:stretch>
            <a:fillRect/>
          </a:stretch>
        </p:blipFill>
        <p:spPr bwMode="auto">
          <a:xfrm>
            <a:off x="539552" y="2060848"/>
            <a:ext cx="4248844" cy="3375899"/>
          </a:xfrm>
          <a:prstGeom prst="rect">
            <a:avLst/>
          </a:prstGeom>
          <a:ln>
            <a:noFill/>
          </a:ln>
          <a:effectLst>
            <a:softEdge rad="112500"/>
          </a:effectLst>
        </p:spPr>
      </p:pic>
      <p:sp>
        <p:nvSpPr>
          <p:cNvPr id="3" name="Содержимое 2"/>
          <p:cNvSpPr>
            <a:spLocks noGrp="1"/>
          </p:cNvSpPr>
          <p:nvPr>
            <p:ph sz="half" idx="1"/>
          </p:nvPr>
        </p:nvSpPr>
        <p:spPr>
          <a:xfrm>
            <a:off x="3779912" y="1484784"/>
            <a:ext cx="5040560" cy="4896544"/>
          </a:xfrm>
        </p:spPr>
        <p:txBody>
          <a:bodyPr>
            <a:normAutofit fontScale="92500" lnSpcReduction="10000"/>
          </a:bodyPr>
          <a:lstStyle/>
          <a:p>
            <a:pPr algn="r">
              <a:buNone/>
            </a:pPr>
            <a:r>
              <a:rPr lang="ru-RU" dirty="0" smtClean="0"/>
              <a:t>	</a:t>
            </a:r>
            <a:r>
              <a:rPr lang="ru-RU" b="1" i="1" dirty="0" smtClean="0"/>
              <a:t> «Сказал также Иисус ученикам: невозможно не придти соблазнам, но горе тому [той], через кого они приходят; лучше было бы ему [ей], если бы мельничный жернов повесили ему [ей] на шею и бросили его [ее] в море, нежели чтобы он[а] соблазнил[а] одного из малых сих» </a:t>
            </a:r>
          </a:p>
          <a:p>
            <a:pPr algn="r">
              <a:buNone/>
            </a:pPr>
            <a:r>
              <a:rPr lang="ru-RU" b="1" i="1" dirty="0" smtClean="0"/>
              <a:t>(Луки 17:1,2)</a:t>
            </a:r>
          </a:p>
          <a:p>
            <a:pPr algn="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628800"/>
            <a:ext cx="7772400" cy="1470025"/>
          </a:xfrm>
        </p:spPr>
        <p:txBody>
          <a:bodyPr>
            <a:noAutofit/>
          </a:bodyPr>
          <a:lstStyle/>
          <a:p>
            <a:r>
              <a:rPr lang="ru-RU" sz="9600" b="1" i="1" dirty="0" smtClean="0">
                <a:ln>
                  <a:solidFill>
                    <a:schemeClr val="tx1"/>
                  </a:solidFill>
                </a:ln>
                <a:latin typeface="Cambria" pitchFamily="18" charset="0"/>
              </a:rPr>
              <a:t>Миф 2</a:t>
            </a:r>
            <a:endParaRPr lang="ru-RU" sz="9600" dirty="0">
              <a:ln>
                <a:solidFill>
                  <a:schemeClr val="tx1"/>
                </a:solidFill>
              </a:ln>
              <a:latin typeface="Cambria" pitchFamily="18" charset="0"/>
            </a:endParaRPr>
          </a:p>
        </p:txBody>
      </p:sp>
      <p:sp>
        <p:nvSpPr>
          <p:cNvPr id="8" name="Подзаголовок 7"/>
          <p:cNvSpPr>
            <a:spLocks noGrp="1"/>
          </p:cNvSpPr>
          <p:nvPr>
            <p:ph type="subTitle" idx="1"/>
          </p:nvPr>
        </p:nvSpPr>
        <p:spPr>
          <a:xfrm>
            <a:off x="1259632" y="3212976"/>
            <a:ext cx="7056784" cy="2207096"/>
          </a:xfrm>
        </p:spPr>
        <p:txBody>
          <a:bodyPr>
            <a:normAutofit/>
          </a:bodyPr>
          <a:lstStyle/>
          <a:p>
            <a:r>
              <a:rPr lang="ru-RU" sz="4000" b="1" i="1" dirty="0" smtClean="0">
                <a:ln>
                  <a:solidFill>
                    <a:schemeClr val="tx1"/>
                  </a:solidFill>
                </a:ln>
              </a:rPr>
              <a:t>В невинном флирте нет ничего страшного.</a:t>
            </a:r>
            <a:endParaRPr lang="ru-RU" sz="4000" b="1" dirty="0" smtClean="0">
              <a:ln>
                <a:solidFill>
                  <a:schemeClr val="tx1"/>
                </a:solidFill>
              </a:ln>
            </a:endParaRP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D:\Мои документы\Мои рисунки\цветы обои для стола\ПРОЗРАЧНЫЕ\f04e0cbd9f73.png"/>
          <p:cNvPicPr>
            <a:picLocks noGrp="1" noChangeAspect="1" noChangeArrowheads="1"/>
          </p:cNvPicPr>
          <p:nvPr>
            <p:ph sz="half" idx="2"/>
          </p:nvPr>
        </p:nvPicPr>
        <p:blipFill>
          <a:blip r:embed="rId2" cstate="print"/>
          <a:srcRect/>
          <a:stretch>
            <a:fillRect/>
          </a:stretch>
        </p:blipFill>
        <p:spPr bwMode="auto">
          <a:xfrm>
            <a:off x="467544" y="4437112"/>
            <a:ext cx="4038600" cy="2100072"/>
          </a:xfrm>
          <a:prstGeom prst="rect">
            <a:avLst/>
          </a:prstGeom>
          <a:noFill/>
        </p:spPr>
      </p:pic>
      <p:sp>
        <p:nvSpPr>
          <p:cNvPr id="3" name="Содержимое 2"/>
          <p:cNvSpPr>
            <a:spLocks noGrp="1"/>
          </p:cNvSpPr>
          <p:nvPr>
            <p:ph sz="half" idx="1"/>
          </p:nvPr>
        </p:nvSpPr>
        <p:spPr>
          <a:xfrm>
            <a:off x="611560" y="1340768"/>
            <a:ext cx="8208912" cy="2620888"/>
          </a:xfrm>
        </p:spPr>
        <p:txBody>
          <a:bodyPr>
            <a:normAutofit/>
          </a:bodyPr>
          <a:lstStyle/>
          <a:p>
            <a:pPr algn="ctr">
              <a:buNone/>
            </a:pPr>
            <a:r>
              <a:rPr lang="ru-RU" dirty="0" smtClean="0"/>
              <a:t>	</a:t>
            </a:r>
            <a:r>
              <a:rPr lang="ru-RU" sz="4800" b="1" i="1" dirty="0" smtClean="0"/>
              <a:t>«Игра чувствами является серьезным преступлением в очах Святого Бога»</a:t>
            </a:r>
          </a:p>
          <a:p>
            <a:pPr algn="ctr">
              <a:buNone/>
            </a:pPr>
            <a:endParaRPr lang="ru-RU" sz="4800" b="1" i="1" dirty="0" smtClean="0"/>
          </a:p>
          <a:p>
            <a:pPr algn="ctr"/>
            <a:endParaRPr lang="ru-RU" sz="3200" dirty="0"/>
          </a:p>
        </p:txBody>
      </p:sp>
      <p:sp>
        <p:nvSpPr>
          <p:cNvPr id="11" name="Прямоугольник 10"/>
          <p:cNvSpPr/>
          <p:nvPr/>
        </p:nvSpPr>
        <p:spPr>
          <a:xfrm>
            <a:off x="4139952" y="4365104"/>
            <a:ext cx="4572000" cy="1569660"/>
          </a:xfrm>
          <a:prstGeom prst="rect">
            <a:avLst/>
          </a:prstGeom>
        </p:spPr>
        <p:txBody>
          <a:bodyPr>
            <a:spAutoFit/>
          </a:bodyPr>
          <a:lstStyle/>
          <a:p>
            <a:pPr algn="r">
              <a:buNone/>
            </a:pPr>
            <a:r>
              <a:rPr lang="ru-RU" sz="3200" b="1" i="1" dirty="0" smtClean="0">
                <a:solidFill>
                  <a:srgbClr val="54144C"/>
                </a:solidFill>
              </a:rPr>
              <a:t>Е.Уайт </a:t>
            </a:r>
          </a:p>
          <a:p>
            <a:pPr algn="r">
              <a:buNone/>
            </a:pPr>
            <a:r>
              <a:rPr lang="ru-RU" sz="3200" b="1" i="1" dirty="0" smtClean="0">
                <a:solidFill>
                  <a:srgbClr val="54144C"/>
                </a:solidFill>
              </a:rPr>
              <a:t>«Христианский дом»,</a:t>
            </a:r>
          </a:p>
          <a:p>
            <a:pPr algn="r">
              <a:buNone/>
            </a:pPr>
            <a:r>
              <a:rPr lang="ru-RU" sz="3200" b="1" i="1" dirty="0" smtClean="0">
                <a:solidFill>
                  <a:srgbClr val="54144C"/>
                </a:solidFill>
              </a:rPr>
              <a:t>стр.57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D:\Мои документы\Мои рисунки\цветы обои для стола\ПРОЗРАЧНЫЕ\f04e0cbd9f73.png"/>
          <p:cNvPicPr>
            <a:picLocks noGrp="1" noChangeAspect="1" noChangeArrowheads="1"/>
          </p:cNvPicPr>
          <p:nvPr>
            <p:ph sz="half" idx="2"/>
          </p:nvPr>
        </p:nvPicPr>
        <p:blipFill>
          <a:blip r:embed="rId2" cstate="print"/>
          <a:srcRect/>
          <a:stretch>
            <a:fillRect/>
          </a:stretch>
        </p:blipFill>
        <p:spPr bwMode="auto">
          <a:xfrm>
            <a:off x="467544" y="4437112"/>
            <a:ext cx="4038600" cy="2100072"/>
          </a:xfrm>
          <a:prstGeom prst="rect">
            <a:avLst/>
          </a:prstGeom>
          <a:noFill/>
        </p:spPr>
      </p:pic>
      <p:sp>
        <p:nvSpPr>
          <p:cNvPr id="3" name="Содержимое 2"/>
          <p:cNvSpPr>
            <a:spLocks noGrp="1"/>
          </p:cNvSpPr>
          <p:nvPr>
            <p:ph sz="half" idx="1"/>
          </p:nvPr>
        </p:nvSpPr>
        <p:spPr>
          <a:xfrm>
            <a:off x="611560" y="1340768"/>
            <a:ext cx="8208912" cy="2620888"/>
          </a:xfrm>
        </p:spPr>
        <p:txBody>
          <a:bodyPr>
            <a:normAutofit fontScale="77500" lnSpcReduction="20000"/>
          </a:bodyPr>
          <a:lstStyle/>
          <a:p>
            <a:pPr algn="ctr">
              <a:buNone/>
            </a:pPr>
            <a:r>
              <a:rPr lang="ru-RU" sz="3300" b="1" i="1" dirty="0" smtClean="0"/>
              <a:t>	</a:t>
            </a:r>
            <a:r>
              <a:rPr lang="ru-RU" sz="5200" b="1" i="1" dirty="0" smtClean="0"/>
              <a:t>«Нет никакого оправдания потаканию любовной сентиментальности, никакого оправдания легкомысленному поведению, флирту…»</a:t>
            </a:r>
          </a:p>
          <a:p>
            <a:pPr algn="ctr">
              <a:buNone/>
            </a:pPr>
            <a:endParaRPr lang="ru-RU" sz="4800" b="1" i="1" dirty="0" smtClean="0"/>
          </a:p>
          <a:p>
            <a:pPr algn="ctr">
              <a:buNone/>
            </a:pPr>
            <a:endParaRPr lang="ru-RU" sz="4800" b="1" i="1" dirty="0" smtClean="0"/>
          </a:p>
          <a:p>
            <a:pPr algn="ctr"/>
            <a:endParaRPr lang="ru-RU" sz="3200" dirty="0"/>
          </a:p>
        </p:txBody>
      </p:sp>
      <p:sp>
        <p:nvSpPr>
          <p:cNvPr id="11" name="Прямоугольник 10"/>
          <p:cNvSpPr/>
          <p:nvPr/>
        </p:nvSpPr>
        <p:spPr>
          <a:xfrm>
            <a:off x="3707904" y="3811012"/>
            <a:ext cx="5148064" cy="2246769"/>
          </a:xfrm>
          <a:prstGeom prst="rect">
            <a:avLst/>
          </a:prstGeom>
        </p:spPr>
        <p:txBody>
          <a:bodyPr wrap="square">
            <a:spAutoFit/>
          </a:bodyPr>
          <a:lstStyle/>
          <a:p>
            <a:pPr algn="r">
              <a:buNone/>
            </a:pPr>
            <a:r>
              <a:rPr lang="ru-RU" sz="2800" b="1" i="1" dirty="0" smtClean="0">
                <a:solidFill>
                  <a:srgbClr val="54144C"/>
                </a:solidFill>
              </a:rPr>
              <a:t>Е.Уайт </a:t>
            </a:r>
          </a:p>
          <a:p>
            <a:pPr algn="r">
              <a:buNone/>
            </a:pPr>
            <a:r>
              <a:rPr lang="ru-RU" sz="2800" b="1" i="1" dirty="0" smtClean="0">
                <a:solidFill>
                  <a:srgbClr val="54144C"/>
                </a:solidFill>
              </a:rPr>
              <a:t>«Свидетельства об интимных отношениях, супружеской неверности и разводе»,</a:t>
            </a:r>
          </a:p>
          <a:p>
            <a:pPr algn="r">
              <a:buNone/>
            </a:pPr>
            <a:r>
              <a:rPr lang="ru-RU" sz="2800" b="1" i="1" dirty="0" smtClean="0">
                <a:solidFill>
                  <a:srgbClr val="54144C"/>
                </a:solidFill>
              </a:rPr>
              <a:t>Стр.146-147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F:\Мои документы\Мои рисунки\Religion\библия\slovo_pic.jpg"/>
          <p:cNvPicPr>
            <a:picLocks noGrp="1" noChangeAspect="1" noChangeArrowheads="1"/>
          </p:cNvPicPr>
          <p:nvPr>
            <p:ph sz="half" idx="2"/>
          </p:nvPr>
        </p:nvPicPr>
        <p:blipFill>
          <a:blip r:embed="rId2" cstate="print"/>
          <a:srcRect/>
          <a:stretch>
            <a:fillRect/>
          </a:stretch>
        </p:blipFill>
        <p:spPr bwMode="auto">
          <a:xfrm>
            <a:off x="539552" y="2060848"/>
            <a:ext cx="4248844" cy="3375899"/>
          </a:xfrm>
          <a:prstGeom prst="rect">
            <a:avLst/>
          </a:prstGeom>
          <a:ln>
            <a:noFill/>
          </a:ln>
          <a:effectLst>
            <a:softEdge rad="112500"/>
          </a:effectLst>
        </p:spPr>
      </p:pic>
      <p:sp>
        <p:nvSpPr>
          <p:cNvPr id="3" name="Содержимое 2"/>
          <p:cNvSpPr>
            <a:spLocks noGrp="1"/>
          </p:cNvSpPr>
          <p:nvPr>
            <p:ph sz="half" idx="1"/>
          </p:nvPr>
        </p:nvSpPr>
        <p:spPr>
          <a:xfrm>
            <a:off x="3635896" y="1556792"/>
            <a:ext cx="5040560" cy="4896544"/>
          </a:xfrm>
        </p:spPr>
        <p:txBody>
          <a:bodyPr>
            <a:normAutofit/>
          </a:bodyPr>
          <a:lstStyle/>
          <a:p>
            <a:pPr algn="r">
              <a:buNone/>
            </a:pPr>
            <a:r>
              <a:rPr lang="ru-RU" dirty="0" smtClean="0"/>
              <a:t>	 </a:t>
            </a:r>
            <a:r>
              <a:rPr lang="ru-RU" sz="3600" b="1" i="1" dirty="0" smtClean="0"/>
              <a:t>«Горе миру от соблазнов, ибо надобно придти соблазнам; но горе тому человеку, через которого соблазн приходит». </a:t>
            </a:r>
          </a:p>
          <a:p>
            <a:pPr algn="r">
              <a:buNone/>
            </a:pPr>
            <a:r>
              <a:rPr lang="ru-RU" sz="3600" b="1" i="1" dirty="0" smtClean="0"/>
              <a:t>(Мф.18:7)</a:t>
            </a:r>
            <a:endParaRPr lang="ru-RU" b="1" i="1" dirty="0" smtClean="0"/>
          </a:p>
          <a:p>
            <a:pPr algn="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628800"/>
            <a:ext cx="7772400" cy="1470025"/>
          </a:xfrm>
        </p:spPr>
        <p:txBody>
          <a:bodyPr>
            <a:noAutofit/>
          </a:bodyPr>
          <a:lstStyle/>
          <a:p>
            <a:r>
              <a:rPr lang="ru-RU" sz="9600" b="1" i="1" dirty="0" smtClean="0">
                <a:ln>
                  <a:solidFill>
                    <a:schemeClr val="tx1"/>
                  </a:solidFill>
                </a:ln>
                <a:latin typeface="Cambria" pitchFamily="18" charset="0"/>
              </a:rPr>
              <a:t>Миф 3</a:t>
            </a:r>
            <a:endParaRPr lang="ru-RU" sz="9600" dirty="0">
              <a:ln>
                <a:solidFill>
                  <a:schemeClr val="tx1"/>
                </a:solidFill>
              </a:ln>
              <a:latin typeface="Cambria" pitchFamily="18" charset="0"/>
            </a:endParaRPr>
          </a:p>
        </p:txBody>
      </p:sp>
      <p:sp>
        <p:nvSpPr>
          <p:cNvPr id="8" name="Подзаголовок 7"/>
          <p:cNvSpPr>
            <a:spLocks noGrp="1"/>
          </p:cNvSpPr>
          <p:nvPr>
            <p:ph type="subTitle" idx="1"/>
          </p:nvPr>
        </p:nvSpPr>
        <p:spPr>
          <a:xfrm>
            <a:off x="1259632" y="3212976"/>
            <a:ext cx="7056784" cy="2207096"/>
          </a:xfrm>
        </p:spPr>
        <p:txBody>
          <a:bodyPr>
            <a:normAutofit fontScale="92500" lnSpcReduction="10000"/>
          </a:bodyPr>
          <a:lstStyle/>
          <a:p>
            <a:r>
              <a:rPr lang="ru-RU" sz="4000" b="1" i="1" dirty="0" smtClean="0">
                <a:ln>
                  <a:solidFill>
                    <a:schemeClr val="tx1"/>
                  </a:solidFill>
                </a:ln>
              </a:rPr>
              <a:t>Мне нужен парень, чтобы чувствовать себя «полноценной личностью». Это сразу разрешит все мои проблемы.</a:t>
            </a:r>
            <a:endParaRPr lang="ru-RU" sz="4000" dirty="0" smtClean="0">
              <a:ln>
                <a:solidFill>
                  <a:schemeClr val="tx1"/>
                </a:solidFill>
              </a:ln>
            </a:endParaRPr>
          </a:p>
          <a:p>
            <a:endParaRPr lang="ru-RU" sz="4000" b="1" dirty="0" smtClean="0">
              <a:ln>
                <a:solidFill>
                  <a:schemeClr val="tx1"/>
                </a:solidFill>
              </a:ln>
            </a:endParaRP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2771800" y="1268760"/>
            <a:ext cx="5915000" cy="5040560"/>
          </a:xfrm>
        </p:spPr>
        <p:txBody>
          <a:bodyPr>
            <a:normAutofit/>
          </a:bodyPr>
          <a:lstStyle/>
          <a:p>
            <a:pPr algn="r">
              <a:buNone/>
            </a:pPr>
            <a:r>
              <a:rPr lang="ru-RU" sz="3200" dirty="0" smtClean="0">
                <a:solidFill>
                  <a:schemeClr val="tx1"/>
                </a:solidFill>
              </a:rPr>
              <a:t>	</a:t>
            </a:r>
            <a:r>
              <a:rPr lang="ru-RU" sz="3600" b="1" i="1" dirty="0" smtClean="0">
                <a:solidFill>
                  <a:schemeClr val="tx1"/>
                </a:solidFill>
              </a:rPr>
              <a:t>Если вы думаете, что сможете стать полноценной личностью благодаря другому человеку, значит вы ни когда не станете полноценной личностью.</a:t>
            </a:r>
            <a:endParaRPr lang="ru-RU" sz="3600" b="1" i="1" dirty="0"/>
          </a:p>
        </p:txBody>
      </p:sp>
      <p:pic>
        <p:nvPicPr>
          <p:cNvPr id="9218" name="Picture 2" descr="F:\Мои документы\Мои рисунки\люди\женшины\ПРОЗРАЧНЫЕ\71cf2ff6a07f.png"/>
          <p:cNvPicPr>
            <a:picLocks noGrp="1" noChangeAspect="1" noChangeArrowheads="1"/>
          </p:cNvPicPr>
          <p:nvPr>
            <p:ph sz="half" idx="1"/>
          </p:nvPr>
        </p:nvPicPr>
        <p:blipFill>
          <a:blip r:embed="rId3" cstate="print"/>
          <a:srcRect l="73734" t="2365" r="12937" b="78982"/>
          <a:stretch>
            <a:fillRect/>
          </a:stretch>
        </p:blipFill>
        <p:spPr bwMode="auto">
          <a:xfrm>
            <a:off x="611560" y="908720"/>
            <a:ext cx="3240360" cy="494764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F:\Мои документы\Мои рисунки\Religion\библия\slovo_pic.jpg"/>
          <p:cNvPicPr>
            <a:picLocks noGrp="1" noChangeAspect="1" noChangeArrowheads="1"/>
          </p:cNvPicPr>
          <p:nvPr>
            <p:ph sz="half" idx="2"/>
          </p:nvPr>
        </p:nvPicPr>
        <p:blipFill>
          <a:blip r:embed="rId2" cstate="print"/>
          <a:srcRect/>
          <a:stretch>
            <a:fillRect/>
          </a:stretch>
        </p:blipFill>
        <p:spPr bwMode="auto">
          <a:xfrm>
            <a:off x="323528" y="1988840"/>
            <a:ext cx="3715745" cy="2952328"/>
          </a:xfrm>
          <a:prstGeom prst="rect">
            <a:avLst/>
          </a:prstGeom>
          <a:ln>
            <a:noFill/>
          </a:ln>
          <a:effectLst>
            <a:softEdge rad="112500"/>
          </a:effectLst>
        </p:spPr>
      </p:pic>
      <p:sp>
        <p:nvSpPr>
          <p:cNvPr id="3" name="Содержимое 2"/>
          <p:cNvSpPr>
            <a:spLocks noGrp="1"/>
          </p:cNvSpPr>
          <p:nvPr>
            <p:ph sz="half" idx="1"/>
          </p:nvPr>
        </p:nvSpPr>
        <p:spPr>
          <a:xfrm>
            <a:off x="3491880" y="1196752"/>
            <a:ext cx="5328592" cy="5661248"/>
          </a:xfrm>
        </p:spPr>
        <p:txBody>
          <a:bodyPr>
            <a:normAutofit fontScale="85000" lnSpcReduction="20000"/>
          </a:bodyPr>
          <a:lstStyle/>
          <a:p>
            <a:r>
              <a:rPr lang="ru-RU" b="1" i="1" dirty="0" smtClean="0"/>
              <a:t> </a:t>
            </a:r>
            <a:r>
              <a:rPr lang="ru-RU" sz="3600" b="1" i="1" dirty="0" smtClean="0"/>
              <a:t>«Так говорит Господь: проклят человек, который надеется на человека и плоть делает своею опорою, и которого сердце удаляется от Господа». </a:t>
            </a:r>
          </a:p>
          <a:p>
            <a:pPr algn="r">
              <a:buNone/>
            </a:pPr>
            <a:r>
              <a:rPr lang="ru-RU" sz="3600" b="1" i="1" dirty="0" smtClean="0"/>
              <a:t>( Иер.17:5)  </a:t>
            </a:r>
          </a:p>
          <a:p>
            <a:r>
              <a:rPr lang="ru-RU" sz="3600" b="1" i="1" dirty="0" smtClean="0"/>
              <a:t>И наоборот: « Благословен человек, который надеется на Господа, и которого упование — Господь».</a:t>
            </a:r>
          </a:p>
          <a:p>
            <a:pPr algn="r">
              <a:buNone/>
            </a:pPr>
            <a:r>
              <a:rPr lang="ru-RU" sz="3600" b="1" i="1" dirty="0" smtClean="0"/>
              <a:t>(Иер.17:7)</a:t>
            </a:r>
          </a:p>
          <a:p>
            <a:pPr algn="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10243" name="Picture 3" descr="F:\Мои документы\Мои рисунки\люди\женшины\2edfc9505f59d51b7d378cbd5931b662.jpg"/>
          <p:cNvPicPr>
            <a:picLocks noGrp="1" noChangeAspect="1" noChangeArrowheads="1"/>
          </p:cNvPicPr>
          <p:nvPr>
            <p:ph idx="1"/>
          </p:nvPr>
        </p:nvPicPr>
        <p:blipFill>
          <a:blip r:embed="rId3" cstate="print"/>
          <a:srcRect/>
          <a:stretch>
            <a:fillRect/>
          </a:stretch>
        </p:blipFill>
        <p:spPr bwMode="auto">
          <a:xfrm>
            <a:off x="323528" y="1340768"/>
            <a:ext cx="3910715" cy="4525963"/>
          </a:xfrm>
          <a:prstGeom prst="rect">
            <a:avLst/>
          </a:prstGeom>
          <a:noFill/>
        </p:spPr>
      </p:pic>
      <p:sp>
        <p:nvSpPr>
          <p:cNvPr id="9" name="TextBox 8"/>
          <p:cNvSpPr txBox="1"/>
          <p:nvPr/>
        </p:nvSpPr>
        <p:spPr>
          <a:xfrm>
            <a:off x="4283968" y="1916832"/>
            <a:ext cx="4536504" cy="3170099"/>
          </a:xfrm>
          <a:prstGeom prst="rect">
            <a:avLst/>
          </a:prstGeom>
          <a:noFill/>
        </p:spPr>
        <p:txBody>
          <a:bodyPr wrap="square" rtlCol="0">
            <a:spAutoFit/>
          </a:bodyPr>
          <a:lstStyle/>
          <a:p>
            <a:pPr algn="r"/>
            <a:r>
              <a:rPr lang="ru-RU" sz="4000" b="1" dirty="0" smtClean="0"/>
              <a:t>Мы, как правило, притягиваем , к себе таких людей, какими мы сами являемся.</a:t>
            </a:r>
            <a:endParaRPr lang="ru-RU" sz="4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600200"/>
            <a:ext cx="4546848" cy="4709120"/>
          </a:xfrm>
        </p:spPr>
        <p:txBody>
          <a:bodyPr>
            <a:normAutofit lnSpcReduction="10000"/>
          </a:bodyPr>
          <a:lstStyle/>
          <a:p>
            <a:pPr>
              <a:buNone/>
            </a:pPr>
            <a:r>
              <a:rPr lang="ru-RU" dirty="0" smtClean="0">
                <a:solidFill>
                  <a:schemeClr val="tx1"/>
                </a:solidFill>
              </a:rPr>
              <a:t>	</a:t>
            </a:r>
            <a:r>
              <a:rPr lang="ru-RU" sz="3600" b="1" dirty="0" smtClean="0">
                <a:solidFill>
                  <a:schemeClr val="tx1"/>
                </a:solidFill>
              </a:rPr>
              <a:t>Чем более достойной личностью вы будете становиться, тем более достойные личности станут вами интересоваться.</a:t>
            </a:r>
            <a:endParaRPr lang="ru-RU" sz="3200" b="1" dirty="0"/>
          </a:p>
        </p:txBody>
      </p:sp>
      <p:pic>
        <p:nvPicPr>
          <p:cNvPr id="11266" name="Picture 2" descr="F:\Мои документы\Мои рисунки\люди\женшины\i0015rp.jpg"/>
          <p:cNvPicPr>
            <a:picLocks noGrp="1" noChangeAspect="1" noChangeArrowheads="1"/>
          </p:cNvPicPr>
          <p:nvPr>
            <p:ph sz="half" idx="2"/>
          </p:nvPr>
        </p:nvPicPr>
        <p:blipFill>
          <a:blip r:embed="rId3" cstate="print"/>
          <a:srcRect/>
          <a:stretch>
            <a:fillRect/>
          </a:stretch>
        </p:blipFill>
        <p:spPr bwMode="auto">
          <a:xfrm>
            <a:off x="5001380" y="1600200"/>
            <a:ext cx="3332240" cy="45259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Мои документы\Мои рисунки\люди\женшины\41450.jpg"/>
          <p:cNvPicPr>
            <a:picLocks noGrp="1" noChangeAspect="1" noChangeArrowheads="1"/>
          </p:cNvPicPr>
          <p:nvPr>
            <p:ph sz="half" idx="1"/>
          </p:nvPr>
        </p:nvPicPr>
        <p:blipFill>
          <a:blip r:embed="rId3" cstate="print">
            <a:lum bright="-10000" contrast="40000"/>
          </a:blip>
          <a:stretch>
            <a:fillRect/>
          </a:stretch>
        </p:blipFill>
        <p:spPr bwMode="auto">
          <a:xfrm>
            <a:off x="539552" y="1340768"/>
            <a:ext cx="4555033" cy="4555033"/>
          </a:xfrm>
          <a:prstGeom prst="ellipse">
            <a:avLst/>
          </a:prstGeom>
          <a:ln>
            <a:noFill/>
          </a:ln>
          <a:effectLst>
            <a:softEdge rad="112500"/>
          </a:effectLst>
        </p:spPr>
      </p:pic>
      <p:sp>
        <p:nvSpPr>
          <p:cNvPr id="8" name="Содержимое 7"/>
          <p:cNvSpPr>
            <a:spLocks noGrp="1"/>
          </p:cNvSpPr>
          <p:nvPr>
            <p:ph sz="half" idx="2"/>
          </p:nvPr>
        </p:nvSpPr>
        <p:spPr>
          <a:xfrm>
            <a:off x="4139952" y="1268760"/>
            <a:ext cx="4680520" cy="5040560"/>
          </a:xfrm>
        </p:spPr>
        <p:txBody>
          <a:bodyPr>
            <a:normAutofit/>
          </a:bodyPr>
          <a:lstStyle/>
          <a:p>
            <a:pPr>
              <a:buNone/>
            </a:pPr>
            <a:r>
              <a:rPr lang="ru-RU" dirty="0" smtClean="0">
                <a:solidFill>
                  <a:schemeClr val="tx1"/>
                </a:solidFill>
              </a:rPr>
              <a:t>	</a:t>
            </a:r>
            <a:r>
              <a:rPr lang="ru-RU" sz="3200" b="1" i="1" dirty="0" smtClean="0">
                <a:solidFill>
                  <a:schemeClr val="tx1"/>
                </a:solidFill>
              </a:rPr>
              <a:t>«Какие мифы о сексе, любовных отношениях и встречах ставили вас в рискованные сексуальные ситуации или приводили к нездоровым отношениям?» </a:t>
            </a:r>
            <a:endParaRPr lang="ru-RU"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71000"/>
          </a:schemeClr>
        </a:solidFill>
        <a:effectLst/>
      </p:bgPr>
    </p:bg>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499992" y="1268760"/>
            <a:ext cx="4320480" cy="5256584"/>
          </a:xfrm>
        </p:spPr>
        <p:txBody>
          <a:bodyPr>
            <a:normAutofit fontScale="92500"/>
          </a:bodyPr>
          <a:lstStyle/>
          <a:p>
            <a:pPr algn="r">
              <a:buNone/>
            </a:pPr>
            <a:r>
              <a:rPr lang="ru-RU" dirty="0" smtClean="0">
                <a:solidFill>
                  <a:schemeClr val="tx1"/>
                </a:solidFill>
              </a:rPr>
              <a:t>	</a:t>
            </a:r>
            <a:r>
              <a:rPr lang="ru-RU" sz="4000" b="1" dirty="0" smtClean="0">
                <a:solidFill>
                  <a:schemeClr val="tx1"/>
                </a:solidFill>
              </a:rPr>
              <a:t>Здоровый брак - это союз двух уже состоявшихся, полноценных людей, которые решили вложить свои ценности друг в друга</a:t>
            </a:r>
            <a:r>
              <a:rPr lang="ru-RU" sz="3600" b="1" dirty="0" smtClean="0">
                <a:solidFill>
                  <a:schemeClr val="tx1"/>
                </a:solidFill>
              </a:rPr>
              <a:t>.</a:t>
            </a:r>
            <a:endParaRPr lang="ru-RU" sz="3600" b="1" dirty="0"/>
          </a:p>
        </p:txBody>
      </p:sp>
      <p:pic>
        <p:nvPicPr>
          <p:cNvPr id="12291" name="Picture 3" descr="F:\Мои документы\Мои рисунки\люди\женшины\d63217c6f1043ca2ce93149c6f423f60.jpg"/>
          <p:cNvPicPr>
            <a:picLocks noGrp="1" noChangeArrowheads="1"/>
          </p:cNvPicPr>
          <p:nvPr>
            <p:ph sz="half" idx="1"/>
          </p:nvPr>
        </p:nvPicPr>
        <p:blipFill>
          <a:blip r:embed="rId3" cstate="print"/>
          <a:srcRect r="44471"/>
          <a:stretch>
            <a:fillRect/>
          </a:stretch>
        </p:blipFill>
        <p:spPr bwMode="auto">
          <a:xfrm>
            <a:off x="0" y="0"/>
            <a:ext cx="4716016"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628800"/>
            <a:ext cx="7772400" cy="1470025"/>
          </a:xfrm>
        </p:spPr>
        <p:txBody>
          <a:bodyPr>
            <a:noAutofit/>
          </a:bodyPr>
          <a:lstStyle/>
          <a:p>
            <a:r>
              <a:rPr lang="ru-RU" sz="9600" b="1" i="1" dirty="0" smtClean="0">
                <a:ln>
                  <a:solidFill>
                    <a:schemeClr val="tx1"/>
                  </a:solidFill>
                </a:ln>
                <a:latin typeface="Cambria" pitchFamily="18" charset="0"/>
              </a:rPr>
              <a:t>Миф 4</a:t>
            </a:r>
            <a:endParaRPr lang="ru-RU" sz="9600" dirty="0">
              <a:ln>
                <a:solidFill>
                  <a:schemeClr val="tx1"/>
                </a:solidFill>
              </a:ln>
              <a:latin typeface="Cambria" pitchFamily="18" charset="0"/>
            </a:endParaRPr>
          </a:p>
        </p:txBody>
      </p:sp>
      <p:sp>
        <p:nvSpPr>
          <p:cNvPr id="8" name="Подзаголовок 7"/>
          <p:cNvSpPr>
            <a:spLocks noGrp="1"/>
          </p:cNvSpPr>
          <p:nvPr>
            <p:ph type="subTitle" idx="1"/>
          </p:nvPr>
        </p:nvSpPr>
        <p:spPr>
          <a:xfrm>
            <a:off x="1259632" y="3212976"/>
            <a:ext cx="7056784" cy="2207096"/>
          </a:xfrm>
        </p:spPr>
        <p:txBody>
          <a:bodyPr>
            <a:normAutofit/>
          </a:bodyPr>
          <a:lstStyle/>
          <a:p>
            <a:r>
              <a:rPr lang="ru-RU" sz="4000" b="1" i="1" dirty="0" smtClean="0">
                <a:ln>
                  <a:solidFill>
                    <a:schemeClr val="tx1"/>
                  </a:solidFill>
                </a:ln>
              </a:rPr>
              <a:t>Парни, в принципе, ожидают от добрачных отношений того же, что и девушки.</a:t>
            </a:r>
            <a:endParaRPr lang="ru-RU" sz="4000" dirty="0" smtClean="0">
              <a:ln>
                <a:solidFill>
                  <a:schemeClr val="tx1"/>
                </a:solidFill>
              </a:ln>
            </a:endParaRPr>
          </a:p>
          <a:p>
            <a:endParaRPr lang="ru-RU" sz="4000" b="1" dirty="0" smtClean="0">
              <a:ln>
                <a:solidFill>
                  <a:schemeClr val="tx1"/>
                </a:solidFill>
              </a:ln>
            </a:endParaRP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457200" y="332656"/>
            <a:ext cx="4040188" cy="1842219"/>
          </a:xfrm>
        </p:spPr>
        <p:txBody>
          <a:bodyPr>
            <a:noAutofit/>
          </a:bodyPr>
          <a:lstStyle/>
          <a:p>
            <a:r>
              <a:rPr lang="ru-RU" sz="3200" dirty="0" smtClean="0">
                <a:solidFill>
                  <a:schemeClr val="tx1"/>
                </a:solidFill>
              </a:rPr>
              <a:t>Парень соглашается на</a:t>
            </a:r>
            <a:r>
              <a:rPr lang="ru-RU" sz="3200" i="1" dirty="0" smtClean="0">
                <a:solidFill>
                  <a:schemeClr val="tx1"/>
                </a:solidFill>
              </a:rPr>
              <a:t> </a:t>
            </a:r>
            <a:r>
              <a:rPr lang="ru-RU" sz="3200" i="1" dirty="0" smtClean="0">
                <a:solidFill>
                  <a:srgbClr val="C00000"/>
                </a:solidFill>
              </a:rPr>
              <a:t>любовь</a:t>
            </a:r>
            <a:r>
              <a:rPr lang="ru-RU" sz="3200" i="1" dirty="0" smtClean="0">
                <a:solidFill>
                  <a:schemeClr val="tx1"/>
                </a:solidFill>
              </a:rPr>
              <a:t>,</a:t>
            </a:r>
            <a:r>
              <a:rPr lang="ru-RU" sz="3200" dirty="0" smtClean="0">
                <a:solidFill>
                  <a:schemeClr val="tx1"/>
                </a:solidFill>
              </a:rPr>
              <a:t> чтобы получить</a:t>
            </a:r>
            <a:r>
              <a:rPr lang="ru-RU" sz="3200" i="1" dirty="0" smtClean="0">
                <a:solidFill>
                  <a:schemeClr val="tx1"/>
                </a:solidFill>
              </a:rPr>
              <a:t> </a:t>
            </a:r>
            <a:r>
              <a:rPr lang="ru-RU" sz="3200" i="1" dirty="0" smtClean="0">
                <a:solidFill>
                  <a:srgbClr val="C00000"/>
                </a:solidFill>
              </a:rPr>
              <a:t>секс</a:t>
            </a:r>
            <a:r>
              <a:rPr lang="ru-RU" sz="3200" i="1" dirty="0" smtClean="0">
                <a:solidFill>
                  <a:schemeClr val="tx1"/>
                </a:solidFill>
              </a:rPr>
              <a:t>;</a:t>
            </a:r>
            <a:endParaRPr lang="ru-RU" sz="3200" dirty="0"/>
          </a:p>
        </p:txBody>
      </p:sp>
      <p:sp>
        <p:nvSpPr>
          <p:cNvPr id="7" name="Текст 6"/>
          <p:cNvSpPr>
            <a:spLocks noGrp="1"/>
          </p:cNvSpPr>
          <p:nvPr>
            <p:ph type="body" sz="quarter" idx="3"/>
          </p:nvPr>
        </p:nvSpPr>
        <p:spPr>
          <a:xfrm>
            <a:off x="4499993" y="332656"/>
            <a:ext cx="4392488" cy="1842219"/>
          </a:xfrm>
        </p:spPr>
        <p:txBody>
          <a:bodyPr>
            <a:noAutofit/>
          </a:bodyPr>
          <a:lstStyle/>
          <a:p>
            <a:r>
              <a:rPr lang="ru-RU" sz="3200" dirty="0" smtClean="0">
                <a:solidFill>
                  <a:schemeClr val="tx1"/>
                </a:solidFill>
              </a:rPr>
              <a:t>Девушка  соглашается на</a:t>
            </a:r>
            <a:r>
              <a:rPr lang="ru-RU" sz="3200" b="0" i="1" dirty="0" smtClean="0">
                <a:solidFill>
                  <a:schemeClr val="tx1"/>
                </a:solidFill>
              </a:rPr>
              <a:t> </a:t>
            </a:r>
            <a:r>
              <a:rPr lang="ru-RU" sz="3200" i="1" dirty="0" smtClean="0">
                <a:solidFill>
                  <a:srgbClr val="C00000"/>
                </a:solidFill>
              </a:rPr>
              <a:t>секс</a:t>
            </a:r>
            <a:r>
              <a:rPr lang="ru-RU" sz="3200" b="0" i="1" dirty="0" smtClean="0">
                <a:solidFill>
                  <a:schemeClr val="tx1"/>
                </a:solidFill>
              </a:rPr>
              <a:t>, </a:t>
            </a:r>
            <a:r>
              <a:rPr lang="ru-RU" sz="3200" dirty="0" smtClean="0">
                <a:solidFill>
                  <a:schemeClr val="tx1"/>
                </a:solidFill>
              </a:rPr>
              <a:t>чтобы получить</a:t>
            </a:r>
            <a:r>
              <a:rPr lang="ru-RU" sz="3200" b="0" i="1" dirty="0" smtClean="0">
                <a:solidFill>
                  <a:schemeClr val="tx1"/>
                </a:solidFill>
              </a:rPr>
              <a:t> </a:t>
            </a:r>
            <a:r>
              <a:rPr lang="ru-RU" sz="3200" i="1" dirty="0" smtClean="0">
                <a:solidFill>
                  <a:srgbClr val="C00000"/>
                </a:solidFill>
              </a:rPr>
              <a:t>любовь</a:t>
            </a:r>
            <a:endParaRPr lang="ru-RU" sz="3200" dirty="0">
              <a:solidFill>
                <a:srgbClr val="C00000"/>
              </a:solidFill>
            </a:endParaRPr>
          </a:p>
        </p:txBody>
      </p:sp>
      <p:pic>
        <p:nvPicPr>
          <p:cNvPr id="13314" name="Picture 2" descr="F:\Мои документы\Мои рисунки\люди\женшины\ПРОЗРАЧНЫЕ\5f12c375732f.png"/>
          <p:cNvPicPr>
            <a:picLocks noGrp="1" noChangeAspect="1" noChangeArrowheads="1"/>
          </p:cNvPicPr>
          <p:nvPr>
            <p:ph sz="quarter" idx="4"/>
          </p:nvPr>
        </p:nvPicPr>
        <p:blipFill>
          <a:blip r:embed="rId3" cstate="print"/>
          <a:srcRect l="33455" r="31616"/>
          <a:stretch>
            <a:fillRect/>
          </a:stretch>
        </p:blipFill>
        <p:spPr bwMode="auto">
          <a:xfrm>
            <a:off x="6444208" y="2116454"/>
            <a:ext cx="1728192" cy="4741546"/>
          </a:xfrm>
          <a:prstGeom prst="rect">
            <a:avLst/>
          </a:prstGeom>
          <a:noFill/>
        </p:spPr>
      </p:pic>
      <p:pic>
        <p:nvPicPr>
          <p:cNvPr id="13315" name="Picture 3" descr="D:\Мои документы\Мои рисунки\124\de9bdf59cfa3.png"/>
          <p:cNvPicPr>
            <a:picLocks noGrp="1" noChangeAspect="1" noChangeArrowheads="1"/>
          </p:cNvPicPr>
          <p:nvPr>
            <p:ph sz="half" idx="2"/>
          </p:nvPr>
        </p:nvPicPr>
        <p:blipFill>
          <a:blip r:embed="rId4" cstate="print"/>
          <a:srcRect/>
          <a:stretch>
            <a:fillRect/>
          </a:stretch>
        </p:blipFill>
        <p:spPr bwMode="auto">
          <a:xfrm>
            <a:off x="1043608" y="2132856"/>
            <a:ext cx="1848022" cy="4373545"/>
          </a:xfrm>
          <a:prstGeom prst="rect">
            <a:avLst/>
          </a:prstGeom>
          <a:noFill/>
        </p:spPr>
      </p:pic>
      <p:sp>
        <p:nvSpPr>
          <p:cNvPr id="13" name="TextBox 12"/>
          <p:cNvSpPr txBox="1"/>
          <p:nvPr/>
        </p:nvSpPr>
        <p:spPr>
          <a:xfrm>
            <a:off x="3059832" y="2780928"/>
            <a:ext cx="2880320" cy="2677656"/>
          </a:xfrm>
          <a:prstGeom prst="rect">
            <a:avLst/>
          </a:prstGeom>
          <a:noFill/>
        </p:spPr>
        <p:txBody>
          <a:bodyPr wrap="square" rtlCol="0">
            <a:spAutoFit/>
          </a:bodyPr>
          <a:lstStyle/>
          <a:p>
            <a:pPr algn="ctr"/>
            <a:r>
              <a:rPr lang="ru-RU" sz="2800" b="1" dirty="0" smtClean="0">
                <a:ln>
                  <a:solidFill>
                    <a:schemeClr val="tx1"/>
                  </a:solidFill>
                </a:ln>
                <a:solidFill>
                  <a:srgbClr val="00B050"/>
                </a:solidFill>
                <a:latin typeface="Arial Black" pitchFamily="34" charset="0"/>
              </a:rPr>
              <a:t>Замечаете, какая опасная может сложиться комбинация?</a:t>
            </a:r>
            <a:endParaRPr lang="ru-RU" sz="2800" b="1" dirty="0">
              <a:ln>
                <a:solidFill>
                  <a:schemeClr val="tx1"/>
                </a:solidFill>
              </a:ln>
              <a:solidFill>
                <a:srgbClr val="00B050"/>
              </a:solidFill>
              <a:latin typeface="Arial Black"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None/>
            </a:pPr>
            <a:r>
              <a:rPr lang="ru-RU" dirty="0" smtClean="0"/>
              <a:t>	«</a:t>
            </a:r>
            <a:r>
              <a:rPr lang="ru-RU" b="1" dirty="0" smtClean="0"/>
              <a:t>Видишь ли, во-первых, все</a:t>
            </a:r>
            <a:r>
              <a:rPr lang="ru-RU" dirty="0" smtClean="0"/>
              <a:t> </a:t>
            </a:r>
            <a:r>
              <a:rPr lang="ru-RU" b="1" dirty="0" smtClean="0"/>
              <a:t>парни — это </a:t>
            </a:r>
            <a:r>
              <a:rPr lang="ru-RU" b="1" i="1" dirty="0" smtClean="0"/>
              <a:t>существа мужского пола, </a:t>
            </a:r>
            <a:r>
              <a:rPr lang="ru-RU" b="1" dirty="0" smtClean="0"/>
              <a:t>и только во-вторых, — </a:t>
            </a:r>
            <a:r>
              <a:rPr lang="ru-RU" b="1" i="1" dirty="0" smtClean="0"/>
              <a:t>христиане. </a:t>
            </a:r>
            <a:r>
              <a:rPr lang="ru-RU" b="1" dirty="0" smtClean="0"/>
              <a:t>Как христиане, мы позволяем Богу изменять наш характер, но наше мужское естество часто берет верх. И нашей первой мыслью является мысль о сексе». </a:t>
            </a:r>
          </a:p>
          <a:p>
            <a:pPr algn="ctr">
              <a:buNone/>
            </a:pPr>
            <a:r>
              <a:rPr lang="ru-RU" b="1" dirty="0" smtClean="0"/>
              <a:t>(</a:t>
            </a:r>
            <a:r>
              <a:rPr lang="ru-RU" b="1" dirty="0" err="1" smtClean="0"/>
              <a:t>Джастин</a:t>
            </a:r>
            <a:r>
              <a:rPr lang="ru-RU" b="1" dirty="0" smtClean="0"/>
              <a:t> </a:t>
            </a:r>
            <a:r>
              <a:rPr lang="ru-RU" b="1" dirty="0" err="1" smtClean="0"/>
              <a:t>Лукаду</a:t>
            </a:r>
            <a:r>
              <a:rPr lang="ru-RU" b="1" dirty="0" smtClean="0"/>
              <a:t>)</a:t>
            </a:r>
            <a:endParaRPr lang="ru-RU" dirty="0" smtClean="0"/>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2204865"/>
            <a:ext cx="4172272" cy="3456384"/>
          </a:xfrm>
        </p:spPr>
        <p:txBody>
          <a:bodyPr/>
          <a:lstStyle/>
          <a:p>
            <a:pPr algn="r">
              <a:buNone/>
            </a:pPr>
            <a:r>
              <a:rPr lang="ru-RU" dirty="0" smtClean="0">
                <a:solidFill>
                  <a:schemeClr val="tx1"/>
                </a:solidFill>
              </a:rPr>
              <a:t>	</a:t>
            </a:r>
            <a:r>
              <a:rPr lang="ru-RU" sz="4000" b="1" dirty="0" smtClean="0">
                <a:solidFill>
                  <a:schemeClr val="tx1"/>
                </a:solidFill>
              </a:rPr>
              <a:t>Женщины созданы для эмоциональной и душевной близости.</a:t>
            </a:r>
            <a:endParaRPr lang="ru-RU" sz="4000" b="1" dirty="0"/>
          </a:p>
        </p:txBody>
      </p:sp>
      <p:pic>
        <p:nvPicPr>
          <p:cNvPr id="5" name="Picture 2" descr="F:\Мои документы\Мои рисунки\люди\женшины\fc62c8598a1b78a300b45edc3f988bac.jpg"/>
          <p:cNvPicPr>
            <a:picLocks noGrp="1" noChangeAspect="1" noChangeArrowheads="1"/>
          </p:cNvPicPr>
          <p:nvPr>
            <p:ph sz="half" idx="1"/>
          </p:nvPr>
        </p:nvPicPr>
        <p:blipFill>
          <a:blip r:embed="rId3" cstate="print"/>
          <a:srcRect l="25218"/>
          <a:stretch>
            <a:fillRect/>
          </a:stretch>
        </p:blipFill>
        <p:spPr bwMode="auto">
          <a:xfrm flipH="1">
            <a:off x="457200" y="1472701"/>
            <a:ext cx="4402832" cy="441566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628800"/>
            <a:ext cx="7772400" cy="1470025"/>
          </a:xfrm>
        </p:spPr>
        <p:txBody>
          <a:bodyPr>
            <a:noAutofit/>
          </a:bodyPr>
          <a:lstStyle/>
          <a:p>
            <a:r>
              <a:rPr lang="ru-RU" sz="9600" b="1" i="1" dirty="0" smtClean="0">
                <a:ln>
                  <a:solidFill>
                    <a:schemeClr val="tx1"/>
                  </a:solidFill>
                </a:ln>
                <a:latin typeface="Cambria" pitchFamily="18" charset="0"/>
              </a:rPr>
              <a:t>Миф 5</a:t>
            </a:r>
            <a:endParaRPr lang="ru-RU" sz="9600" dirty="0">
              <a:ln>
                <a:solidFill>
                  <a:schemeClr val="tx1"/>
                </a:solidFill>
              </a:ln>
              <a:latin typeface="Cambria" pitchFamily="18" charset="0"/>
            </a:endParaRPr>
          </a:p>
        </p:txBody>
      </p:sp>
      <p:sp>
        <p:nvSpPr>
          <p:cNvPr id="8" name="Подзаголовок 7"/>
          <p:cNvSpPr>
            <a:spLocks noGrp="1"/>
          </p:cNvSpPr>
          <p:nvPr>
            <p:ph type="subTitle" idx="1"/>
          </p:nvPr>
        </p:nvSpPr>
        <p:spPr>
          <a:xfrm>
            <a:off x="1259632" y="3212976"/>
            <a:ext cx="7056784" cy="2207096"/>
          </a:xfrm>
        </p:spPr>
        <p:txBody>
          <a:bodyPr>
            <a:normAutofit/>
          </a:bodyPr>
          <a:lstStyle/>
          <a:p>
            <a:r>
              <a:rPr lang="ru-RU" sz="4000" b="1" i="1" dirty="0" smtClean="0">
                <a:ln>
                  <a:solidFill>
                    <a:schemeClr val="tx1"/>
                  </a:solidFill>
                </a:ln>
              </a:rPr>
              <a:t>Моя любовь спасет его. Я сумею его изменить.</a:t>
            </a:r>
            <a:endParaRPr lang="ru-RU" sz="4000" dirty="0" smtClean="0">
              <a:ln>
                <a:solidFill>
                  <a:schemeClr val="tx1"/>
                </a:solidFill>
              </a:ln>
            </a:endParaRPr>
          </a:p>
          <a:p>
            <a:endParaRPr lang="ru-RU" sz="4000" b="1" dirty="0" smtClean="0">
              <a:ln>
                <a:solidFill>
                  <a:schemeClr val="tx1"/>
                </a:solidFill>
              </a:ln>
            </a:endParaRP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Мои документы\Мои рисунки\люди\вдвоем\0_308f_a7e9c425_XL.jpeg"/>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2578298"/>
          </a:xfrm>
        </p:spPr>
        <p:txBody>
          <a:bodyPr>
            <a:normAutofit fontScale="90000"/>
          </a:bodyPr>
          <a:lstStyle/>
          <a:p>
            <a:r>
              <a:rPr lang="ru-RU" b="1" dirty="0" smtClean="0">
                <a:ln>
                  <a:solidFill>
                    <a:schemeClr val="tx1"/>
                  </a:solidFill>
                </a:ln>
                <a:solidFill>
                  <a:schemeClr val="accent2">
                    <a:lumMod val="60000"/>
                    <a:lumOff val="40000"/>
                  </a:schemeClr>
                </a:solidFill>
                <a:effectLst>
                  <a:outerShdw blurRad="38100" dist="38100" dir="2700000" algn="tl">
                    <a:srgbClr val="000000">
                      <a:alpha val="43137"/>
                    </a:srgbClr>
                  </a:outerShdw>
                </a:effectLst>
                <a:latin typeface="Arial Black" pitchFamily="34" charset="0"/>
              </a:rPr>
              <a:t>Вы не в состоянии никого изменить или спасти. </a:t>
            </a:r>
            <a:br>
              <a:rPr lang="ru-RU" b="1" dirty="0" smtClean="0">
                <a:ln>
                  <a:solidFill>
                    <a:schemeClr val="tx1"/>
                  </a:solidFill>
                </a:ln>
                <a:solidFill>
                  <a:schemeClr val="accent2">
                    <a:lumMod val="60000"/>
                    <a:lumOff val="40000"/>
                  </a:schemeClr>
                </a:solidFill>
                <a:effectLst>
                  <a:outerShdw blurRad="38100" dist="38100" dir="2700000" algn="tl">
                    <a:srgbClr val="000000">
                      <a:alpha val="43137"/>
                    </a:srgbClr>
                  </a:outerShdw>
                </a:effectLst>
                <a:latin typeface="Arial Black" pitchFamily="34" charset="0"/>
              </a:rPr>
            </a:br>
            <a:r>
              <a:rPr lang="ru-RU" b="1" dirty="0" smtClean="0">
                <a:ln>
                  <a:solidFill>
                    <a:schemeClr val="tx1"/>
                  </a:solidFill>
                </a:ln>
                <a:solidFill>
                  <a:schemeClr val="accent2">
                    <a:lumMod val="60000"/>
                    <a:lumOff val="40000"/>
                  </a:schemeClr>
                </a:solidFill>
                <a:effectLst>
                  <a:outerShdw blurRad="38100" dist="38100" dir="2700000" algn="tl">
                    <a:srgbClr val="000000">
                      <a:alpha val="43137"/>
                    </a:srgbClr>
                  </a:outerShdw>
                </a:effectLst>
                <a:latin typeface="Arial Black" pitchFamily="34" charset="0"/>
              </a:rPr>
              <a:t>Это может сделать только БОГ !</a:t>
            </a:r>
            <a:endParaRPr lang="ru-RU" b="1" dirty="0">
              <a:ln>
                <a:solidFill>
                  <a:schemeClr val="tx1"/>
                </a:solidFill>
              </a:ln>
              <a:solidFill>
                <a:schemeClr val="accent2">
                  <a:lumMod val="60000"/>
                  <a:lumOff val="40000"/>
                </a:schemeClr>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Black" pitchFamily="34" charset="0"/>
              </a:rPr>
              <a:t>«Комплекс мессии»</a:t>
            </a:r>
            <a:endParaRPr lang="ru-RU" dirty="0">
              <a:latin typeface="Arial Black" pitchFamily="34" charset="0"/>
            </a:endParaRPr>
          </a:p>
        </p:txBody>
      </p:sp>
      <p:sp>
        <p:nvSpPr>
          <p:cNvPr id="3" name="Содержимое 2"/>
          <p:cNvSpPr>
            <a:spLocks noGrp="1"/>
          </p:cNvSpPr>
          <p:nvPr>
            <p:ph idx="1"/>
          </p:nvPr>
        </p:nvSpPr>
        <p:spPr/>
        <p:txBody>
          <a:bodyPr/>
          <a:lstStyle/>
          <a:p>
            <a:pPr>
              <a:buNone/>
            </a:pPr>
            <a:r>
              <a:rPr lang="ru-RU" dirty="0" smtClean="0"/>
              <a:t>	</a:t>
            </a:r>
            <a:r>
              <a:rPr lang="ru-RU" b="1" dirty="0" smtClean="0"/>
              <a:t>«Комплекс мессии связан с тенденцией заботиться о людях... быть спасителем, который старается избавить ближних от их проблем и трудных жизненных обстоятельств. Кому из нас не хотелось, уподобившись мессии, увести человека из неблагополучной семьи, спасти от наркомании или алкоголизма, отучить от пагубного образа жизни...</a:t>
            </a:r>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Black" pitchFamily="34" charset="0"/>
              </a:rPr>
              <a:t>«Комплекс мессии»</a:t>
            </a:r>
            <a:endParaRPr lang="ru-RU" dirty="0">
              <a:latin typeface="Arial Black" pitchFamily="34" charset="0"/>
            </a:endParaRPr>
          </a:p>
        </p:txBody>
      </p:sp>
      <p:sp>
        <p:nvSpPr>
          <p:cNvPr id="3" name="Содержимое 2"/>
          <p:cNvSpPr>
            <a:spLocks noGrp="1"/>
          </p:cNvSpPr>
          <p:nvPr>
            <p:ph idx="1"/>
          </p:nvPr>
        </p:nvSpPr>
        <p:spPr>
          <a:xfrm>
            <a:off x="467544" y="1556792"/>
            <a:ext cx="8229600" cy="4896544"/>
          </a:xfrm>
        </p:spPr>
        <p:txBody>
          <a:bodyPr>
            <a:normAutofit/>
          </a:bodyPr>
          <a:lstStyle/>
          <a:p>
            <a:pPr>
              <a:buNone/>
            </a:pPr>
            <a:r>
              <a:rPr lang="ru-RU" dirty="0" smtClean="0"/>
              <a:t>	</a:t>
            </a:r>
            <a:r>
              <a:rPr lang="ru-RU" b="1" dirty="0" smtClean="0"/>
              <a:t> Но когда люди пытаются быть спасителями, в конце концов их почти всегда ждут обиды и разочарования. И все равно, временами нас так и тянет примерить на себя роль мессии. Один мой друг сказал: «Хорошо было бы, если бы я мог спасать людей от боли и избавлять их от трудностей... </a:t>
            </a: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Black" pitchFamily="34" charset="0"/>
              </a:rPr>
              <a:t>«Комплекс мессии»</a:t>
            </a:r>
            <a:endParaRPr lang="ru-RU" dirty="0">
              <a:latin typeface="Arial Black" pitchFamily="34" charset="0"/>
            </a:endParaRPr>
          </a:p>
        </p:txBody>
      </p:sp>
      <p:sp>
        <p:nvSpPr>
          <p:cNvPr id="3" name="Содержимое 2"/>
          <p:cNvSpPr>
            <a:spLocks noGrp="1"/>
          </p:cNvSpPr>
          <p:nvPr>
            <p:ph idx="1"/>
          </p:nvPr>
        </p:nvSpPr>
        <p:spPr>
          <a:xfrm>
            <a:off x="457200" y="1484784"/>
            <a:ext cx="8229600" cy="5373216"/>
          </a:xfrm>
        </p:spPr>
        <p:txBody>
          <a:bodyPr>
            <a:normAutofit/>
          </a:bodyPr>
          <a:lstStyle/>
          <a:p>
            <a:pPr>
              <a:buNone/>
            </a:pPr>
            <a:r>
              <a:rPr lang="ru-RU" dirty="0" smtClean="0"/>
              <a:t>	…</a:t>
            </a:r>
            <a:r>
              <a:rPr lang="ru-RU" b="1" dirty="0" smtClean="0"/>
              <a:t> но каждый раз, когда мне приходится браться за это дело, я вспоминаю, как я беспомощен, и думаю о том, что произошло с настоящим Мессией. Его распяли».</a:t>
            </a:r>
          </a:p>
          <a:p>
            <a:pPr algn="r">
              <a:buNone/>
            </a:pPr>
            <a:r>
              <a:rPr lang="ru-RU" b="1" i="1" dirty="0" err="1" smtClean="0"/>
              <a:t>Гэри</a:t>
            </a:r>
            <a:r>
              <a:rPr lang="ru-RU" b="1" i="1" dirty="0" smtClean="0"/>
              <a:t> Коллинз «Библейские основания христианского консультирования»</a:t>
            </a:r>
          </a:p>
          <a:p>
            <a:pPr>
              <a:buNone/>
            </a:pP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628800"/>
            <a:ext cx="7772400" cy="1470025"/>
          </a:xfrm>
        </p:spPr>
        <p:txBody>
          <a:bodyPr>
            <a:noAutofit/>
          </a:bodyPr>
          <a:lstStyle/>
          <a:p>
            <a:r>
              <a:rPr lang="ru-RU" sz="9600" b="1" i="1" dirty="0" smtClean="0">
                <a:ln>
                  <a:solidFill>
                    <a:schemeClr val="tx1"/>
                  </a:solidFill>
                </a:ln>
                <a:latin typeface="Cambria" pitchFamily="18" charset="0"/>
              </a:rPr>
              <a:t>Миф 1</a:t>
            </a:r>
            <a:endParaRPr lang="ru-RU" sz="9600" dirty="0">
              <a:ln>
                <a:solidFill>
                  <a:schemeClr val="tx1"/>
                </a:solidFill>
              </a:ln>
              <a:latin typeface="Cambria" pitchFamily="18" charset="0"/>
            </a:endParaRPr>
          </a:p>
        </p:txBody>
      </p:sp>
      <p:sp>
        <p:nvSpPr>
          <p:cNvPr id="8" name="Подзаголовок 7"/>
          <p:cNvSpPr>
            <a:spLocks noGrp="1"/>
          </p:cNvSpPr>
          <p:nvPr>
            <p:ph type="subTitle" idx="1"/>
          </p:nvPr>
        </p:nvSpPr>
        <p:spPr>
          <a:xfrm>
            <a:off x="1259632" y="3212976"/>
            <a:ext cx="7056784" cy="2207096"/>
          </a:xfrm>
        </p:spPr>
        <p:txBody>
          <a:bodyPr>
            <a:normAutofit fontScale="92500" lnSpcReduction="10000"/>
          </a:bodyPr>
          <a:lstStyle/>
          <a:p>
            <a:r>
              <a:rPr lang="ru-RU" sz="3900" b="1" i="1" dirty="0" smtClean="0">
                <a:ln>
                  <a:solidFill>
                    <a:schemeClr val="tx1"/>
                  </a:solidFill>
                </a:ln>
                <a:solidFill>
                  <a:srgbClr val="B95E03"/>
                </a:solidFill>
              </a:rPr>
              <a:t>То, как я одеваюсь — это моя забота. Богу или молодым людям не должно быть до этого никакого дела.</a:t>
            </a:r>
            <a:endParaRPr lang="ru-RU" sz="3900" b="1" dirty="0" smtClean="0">
              <a:ln>
                <a:solidFill>
                  <a:schemeClr val="tx1"/>
                </a:solidFill>
              </a:ln>
              <a:solidFill>
                <a:srgbClr val="B95E03"/>
              </a:solidFill>
            </a:endParaRP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3" name="Picture 3" descr="F:\Мои документы\Мои рисунки\Religion\молитва\993583.jpg"/>
          <p:cNvPicPr>
            <a:picLocks noGrp="1" noChangeAspect="1" noChangeArrowheads="1"/>
          </p:cNvPicPr>
          <p:nvPr>
            <p:ph sz="quarter" idx="4"/>
          </p:nvPr>
        </p:nvPicPr>
        <p:blipFill>
          <a:blip r:embed="rId3" cstate="print"/>
          <a:srcRect/>
          <a:stretch>
            <a:fillRect/>
          </a:stretch>
        </p:blipFill>
        <p:spPr bwMode="auto">
          <a:xfrm>
            <a:off x="2267744" y="0"/>
            <a:ext cx="6876256" cy="6895987"/>
          </a:xfrm>
          <a:prstGeom prst="rect">
            <a:avLst/>
          </a:prstGeom>
          <a:noFill/>
        </p:spPr>
      </p:pic>
      <p:sp>
        <p:nvSpPr>
          <p:cNvPr id="6" name="Текст 5"/>
          <p:cNvSpPr>
            <a:spLocks noGrp="1"/>
          </p:cNvSpPr>
          <p:nvPr>
            <p:ph type="body" idx="1"/>
          </p:nvPr>
        </p:nvSpPr>
        <p:spPr>
          <a:xfrm>
            <a:off x="827584" y="692696"/>
            <a:ext cx="4040188" cy="639762"/>
          </a:xfrm>
        </p:spPr>
        <p:txBody>
          <a:bodyPr>
            <a:noAutofit/>
          </a:bodyPr>
          <a:lstStyle/>
          <a:p>
            <a:r>
              <a:rPr lang="ru-RU" sz="3600" dirty="0" smtClean="0">
                <a:solidFill>
                  <a:srgbClr val="C00000"/>
                </a:solidFill>
              </a:rPr>
              <a:t>ПОМНИТЕ:</a:t>
            </a:r>
            <a:endParaRPr lang="ru-RU" sz="3600" dirty="0">
              <a:solidFill>
                <a:srgbClr val="C00000"/>
              </a:solidFill>
            </a:endParaRPr>
          </a:p>
        </p:txBody>
      </p:sp>
      <p:sp>
        <p:nvSpPr>
          <p:cNvPr id="7" name="Содержимое 6"/>
          <p:cNvSpPr>
            <a:spLocks noGrp="1"/>
          </p:cNvSpPr>
          <p:nvPr>
            <p:ph sz="half" idx="2"/>
          </p:nvPr>
        </p:nvSpPr>
        <p:spPr>
          <a:xfrm>
            <a:off x="323528" y="1673425"/>
            <a:ext cx="4896544" cy="5184575"/>
          </a:xfrm>
        </p:spPr>
        <p:txBody>
          <a:bodyPr>
            <a:normAutofit/>
          </a:bodyPr>
          <a:lstStyle/>
          <a:p>
            <a:pPr>
              <a:buNone/>
            </a:pPr>
            <a:r>
              <a:rPr lang="ru-RU" dirty="0" smtClean="0">
                <a:solidFill>
                  <a:schemeClr val="tx1"/>
                </a:solidFill>
              </a:rPr>
              <a:t>	</a:t>
            </a:r>
            <a:r>
              <a:rPr lang="ru-RU" sz="3000" b="1" dirty="0" smtClean="0">
                <a:solidFill>
                  <a:schemeClr val="bg1"/>
                </a:solidFill>
              </a:rPr>
              <a:t>Тот, с кем вы встречаетесь, может стать вашим мужем. Всегда старайтесь убедиться, что характер молодого человека, с которым вы завязываете отношения, не нуждается в капитальном ремонте</a:t>
            </a:r>
            <a:r>
              <a:rPr lang="ru-RU" sz="3000" b="1" dirty="0" smtClean="0">
                <a:solidFill>
                  <a:schemeClr val="tx1"/>
                </a:solidFill>
              </a:rPr>
              <a:t>.</a:t>
            </a:r>
            <a:endParaRPr lang="ru-RU" sz="2800" b="1" dirty="0" smtClean="0">
              <a:solidFill>
                <a:schemeClr val="tx1"/>
              </a:solidFill>
            </a:endParaRPr>
          </a:p>
          <a:p>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628800"/>
            <a:ext cx="7772400" cy="1470025"/>
          </a:xfrm>
        </p:spPr>
        <p:txBody>
          <a:bodyPr>
            <a:noAutofit/>
          </a:bodyPr>
          <a:lstStyle/>
          <a:p>
            <a:r>
              <a:rPr lang="ru-RU" sz="9600" b="1" i="1" dirty="0" smtClean="0">
                <a:ln>
                  <a:solidFill>
                    <a:schemeClr val="tx1"/>
                  </a:solidFill>
                </a:ln>
                <a:latin typeface="Cambria" pitchFamily="18" charset="0"/>
              </a:rPr>
              <a:t>Миф 6</a:t>
            </a:r>
            <a:endParaRPr lang="ru-RU" sz="9600" dirty="0">
              <a:ln>
                <a:solidFill>
                  <a:schemeClr val="tx1"/>
                </a:solidFill>
              </a:ln>
              <a:latin typeface="Cambria" pitchFamily="18" charset="0"/>
            </a:endParaRPr>
          </a:p>
        </p:txBody>
      </p:sp>
      <p:sp>
        <p:nvSpPr>
          <p:cNvPr id="8" name="Подзаголовок 7"/>
          <p:cNvSpPr>
            <a:spLocks noGrp="1"/>
          </p:cNvSpPr>
          <p:nvPr>
            <p:ph type="subTitle" idx="1"/>
          </p:nvPr>
        </p:nvSpPr>
        <p:spPr>
          <a:xfrm>
            <a:off x="827584" y="3212976"/>
            <a:ext cx="7488832" cy="2808312"/>
          </a:xfrm>
        </p:spPr>
        <p:txBody>
          <a:bodyPr>
            <a:normAutofit fontScale="92500" lnSpcReduction="10000"/>
          </a:bodyPr>
          <a:lstStyle/>
          <a:p>
            <a:r>
              <a:rPr lang="ru-RU" sz="4000" b="1" i="1" dirty="0" smtClean="0">
                <a:ln>
                  <a:solidFill>
                    <a:schemeClr val="tx1"/>
                  </a:solidFill>
                </a:ln>
              </a:rPr>
              <a:t>Мне ужасно хочется попробовать, что такое секс. Наверное, я и так уже очень провинилась перед Богом — так что толку сопротивляться?</a:t>
            </a:r>
            <a:endParaRPr lang="ru-RU" sz="4000" dirty="0" smtClean="0">
              <a:ln>
                <a:solidFill>
                  <a:schemeClr val="tx1"/>
                </a:solidFill>
              </a:ln>
            </a:endParaRPr>
          </a:p>
          <a:p>
            <a:endParaRPr lang="ru-RU" sz="4000" b="1" dirty="0" smtClean="0">
              <a:ln>
                <a:solidFill>
                  <a:schemeClr val="tx1"/>
                </a:solidFill>
              </a:ln>
            </a:endParaRPr>
          </a:p>
          <a:p>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b="1" dirty="0" smtClean="0"/>
              <a:t>Сатана посылает мысли:</a:t>
            </a:r>
            <a:endParaRPr lang="ru-RU" b="1" dirty="0"/>
          </a:p>
        </p:txBody>
      </p:sp>
      <p:sp>
        <p:nvSpPr>
          <p:cNvPr id="9" name="Содержимое 8"/>
          <p:cNvSpPr>
            <a:spLocks noGrp="1"/>
          </p:cNvSpPr>
          <p:nvPr>
            <p:ph idx="1"/>
          </p:nvPr>
        </p:nvSpPr>
        <p:spPr/>
        <p:txBody>
          <a:bodyPr/>
          <a:lstStyle/>
          <a:p>
            <a:pPr lvl="0"/>
            <a:r>
              <a:rPr lang="ru-RU" dirty="0" smtClean="0">
                <a:solidFill>
                  <a:schemeClr val="tx1"/>
                </a:solidFill>
              </a:rPr>
              <a:t>Ты же не будешь отрицать, что очень хочешь его! Вот и не отказывай себе в этом удовольствии!</a:t>
            </a:r>
          </a:p>
          <a:p>
            <a:pPr lvl="0"/>
            <a:r>
              <a:rPr lang="ru-RU" dirty="0" smtClean="0">
                <a:solidFill>
                  <a:schemeClr val="tx1"/>
                </a:solidFill>
              </a:rPr>
              <a:t>Ты и так уже зашла чересчур далеко. Лишний шаг ничего не решает</a:t>
            </a:r>
          </a:p>
          <a:p>
            <a:pPr lvl="0"/>
            <a:r>
              <a:rPr lang="ru-RU" dirty="0" smtClean="0">
                <a:solidFill>
                  <a:schemeClr val="tx1"/>
                </a:solidFill>
              </a:rPr>
              <a:t>Он уже знает, что ты собой представляешь. Нечего притворяться благонравной девочкой!</a:t>
            </a:r>
          </a:p>
          <a:p>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052736"/>
            <a:ext cx="8229600" cy="5386610"/>
          </a:xfrm>
        </p:spPr>
        <p:txBody>
          <a:bodyPr>
            <a:normAutofit fontScale="90000"/>
          </a:bodyPr>
          <a:lstStyle/>
          <a:p>
            <a:r>
              <a:rPr lang="ru-RU" b="1" i="1" dirty="0" smtClean="0">
                <a:solidFill>
                  <a:schemeClr val="tx1"/>
                </a:solidFill>
              </a:rPr>
              <a:t>С помощью таких мыслей сатана заставляет вас ощущать себя виноватой, </a:t>
            </a:r>
            <a:r>
              <a:rPr lang="ru-RU" b="1" i="1" dirty="0" smtClean="0">
                <a:solidFill>
                  <a:srgbClr val="C00000"/>
                </a:solidFill>
              </a:rPr>
              <a:t>но это ложное чувство</a:t>
            </a:r>
            <a:r>
              <a:rPr lang="ru-RU" b="1" i="1" dirty="0" smtClean="0">
                <a:solidFill>
                  <a:schemeClr val="tx1"/>
                </a:solidFill>
              </a:rPr>
              <a:t>, потому что подумать еще не значит согрешить. </a:t>
            </a:r>
            <a:r>
              <a:rPr lang="ru-RU" b="1" i="1" dirty="0" smtClean="0">
                <a:solidFill>
                  <a:srgbClr val="C00000"/>
                </a:solidFill>
              </a:rPr>
              <a:t>Вы испытали искушение, но в грех еще не впали</a:t>
            </a:r>
            <a:r>
              <a:rPr lang="ru-RU" b="1" i="1" dirty="0" smtClean="0">
                <a:solidFill>
                  <a:schemeClr val="tx1"/>
                </a:solidFill>
              </a:rPr>
              <a:t>.</a:t>
            </a:r>
            <a:br>
              <a:rPr lang="ru-RU" b="1" i="1" dirty="0" smtClean="0">
                <a:solidFill>
                  <a:schemeClr val="tx1"/>
                </a:solidFill>
              </a:rPr>
            </a:br>
            <a:endParaRPr lang="ru-RU" b="1"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Autofit/>
          </a:bodyPr>
          <a:lstStyle/>
          <a:p>
            <a:r>
              <a:rPr lang="ru-RU" b="1" i="1" dirty="0" smtClean="0">
                <a:ln>
                  <a:solidFill>
                    <a:schemeClr val="tx1"/>
                  </a:solidFill>
                </a:ln>
                <a:solidFill>
                  <a:srgbClr val="C00000"/>
                </a:solidFill>
                <a:latin typeface="+mn-lt"/>
              </a:rPr>
              <a:t>Греху можно противостоять</a:t>
            </a:r>
            <a:endParaRPr lang="ru-RU" b="1" i="1" dirty="0">
              <a:ln>
                <a:solidFill>
                  <a:schemeClr val="tx1"/>
                </a:solidFill>
              </a:ln>
              <a:solidFill>
                <a:srgbClr val="C00000"/>
              </a:solidFill>
              <a:latin typeface="+mn-lt"/>
            </a:endParaRPr>
          </a:p>
        </p:txBody>
      </p:sp>
      <p:pic>
        <p:nvPicPr>
          <p:cNvPr id="16386" name="Picture 2" descr="F:\Мои документы\Мои рисунки\Religion\обои для рабочего стола\znanie_i_razum-7.jpg"/>
          <p:cNvPicPr>
            <a:picLocks noGrp="1" noChangeAspect="1" noChangeArrowheads="1"/>
          </p:cNvPicPr>
          <p:nvPr>
            <p:ph idx="1"/>
          </p:nvPr>
        </p:nvPicPr>
        <p:blipFill>
          <a:blip r:embed="rId3" cstate="print"/>
          <a:srcRect l="50000" t="1591" r="4656" b="8681"/>
          <a:stretch>
            <a:fillRect/>
          </a:stretch>
        </p:blipFill>
        <p:spPr bwMode="auto">
          <a:xfrm>
            <a:off x="4788024" y="1412776"/>
            <a:ext cx="3456384" cy="5129745"/>
          </a:xfrm>
          <a:prstGeom prst="rect">
            <a:avLst/>
          </a:prstGeom>
          <a:noFill/>
        </p:spPr>
      </p:pic>
      <p:sp>
        <p:nvSpPr>
          <p:cNvPr id="10" name="TextBox 9"/>
          <p:cNvSpPr txBox="1"/>
          <p:nvPr/>
        </p:nvSpPr>
        <p:spPr>
          <a:xfrm>
            <a:off x="683568" y="1988840"/>
            <a:ext cx="3816424" cy="4154984"/>
          </a:xfrm>
          <a:prstGeom prst="rect">
            <a:avLst/>
          </a:prstGeom>
          <a:noFill/>
        </p:spPr>
        <p:txBody>
          <a:bodyPr wrap="square" rtlCol="0">
            <a:spAutoFit/>
          </a:bodyPr>
          <a:lstStyle/>
          <a:p>
            <a:r>
              <a:rPr lang="ru-RU" sz="4400" b="1" i="1" dirty="0" smtClean="0">
                <a:ln>
                  <a:solidFill>
                    <a:schemeClr val="tx1"/>
                  </a:solidFill>
                </a:ln>
                <a:solidFill>
                  <a:srgbClr val="B95E03"/>
                </a:solidFill>
              </a:rPr>
              <a:t>«Все могу в укрепляющем меня Иисусе Христе»</a:t>
            </a:r>
          </a:p>
          <a:p>
            <a:endParaRPr lang="ru-RU" sz="4400" b="1" i="1" dirty="0" smtClean="0">
              <a:ln>
                <a:solidFill>
                  <a:schemeClr val="tx1"/>
                </a:solidFill>
              </a:ln>
              <a:solidFill>
                <a:srgbClr val="B95E03"/>
              </a:solidFill>
            </a:endParaRPr>
          </a:p>
          <a:p>
            <a:pPr algn="r"/>
            <a:r>
              <a:rPr lang="ru-RU" sz="4400" b="1" i="1" dirty="0" smtClean="0">
                <a:ln>
                  <a:solidFill>
                    <a:schemeClr val="tx1"/>
                  </a:solidFill>
                </a:ln>
                <a:solidFill>
                  <a:srgbClr val="B95E03"/>
                </a:solidFill>
              </a:rPr>
              <a:t>Фил.4:13</a:t>
            </a:r>
            <a:endParaRPr lang="ru-RU" sz="4400" b="1" i="1" dirty="0">
              <a:ln>
                <a:solidFill>
                  <a:schemeClr val="tx1"/>
                </a:solidFill>
              </a:ln>
              <a:solidFill>
                <a:srgbClr val="B95E03"/>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628800"/>
            <a:ext cx="7772400" cy="1470025"/>
          </a:xfrm>
        </p:spPr>
        <p:txBody>
          <a:bodyPr>
            <a:noAutofit/>
          </a:bodyPr>
          <a:lstStyle/>
          <a:p>
            <a:r>
              <a:rPr lang="ru-RU" sz="9600" b="1" i="1" dirty="0" smtClean="0">
                <a:ln>
                  <a:solidFill>
                    <a:schemeClr val="tx1"/>
                  </a:solidFill>
                </a:ln>
                <a:latin typeface="Cambria" pitchFamily="18" charset="0"/>
              </a:rPr>
              <a:t>Миф 7</a:t>
            </a:r>
            <a:endParaRPr lang="ru-RU" sz="9600" dirty="0">
              <a:ln>
                <a:solidFill>
                  <a:schemeClr val="tx1"/>
                </a:solidFill>
              </a:ln>
              <a:latin typeface="Cambria" pitchFamily="18" charset="0"/>
            </a:endParaRPr>
          </a:p>
        </p:txBody>
      </p:sp>
      <p:sp>
        <p:nvSpPr>
          <p:cNvPr id="8" name="Подзаголовок 7"/>
          <p:cNvSpPr>
            <a:spLocks noGrp="1"/>
          </p:cNvSpPr>
          <p:nvPr>
            <p:ph type="subTitle" idx="1"/>
          </p:nvPr>
        </p:nvSpPr>
        <p:spPr>
          <a:xfrm>
            <a:off x="827584" y="3212976"/>
            <a:ext cx="7488832" cy="2808312"/>
          </a:xfrm>
        </p:spPr>
        <p:txBody>
          <a:bodyPr>
            <a:normAutofit/>
          </a:bodyPr>
          <a:lstStyle/>
          <a:p>
            <a:r>
              <a:rPr lang="ru-RU" sz="4400" b="1" i="1" dirty="0" smtClean="0">
                <a:ln>
                  <a:solidFill>
                    <a:schemeClr val="tx1"/>
                  </a:solidFill>
                </a:ln>
              </a:rPr>
              <a:t>Никто не понимает как мне трудно.</a:t>
            </a:r>
            <a:endParaRPr lang="ru-RU" sz="4400" b="1" dirty="0" smtClean="0">
              <a:ln>
                <a:solidFill>
                  <a:schemeClr val="tx1"/>
                </a:solidFill>
              </a:ln>
            </a:endParaRPr>
          </a:p>
          <a:p>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8"/>
          <p:cNvSpPr>
            <a:spLocks noGrp="1"/>
          </p:cNvSpPr>
          <p:nvPr>
            <p:ph sz="half" idx="2"/>
          </p:nvPr>
        </p:nvSpPr>
        <p:spPr>
          <a:xfrm>
            <a:off x="4499992" y="1600200"/>
            <a:ext cx="4186808" cy="4525963"/>
          </a:xfrm>
        </p:spPr>
        <p:txBody>
          <a:bodyPr>
            <a:normAutofit/>
          </a:bodyPr>
          <a:lstStyle/>
          <a:p>
            <a:pPr algn="r">
              <a:buNone/>
            </a:pPr>
            <a:r>
              <a:rPr lang="ru-RU" dirty="0" smtClean="0">
                <a:solidFill>
                  <a:schemeClr val="tx1"/>
                </a:solidFill>
              </a:rPr>
              <a:t>	</a:t>
            </a:r>
            <a:r>
              <a:rPr lang="ru-RU" sz="4000" b="1" i="1" dirty="0" smtClean="0">
                <a:solidFill>
                  <a:schemeClr val="tx1"/>
                </a:solidFill>
              </a:rPr>
              <a:t>Девушки, опасаясь пересудов, редко разговаривают о своей  жизни друг с другом.</a:t>
            </a:r>
            <a:endParaRPr lang="ru-RU" sz="4000" b="1" i="1" dirty="0"/>
          </a:p>
        </p:txBody>
      </p:sp>
      <p:pic>
        <p:nvPicPr>
          <p:cNvPr id="17410" name="Picture 2" descr="D:\Мои документы\Мои рисунки\люди\женшины\ПРОЗРАЧНЫЕ\2bfbfd102bdd.png"/>
          <p:cNvPicPr>
            <a:picLocks noGrp="1" noChangeAspect="1" noChangeArrowheads="1"/>
          </p:cNvPicPr>
          <p:nvPr>
            <p:ph sz="half" idx="1"/>
          </p:nvPr>
        </p:nvPicPr>
        <p:blipFill>
          <a:blip r:embed="rId3" cstate="print"/>
          <a:srcRect/>
          <a:stretch>
            <a:fillRect/>
          </a:stretch>
        </p:blipFill>
        <p:spPr bwMode="auto">
          <a:xfrm>
            <a:off x="395535" y="1628800"/>
            <a:ext cx="4521973" cy="404182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Мои документы\Мои рисунки\Religion\молитва\005l053HMMC.gif"/>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 name="Заголовок 6"/>
          <p:cNvSpPr>
            <a:spLocks noGrp="1"/>
          </p:cNvSpPr>
          <p:nvPr>
            <p:ph type="title"/>
          </p:nvPr>
        </p:nvSpPr>
        <p:spPr>
          <a:xfrm>
            <a:off x="467544" y="692696"/>
            <a:ext cx="5410944" cy="4954562"/>
          </a:xfrm>
        </p:spPr>
        <p:txBody>
          <a:bodyPr>
            <a:normAutofit/>
          </a:bodyPr>
          <a:lstStyle/>
          <a:p>
            <a:r>
              <a:rPr lang="ru-RU" b="1" i="1" dirty="0" smtClean="0">
                <a:ln>
                  <a:solidFill>
                    <a:schemeClr val="tx1"/>
                  </a:solidFill>
                </a:ln>
                <a:solidFill>
                  <a:schemeClr val="accent2">
                    <a:lumMod val="60000"/>
                    <a:lumOff val="40000"/>
                  </a:schemeClr>
                </a:solidFill>
              </a:rPr>
              <a:t>Будет очень хорошо, если вы научитесь решать свои проблемы с Богом</a:t>
            </a:r>
            <a:r>
              <a:rPr lang="ru-RU" b="1" i="1" dirty="0" smtClean="0">
                <a:solidFill>
                  <a:schemeClr val="accent2">
                    <a:lumMod val="60000"/>
                    <a:lumOff val="40000"/>
                  </a:schemeClr>
                </a:solidFill>
              </a:rPr>
              <a:t>. </a:t>
            </a:r>
            <a:endParaRPr lang="ru-RU" b="1" i="1"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Мои документы\Мои рисунки\Religion\обои для рабочего стола\bolshe_vsego_4-1-1яя.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9" name="Содержимое 7"/>
          <p:cNvSpPr>
            <a:spLocks noGrp="1"/>
          </p:cNvSpPr>
          <p:nvPr>
            <p:ph idx="1"/>
          </p:nvPr>
        </p:nvSpPr>
        <p:spPr>
          <a:xfrm>
            <a:off x="0" y="548680"/>
            <a:ext cx="6275040" cy="5976664"/>
          </a:xfrm>
        </p:spPr>
        <p:txBody>
          <a:bodyPr>
            <a:normAutofit/>
          </a:bodyPr>
          <a:lstStyle/>
          <a:p>
            <a:pPr>
              <a:buNone/>
            </a:pPr>
            <a:r>
              <a:rPr lang="ru-RU" dirty="0" smtClean="0">
                <a:solidFill>
                  <a:schemeClr val="tx1"/>
                </a:solidFill>
              </a:rPr>
              <a:t>	</a:t>
            </a:r>
            <a:r>
              <a:rPr lang="ru-RU" sz="3900" b="1" i="1" dirty="0" smtClean="0">
                <a:ln>
                  <a:solidFill>
                    <a:schemeClr val="tx1"/>
                  </a:solidFill>
                </a:ln>
                <a:solidFill>
                  <a:srgbClr val="631146"/>
                </a:solidFill>
              </a:rPr>
              <a:t>«Вас постигло искушение не иное, как человеческое; и верен Бог, Который не попустит вам быть искушаемыми сверх сил, но при искушении даст и облегчение, так чтобы вы могли перенести».</a:t>
            </a:r>
          </a:p>
          <a:p>
            <a:pPr algn="r">
              <a:buNone/>
            </a:pPr>
            <a:r>
              <a:rPr lang="ru-RU" sz="3900" b="1" i="1" dirty="0" smtClean="0">
                <a:ln>
                  <a:solidFill>
                    <a:schemeClr val="tx1"/>
                  </a:solidFill>
                </a:ln>
                <a:solidFill>
                  <a:srgbClr val="631146"/>
                </a:solidFill>
              </a:rPr>
              <a:t>	1Кор.10:13</a:t>
            </a:r>
            <a:endParaRPr lang="ru-RU" sz="3900" b="1" i="1" dirty="0">
              <a:ln>
                <a:solidFill>
                  <a:schemeClr val="tx1"/>
                </a:solidFill>
              </a:ln>
              <a:solidFill>
                <a:srgbClr val="631146"/>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Мои документы\Мои рисунки\Religion\Иисус-крест\тексты слайдов\Рисунок17.jpg"/>
          <p:cNvPicPr>
            <a:picLocks noChangeAspect="1" noChangeArrowheads="1"/>
          </p:cNvPicPr>
          <p:nvPr/>
        </p:nvPicPr>
        <p:blipFill>
          <a:blip r:embed="rId2" cstate="print"/>
          <a:srcRect/>
          <a:stretch>
            <a:fillRect/>
          </a:stretch>
        </p:blipFill>
        <p:spPr bwMode="auto">
          <a:xfrm>
            <a:off x="-1" y="0"/>
            <a:ext cx="9136405" cy="6858000"/>
          </a:xfrm>
          <a:prstGeom prst="rect">
            <a:avLst/>
          </a:prstGeom>
          <a:noFill/>
        </p:spPr>
      </p:pic>
      <p:sp>
        <p:nvSpPr>
          <p:cNvPr id="7" name="Заголовок 6"/>
          <p:cNvSpPr>
            <a:spLocks noGrp="1"/>
          </p:cNvSpPr>
          <p:nvPr>
            <p:ph type="ctrTitle"/>
          </p:nvPr>
        </p:nvSpPr>
        <p:spPr>
          <a:xfrm>
            <a:off x="2483768" y="0"/>
            <a:ext cx="6660232" cy="1484784"/>
          </a:xfrm>
        </p:spPr>
        <p:txBody>
          <a:bodyPr>
            <a:noAutofit/>
          </a:bodyPr>
          <a:lstStyle/>
          <a:p>
            <a:r>
              <a:rPr lang="ru-RU" b="1" i="1" dirty="0" smtClean="0">
                <a:solidFill>
                  <a:srgbClr val="C00000"/>
                </a:solidFill>
              </a:rPr>
              <a:t>Готовьтесь</a:t>
            </a:r>
            <a:br>
              <a:rPr lang="ru-RU" b="1" i="1" dirty="0" smtClean="0">
                <a:solidFill>
                  <a:srgbClr val="C00000"/>
                </a:solidFill>
              </a:rPr>
            </a:br>
            <a:r>
              <a:rPr lang="ru-RU" b="1" i="1" dirty="0" smtClean="0">
                <a:solidFill>
                  <a:srgbClr val="C00000"/>
                </a:solidFill>
              </a:rPr>
              <a:t> к победе!</a:t>
            </a:r>
            <a:endParaRPr lang="ru-RU" dirty="0">
              <a:solidFill>
                <a:srgbClr val="C00000"/>
              </a:solidFill>
            </a:endParaRPr>
          </a:p>
        </p:txBody>
      </p:sp>
      <p:sp>
        <p:nvSpPr>
          <p:cNvPr id="8" name="Подзаголовок 7"/>
          <p:cNvSpPr>
            <a:spLocks noGrp="1"/>
          </p:cNvSpPr>
          <p:nvPr>
            <p:ph type="subTitle" idx="1"/>
          </p:nvPr>
        </p:nvSpPr>
        <p:spPr>
          <a:xfrm>
            <a:off x="3383360" y="1556792"/>
            <a:ext cx="5760640" cy="3888432"/>
          </a:xfrm>
        </p:spPr>
        <p:txBody>
          <a:bodyPr>
            <a:normAutofit fontScale="92500" lnSpcReduction="10000"/>
          </a:bodyPr>
          <a:lstStyle/>
          <a:p>
            <a:pPr algn="r"/>
            <a:r>
              <a:rPr lang="ru-RU" b="1" dirty="0" smtClean="0">
                <a:solidFill>
                  <a:schemeClr val="tx1"/>
                </a:solidFill>
              </a:rPr>
              <a:t>«И Я умолю Отца, и даст вам другого Утешителя, да пребудет с вами вовек, Духа истины, Которого мир не может принять, потому что не видит Его и не знает Его; а вы знаете Его, ибо Он с вами пребывает и в вас будет».</a:t>
            </a:r>
          </a:p>
          <a:p>
            <a:pPr algn="r"/>
            <a:r>
              <a:rPr lang="ru-RU" b="1" dirty="0" smtClean="0">
                <a:solidFill>
                  <a:schemeClr val="tx1"/>
                </a:solidFill>
              </a:rPr>
              <a:t> Иоанна 14:15-17.  </a:t>
            </a:r>
          </a:p>
          <a:p>
            <a:pPr algn="r"/>
            <a:endParaRPr lang="ru-RU" dirty="0"/>
          </a:p>
        </p:txBody>
      </p:sp>
      <p:sp>
        <p:nvSpPr>
          <p:cNvPr id="10" name="Заголовок 6"/>
          <p:cNvSpPr txBox="1">
            <a:spLocks/>
          </p:cNvSpPr>
          <p:nvPr/>
        </p:nvSpPr>
        <p:spPr>
          <a:xfrm>
            <a:off x="755576" y="5102424"/>
            <a:ext cx="7772400" cy="1755576"/>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u="none" strike="noStrike" kern="1200" cap="none" spc="0" normalizeH="0" baseline="0" noProof="0" dirty="0" smtClean="0">
                <a:ln>
                  <a:solidFill>
                    <a:schemeClr val="tx1"/>
                  </a:solidFill>
                </a:ln>
                <a:solidFill>
                  <a:srgbClr val="C00000"/>
                </a:solidFill>
                <a:effectLst/>
                <a:uLnTx/>
                <a:uFillTx/>
                <a:latin typeface="Arial Black" pitchFamily="34" charset="0"/>
                <a:ea typeface="+mj-ea"/>
                <a:cs typeface="Verdana" pitchFamily="34" charset="0"/>
              </a:rPr>
              <a:t>В ЭТОЙ ЖИЗНЕННОЙ БОРЬБЕ ВЫ  НЕ ОДИНОКИ !</a:t>
            </a:r>
            <a:endParaRPr kumimoji="0" lang="ru-RU" sz="3600" b="0" u="none" strike="noStrike" kern="1200" cap="none" spc="0" normalizeH="0" baseline="0" noProof="0" dirty="0">
              <a:ln>
                <a:solidFill>
                  <a:schemeClr val="tx1"/>
                </a:solidFill>
              </a:ln>
              <a:solidFill>
                <a:srgbClr val="C00000"/>
              </a:solidFill>
              <a:effectLst/>
              <a:uLnTx/>
              <a:uFillTx/>
              <a:latin typeface="Arial Black" pitchFamily="34" charset="0"/>
              <a:ea typeface="+mj-ea"/>
              <a:cs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Мои документы\Мои рисунки\люди\женшины\ПРОЗРАЧНЫЕ\beb02008c9a5.png"/>
          <p:cNvPicPr>
            <a:picLocks noChangeAspect="1" noChangeArrowheads="1"/>
          </p:cNvPicPr>
          <p:nvPr/>
        </p:nvPicPr>
        <p:blipFill>
          <a:blip r:embed="rId3" cstate="print"/>
          <a:srcRect/>
          <a:stretch>
            <a:fillRect/>
          </a:stretch>
        </p:blipFill>
        <p:spPr bwMode="auto">
          <a:xfrm>
            <a:off x="467544" y="1340768"/>
            <a:ext cx="3749966" cy="4392488"/>
          </a:xfrm>
          <a:prstGeom prst="rect">
            <a:avLst/>
          </a:prstGeom>
          <a:noFill/>
        </p:spPr>
      </p:pic>
      <p:sp>
        <p:nvSpPr>
          <p:cNvPr id="3" name="Содержимое 2"/>
          <p:cNvSpPr>
            <a:spLocks noGrp="1"/>
          </p:cNvSpPr>
          <p:nvPr>
            <p:ph idx="1"/>
          </p:nvPr>
        </p:nvSpPr>
        <p:spPr>
          <a:xfrm>
            <a:off x="3923928" y="1196752"/>
            <a:ext cx="4824536" cy="5661248"/>
          </a:xfrm>
        </p:spPr>
        <p:txBody>
          <a:bodyPr>
            <a:normAutofit fontScale="92500" lnSpcReduction="20000"/>
          </a:bodyPr>
          <a:lstStyle/>
          <a:p>
            <a:pPr algn="r">
              <a:buNone/>
            </a:pPr>
            <a:r>
              <a:rPr lang="ru-RU" dirty="0" smtClean="0"/>
              <a:t>	</a:t>
            </a:r>
            <a:r>
              <a:rPr lang="ru-RU" b="1" dirty="0" smtClean="0"/>
              <a:t>«Судят ли о вас по вашей одежде? </a:t>
            </a:r>
          </a:p>
          <a:p>
            <a:pPr algn="r">
              <a:buNone/>
            </a:pPr>
            <a:r>
              <a:rPr lang="ru-RU" b="1" dirty="0" smtClean="0"/>
              <a:t>Да, потому что она отражает ваши черты характера. Она раскрывает вашу позицию вообще и по отношению к самой себе также, как и ваши слова» </a:t>
            </a:r>
          </a:p>
          <a:p>
            <a:pPr algn="r">
              <a:buNone/>
            </a:pPr>
            <a:endParaRPr lang="ru-RU" b="1" dirty="0" smtClean="0"/>
          </a:p>
          <a:p>
            <a:pPr algn="r">
              <a:buNone/>
            </a:pPr>
            <a:r>
              <a:rPr lang="ru-RU" b="1" dirty="0" smtClean="0"/>
              <a:t>Руфь </a:t>
            </a:r>
            <a:r>
              <a:rPr lang="ru-RU" b="1" dirty="0" err="1" smtClean="0"/>
              <a:t>Бадд</a:t>
            </a:r>
            <a:r>
              <a:rPr lang="ru-RU" b="1" dirty="0" smtClean="0"/>
              <a:t> </a:t>
            </a:r>
          </a:p>
          <a:p>
            <a:pPr algn="r">
              <a:buNone/>
            </a:pPr>
            <a:r>
              <a:rPr lang="ru-RU" b="1" dirty="0" smtClean="0"/>
              <a:t>«Делайте это правильно» </a:t>
            </a:r>
            <a:endParaRPr lang="ru-RU"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D:\Мои документы\Мои рисунки\цветы обои для стола\ПРОЗРАЧНЫЕ\f04e0cbd9f73.png"/>
          <p:cNvPicPr>
            <a:picLocks noGrp="1" noChangeAspect="1" noChangeArrowheads="1"/>
          </p:cNvPicPr>
          <p:nvPr>
            <p:ph sz="half" idx="2"/>
          </p:nvPr>
        </p:nvPicPr>
        <p:blipFill>
          <a:blip r:embed="rId2" cstate="print"/>
          <a:srcRect/>
          <a:stretch>
            <a:fillRect/>
          </a:stretch>
        </p:blipFill>
        <p:spPr bwMode="auto">
          <a:xfrm>
            <a:off x="467544" y="4437112"/>
            <a:ext cx="4038600" cy="2100072"/>
          </a:xfrm>
          <a:prstGeom prst="rect">
            <a:avLst/>
          </a:prstGeom>
          <a:noFill/>
        </p:spPr>
      </p:pic>
      <p:sp>
        <p:nvSpPr>
          <p:cNvPr id="3" name="Содержимое 2"/>
          <p:cNvSpPr>
            <a:spLocks noGrp="1"/>
          </p:cNvSpPr>
          <p:nvPr>
            <p:ph sz="half" idx="1"/>
          </p:nvPr>
        </p:nvSpPr>
        <p:spPr>
          <a:xfrm>
            <a:off x="708720" y="1340768"/>
            <a:ext cx="8435280" cy="2620888"/>
          </a:xfrm>
        </p:spPr>
        <p:txBody>
          <a:bodyPr>
            <a:normAutofit fontScale="92500" lnSpcReduction="10000"/>
          </a:bodyPr>
          <a:lstStyle/>
          <a:p>
            <a:pPr algn="ctr">
              <a:buNone/>
            </a:pPr>
            <a:r>
              <a:rPr lang="ru-RU" dirty="0" smtClean="0"/>
              <a:t>	</a:t>
            </a:r>
            <a:r>
              <a:rPr lang="ru-RU" sz="4800" b="1" i="1" dirty="0" smtClean="0"/>
              <a:t>«Я убедилась, что по внешности человека можно определить, кому принадлежит его сердце» </a:t>
            </a:r>
          </a:p>
          <a:p>
            <a:pPr algn="ctr"/>
            <a:endParaRPr lang="ru-RU" sz="3200" dirty="0"/>
          </a:p>
        </p:txBody>
      </p:sp>
      <p:sp>
        <p:nvSpPr>
          <p:cNvPr id="11" name="Прямоугольник 10"/>
          <p:cNvSpPr/>
          <p:nvPr/>
        </p:nvSpPr>
        <p:spPr>
          <a:xfrm>
            <a:off x="4139952" y="4365104"/>
            <a:ext cx="4572000" cy="1569660"/>
          </a:xfrm>
          <a:prstGeom prst="rect">
            <a:avLst/>
          </a:prstGeom>
        </p:spPr>
        <p:txBody>
          <a:bodyPr>
            <a:spAutoFit/>
          </a:bodyPr>
          <a:lstStyle/>
          <a:p>
            <a:pPr algn="r">
              <a:buNone/>
            </a:pPr>
            <a:r>
              <a:rPr lang="ru-RU" sz="3200" b="1" i="1" dirty="0" smtClean="0">
                <a:solidFill>
                  <a:srgbClr val="54144C"/>
                </a:solidFill>
              </a:rPr>
              <a:t>Е.Уайт </a:t>
            </a:r>
          </a:p>
          <a:p>
            <a:pPr algn="r">
              <a:buNone/>
            </a:pPr>
            <a:r>
              <a:rPr lang="ru-RU" sz="3200" b="1" i="1" dirty="0" smtClean="0">
                <a:solidFill>
                  <a:srgbClr val="54144C"/>
                </a:solidFill>
              </a:rPr>
              <a:t>«Дочери Бога»,</a:t>
            </a:r>
          </a:p>
          <a:p>
            <a:pPr algn="r">
              <a:buNone/>
            </a:pPr>
            <a:r>
              <a:rPr lang="ru-RU" sz="3200" b="1" i="1" dirty="0" smtClean="0">
                <a:solidFill>
                  <a:srgbClr val="54144C"/>
                </a:solidFill>
              </a:rPr>
              <a:t>стр.154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К чему стремиться?</a:t>
            </a:r>
            <a:endParaRPr lang="ru-RU" b="1" i="1" dirty="0"/>
          </a:p>
        </p:txBody>
      </p:sp>
      <p:pic>
        <p:nvPicPr>
          <p:cNvPr id="5122" name="Picture 2" descr="F:\Мои документы\Мои рисунки\люди\женшины\ПРОЗРАЧНЫЕ\a0d5054061d9.png"/>
          <p:cNvPicPr>
            <a:picLocks noGrp="1" noChangeAspect="1" noChangeArrowheads="1"/>
          </p:cNvPicPr>
          <p:nvPr>
            <p:ph idx="1"/>
          </p:nvPr>
        </p:nvPicPr>
        <p:blipFill>
          <a:blip r:embed="rId3" cstate="print"/>
          <a:srcRect l="40681" t="3900" r="44111" b="48263"/>
          <a:stretch>
            <a:fillRect/>
          </a:stretch>
        </p:blipFill>
        <p:spPr bwMode="auto">
          <a:xfrm>
            <a:off x="5975846" y="1268760"/>
            <a:ext cx="1908521" cy="5589240"/>
          </a:xfrm>
          <a:prstGeom prst="rect">
            <a:avLst/>
          </a:prstGeom>
          <a:noFill/>
        </p:spPr>
      </p:pic>
      <p:sp>
        <p:nvSpPr>
          <p:cNvPr id="5" name="TextBox 4"/>
          <p:cNvSpPr txBox="1"/>
          <p:nvPr/>
        </p:nvSpPr>
        <p:spPr>
          <a:xfrm>
            <a:off x="971600" y="1988840"/>
            <a:ext cx="4536504" cy="4031873"/>
          </a:xfrm>
          <a:prstGeom prst="rect">
            <a:avLst/>
          </a:prstGeom>
          <a:noFill/>
        </p:spPr>
        <p:txBody>
          <a:bodyPr wrap="square" rtlCol="0">
            <a:spAutoFit/>
          </a:bodyPr>
          <a:lstStyle/>
          <a:p>
            <a:r>
              <a:rPr lang="ru-RU" sz="3200" b="1" dirty="0" smtClean="0"/>
              <a:t>Где-то на подсознательном уровне  они просто хотят привлечь к себе внимание молодых  парней. Но какого внимания они добьются?</a:t>
            </a:r>
            <a:endParaRPr lang="ru-RU"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1340768"/>
            <a:ext cx="8229600" cy="5040560"/>
          </a:xfrm>
        </p:spPr>
        <p:txBody>
          <a:bodyPr>
            <a:normAutofit/>
          </a:bodyPr>
          <a:lstStyle/>
          <a:p>
            <a:pPr>
              <a:buNone/>
            </a:pPr>
            <a:r>
              <a:rPr lang="ru-RU" dirty="0" smtClean="0"/>
              <a:t>	</a:t>
            </a:r>
            <a:r>
              <a:rPr lang="ru-RU" b="1" i="1" dirty="0" smtClean="0"/>
              <a:t>«Парень поведет себя с тобой в соответствии с тем, как ты одета. Если твой наряд – приглашение рассмотреть твое тело во всех подробностях, то не удивляйся, что при взгляде на тебя у него текут слюнки и он думает только об одном…»</a:t>
            </a:r>
          </a:p>
          <a:p>
            <a:pPr algn="r">
              <a:buNone/>
            </a:pPr>
            <a:r>
              <a:rPr lang="ru-RU" dirty="0" smtClean="0"/>
              <a:t>	</a:t>
            </a:r>
            <a:r>
              <a:rPr lang="ru-RU" b="1" dirty="0" err="1" smtClean="0"/>
              <a:t>Джастин</a:t>
            </a:r>
            <a:r>
              <a:rPr lang="ru-RU" b="1" dirty="0" smtClean="0"/>
              <a:t> </a:t>
            </a:r>
            <a:r>
              <a:rPr lang="ru-RU" b="1" dirty="0" err="1" smtClean="0"/>
              <a:t>Лукаду</a:t>
            </a:r>
            <a:r>
              <a:rPr lang="ru-RU" b="1" dirty="0" smtClean="0"/>
              <a:t> </a:t>
            </a:r>
          </a:p>
          <a:p>
            <a:pPr algn="r">
              <a:buNone/>
            </a:pPr>
            <a:r>
              <a:rPr lang="ru-RU" b="1" dirty="0" smtClean="0"/>
              <a:t>«Вся правда о свиданиях» </a:t>
            </a:r>
            <a:endParaRPr lang="ru-RU"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68760"/>
            <a:ext cx="8229600" cy="5589240"/>
          </a:xfrm>
        </p:spPr>
        <p:txBody>
          <a:bodyPr>
            <a:normAutofit fontScale="92500" lnSpcReduction="10000"/>
          </a:bodyPr>
          <a:lstStyle/>
          <a:p>
            <a:pPr>
              <a:buNone/>
            </a:pPr>
            <a:r>
              <a:rPr lang="ru-RU" dirty="0" smtClean="0"/>
              <a:t>	«</a:t>
            </a:r>
            <a:r>
              <a:rPr lang="ru-RU" b="1" dirty="0" smtClean="0"/>
              <a:t>Ребята не были бы такими настырными [в своих сексуальных преследованиях], если бы девушки не одевались так вызывающе. Когда мы видим девчонку в платьице в обтяжку или открытом сверх всякой меры, ясно, что наш сексуальный радар зашкаливает, и мы берем ее на заметку. Конечно, жениться на таких обычно никто не собирается. Вообще-то, если парень принципиальный, он от такой отвернется и не будет обращать на нее внимания. Если нет, он начнет к ней приставать - понятно, с какими намерениями».</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Мои документы\Мои рисунки\люди\женшины\ПРОЗРАЧНЫЕ\a0d5054061d9.png"/>
          <p:cNvPicPr>
            <a:picLocks noGrp="1" noChangeAspect="1" noChangeArrowheads="1"/>
          </p:cNvPicPr>
          <p:nvPr>
            <p:ph idx="1"/>
          </p:nvPr>
        </p:nvPicPr>
        <p:blipFill>
          <a:blip r:embed="rId3" cstate="print"/>
          <a:srcRect l="24630" t="3409" r="58208" b="48456"/>
          <a:stretch>
            <a:fillRect/>
          </a:stretch>
        </p:blipFill>
        <p:spPr bwMode="auto">
          <a:xfrm>
            <a:off x="6228184" y="404664"/>
            <a:ext cx="2021100" cy="6203320"/>
          </a:xfrm>
          <a:prstGeom prst="rect">
            <a:avLst/>
          </a:prstGeom>
          <a:noFill/>
        </p:spPr>
      </p:pic>
      <p:sp>
        <p:nvSpPr>
          <p:cNvPr id="5" name="TextBox 4"/>
          <p:cNvSpPr txBox="1"/>
          <p:nvPr/>
        </p:nvSpPr>
        <p:spPr>
          <a:xfrm>
            <a:off x="1043608" y="1700808"/>
            <a:ext cx="4968552" cy="3170099"/>
          </a:xfrm>
          <a:prstGeom prst="rect">
            <a:avLst/>
          </a:prstGeom>
          <a:noFill/>
        </p:spPr>
        <p:txBody>
          <a:bodyPr wrap="square" rtlCol="0">
            <a:spAutoFit/>
          </a:bodyPr>
          <a:lstStyle/>
          <a:p>
            <a:r>
              <a:rPr lang="ru-RU" sz="4000" b="1" dirty="0" smtClean="0"/>
              <a:t>Будьте </a:t>
            </a:r>
            <a:r>
              <a:rPr lang="ru-RU" sz="4000" b="1" dirty="0" smtClean="0">
                <a:solidFill>
                  <a:srgbClr val="C00000"/>
                </a:solidFill>
              </a:rPr>
              <a:t>личностью</a:t>
            </a:r>
            <a:r>
              <a:rPr lang="ru-RU" sz="4000" b="1" dirty="0" smtClean="0"/>
              <a:t>, которую хочется </a:t>
            </a:r>
            <a:r>
              <a:rPr lang="ru-RU" sz="4000" b="1" u="sng" dirty="0" smtClean="0"/>
              <a:t>узнать</a:t>
            </a:r>
            <a:r>
              <a:rPr lang="ru-RU" sz="4000" b="1" dirty="0" smtClean="0"/>
              <a:t>, а не </a:t>
            </a:r>
            <a:r>
              <a:rPr lang="ru-RU" sz="4000" b="1" dirty="0" smtClean="0">
                <a:solidFill>
                  <a:srgbClr val="C00000"/>
                </a:solidFill>
              </a:rPr>
              <a:t>объектом</a:t>
            </a:r>
            <a:r>
              <a:rPr lang="ru-RU" sz="4000" b="1" dirty="0" smtClean="0"/>
              <a:t>, которым хочется </a:t>
            </a:r>
            <a:r>
              <a:rPr lang="ru-RU" sz="4000" b="1" u="sng" dirty="0" smtClean="0"/>
              <a:t>обладать</a:t>
            </a:r>
            <a:r>
              <a:rPr lang="ru-RU" sz="4000" b="1" dirty="0" smtClean="0"/>
              <a:t>.</a:t>
            </a:r>
            <a:endParaRPr lang="ru-RU" sz="4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S010362651">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02376FE-3D92-4ABE-B8A4-D696EE00E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TS010362651</Template>
  <TotalTime>0</TotalTime>
  <Words>2490</Words>
  <Application>Microsoft Office PowerPoint</Application>
  <PresentationFormat>Экран (4:3)</PresentationFormat>
  <Paragraphs>165</Paragraphs>
  <Slides>39</Slides>
  <Notes>31</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TS010362651</vt:lpstr>
      <vt:lpstr>ИСКУШЕНИЕ КАЖДОЙ ДЕВУКИ</vt:lpstr>
      <vt:lpstr>Слайд 2</vt:lpstr>
      <vt:lpstr>Миф 1</vt:lpstr>
      <vt:lpstr>Слайд 4</vt:lpstr>
      <vt:lpstr>Слайд 5</vt:lpstr>
      <vt:lpstr>К чему стремиться?</vt:lpstr>
      <vt:lpstr>Слайд 7</vt:lpstr>
      <vt:lpstr>Слайд 8</vt:lpstr>
      <vt:lpstr>Слайд 9</vt:lpstr>
      <vt:lpstr>Слайд 10</vt:lpstr>
      <vt:lpstr>Миф 2</vt:lpstr>
      <vt:lpstr>Слайд 12</vt:lpstr>
      <vt:lpstr>Слайд 13</vt:lpstr>
      <vt:lpstr>Слайд 14</vt:lpstr>
      <vt:lpstr>Миф 3</vt:lpstr>
      <vt:lpstr>Слайд 16</vt:lpstr>
      <vt:lpstr>Слайд 17</vt:lpstr>
      <vt:lpstr>Слайд 18</vt:lpstr>
      <vt:lpstr>Слайд 19</vt:lpstr>
      <vt:lpstr>Слайд 20</vt:lpstr>
      <vt:lpstr>Миф 4</vt:lpstr>
      <vt:lpstr>Слайд 22</vt:lpstr>
      <vt:lpstr>Слайд 23</vt:lpstr>
      <vt:lpstr>Слайд 24</vt:lpstr>
      <vt:lpstr>Миф 5</vt:lpstr>
      <vt:lpstr>Вы не в состоянии никого изменить или спасти.  Это может сделать только БОГ !</vt:lpstr>
      <vt:lpstr>«Комплекс мессии»</vt:lpstr>
      <vt:lpstr>«Комплекс мессии»</vt:lpstr>
      <vt:lpstr>«Комплекс мессии»</vt:lpstr>
      <vt:lpstr>Слайд 30</vt:lpstr>
      <vt:lpstr>Миф 6</vt:lpstr>
      <vt:lpstr>Сатана посылает мысли:</vt:lpstr>
      <vt:lpstr>С помощью таких мыслей сатана заставляет вас ощущать себя виноватой, но это ложное чувство, потому что подумать еще не значит согрешить. Вы испытали искушение, но в грех еще не впали. </vt:lpstr>
      <vt:lpstr>Греху можно противостоять</vt:lpstr>
      <vt:lpstr>Миф 7</vt:lpstr>
      <vt:lpstr>Слайд 36</vt:lpstr>
      <vt:lpstr>Будет очень хорошо, если вы научитесь решать свои проблемы с Богом. </vt:lpstr>
      <vt:lpstr>Слайд 38</vt:lpstr>
      <vt:lpstr>Готовьтесь  к победе!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2012-03-23T07:37:26Z</dcterms:created>
  <dcterms:modified xsi:type="dcterms:W3CDTF">2015-04-11T14:33:38Z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TC103626519990</vt:lpwstr>
  </property>
</Properties>
</file>