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78" r:id="rId3"/>
    <p:sldId id="257" r:id="rId4"/>
    <p:sldId id="279" r:id="rId5"/>
    <p:sldId id="258" r:id="rId6"/>
    <p:sldId id="280" r:id="rId7"/>
    <p:sldId id="259" r:id="rId8"/>
    <p:sldId id="281" r:id="rId9"/>
    <p:sldId id="260" r:id="rId10"/>
    <p:sldId id="282" r:id="rId11"/>
    <p:sldId id="261" r:id="rId12"/>
    <p:sldId id="283" r:id="rId13"/>
    <p:sldId id="285" r:id="rId14"/>
    <p:sldId id="263" r:id="rId15"/>
    <p:sldId id="284" r:id="rId16"/>
    <p:sldId id="286" r:id="rId17"/>
    <p:sldId id="287" r:id="rId18"/>
    <p:sldId id="288" r:id="rId19"/>
    <p:sldId id="265" r:id="rId20"/>
    <p:sldId id="289" r:id="rId21"/>
    <p:sldId id="290" r:id="rId22"/>
    <p:sldId id="291" r:id="rId23"/>
    <p:sldId id="267" r:id="rId24"/>
    <p:sldId id="292" r:id="rId25"/>
    <p:sldId id="268" r:id="rId26"/>
    <p:sldId id="293" r:id="rId27"/>
    <p:sldId id="269" r:id="rId28"/>
    <p:sldId id="294" r:id="rId29"/>
    <p:sldId id="296" r:id="rId30"/>
    <p:sldId id="295" r:id="rId31"/>
    <p:sldId id="271" r:id="rId32"/>
    <p:sldId id="297" r:id="rId33"/>
    <p:sldId id="272" r:id="rId34"/>
    <p:sldId id="299" r:id="rId35"/>
    <p:sldId id="273" r:id="rId36"/>
    <p:sldId id="300" r:id="rId37"/>
    <p:sldId id="274" r:id="rId38"/>
    <p:sldId id="301" r:id="rId39"/>
    <p:sldId id="275" r:id="rId40"/>
    <p:sldId id="302" r:id="rId41"/>
    <p:sldId id="276" r:id="rId42"/>
    <p:sldId id="303" r:id="rId43"/>
    <p:sldId id="277" r:id="rId44"/>
    <p:sldId id="304" r:id="rId45"/>
    <p:sldId id="30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A2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3"/>
    <p:restoredTop sz="55474" autoAdjust="0"/>
  </p:normalViewPr>
  <p:slideViewPr>
    <p:cSldViewPr snapToGrid="0" snapToObjects="1">
      <p:cViewPr varScale="1">
        <p:scale>
          <a:sx n="40" d="100"/>
          <a:sy n="40" d="100"/>
        </p:scale>
        <p:origin x="195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A1257-268F-D84F-8622-A9B8F8C18F84}" type="datetimeFigureOut">
              <a:rPr lang="en-US" smtClean="0"/>
              <a:pPr/>
              <a:t>5/8/2019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37715-9CB8-6D4F-8514-0C46CA622159}" type="slidenum">
              <a:rPr lang="en-US" smtClean="0"/>
              <a:pPr/>
              <a:t>‹#›</a:t>
            </a:fld>
            <a:endParaRPr lang="en-US"/>
          </a:p>
        </p:txBody>
      </p:sp>
    </p:spTree>
    <p:extLst>
      <p:ext uri="{BB962C8B-B14F-4D97-AF65-F5344CB8AC3E}">
        <p14:creationId xmlns:p14="http://schemas.microsoft.com/office/powerpoint/2010/main" val="807178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smtClean="0">
                <a:solidFill>
                  <a:schemeClr val="tx1"/>
                </a:solidFill>
                <a:effectLst/>
                <a:latin typeface="+mn-lt"/>
                <a:ea typeface="+mn-ea"/>
                <a:cs typeface="+mn-cs"/>
              </a:rPr>
              <a:t>Автор – Виктор </a:t>
            </a:r>
            <a:r>
              <a:rPr lang="ru-RU" sz="1200" kern="1200" baseline="0" dirty="0" err="1" smtClean="0">
                <a:solidFill>
                  <a:schemeClr val="tx1"/>
                </a:solidFill>
                <a:effectLst/>
                <a:latin typeface="+mn-lt"/>
                <a:ea typeface="+mn-ea"/>
                <a:cs typeface="+mn-cs"/>
              </a:rPr>
              <a:t>Парачин</a:t>
            </a:r>
            <a:r>
              <a:rPr lang="ru-RU" sz="1200" kern="1200" baseline="0" dirty="0" smtClean="0">
                <a:solidFill>
                  <a:schemeClr val="tx1"/>
                </a:solidFill>
                <a:effectLst/>
                <a:latin typeface="+mn-lt"/>
                <a:ea typeface="+mn-ea"/>
                <a:cs typeface="+mn-cs"/>
              </a:rPr>
              <a:t>. Использовано с разрешения. </a:t>
            </a:r>
            <a:r>
              <a:rPr lang="en-US" sz="1200" kern="1200" baseline="0" dirty="0" smtClean="0">
                <a:solidFill>
                  <a:schemeClr val="tx1"/>
                </a:solidFill>
                <a:effectLst/>
                <a:latin typeface="+mn-lt"/>
                <a:ea typeface="+mn-ea"/>
                <a:cs typeface="+mn-cs"/>
              </a:rPr>
              <a:t>http</a:t>
            </a:r>
            <a:r>
              <a:rPr lang="en-US" sz="1200" kern="1200" baseline="0" dirty="0">
                <a:solidFill>
                  <a:schemeClr val="tx1"/>
                </a:solidFill>
                <a:effectLst/>
                <a:latin typeface="+mn-lt"/>
                <a:ea typeface="+mn-ea"/>
                <a:cs typeface="+mn-cs"/>
              </a:rPr>
              <a:t>://www.vibrantlife.com/?p=199. </a:t>
            </a:r>
            <a:r>
              <a:rPr lang="en-US" sz="1200" kern="1200" baseline="0" dirty="0" smtClean="0">
                <a:solidFill>
                  <a:schemeClr val="tx1"/>
                </a:solidFill>
                <a:effectLst/>
                <a:latin typeface="+mn-lt"/>
                <a:ea typeface="+mn-ea"/>
                <a:cs typeface="+mn-cs"/>
              </a:rPr>
              <a:t>“</a:t>
            </a:r>
            <a:r>
              <a:rPr lang="ru-RU" sz="1200" kern="1200" baseline="0" dirty="0" smtClean="0">
                <a:solidFill>
                  <a:schemeClr val="tx1"/>
                </a:solidFill>
                <a:effectLst/>
                <a:latin typeface="+mn-lt"/>
                <a:ea typeface="+mn-ea"/>
                <a:cs typeface="+mn-cs"/>
              </a:rPr>
              <a:t>21 способ сделать свою духовную жизнь лучше</a:t>
            </a:r>
            <a:r>
              <a:rPr lang="en-US" sz="1200" kern="1200" baseline="0" dirty="0" smtClean="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Spiritual Health, January 12.</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1</a:t>
            </a:fld>
            <a:endParaRPr lang="en-US"/>
          </a:p>
        </p:txBody>
      </p:sp>
    </p:spTree>
    <p:extLst>
      <p:ext uri="{BB962C8B-B14F-4D97-AF65-F5344CB8AC3E}">
        <p14:creationId xmlns:p14="http://schemas.microsoft.com/office/powerpoint/2010/main" val="3889410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5. </a:t>
            </a:r>
            <a:r>
              <a:rPr lang="ru-RU" sz="1200" kern="1200" dirty="0" smtClean="0">
                <a:solidFill>
                  <a:schemeClr val="tx1"/>
                </a:solidFill>
                <a:effectLst/>
                <a:latin typeface="+mn-lt"/>
                <a:ea typeface="+mn-ea"/>
                <a:cs typeface="+mn-cs"/>
              </a:rPr>
              <a:t>Сделайте шаг веры</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11</a:t>
            </a:fld>
            <a:endParaRPr lang="en-US"/>
          </a:p>
        </p:txBody>
      </p:sp>
    </p:spTree>
    <p:extLst>
      <p:ext uri="{BB962C8B-B14F-4D97-AF65-F5344CB8AC3E}">
        <p14:creationId xmlns:p14="http://schemas.microsoft.com/office/powerpoint/2010/main" val="697326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ru-RU" sz="1200" kern="1200" dirty="0" smtClean="0">
                <a:solidFill>
                  <a:schemeClr val="tx1"/>
                </a:solidFill>
                <a:latin typeface="+mn-lt"/>
                <a:ea typeface="+mn-ea"/>
                <a:cs typeface="+mn-cs"/>
              </a:rPr>
              <a:t>Духовный рост предполагает, что время от времени вам придется совершать прыжок веры. Вместо того чтобы пытаться все самостоятельно устроить, начиная что-то важное, почему бы не следовать Божьему руководству и не позволить плану меняться? Это значит сделать шаг веры и довериться Богу в обеспечении того, что может быть необходимо для успеха</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12</a:t>
            </a:fld>
            <a:endParaRPr lang="en-US"/>
          </a:p>
        </p:txBody>
      </p:sp>
    </p:spTree>
    <p:extLst>
      <p:ext uri="{BB962C8B-B14F-4D97-AF65-F5344CB8AC3E}">
        <p14:creationId xmlns:p14="http://schemas.microsoft.com/office/powerpoint/2010/main" val="3573287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 </a:t>
            </a:r>
            <a:r>
              <a:rPr lang="ru-RU" sz="1200" kern="1200" dirty="0" smtClean="0">
                <a:solidFill>
                  <a:schemeClr val="tx1"/>
                </a:solidFill>
                <a:effectLst/>
                <a:latin typeface="+mn-lt"/>
                <a:ea typeface="+mn-ea"/>
                <a:cs typeface="+mn-cs"/>
              </a:rPr>
              <a:t>Укрепите чью-то веру</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13</a:t>
            </a:fld>
            <a:endParaRPr lang="en-US"/>
          </a:p>
        </p:txBody>
      </p:sp>
    </p:spTree>
    <p:extLst>
      <p:ext uri="{BB962C8B-B14F-4D97-AF65-F5344CB8AC3E}">
        <p14:creationId xmlns:p14="http://schemas.microsoft.com/office/powerpoint/2010/main" val="4143791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Найдите время сегодня, чтобы исцелить раненое сердце и сделать что-то доброе тому, кто действительно нуждается в друге или помогите склеить осколки разбитой мечты. Сегодня делайте все возможное, чтобы излучать безусловную Божью любовь.</a:t>
            </a:r>
            <a:endParaRPr lang="ru-RU"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14</a:t>
            </a:fld>
            <a:endParaRPr lang="en-US"/>
          </a:p>
        </p:txBody>
      </p:sp>
    </p:spTree>
    <p:extLst>
      <p:ext uri="{BB962C8B-B14F-4D97-AF65-F5344CB8AC3E}">
        <p14:creationId xmlns:p14="http://schemas.microsoft.com/office/powerpoint/2010/main" val="4046524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7. </a:t>
            </a:r>
            <a:r>
              <a:rPr lang="ru-RU" sz="1200" kern="1200" dirty="0" smtClean="0">
                <a:solidFill>
                  <a:schemeClr val="tx1"/>
                </a:solidFill>
                <a:effectLst/>
                <a:latin typeface="+mn-lt"/>
                <a:ea typeface="+mn-ea"/>
                <a:cs typeface="+mn-cs"/>
              </a:rPr>
              <a:t>Будьте благодарны</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15</a:t>
            </a:fld>
            <a:endParaRPr lang="en-US"/>
          </a:p>
        </p:txBody>
      </p:sp>
    </p:spTree>
    <p:extLst>
      <p:ext uri="{BB962C8B-B14F-4D97-AF65-F5344CB8AC3E}">
        <p14:creationId xmlns:p14="http://schemas.microsoft.com/office/powerpoint/2010/main" val="3085002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Начинайте каждый день с утренней молитвы благодарности Богу за дар нового дня. Делайте это, даже если грядущий день кажется ужасным. Завершайте каждый день вечерней молитвой благодарности Богу за дар предыдущих часов. Делайте это, даже если у вас был очень тяжелый день.</a:t>
            </a:r>
            <a:endParaRPr lang="ru-RU"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16</a:t>
            </a:fld>
            <a:endParaRPr lang="en-US"/>
          </a:p>
        </p:txBody>
      </p:sp>
    </p:spTree>
    <p:extLst>
      <p:ext uri="{BB962C8B-B14F-4D97-AF65-F5344CB8AC3E}">
        <p14:creationId xmlns:p14="http://schemas.microsoft.com/office/powerpoint/2010/main" val="2525870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8. </a:t>
            </a:r>
            <a:r>
              <a:rPr lang="ru-RU" sz="1200" kern="1200" dirty="0" smtClean="0">
                <a:solidFill>
                  <a:schemeClr val="tx1"/>
                </a:solidFill>
                <a:effectLst/>
                <a:latin typeface="+mn-lt"/>
                <a:ea typeface="+mn-ea"/>
                <a:cs typeface="+mn-cs"/>
              </a:rPr>
              <a:t>Разделите свое путешествие.</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17</a:t>
            </a:fld>
            <a:endParaRPr lang="en-US"/>
          </a:p>
        </p:txBody>
      </p:sp>
    </p:spTree>
    <p:extLst>
      <p:ext uri="{BB962C8B-B14F-4D97-AF65-F5344CB8AC3E}">
        <p14:creationId xmlns:p14="http://schemas.microsoft.com/office/powerpoint/2010/main" val="2085135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Общайтесь с другим человеком, который стремится расти духовно. Договоритесь о встречах раз в неделю в течение определенного периода времени, чтобы размышлять в духовных вопросах. Мой друг-бизнесмен, руководитель фирмы в Торонто, Онтарио, в течение шести месяцев встречался с другим человеком, чтобы изучать Библию. «Независимо от того, насколько напряженными были наши графики, мы встречались каждую неделю во время обеденного перерыва в церкви в центре города, которая любезно предоставила нам место для нашей встречи. Это было замечательное время, когда происходил большой духовный рост », - говорит он. Обратите внимание на духовный рост, происходящий в вашей жизни.</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18</a:t>
            </a:fld>
            <a:endParaRPr lang="en-US"/>
          </a:p>
        </p:txBody>
      </p:sp>
    </p:spTree>
    <p:extLst>
      <p:ext uri="{BB962C8B-B14F-4D97-AF65-F5344CB8AC3E}">
        <p14:creationId xmlns:p14="http://schemas.microsoft.com/office/powerpoint/2010/main" val="554472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9. </a:t>
            </a:r>
            <a:r>
              <a:rPr lang="ru-RU" sz="1200" kern="1200" dirty="0" smtClean="0">
                <a:solidFill>
                  <a:schemeClr val="tx1"/>
                </a:solidFill>
                <a:effectLst/>
                <a:latin typeface="+mn-lt"/>
                <a:ea typeface="+mn-ea"/>
                <a:cs typeface="+mn-cs"/>
              </a:rPr>
              <a:t>Служите</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19</a:t>
            </a:fld>
            <a:endParaRPr lang="en-US"/>
          </a:p>
        </p:txBody>
      </p:sp>
    </p:spTree>
    <p:extLst>
      <p:ext uri="{BB962C8B-B14F-4D97-AF65-F5344CB8AC3E}">
        <p14:creationId xmlns:p14="http://schemas.microsoft.com/office/powerpoint/2010/main" val="33989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Ищите способы послужить обществу, особенно делами, за которые награды вы не получите, например, принимайте участие в сборе мусора на улицах. Прочитайте и поразмышляйте о действиях Иисуса в Евангелии от Иоанна 13:1-5.</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20</a:t>
            </a:fld>
            <a:endParaRPr lang="en-US"/>
          </a:p>
        </p:txBody>
      </p:sp>
    </p:spTree>
    <p:extLst>
      <p:ext uri="{BB962C8B-B14F-4D97-AF65-F5344CB8AC3E}">
        <p14:creationId xmlns:p14="http://schemas.microsoft.com/office/powerpoint/2010/main" val="316819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i="1" kern="1200" dirty="0" smtClean="0">
                <a:solidFill>
                  <a:schemeClr val="tx1"/>
                </a:solidFill>
                <a:latin typeface="+mn-lt"/>
                <a:ea typeface="+mn-ea"/>
                <a:cs typeface="+mn-cs"/>
              </a:rPr>
              <a:t>«Восстань, светись… ибо пришел </a:t>
            </a:r>
            <a:r>
              <a:rPr lang="ru-RU" sz="1200" b="1" i="1" kern="1200" dirty="0" smtClean="0">
                <a:solidFill>
                  <a:schemeClr val="tx1"/>
                </a:solidFill>
                <a:latin typeface="+mn-lt"/>
                <a:ea typeface="+mn-ea"/>
                <a:cs typeface="+mn-cs"/>
              </a:rPr>
              <a:t>СВЕТ</a:t>
            </a:r>
            <a:r>
              <a:rPr lang="ru-RU" sz="1200" i="1" kern="1200" dirty="0" smtClean="0">
                <a:solidFill>
                  <a:schemeClr val="tx1"/>
                </a:solidFill>
                <a:latin typeface="+mn-lt"/>
                <a:ea typeface="+mn-ea"/>
                <a:cs typeface="+mn-cs"/>
              </a:rPr>
              <a:t> твой... Ибо вот, </a:t>
            </a:r>
            <a:r>
              <a:rPr lang="ru-RU" sz="1200" b="1" i="1" kern="1200" dirty="0" smtClean="0">
                <a:solidFill>
                  <a:schemeClr val="tx1"/>
                </a:solidFill>
                <a:latin typeface="+mn-lt"/>
                <a:ea typeface="+mn-ea"/>
                <a:cs typeface="+mn-cs"/>
              </a:rPr>
              <a:t>тьма</a:t>
            </a:r>
            <a:r>
              <a:rPr lang="ru-RU" sz="1200" i="1" kern="1200" dirty="0" smtClean="0">
                <a:solidFill>
                  <a:schemeClr val="tx1"/>
                </a:solidFill>
                <a:latin typeface="+mn-lt"/>
                <a:ea typeface="+mn-ea"/>
                <a:cs typeface="+mn-cs"/>
              </a:rPr>
              <a:t> покроет землю, и </a:t>
            </a:r>
            <a:r>
              <a:rPr lang="ru-RU" sz="1200" b="1" i="1" kern="1200" dirty="0" smtClean="0">
                <a:solidFill>
                  <a:schemeClr val="tx1"/>
                </a:solidFill>
                <a:latin typeface="+mn-lt"/>
                <a:ea typeface="+mn-ea"/>
                <a:cs typeface="+mn-cs"/>
              </a:rPr>
              <a:t>мрак</a:t>
            </a:r>
            <a:r>
              <a:rPr lang="ru-RU" sz="1200" i="1" kern="1200" dirty="0" smtClean="0">
                <a:solidFill>
                  <a:schemeClr val="tx1"/>
                </a:solidFill>
                <a:latin typeface="+mn-lt"/>
                <a:ea typeface="+mn-ea"/>
                <a:cs typeface="+mn-cs"/>
              </a:rPr>
              <a:t> — народы; а над тобою воссияет Господь, и слава Его явится над тобою», Исаия 60:1, 2</a:t>
            </a:r>
            <a:endParaRPr lang="ru-RU" sz="1200" kern="1200" dirty="0" smtClean="0">
              <a:solidFill>
                <a:schemeClr val="tx1"/>
              </a:solidFill>
              <a:latin typeface="+mn-lt"/>
              <a:ea typeface="+mn-ea"/>
              <a:cs typeface="+mn-cs"/>
            </a:endParaRPr>
          </a:p>
          <a:p>
            <a:pPr marL="0" indent="0" algn="ctr">
              <a:buNone/>
            </a:pPr>
            <a:endParaRPr lang="en-US" sz="1200" dirty="0">
              <a:solidFill>
                <a:srgbClr val="000000"/>
              </a:solidFill>
            </a:endParaRPr>
          </a:p>
          <a:p>
            <a:endParaRPr lang="en-US" sz="1200" kern="1200" dirty="0">
              <a:solidFill>
                <a:schemeClr val="tx1"/>
              </a:solidFill>
              <a:effectLst/>
              <a:latin typeface="+mn-lt"/>
              <a:ea typeface="+mn-ea"/>
              <a:cs typeface="+mn-cs"/>
            </a:endParaRPr>
          </a:p>
          <a:p>
            <a:r>
              <a:rPr lang="ru-RU" sz="1200" kern="1200" dirty="0" smtClean="0">
                <a:solidFill>
                  <a:schemeClr val="tx1"/>
                </a:solidFill>
                <a:latin typeface="+mn-lt"/>
                <a:ea typeface="+mn-ea"/>
                <a:cs typeface="+mn-cs"/>
              </a:rPr>
              <a:t>Прежде чем мы сможем научиться сиять в этом темном мире, мы должны сначала понять, что значит сделать Иисуса нашим основанием, нашим прибежищем и нашим всем во всем. «21 способ сделать свою духовную жизнь лучше» откроет перед вами путь, по которому вы будете подниматься и сиять везде, где Бог поместил вас.</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Поскольку мы живем в культуре, которая все больше склоняется к коммерциализму, материализму и </a:t>
            </a:r>
            <a:r>
              <a:rPr lang="ru-RU" sz="1200" kern="1200" dirty="0" err="1" smtClean="0">
                <a:solidFill>
                  <a:schemeClr val="tx1"/>
                </a:solidFill>
                <a:latin typeface="+mn-lt"/>
                <a:ea typeface="+mn-ea"/>
                <a:cs typeface="+mn-cs"/>
              </a:rPr>
              <a:t>секуляризму</a:t>
            </a:r>
            <a:r>
              <a:rPr lang="ru-RU" sz="1200" kern="1200" dirty="0" smtClean="0">
                <a:solidFill>
                  <a:schemeClr val="tx1"/>
                </a:solidFill>
                <a:latin typeface="+mn-lt"/>
                <a:ea typeface="+mn-ea"/>
                <a:cs typeface="+mn-cs"/>
              </a:rPr>
              <a:t>, не всегда легко поддерживать душу.</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Задача наших дней, когда времена не благоприятны для духовного роста, заключается в том, как взращивать, питать, лечить, восстанавливать и обновлять душу. Вот 21 практический совет для построения более сильной духовной жизни.</a:t>
            </a:r>
            <a:endParaRPr lang="ru-RU"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2</a:t>
            </a:fld>
            <a:endParaRPr lang="en-US"/>
          </a:p>
        </p:txBody>
      </p:sp>
    </p:spTree>
    <p:extLst>
      <p:ext uri="{BB962C8B-B14F-4D97-AF65-F5344CB8AC3E}">
        <p14:creationId xmlns:p14="http://schemas.microsoft.com/office/powerpoint/2010/main" val="1741853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10. </a:t>
            </a:r>
            <a:r>
              <a:rPr lang="ru-RU" sz="1200" kern="1200" dirty="0" smtClean="0">
                <a:solidFill>
                  <a:schemeClr val="tx1"/>
                </a:solidFill>
                <a:effectLst/>
                <a:latin typeface="+mn-lt"/>
                <a:ea typeface="+mn-ea"/>
                <a:cs typeface="+mn-cs"/>
              </a:rPr>
              <a:t>Уделяйте время</a:t>
            </a:r>
            <a:r>
              <a:rPr lang="ru-RU" sz="1200" kern="1200" baseline="0" dirty="0" smtClean="0">
                <a:solidFill>
                  <a:schemeClr val="tx1"/>
                </a:solidFill>
                <a:effectLst/>
                <a:latin typeface="+mn-lt"/>
                <a:ea typeface="+mn-ea"/>
                <a:cs typeface="+mn-cs"/>
              </a:rPr>
              <a:t> уединению</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21</a:t>
            </a:fld>
            <a:endParaRPr lang="en-US"/>
          </a:p>
        </p:txBody>
      </p:sp>
    </p:spTree>
    <p:extLst>
      <p:ext uri="{BB962C8B-B14F-4D97-AF65-F5344CB8AC3E}">
        <p14:creationId xmlns:p14="http://schemas.microsoft.com/office/powerpoint/2010/main" val="1191556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В тишине мы отвлекаемся от жизненных проблем и сосредотачиваем свои мысли на Боге. Проведите некоторое время вдали от толпы и шума жизни. Уделите несколько минут, чтобы побыть наедине - только вы и Бог. «Уединение делает нас жестче по отношению к себе и нежнее к другим; в обоих случаях это улучшает наш характер », - отметил философ Фридрих Вильгельм Ницше.</a:t>
            </a:r>
            <a:endParaRPr lang="ru-RU"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22</a:t>
            </a:fld>
            <a:endParaRPr lang="en-US"/>
          </a:p>
        </p:txBody>
      </p:sp>
    </p:spTree>
    <p:extLst>
      <p:ext uri="{BB962C8B-B14F-4D97-AF65-F5344CB8AC3E}">
        <p14:creationId xmlns:p14="http://schemas.microsoft.com/office/powerpoint/2010/main" val="1448734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11. </a:t>
            </a:r>
            <a:r>
              <a:rPr lang="ru-RU" sz="1200" kern="1200" dirty="0" smtClean="0">
                <a:solidFill>
                  <a:schemeClr val="tx1"/>
                </a:solidFill>
                <a:effectLst/>
                <a:latin typeface="+mn-lt"/>
                <a:ea typeface="+mn-ea"/>
                <a:cs typeface="+mn-cs"/>
              </a:rPr>
              <a:t>Поститесь и молитесь</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23</a:t>
            </a:fld>
            <a:endParaRPr lang="en-US"/>
          </a:p>
        </p:txBody>
      </p:sp>
    </p:spTree>
    <p:extLst>
      <p:ext uri="{BB962C8B-B14F-4D97-AF65-F5344CB8AC3E}">
        <p14:creationId xmlns:p14="http://schemas.microsoft.com/office/powerpoint/2010/main" val="3022238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Библейские герои часто молятся и постятся. Ездра 8:23 пишет: «Итак, мы постились и просили Бога нашего о сем, и Он услышал нас». В следующий раз, когда вас попросят срочно помолиться за того, кто находится в затруднительном положении, подумайте о том, чтобы совместить вашу молитву с постом.</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24</a:t>
            </a:fld>
            <a:endParaRPr lang="en-US"/>
          </a:p>
        </p:txBody>
      </p:sp>
    </p:spTree>
    <p:extLst>
      <p:ext uri="{BB962C8B-B14F-4D97-AF65-F5344CB8AC3E}">
        <p14:creationId xmlns:p14="http://schemas.microsoft.com/office/powerpoint/2010/main" val="1846954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a:t>
            </a:r>
            <a:r>
              <a:rPr lang="ru-RU" dirty="0" smtClean="0"/>
              <a:t>Возложите заботы на Бога</a:t>
            </a:r>
            <a:r>
              <a:rPr lang="en-US" dirty="0" smtClean="0"/>
              <a:t>.</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25</a:t>
            </a:fld>
            <a:endParaRPr lang="en-US"/>
          </a:p>
        </p:txBody>
      </p:sp>
    </p:spTree>
    <p:extLst>
      <p:ext uri="{BB962C8B-B14F-4D97-AF65-F5344CB8AC3E}">
        <p14:creationId xmlns:p14="http://schemas.microsoft.com/office/powerpoint/2010/main" val="4214698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Об этом ясно говорит Писание: «Возложи на Господа заботы твои, и Он поддержит тебя» (Псалом 54:23). Делайте это каждый раз, когда возникает беспокойство.</a:t>
            </a:r>
            <a:endParaRPr lang="ru-RU"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26</a:t>
            </a:fld>
            <a:endParaRPr lang="en-US"/>
          </a:p>
        </p:txBody>
      </p:sp>
    </p:spTree>
    <p:extLst>
      <p:ext uri="{BB962C8B-B14F-4D97-AF65-F5344CB8AC3E}">
        <p14:creationId xmlns:p14="http://schemas.microsoft.com/office/powerpoint/2010/main" val="4241612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13. </a:t>
            </a:r>
            <a:r>
              <a:rPr lang="ru-RU" sz="1200" kern="1200" dirty="0" smtClean="0">
                <a:solidFill>
                  <a:schemeClr val="tx1"/>
                </a:solidFill>
                <a:effectLst/>
                <a:latin typeface="+mn-lt"/>
                <a:ea typeface="+mn-ea"/>
                <a:cs typeface="+mn-cs"/>
              </a:rPr>
              <a:t>Распространяйте любовь всюду, где появляетесь</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27</a:t>
            </a:fld>
            <a:endParaRPr lang="en-US"/>
          </a:p>
        </p:txBody>
      </p:sp>
    </p:spTree>
    <p:extLst>
      <p:ext uri="{BB962C8B-B14F-4D97-AF65-F5344CB8AC3E}">
        <p14:creationId xmlns:p14="http://schemas.microsoft.com/office/powerpoint/2010/main" val="2668321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Это совет матери Терезы из Калькутты: «Распространяйте любовь везде, где бы вы ни были: прежде всего, в своем собственном доме… Пусть никто не уходит от вас, не став лучше и счастливее. Будьте живым выражением Божьей доброты; путь доброта будет видна на вашем лице, в ваших глазах, в вашей улыбке, в вашем теплом приветствии».</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28</a:t>
            </a:fld>
            <a:endParaRPr lang="en-US"/>
          </a:p>
        </p:txBody>
      </p:sp>
    </p:spTree>
    <p:extLst>
      <p:ext uri="{BB962C8B-B14F-4D97-AF65-F5344CB8AC3E}">
        <p14:creationId xmlns:p14="http://schemas.microsoft.com/office/powerpoint/2010/main" val="2175114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14. </a:t>
            </a:r>
            <a:r>
              <a:rPr lang="ru-RU" dirty="0" smtClean="0"/>
              <a:t>Расставляйте приоритеты</a:t>
            </a:r>
            <a:r>
              <a:rPr lang="en-US" dirty="0" smtClean="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29</a:t>
            </a:fld>
            <a:endParaRPr lang="en-US"/>
          </a:p>
        </p:txBody>
      </p:sp>
    </p:spTree>
    <p:extLst>
      <p:ext uri="{BB962C8B-B14F-4D97-AF65-F5344CB8AC3E}">
        <p14:creationId xmlns:p14="http://schemas.microsoft.com/office/powerpoint/2010/main" val="2738095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Различайте, что действительно важно, а что нет. Вспомните слова бывшего президента Джорджа Буша: «Бог благословил меня замечательной семьей, и я хочу провести остаток своей жизни, рассказывая им, как сильно я их люблю и ценю», - сказал он. «Одно из моих самых важных достижений, над которым я все еще работаю, - это добиться колоссального успеха в дедушкином бизнесе. Я хотел бы, чтобы обо мне вспоминали, как о честном человеке, который служил людям и своей семье».</a:t>
            </a:r>
            <a:endParaRPr lang="ru-RU"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30</a:t>
            </a:fld>
            <a:endParaRPr lang="en-US"/>
          </a:p>
        </p:txBody>
      </p:sp>
    </p:spTree>
    <p:extLst>
      <p:ext uri="{BB962C8B-B14F-4D97-AF65-F5344CB8AC3E}">
        <p14:creationId xmlns:p14="http://schemas.microsoft.com/office/powerpoint/2010/main" val="423024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a:t>
            </a:r>
            <a:r>
              <a:rPr lang="ru-RU" sz="1200" kern="1200" dirty="0" smtClean="0">
                <a:solidFill>
                  <a:schemeClr val="tx1"/>
                </a:solidFill>
                <a:effectLst/>
                <a:latin typeface="+mn-lt"/>
                <a:ea typeface="+mn-ea"/>
                <a:cs typeface="+mn-cs"/>
              </a:rPr>
              <a:t>Будь</a:t>
            </a:r>
            <a:r>
              <a:rPr lang="ru-RU" sz="1200" kern="1200" baseline="0" dirty="0" smtClean="0">
                <a:solidFill>
                  <a:schemeClr val="tx1"/>
                </a:solidFill>
                <a:effectLst/>
                <a:latin typeface="+mn-lt"/>
                <a:ea typeface="+mn-ea"/>
                <a:cs typeface="+mn-cs"/>
              </a:rPr>
              <a:t> рекой, а не болотом</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3</a:t>
            </a:fld>
            <a:endParaRPr lang="en-US"/>
          </a:p>
        </p:txBody>
      </p:sp>
    </p:spTree>
    <p:extLst>
      <p:ext uri="{BB962C8B-B14F-4D97-AF65-F5344CB8AC3E}">
        <p14:creationId xmlns:p14="http://schemas.microsoft.com/office/powerpoint/2010/main" val="542305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15. </a:t>
            </a:r>
            <a:r>
              <a:rPr lang="ru-RU" sz="1200" kern="1200" dirty="0" smtClean="0">
                <a:solidFill>
                  <a:schemeClr val="tx1"/>
                </a:solidFill>
                <a:effectLst/>
                <a:latin typeface="+mn-lt"/>
                <a:ea typeface="+mn-ea"/>
                <a:cs typeface="+mn-cs"/>
              </a:rPr>
              <a:t>Стремитесь к совершенству</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31</a:t>
            </a:fld>
            <a:endParaRPr lang="en-US"/>
          </a:p>
        </p:txBody>
      </p:sp>
    </p:spTree>
    <p:extLst>
      <p:ext uri="{BB962C8B-B14F-4D97-AF65-F5344CB8AC3E}">
        <p14:creationId xmlns:p14="http://schemas.microsoft.com/office/powerpoint/2010/main" val="230172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Библия говорит нам: «Все, что может рука твоя делать, по силам делай» (Екклесиаст 9:10). Будьте лучшими, насколько возможно, независимо от того, на каком жизненном этапе по Божьей воле вы находитесь.</a:t>
            </a:r>
            <a:r>
              <a:rPr lang="ru-RU" dirty="0" smtClean="0"/>
              <a:t> </a:t>
            </a:r>
            <a:r>
              <a:rPr lang="ru-RU" sz="1200" kern="1200" dirty="0" smtClean="0">
                <a:solidFill>
                  <a:schemeClr val="tx1"/>
                </a:solidFill>
                <a:latin typeface="+mn-lt"/>
                <a:ea typeface="+mn-ea"/>
                <a:cs typeface="+mn-cs"/>
              </a:rPr>
              <a:t>В английском переводе </a:t>
            </a:r>
            <a:r>
              <a:rPr lang="en-US" sz="1200" kern="1200" dirty="0" smtClean="0">
                <a:solidFill>
                  <a:schemeClr val="tx1"/>
                </a:solidFill>
                <a:latin typeface="+mn-lt"/>
                <a:ea typeface="+mn-ea"/>
                <a:cs typeface="+mn-cs"/>
              </a:rPr>
              <a:t>NLT </a:t>
            </a:r>
            <a:r>
              <a:rPr lang="ru-RU" sz="1200" kern="1200" dirty="0" smtClean="0">
                <a:solidFill>
                  <a:schemeClr val="tx1"/>
                </a:solidFill>
                <a:latin typeface="+mn-lt"/>
                <a:ea typeface="+mn-ea"/>
                <a:cs typeface="+mn-cs"/>
              </a:rPr>
              <a:t>этот текст звучит, как «все, что может рука твоя делать, делай хорошо» - прим. перев.</a:t>
            </a:r>
            <a:endParaRPr lang="ru-RU"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32</a:t>
            </a:fld>
            <a:endParaRPr lang="en-US"/>
          </a:p>
        </p:txBody>
      </p:sp>
    </p:spTree>
    <p:extLst>
      <p:ext uri="{BB962C8B-B14F-4D97-AF65-F5344CB8AC3E}">
        <p14:creationId xmlns:p14="http://schemas.microsoft.com/office/powerpoint/2010/main" val="373529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16. </a:t>
            </a:r>
            <a:r>
              <a:rPr lang="ru-RU" sz="1200" kern="1200" dirty="0" smtClean="0">
                <a:solidFill>
                  <a:schemeClr val="tx1"/>
                </a:solidFill>
                <a:effectLst/>
                <a:latin typeface="+mn-lt"/>
                <a:ea typeface="+mn-ea"/>
                <a:cs typeface="+mn-cs"/>
              </a:rPr>
              <a:t>Используй,</a:t>
            </a:r>
            <a:r>
              <a:rPr lang="ru-RU" sz="1200" kern="1200" baseline="0" dirty="0" smtClean="0">
                <a:solidFill>
                  <a:schemeClr val="tx1"/>
                </a:solidFill>
                <a:effectLst/>
                <a:latin typeface="+mn-lt"/>
                <a:ea typeface="+mn-ea"/>
                <a:cs typeface="+mn-cs"/>
              </a:rPr>
              <a:t> чтобы не </a:t>
            </a:r>
            <a:r>
              <a:rPr lang="ru-RU" sz="1200" kern="1200" baseline="0" dirty="0" err="1" smtClean="0">
                <a:solidFill>
                  <a:schemeClr val="tx1"/>
                </a:solidFill>
                <a:effectLst/>
                <a:latin typeface="+mn-lt"/>
                <a:ea typeface="+mn-ea"/>
                <a:cs typeface="+mn-cs"/>
              </a:rPr>
              <a:t>потреять</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33</a:t>
            </a:fld>
            <a:endParaRPr lang="en-US"/>
          </a:p>
        </p:txBody>
      </p:sp>
    </p:spTree>
    <p:extLst>
      <p:ext uri="{BB962C8B-B14F-4D97-AF65-F5344CB8AC3E}">
        <p14:creationId xmlns:p14="http://schemas.microsoft.com/office/powerpoint/2010/main" val="2271624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ru-RU" sz="1200" kern="1200" dirty="0" smtClean="0">
                <a:solidFill>
                  <a:schemeClr val="tx1"/>
                </a:solidFill>
                <a:latin typeface="+mn-lt"/>
                <a:ea typeface="+mn-ea"/>
                <a:cs typeface="+mn-cs"/>
              </a:rPr>
              <a:t>Бог щедро наделил каждого из нас уникальными дарами и талантами. Используйте их, иначе есть риск все потерять. «Добросовестно используйте свои дары, и они будут преумножены; пользуйтесь своими знаниями, и получите знания еще большие», - отметил известный поэт 19 в. сэр Эдвин Арнольд.</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34</a:t>
            </a:fld>
            <a:endParaRPr lang="en-US"/>
          </a:p>
        </p:txBody>
      </p:sp>
    </p:spTree>
    <p:extLst>
      <p:ext uri="{BB962C8B-B14F-4D97-AF65-F5344CB8AC3E}">
        <p14:creationId xmlns:p14="http://schemas.microsoft.com/office/powerpoint/2010/main" val="2207273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17. Размышляйте над Писанием.</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35</a:t>
            </a:fld>
            <a:endParaRPr lang="en-US"/>
          </a:p>
        </p:txBody>
      </p:sp>
    </p:spTree>
    <p:extLst>
      <p:ext uri="{BB962C8B-B14F-4D97-AF65-F5344CB8AC3E}">
        <p14:creationId xmlns:p14="http://schemas.microsoft.com/office/powerpoint/2010/main" val="4264113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Библия наполнена стихами утешения, ободрения и мудрости. Возьмите себе в привычку читать и изучать Библию регулярно и дисциплинированно. Выделите стихи, которые вам особенно нравятся. Размышляйте над этими словами. Запомните некоторые отрывки, чтобы вы могли вспомнить их по памяти в будущем.</a:t>
            </a:r>
            <a:endParaRPr lang="ru-RU"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36</a:t>
            </a:fld>
            <a:endParaRPr lang="en-US"/>
          </a:p>
        </p:txBody>
      </p:sp>
    </p:spTree>
    <p:extLst>
      <p:ext uri="{BB962C8B-B14F-4D97-AF65-F5344CB8AC3E}">
        <p14:creationId xmlns:p14="http://schemas.microsoft.com/office/powerpoint/2010/main" val="2414182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18. </a:t>
            </a:r>
            <a:r>
              <a:rPr lang="ru-RU" sz="1200" kern="1200" dirty="0" smtClean="0">
                <a:solidFill>
                  <a:schemeClr val="tx1"/>
                </a:solidFill>
                <a:effectLst/>
                <a:latin typeface="+mn-lt"/>
                <a:ea typeface="+mn-ea"/>
                <a:cs typeface="+mn-cs"/>
              </a:rPr>
              <a:t>Будьте надежным</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37</a:t>
            </a:fld>
            <a:endParaRPr lang="en-US"/>
          </a:p>
        </p:txBody>
      </p:sp>
    </p:spTree>
    <p:extLst>
      <p:ext uri="{BB962C8B-B14F-4D97-AF65-F5344CB8AC3E}">
        <p14:creationId xmlns:p14="http://schemas.microsoft.com/office/powerpoint/2010/main" val="452818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Выполняйте то, что обещаете независимо от того, удобно это или нет. Выполняйте все свои обязательства, большие и маленькие. Своими действиями покажите другим, что вы - человек, которому можно доверять и на которого можно положиться.</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38</a:t>
            </a:fld>
            <a:endParaRPr lang="en-US"/>
          </a:p>
        </p:txBody>
      </p:sp>
    </p:spTree>
    <p:extLst>
      <p:ext uri="{BB962C8B-B14F-4D97-AF65-F5344CB8AC3E}">
        <p14:creationId xmlns:p14="http://schemas.microsoft.com/office/powerpoint/2010/main" val="3373634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19. </a:t>
            </a:r>
            <a:r>
              <a:rPr lang="ru-RU" sz="1200" kern="1200" dirty="0" smtClean="0">
                <a:solidFill>
                  <a:schemeClr val="tx1"/>
                </a:solidFill>
                <a:effectLst/>
                <a:latin typeface="+mn-lt"/>
                <a:ea typeface="+mn-ea"/>
                <a:cs typeface="+mn-cs"/>
              </a:rPr>
              <a:t>Попросите</a:t>
            </a:r>
            <a:r>
              <a:rPr lang="ru-RU" sz="1200" kern="1200" baseline="0" dirty="0" smtClean="0">
                <a:solidFill>
                  <a:schemeClr val="tx1"/>
                </a:solidFill>
                <a:effectLst/>
                <a:latin typeface="+mn-lt"/>
                <a:ea typeface="+mn-ea"/>
                <a:cs typeface="+mn-cs"/>
              </a:rPr>
              <a:t> Бога сделать вас сегодня благословением.</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39</a:t>
            </a:fld>
            <a:endParaRPr lang="en-US"/>
          </a:p>
        </p:txBody>
      </p:sp>
    </p:spTree>
    <p:extLst>
      <p:ext uri="{BB962C8B-B14F-4D97-AF65-F5344CB8AC3E}">
        <p14:creationId xmlns:p14="http://schemas.microsoft.com/office/powerpoint/2010/main" val="2364880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Отличный способ иметь чудеса в своей жизни - просить Бога превратить вашу жизнь в благословение. Делайте это каждое утро, прежде чем начать делать свои повседневные дела. Кратко помолитесь простой молитвой, подобной этой: «Дорогой Бог, сделай сегодня мою жизнь благословением для кого-то». Затем обратите пристальное внимание на каждого человека, с которым вы сталкиваетесь в течение дня, поскольку Бог обязательно ответит на вашу молитву и порой удивительным образом.</a:t>
            </a:r>
            <a:endParaRPr lang="ru-RU"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40</a:t>
            </a:fld>
            <a:endParaRPr lang="en-US"/>
          </a:p>
        </p:txBody>
      </p:sp>
    </p:spTree>
    <p:extLst>
      <p:ext uri="{BB962C8B-B14F-4D97-AF65-F5344CB8AC3E}">
        <p14:creationId xmlns:p14="http://schemas.microsoft.com/office/powerpoint/2010/main" val="3106244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В Библии сказано: «Кто верует в Меня, у того… из чрева потекут реки воды живой» (Иоанна 7:38). Помните, что свежую, живительную воду несет именно горный ручей, потому что вода проточная. В то время как в болоте застойная вода, которая не способствует жизни. Болото собирает и удерживает воду, которая в него втекает. Не будьте таким человеком, который стремится многое накопить, прежде чем чуть-чуть выпустить.</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Как христиане мы должны позволять благословениям течь через нас к другим. Когда мы накапливаем и запираем благословения в нашей жизни, мы рискуем стать духовно застойными, эмоционально отстраненными и интеллектуально циничными. Решите разрушить дамбу и пусть благословения текут как река. Секрет успеха заключается в том, чтобы течь.</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ru-RU" sz="1200" b="1" i="1" kern="1200" dirty="0" smtClean="0">
                <a:solidFill>
                  <a:schemeClr val="tx1"/>
                </a:solidFill>
                <a:effectLst/>
                <a:latin typeface="+mn-lt"/>
                <a:ea typeface="+mn-ea"/>
                <a:cs typeface="+mn-cs"/>
              </a:rPr>
              <a:t>Позвольте благословениям</a:t>
            </a:r>
            <a:r>
              <a:rPr lang="ru-RU" sz="1200" b="1" i="1" kern="1200" baseline="0" dirty="0" smtClean="0">
                <a:solidFill>
                  <a:schemeClr val="tx1"/>
                </a:solidFill>
                <a:effectLst/>
                <a:latin typeface="+mn-lt"/>
                <a:ea typeface="+mn-ea"/>
                <a:cs typeface="+mn-cs"/>
              </a:rPr>
              <a:t> течь через вас к другим</a:t>
            </a:r>
            <a:r>
              <a:rPr lang="en-US" sz="1200" b="1" i="1" kern="1200" dirty="0" smtClean="0">
                <a:solidFill>
                  <a:schemeClr val="tx1"/>
                </a:solidFill>
                <a:effectLst/>
                <a:latin typeface="+mn-lt"/>
                <a:ea typeface="+mn-ea"/>
                <a:cs typeface="+mn-cs"/>
              </a:rPr>
              <a:t>.</a:t>
            </a:r>
            <a:r>
              <a:rPr lang="en-US" b="1" i="1" dirty="0" smtClean="0">
                <a:effectLst/>
              </a:rPr>
              <a:t> </a:t>
            </a:r>
            <a:endParaRPr lang="en-US" b="1" i="1"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4</a:t>
            </a:fld>
            <a:endParaRPr lang="en-US"/>
          </a:p>
        </p:txBody>
      </p:sp>
    </p:spTree>
    <p:extLst>
      <p:ext uri="{BB962C8B-B14F-4D97-AF65-F5344CB8AC3E}">
        <p14:creationId xmlns:p14="http://schemas.microsoft.com/office/powerpoint/2010/main" val="29085221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 </a:t>
            </a:r>
            <a:r>
              <a:rPr lang="ru-RU" sz="1200" kern="1200" dirty="0" smtClean="0">
                <a:solidFill>
                  <a:schemeClr val="tx1"/>
                </a:solidFill>
                <a:effectLst/>
                <a:latin typeface="+mn-lt"/>
                <a:ea typeface="+mn-ea"/>
                <a:cs typeface="+mn-cs"/>
              </a:rPr>
              <a:t>Проводите</a:t>
            </a:r>
            <a:r>
              <a:rPr lang="ru-RU" sz="1200" kern="1200" baseline="0" dirty="0" smtClean="0">
                <a:solidFill>
                  <a:schemeClr val="tx1"/>
                </a:solidFill>
                <a:effectLst/>
                <a:latin typeface="+mn-lt"/>
                <a:ea typeface="+mn-ea"/>
                <a:cs typeface="+mn-cs"/>
              </a:rPr>
              <a:t> время на природе</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41</a:t>
            </a:fld>
            <a:endParaRPr lang="en-US"/>
          </a:p>
        </p:txBody>
      </p:sp>
    </p:spTree>
    <p:extLst>
      <p:ext uri="{BB962C8B-B14F-4D97-AF65-F5344CB8AC3E}">
        <p14:creationId xmlns:p14="http://schemas.microsoft.com/office/powerpoint/2010/main" val="1469733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Это то, что делали авторы псалмов – они извлекали духовные уроки, проводя время на природе. «Небеса проповедуют славу Божию, и о делах рук Его вещает твердь» (Псалом 18:2). «Когда взираю я на небеса Твои — дело Твоих перстов, на луну и звезды, которые Ты поставил, то что есть человек, что Ты помнишь его, и сын человеческий, что Ты посещаешь его?» (Псалом 8:4,5). «Восходят на горы, нисходят в долины, на место, которое Ты назначил для них.</a:t>
            </a:r>
          </a:p>
          <a:p>
            <a:r>
              <a:rPr lang="ru-RU" sz="1200" kern="1200" dirty="0" smtClean="0">
                <a:solidFill>
                  <a:schemeClr val="tx1"/>
                </a:solidFill>
                <a:latin typeface="+mn-lt"/>
                <a:ea typeface="+mn-ea"/>
                <a:cs typeface="+mn-cs"/>
              </a:rPr>
              <a:t>Ты положил предел, которого не перейдут, и не возвратятся покрыть землю» (Псалом 103:8,9).</a:t>
            </a:r>
            <a:endParaRPr lang="ru-RU"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42</a:t>
            </a:fld>
            <a:endParaRPr lang="en-US"/>
          </a:p>
        </p:txBody>
      </p:sp>
    </p:spTree>
    <p:extLst>
      <p:ext uri="{BB962C8B-B14F-4D97-AF65-F5344CB8AC3E}">
        <p14:creationId xmlns:p14="http://schemas.microsoft.com/office/powerpoint/2010/main" val="1682441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21. </a:t>
            </a:r>
            <a:r>
              <a:rPr lang="ru-RU" sz="1200" kern="1200" dirty="0" smtClean="0">
                <a:solidFill>
                  <a:schemeClr val="tx1"/>
                </a:solidFill>
                <a:effectLst/>
                <a:latin typeface="+mn-lt"/>
                <a:ea typeface="+mn-ea"/>
                <a:cs typeface="+mn-cs"/>
              </a:rPr>
              <a:t>Пользуйтесь</a:t>
            </a:r>
            <a:r>
              <a:rPr lang="ru-RU" sz="1200" kern="1200" baseline="0" dirty="0" smtClean="0">
                <a:solidFill>
                  <a:schemeClr val="tx1"/>
                </a:solidFill>
                <a:effectLst/>
                <a:latin typeface="+mn-lt"/>
                <a:ea typeface="+mn-ea"/>
                <a:cs typeface="+mn-cs"/>
              </a:rPr>
              <a:t> своим правом выбора</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43</a:t>
            </a:fld>
            <a:endParaRPr lang="en-US"/>
          </a:p>
        </p:txBody>
      </p:sp>
    </p:spTree>
    <p:extLst>
      <p:ext uri="{BB962C8B-B14F-4D97-AF65-F5344CB8AC3E}">
        <p14:creationId xmlns:p14="http://schemas.microsoft.com/office/powerpoint/2010/main" val="3245251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Неважно, что с вами происходит, у вас всегда есть свобода выбора. Вы можете выбрать радость, а не отчаяние. Вы можете выбрать любовь вместо ненависти. Вы можете выбрать прощение вместо мести. Вы можете выбрать рост вместо застоя. Помните, что кризис может вызвать в нас лучшее или худшее. Выбор за нами!</a:t>
            </a:r>
            <a:endParaRPr lang="ru-RU"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44</a:t>
            </a:fld>
            <a:endParaRPr lang="en-US"/>
          </a:p>
        </p:txBody>
      </p:sp>
    </p:spTree>
    <p:extLst>
      <p:ext uri="{BB962C8B-B14F-4D97-AF65-F5344CB8AC3E}">
        <p14:creationId xmlns:p14="http://schemas.microsoft.com/office/powerpoint/2010/main" val="315431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ru-RU" sz="1200" dirty="0" smtClean="0">
                <a:solidFill>
                  <a:srgbClr val="000000"/>
                </a:solidFill>
              </a:rPr>
              <a:t>Восстань, светись…</a:t>
            </a:r>
          </a:p>
          <a:p>
            <a:pPr marL="0" indent="0" algn="ctr">
              <a:buNone/>
            </a:pPr>
            <a:r>
              <a:rPr lang="ru-RU" sz="1200" dirty="0" smtClean="0">
                <a:solidFill>
                  <a:srgbClr val="000000"/>
                </a:solidFill>
              </a:rPr>
              <a:t>ибо пришел </a:t>
            </a:r>
            <a:r>
              <a:rPr lang="en-US" sz="1200" dirty="0" smtClean="0">
                <a:solidFill>
                  <a:srgbClr val="000000"/>
                </a:solidFill>
              </a:rPr>
              <a:t> </a:t>
            </a:r>
            <a:r>
              <a:rPr lang="ru-RU" sz="1200" b="1" dirty="0" smtClean="0">
                <a:solidFill>
                  <a:srgbClr val="000000"/>
                </a:solidFill>
              </a:rPr>
              <a:t>СВЕТ</a:t>
            </a:r>
            <a:r>
              <a:rPr lang="ru-RU" sz="1200" dirty="0" smtClean="0">
                <a:solidFill>
                  <a:srgbClr val="000000"/>
                </a:solidFill>
              </a:rPr>
              <a:t> твой</a:t>
            </a:r>
            <a:r>
              <a:rPr lang="en-US" sz="1200" dirty="0" smtClean="0">
                <a:solidFill>
                  <a:srgbClr val="000000"/>
                </a:solidFill>
              </a:rPr>
              <a:t>!…</a:t>
            </a:r>
          </a:p>
          <a:p>
            <a:pPr marL="0" indent="0" algn="ctr">
              <a:buNone/>
            </a:pPr>
            <a:r>
              <a:rPr lang="ru-RU" sz="1200" dirty="0" smtClean="0">
                <a:solidFill>
                  <a:srgbClr val="000000"/>
                </a:solidFill>
              </a:rPr>
              <a:t>Ибо вот, </a:t>
            </a:r>
            <a:r>
              <a:rPr lang="ru-RU" sz="1200" b="1" dirty="0" smtClean="0">
                <a:solidFill>
                  <a:srgbClr val="000000"/>
                </a:solidFill>
              </a:rPr>
              <a:t>тьма</a:t>
            </a:r>
            <a:r>
              <a:rPr lang="ru-RU" sz="1200" dirty="0" smtClean="0">
                <a:solidFill>
                  <a:srgbClr val="000000"/>
                </a:solidFill>
              </a:rPr>
              <a:t> покроет землю, и </a:t>
            </a:r>
            <a:r>
              <a:rPr lang="ru-RU" sz="1200" b="1" dirty="0" smtClean="0">
                <a:solidFill>
                  <a:srgbClr val="000000"/>
                </a:solidFill>
              </a:rPr>
              <a:t>мрак</a:t>
            </a:r>
            <a:r>
              <a:rPr lang="ru-RU" sz="1200" dirty="0" smtClean="0">
                <a:solidFill>
                  <a:srgbClr val="000000"/>
                </a:solidFill>
              </a:rPr>
              <a:t> – </a:t>
            </a:r>
          </a:p>
          <a:p>
            <a:pPr marL="0" indent="0" algn="ctr">
              <a:buNone/>
            </a:pPr>
            <a:r>
              <a:rPr lang="ru-RU" sz="1200" dirty="0" smtClean="0">
                <a:solidFill>
                  <a:srgbClr val="000000"/>
                </a:solidFill>
              </a:rPr>
              <a:t>народы, а над тобою воссияет Господь, </a:t>
            </a:r>
          </a:p>
          <a:p>
            <a:pPr marL="0" indent="0" algn="ctr">
              <a:buNone/>
            </a:pPr>
            <a:r>
              <a:rPr lang="ru-RU" sz="1200" dirty="0" smtClean="0">
                <a:solidFill>
                  <a:srgbClr val="000000"/>
                </a:solidFill>
              </a:rPr>
              <a:t>и слава Его явится над тобою»,</a:t>
            </a:r>
          </a:p>
          <a:p>
            <a:pPr marL="0" indent="0" algn="ctr">
              <a:buNone/>
            </a:pPr>
            <a:r>
              <a:rPr lang="ru-RU" sz="1200" dirty="0" smtClean="0">
                <a:solidFill>
                  <a:srgbClr val="000000"/>
                </a:solidFill>
              </a:rPr>
              <a:t> Исаия </a:t>
            </a:r>
            <a:r>
              <a:rPr lang="en-US" sz="1200" smtClean="0">
                <a:solidFill>
                  <a:srgbClr val="000000"/>
                </a:solidFill>
              </a:rPr>
              <a:t>60:1, 2</a:t>
            </a:r>
          </a:p>
          <a:p>
            <a:pPr marL="0" indent="0" algn="ctr">
              <a:buNone/>
            </a:pPr>
            <a:endParaRPr lang="en-US" sz="1100" dirty="0">
              <a:solidFill>
                <a:srgbClr val="000000"/>
              </a:solidFill>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45</a:t>
            </a:fld>
            <a:endParaRPr lang="en-US"/>
          </a:p>
        </p:txBody>
      </p:sp>
    </p:spTree>
    <p:extLst>
      <p:ext uri="{BB962C8B-B14F-4D97-AF65-F5344CB8AC3E}">
        <p14:creationId xmlns:p14="http://schemas.microsoft.com/office/powerpoint/2010/main" val="240876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a:t>
            </a:r>
            <a:r>
              <a:rPr lang="ru-RU" sz="1200" b="1" kern="1200" dirty="0" smtClean="0">
                <a:solidFill>
                  <a:schemeClr val="tx1"/>
                </a:solidFill>
                <a:latin typeface="+mn-lt"/>
                <a:ea typeface="+mn-ea"/>
                <a:cs typeface="+mn-cs"/>
              </a:rPr>
              <a:t>Замечайте благословения.</a:t>
            </a:r>
            <a:r>
              <a:rPr lang="ru-RU" sz="1200" kern="1200" dirty="0" smtClean="0">
                <a:solidFill>
                  <a:schemeClr val="tx1"/>
                </a:solidFill>
                <a:latin typeface="+mn-lt"/>
                <a:ea typeface="+mn-ea"/>
                <a:cs typeface="+mn-cs"/>
              </a:rPr>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Слишком часто мы идем по жизни, не обращая внимания на то хорошее, что приходит в нашу жизнь. Попробуйте это духовное упражнение в течение одной недели: в конце первого дня найдите благословение, которое пришло к вам от члена семьи. В конце второго дня определите благословение, пришедшее от соседей. В третий день - от друга. В четвертый день - от коллеги по работе. Пятый день - от незнакомца. Шестой день - от ребенка. На седьмой день – благословение, которое пришло от «врага».</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5</a:t>
            </a:fld>
            <a:endParaRPr lang="en-US"/>
          </a:p>
        </p:txBody>
      </p:sp>
    </p:spTree>
    <p:extLst>
      <p:ext uri="{BB962C8B-B14F-4D97-AF65-F5344CB8AC3E}">
        <p14:creationId xmlns:p14="http://schemas.microsoft.com/office/powerpoint/2010/main" val="450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a:t>
            </a:r>
            <a:r>
              <a:rPr lang="ru-RU" sz="1200" kern="1200" dirty="0" smtClean="0">
                <a:solidFill>
                  <a:schemeClr val="tx1"/>
                </a:solidFill>
                <a:effectLst/>
                <a:latin typeface="+mn-lt"/>
                <a:ea typeface="+mn-ea"/>
                <a:cs typeface="+mn-cs"/>
              </a:rPr>
              <a:t>Будьте, как Моисей —говорите слова благословения</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7</a:t>
            </a:fld>
            <a:endParaRPr lang="en-US"/>
          </a:p>
        </p:txBody>
      </p:sp>
    </p:spTree>
    <p:extLst>
      <p:ext uri="{BB962C8B-B14F-4D97-AF65-F5344CB8AC3E}">
        <p14:creationId xmlns:p14="http://schemas.microsoft.com/office/powerpoint/2010/main" val="3132259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Один из самых прекрасных отрывков в Писании содержит следующие слова благословения, произнесенные Моисеем: </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«Да благословит тебя Господь и сохранит тебя!</a:t>
            </a:r>
          </a:p>
          <a:p>
            <a:r>
              <a:rPr lang="ru-RU" sz="1200" kern="1200" dirty="0" smtClean="0">
                <a:solidFill>
                  <a:schemeClr val="tx1"/>
                </a:solidFill>
                <a:latin typeface="+mn-lt"/>
                <a:ea typeface="+mn-ea"/>
                <a:cs typeface="+mn-cs"/>
              </a:rPr>
              <a:t> Да призрит на тебя Господь светлым лицом Своим и помилует тебя!</a:t>
            </a:r>
          </a:p>
          <a:p>
            <a:r>
              <a:rPr lang="ru-RU" sz="1200" kern="1200" dirty="0" smtClean="0">
                <a:solidFill>
                  <a:schemeClr val="tx1"/>
                </a:solidFill>
                <a:latin typeface="+mn-lt"/>
                <a:ea typeface="+mn-ea"/>
                <a:cs typeface="+mn-cs"/>
              </a:rPr>
              <a:t>Да обратит Господь лицо Свое на тебя и даст тебе мир!»</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Числа 6:24-26</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Проявляйте творческий подход к языку и произносите слова, которые будут поднимать настроение, ободрять, радовать и благословлять других людей. По мере того, как вы их произносите, ваш собственный дух станет сильнее.</a:t>
            </a:r>
            <a:endParaRPr lang="ru-RU"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8</a:t>
            </a:fld>
            <a:endParaRPr lang="en-US"/>
          </a:p>
        </p:txBody>
      </p:sp>
    </p:spTree>
    <p:extLst>
      <p:ext uri="{BB962C8B-B14F-4D97-AF65-F5344CB8AC3E}">
        <p14:creationId xmlns:p14="http://schemas.microsoft.com/office/powerpoint/2010/main" val="3591583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a:t>
            </a:r>
            <a:r>
              <a:rPr lang="ru-RU" sz="1200" kern="1200" dirty="0" smtClean="0">
                <a:solidFill>
                  <a:schemeClr val="tx1"/>
                </a:solidFill>
                <a:effectLst/>
                <a:latin typeface="+mn-lt"/>
                <a:ea typeface="+mn-ea"/>
                <a:cs typeface="+mn-cs"/>
              </a:rPr>
              <a:t>Разделяйте свою молитвенную жизнь с другими</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pPr/>
              <a:t>9</a:t>
            </a:fld>
            <a:endParaRPr lang="en-US"/>
          </a:p>
        </p:txBody>
      </p:sp>
    </p:spTree>
    <p:extLst>
      <p:ext uri="{BB962C8B-B14F-4D97-AF65-F5344CB8AC3E}">
        <p14:creationId xmlns:p14="http://schemas.microsoft.com/office/powerpoint/2010/main" val="332882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latin typeface="+mn-lt"/>
                <a:ea typeface="+mn-ea"/>
                <a:cs typeface="+mn-cs"/>
              </a:rPr>
              <a:t>Увеличьте количество времени, которое вы проводите в молитве, разделяя молитву с другими. Например, вы можете поставить друзей в известность, что вы всегда доступны для молитвы; вы можете посещать регулярные молитвенные группы; участвовать в молитвенной цепочке.</a:t>
            </a:r>
          </a:p>
          <a:p>
            <a:r>
              <a:rPr lang="ru-RU" sz="1200" kern="1200" dirty="0" smtClean="0">
                <a:solidFill>
                  <a:schemeClr val="tx1"/>
                </a:solidFill>
                <a:latin typeface="+mn-lt"/>
                <a:ea typeface="+mn-ea"/>
                <a:cs typeface="+mn-cs"/>
              </a:rPr>
              <a:t> </a:t>
            </a:r>
            <a:endParaRPr lang="ru-RU"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A437715-9CB8-6D4F-8514-0C46CA622159}" type="slidenum">
              <a:rPr lang="en-US" smtClean="0"/>
              <a:pPr/>
              <a:t>10</a:t>
            </a:fld>
            <a:endParaRPr lang="en-US"/>
          </a:p>
        </p:txBody>
      </p:sp>
    </p:spTree>
    <p:extLst>
      <p:ext uri="{BB962C8B-B14F-4D97-AF65-F5344CB8AC3E}">
        <p14:creationId xmlns:p14="http://schemas.microsoft.com/office/powerpoint/2010/main" val="69428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D94B-0E0B-2B46-BF4F-DC84DD0C3E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84ABC5-503B-B747-926B-0C94E23ED5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5F2B1D-3A2E-5F42-8C50-CFB6A4AAA2A3}"/>
              </a:ext>
            </a:extLst>
          </p:cNvPr>
          <p:cNvSpPr>
            <a:spLocks noGrp="1"/>
          </p:cNvSpPr>
          <p:nvPr>
            <p:ph type="dt" sz="half" idx="10"/>
          </p:nvPr>
        </p:nvSpPr>
        <p:spPr/>
        <p:txBody>
          <a:bodyPr/>
          <a:lstStyle/>
          <a:p>
            <a:fld id="{EDF6A9F9-9127-A843-B193-0C541F251043}" type="datetimeFigureOut">
              <a:rPr lang="en-US" smtClean="0"/>
              <a:pPr/>
              <a:t>5/8/2019</a:t>
            </a:fld>
            <a:endParaRPr lang="en-US"/>
          </a:p>
        </p:txBody>
      </p:sp>
      <p:sp>
        <p:nvSpPr>
          <p:cNvPr id="5" name="Footer Placeholder 4">
            <a:extLst>
              <a:ext uri="{FF2B5EF4-FFF2-40B4-BE49-F238E27FC236}">
                <a16:creationId xmlns:a16="http://schemas.microsoft.com/office/drawing/2014/main" id="{2DB5865E-55AA-0B47-8104-52E256DA4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F93C9-6C50-D246-97C3-A7250BF2A7BD}"/>
              </a:ext>
            </a:extLst>
          </p:cNvPr>
          <p:cNvSpPr>
            <a:spLocks noGrp="1"/>
          </p:cNvSpPr>
          <p:nvPr>
            <p:ph type="sldNum" sz="quarter" idx="12"/>
          </p:nvPr>
        </p:nvSpPr>
        <p:spPr/>
        <p:txBody>
          <a:bodyPr/>
          <a:lstStyle/>
          <a:p>
            <a:fld id="{60E15685-2F77-B14B-9877-061582181CB5}" type="slidenum">
              <a:rPr lang="en-US" smtClean="0"/>
              <a:pPr/>
              <a:t>‹#›</a:t>
            </a:fld>
            <a:endParaRPr lang="en-US"/>
          </a:p>
        </p:txBody>
      </p:sp>
    </p:spTree>
    <p:extLst>
      <p:ext uri="{BB962C8B-B14F-4D97-AF65-F5344CB8AC3E}">
        <p14:creationId xmlns:p14="http://schemas.microsoft.com/office/powerpoint/2010/main" val="394620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E66B-5D4B-CE4E-991A-C67AA96B62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87C14D-CF9C-FB4B-80EF-EBA244D44A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38C20-EC1D-3340-9E3E-A40251B3C5F5}"/>
              </a:ext>
            </a:extLst>
          </p:cNvPr>
          <p:cNvSpPr>
            <a:spLocks noGrp="1"/>
          </p:cNvSpPr>
          <p:nvPr>
            <p:ph type="dt" sz="half" idx="10"/>
          </p:nvPr>
        </p:nvSpPr>
        <p:spPr/>
        <p:txBody>
          <a:bodyPr/>
          <a:lstStyle/>
          <a:p>
            <a:fld id="{EDF6A9F9-9127-A843-B193-0C541F251043}" type="datetimeFigureOut">
              <a:rPr lang="en-US" smtClean="0"/>
              <a:pPr/>
              <a:t>5/8/2019</a:t>
            </a:fld>
            <a:endParaRPr lang="en-US"/>
          </a:p>
        </p:txBody>
      </p:sp>
      <p:sp>
        <p:nvSpPr>
          <p:cNvPr id="5" name="Footer Placeholder 4">
            <a:extLst>
              <a:ext uri="{FF2B5EF4-FFF2-40B4-BE49-F238E27FC236}">
                <a16:creationId xmlns:a16="http://schemas.microsoft.com/office/drawing/2014/main" id="{87C6E2DF-C360-AD4F-8B25-9F18A3A54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4D7F7-E3C8-774A-991F-FFC76EC599A6}"/>
              </a:ext>
            </a:extLst>
          </p:cNvPr>
          <p:cNvSpPr>
            <a:spLocks noGrp="1"/>
          </p:cNvSpPr>
          <p:nvPr>
            <p:ph type="sldNum" sz="quarter" idx="12"/>
          </p:nvPr>
        </p:nvSpPr>
        <p:spPr/>
        <p:txBody>
          <a:bodyPr/>
          <a:lstStyle/>
          <a:p>
            <a:fld id="{60E15685-2F77-B14B-9877-061582181CB5}" type="slidenum">
              <a:rPr lang="en-US" smtClean="0"/>
              <a:pPr/>
              <a:t>‹#›</a:t>
            </a:fld>
            <a:endParaRPr lang="en-US"/>
          </a:p>
        </p:txBody>
      </p:sp>
    </p:spTree>
    <p:extLst>
      <p:ext uri="{BB962C8B-B14F-4D97-AF65-F5344CB8AC3E}">
        <p14:creationId xmlns:p14="http://schemas.microsoft.com/office/powerpoint/2010/main" val="90539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ACA7E-6644-244B-87EE-15D2A84F08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446F47-66FD-A243-95DC-1AA6A3C380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8F795-184B-7747-8E1B-AEE211A45D40}"/>
              </a:ext>
            </a:extLst>
          </p:cNvPr>
          <p:cNvSpPr>
            <a:spLocks noGrp="1"/>
          </p:cNvSpPr>
          <p:nvPr>
            <p:ph type="dt" sz="half" idx="10"/>
          </p:nvPr>
        </p:nvSpPr>
        <p:spPr/>
        <p:txBody>
          <a:bodyPr/>
          <a:lstStyle/>
          <a:p>
            <a:fld id="{EDF6A9F9-9127-A843-B193-0C541F251043}" type="datetimeFigureOut">
              <a:rPr lang="en-US" smtClean="0"/>
              <a:pPr/>
              <a:t>5/8/2019</a:t>
            </a:fld>
            <a:endParaRPr lang="en-US"/>
          </a:p>
        </p:txBody>
      </p:sp>
      <p:sp>
        <p:nvSpPr>
          <p:cNvPr id="5" name="Footer Placeholder 4">
            <a:extLst>
              <a:ext uri="{FF2B5EF4-FFF2-40B4-BE49-F238E27FC236}">
                <a16:creationId xmlns:a16="http://schemas.microsoft.com/office/drawing/2014/main" id="{16DF2DB4-8586-3844-93D0-65E84390F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64EE1-F336-1949-962F-DD247A0253A1}"/>
              </a:ext>
            </a:extLst>
          </p:cNvPr>
          <p:cNvSpPr>
            <a:spLocks noGrp="1"/>
          </p:cNvSpPr>
          <p:nvPr>
            <p:ph type="sldNum" sz="quarter" idx="12"/>
          </p:nvPr>
        </p:nvSpPr>
        <p:spPr/>
        <p:txBody>
          <a:bodyPr/>
          <a:lstStyle/>
          <a:p>
            <a:fld id="{60E15685-2F77-B14B-9877-061582181CB5}" type="slidenum">
              <a:rPr lang="en-US" smtClean="0"/>
              <a:pPr/>
              <a:t>‹#›</a:t>
            </a:fld>
            <a:endParaRPr lang="en-US"/>
          </a:p>
        </p:txBody>
      </p:sp>
    </p:spTree>
    <p:extLst>
      <p:ext uri="{BB962C8B-B14F-4D97-AF65-F5344CB8AC3E}">
        <p14:creationId xmlns:p14="http://schemas.microsoft.com/office/powerpoint/2010/main" val="1226365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5F3C-DE94-3D45-A0B6-3BC249B76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43A753-40C5-C241-B2DF-6CA4017C65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150256-6FEF-844F-A6AE-A249D24C2F81}"/>
              </a:ext>
            </a:extLst>
          </p:cNvPr>
          <p:cNvSpPr>
            <a:spLocks noGrp="1"/>
          </p:cNvSpPr>
          <p:nvPr>
            <p:ph type="dt" sz="half" idx="10"/>
          </p:nvPr>
        </p:nvSpPr>
        <p:spPr/>
        <p:txBody>
          <a:bodyPr/>
          <a:lstStyle/>
          <a:p>
            <a:fld id="{EDF6A9F9-9127-A843-B193-0C541F251043}" type="datetimeFigureOut">
              <a:rPr lang="en-US" smtClean="0"/>
              <a:pPr/>
              <a:t>5/8/2019</a:t>
            </a:fld>
            <a:endParaRPr lang="en-US"/>
          </a:p>
        </p:txBody>
      </p:sp>
      <p:sp>
        <p:nvSpPr>
          <p:cNvPr id="5" name="Footer Placeholder 4">
            <a:extLst>
              <a:ext uri="{FF2B5EF4-FFF2-40B4-BE49-F238E27FC236}">
                <a16:creationId xmlns:a16="http://schemas.microsoft.com/office/drawing/2014/main" id="{3C5221C3-5A03-2B4E-ACD5-86C0887A1F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FDF51-2901-3A43-8890-64F3D37C0374}"/>
              </a:ext>
            </a:extLst>
          </p:cNvPr>
          <p:cNvSpPr>
            <a:spLocks noGrp="1"/>
          </p:cNvSpPr>
          <p:nvPr>
            <p:ph type="sldNum" sz="quarter" idx="12"/>
          </p:nvPr>
        </p:nvSpPr>
        <p:spPr/>
        <p:txBody>
          <a:bodyPr/>
          <a:lstStyle/>
          <a:p>
            <a:fld id="{60E15685-2F77-B14B-9877-061582181CB5}" type="slidenum">
              <a:rPr lang="en-US" smtClean="0"/>
              <a:pPr/>
              <a:t>‹#›</a:t>
            </a:fld>
            <a:endParaRPr lang="en-US"/>
          </a:p>
        </p:txBody>
      </p:sp>
    </p:spTree>
    <p:extLst>
      <p:ext uri="{BB962C8B-B14F-4D97-AF65-F5344CB8AC3E}">
        <p14:creationId xmlns:p14="http://schemas.microsoft.com/office/powerpoint/2010/main" val="363228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C2B8D-BBDB-2348-918D-1C008320D5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302D91-265C-FE41-9EA6-B1F277E51F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AB8D73D-5F8E-6947-A9F9-28E86C9BF8AD}"/>
              </a:ext>
            </a:extLst>
          </p:cNvPr>
          <p:cNvSpPr>
            <a:spLocks noGrp="1"/>
          </p:cNvSpPr>
          <p:nvPr>
            <p:ph type="dt" sz="half" idx="10"/>
          </p:nvPr>
        </p:nvSpPr>
        <p:spPr/>
        <p:txBody>
          <a:bodyPr/>
          <a:lstStyle/>
          <a:p>
            <a:fld id="{EDF6A9F9-9127-A843-B193-0C541F251043}" type="datetimeFigureOut">
              <a:rPr lang="en-US" smtClean="0"/>
              <a:pPr/>
              <a:t>5/8/2019</a:t>
            </a:fld>
            <a:endParaRPr lang="en-US"/>
          </a:p>
        </p:txBody>
      </p:sp>
      <p:sp>
        <p:nvSpPr>
          <p:cNvPr id="5" name="Footer Placeholder 4">
            <a:extLst>
              <a:ext uri="{FF2B5EF4-FFF2-40B4-BE49-F238E27FC236}">
                <a16:creationId xmlns:a16="http://schemas.microsoft.com/office/drawing/2014/main" id="{C5351A4D-2416-E44E-B386-47B68A29A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AB8D1-89B9-D14A-A796-6E5AEF6EEE89}"/>
              </a:ext>
            </a:extLst>
          </p:cNvPr>
          <p:cNvSpPr>
            <a:spLocks noGrp="1"/>
          </p:cNvSpPr>
          <p:nvPr>
            <p:ph type="sldNum" sz="quarter" idx="12"/>
          </p:nvPr>
        </p:nvSpPr>
        <p:spPr/>
        <p:txBody>
          <a:bodyPr/>
          <a:lstStyle/>
          <a:p>
            <a:fld id="{60E15685-2F77-B14B-9877-061582181CB5}" type="slidenum">
              <a:rPr lang="en-US" smtClean="0"/>
              <a:pPr/>
              <a:t>‹#›</a:t>
            </a:fld>
            <a:endParaRPr lang="en-US"/>
          </a:p>
        </p:txBody>
      </p:sp>
    </p:spTree>
    <p:extLst>
      <p:ext uri="{BB962C8B-B14F-4D97-AF65-F5344CB8AC3E}">
        <p14:creationId xmlns:p14="http://schemas.microsoft.com/office/powerpoint/2010/main" val="3563245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A07FB-D3A2-534E-A7FD-17DACBE39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C13263-CF1B-1848-9786-751358E7A3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E20A38-4976-024C-95DA-A42CDDDE96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F00EEC-C029-FB46-B0BA-B7BD59A4E46E}"/>
              </a:ext>
            </a:extLst>
          </p:cNvPr>
          <p:cNvSpPr>
            <a:spLocks noGrp="1"/>
          </p:cNvSpPr>
          <p:nvPr>
            <p:ph type="dt" sz="half" idx="10"/>
          </p:nvPr>
        </p:nvSpPr>
        <p:spPr/>
        <p:txBody>
          <a:bodyPr/>
          <a:lstStyle/>
          <a:p>
            <a:fld id="{EDF6A9F9-9127-A843-B193-0C541F251043}" type="datetimeFigureOut">
              <a:rPr lang="en-US" smtClean="0"/>
              <a:pPr/>
              <a:t>5/8/2019</a:t>
            </a:fld>
            <a:endParaRPr lang="en-US"/>
          </a:p>
        </p:txBody>
      </p:sp>
      <p:sp>
        <p:nvSpPr>
          <p:cNvPr id="6" name="Footer Placeholder 5">
            <a:extLst>
              <a:ext uri="{FF2B5EF4-FFF2-40B4-BE49-F238E27FC236}">
                <a16:creationId xmlns:a16="http://schemas.microsoft.com/office/drawing/2014/main" id="{87355DE5-FC61-834A-AEC2-7359878D30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5A92E-2582-C84C-BD58-D0605419B9D2}"/>
              </a:ext>
            </a:extLst>
          </p:cNvPr>
          <p:cNvSpPr>
            <a:spLocks noGrp="1"/>
          </p:cNvSpPr>
          <p:nvPr>
            <p:ph type="sldNum" sz="quarter" idx="12"/>
          </p:nvPr>
        </p:nvSpPr>
        <p:spPr/>
        <p:txBody>
          <a:bodyPr/>
          <a:lstStyle/>
          <a:p>
            <a:fld id="{60E15685-2F77-B14B-9877-061582181CB5}" type="slidenum">
              <a:rPr lang="en-US" smtClean="0"/>
              <a:pPr/>
              <a:t>‹#›</a:t>
            </a:fld>
            <a:endParaRPr lang="en-US"/>
          </a:p>
        </p:txBody>
      </p:sp>
    </p:spTree>
    <p:extLst>
      <p:ext uri="{BB962C8B-B14F-4D97-AF65-F5344CB8AC3E}">
        <p14:creationId xmlns:p14="http://schemas.microsoft.com/office/powerpoint/2010/main" val="208923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39875-FE95-444D-B5C7-5058B3188B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956353-4740-FC43-B1DD-0514B8B376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724A200-8CBB-6A46-9AC3-5BD0189544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4C4798-B3FA-7146-8403-C8170F0373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79AA26-B64F-A345-826E-EDCEB02653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68654B-F8ED-0D45-B7CA-BA0D98E49746}"/>
              </a:ext>
            </a:extLst>
          </p:cNvPr>
          <p:cNvSpPr>
            <a:spLocks noGrp="1"/>
          </p:cNvSpPr>
          <p:nvPr>
            <p:ph type="dt" sz="half" idx="10"/>
          </p:nvPr>
        </p:nvSpPr>
        <p:spPr/>
        <p:txBody>
          <a:bodyPr/>
          <a:lstStyle/>
          <a:p>
            <a:fld id="{EDF6A9F9-9127-A843-B193-0C541F251043}" type="datetimeFigureOut">
              <a:rPr lang="en-US" smtClean="0"/>
              <a:pPr/>
              <a:t>5/8/2019</a:t>
            </a:fld>
            <a:endParaRPr lang="en-US"/>
          </a:p>
        </p:txBody>
      </p:sp>
      <p:sp>
        <p:nvSpPr>
          <p:cNvPr id="8" name="Footer Placeholder 7">
            <a:extLst>
              <a:ext uri="{FF2B5EF4-FFF2-40B4-BE49-F238E27FC236}">
                <a16:creationId xmlns:a16="http://schemas.microsoft.com/office/drawing/2014/main" id="{A950DD09-B267-E14A-BCF9-D0AE66EAFA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B82DBA-DA0D-F942-A58B-CAA1657D9CD9}"/>
              </a:ext>
            </a:extLst>
          </p:cNvPr>
          <p:cNvSpPr>
            <a:spLocks noGrp="1"/>
          </p:cNvSpPr>
          <p:nvPr>
            <p:ph type="sldNum" sz="quarter" idx="12"/>
          </p:nvPr>
        </p:nvSpPr>
        <p:spPr/>
        <p:txBody>
          <a:bodyPr/>
          <a:lstStyle/>
          <a:p>
            <a:fld id="{60E15685-2F77-B14B-9877-061582181CB5}" type="slidenum">
              <a:rPr lang="en-US" smtClean="0"/>
              <a:pPr/>
              <a:t>‹#›</a:t>
            </a:fld>
            <a:endParaRPr lang="en-US"/>
          </a:p>
        </p:txBody>
      </p:sp>
    </p:spTree>
    <p:extLst>
      <p:ext uri="{BB962C8B-B14F-4D97-AF65-F5344CB8AC3E}">
        <p14:creationId xmlns:p14="http://schemas.microsoft.com/office/powerpoint/2010/main" val="168665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7BB4-02A8-534D-A108-C328C13560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6D2FD-24D9-2649-A533-67AA5E6564D1}"/>
              </a:ext>
            </a:extLst>
          </p:cNvPr>
          <p:cNvSpPr>
            <a:spLocks noGrp="1"/>
          </p:cNvSpPr>
          <p:nvPr>
            <p:ph type="dt" sz="half" idx="10"/>
          </p:nvPr>
        </p:nvSpPr>
        <p:spPr/>
        <p:txBody>
          <a:bodyPr/>
          <a:lstStyle/>
          <a:p>
            <a:fld id="{EDF6A9F9-9127-A843-B193-0C541F251043}" type="datetimeFigureOut">
              <a:rPr lang="en-US" smtClean="0"/>
              <a:pPr/>
              <a:t>5/8/2019</a:t>
            </a:fld>
            <a:endParaRPr lang="en-US"/>
          </a:p>
        </p:txBody>
      </p:sp>
      <p:sp>
        <p:nvSpPr>
          <p:cNvPr id="4" name="Footer Placeholder 3">
            <a:extLst>
              <a:ext uri="{FF2B5EF4-FFF2-40B4-BE49-F238E27FC236}">
                <a16:creationId xmlns:a16="http://schemas.microsoft.com/office/drawing/2014/main" id="{443E267F-4F1F-6043-BC71-96B57A5CE2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5AAFDA-C529-A942-9100-E96F299A422E}"/>
              </a:ext>
            </a:extLst>
          </p:cNvPr>
          <p:cNvSpPr>
            <a:spLocks noGrp="1"/>
          </p:cNvSpPr>
          <p:nvPr>
            <p:ph type="sldNum" sz="quarter" idx="12"/>
          </p:nvPr>
        </p:nvSpPr>
        <p:spPr/>
        <p:txBody>
          <a:bodyPr/>
          <a:lstStyle/>
          <a:p>
            <a:fld id="{60E15685-2F77-B14B-9877-061582181CB5}" type="slidenum">
              <a:rPr lang="en-US" smtClean="0"/>
              <a:pPr/>
              <a:t>‹#›</a:t>
            </a:fld>
            <a:endParaRPr lang="en-US"/>
          </a:p>
        </p:txBody>
      </p:sp>
    </p:spTree>
    <p:extLst>
      <p:ext uri="{BB962C8B-B14F-4D97-AF65-F5344CB8AC3E}">
        <p14:creationId xmlns:p14="http://schemas.microsoft.com/office/powerpoint/2010/main" val="1332591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361F2-66E6-BC45-8FD7-533E2B360B75}"/>
              </a:ext>
            </a:extLst>
          </p:cNvPr>
          <p:cNvSpPr>
            <a:spLocks noGrp="1"/>
          </p:cNvSpPr>
          <p:nvPr>
            <p:ph type="dt" sz="half" idx="10"/>
          </p:nvPr>
        </p:nvSpPr>
        <p:spPr/>
        <p:txBody>
          <a:bodyPr/>
          <a:lstStyle/>
          <a:p>
            <a:fld id="{EDF6A9F9-9127-A843-B193-0C541F251043}" type="datetimeFigureOut">
              <a:rPr lang="en-US" smtClean="0"/>
              <a:pPr/>
              <a:t>5/8/2019</a:t>
            </a:fld>
            <a:endParaRPr lang="en-US"/>
          </a:p>
        </p:txBody>
      </p:sp>
      <p:sp>
        <p:nvSpPr>
          <p:cNvPr id="3" name="Footer Placeholder 2">
            <a:extLst>
              <a:ext uri="{FF2B5EF4-FFF2-40B4-BE49-F238E27FC236}">
                <a16:creationId xmlns:a16="http://schemas.microsoft.com/office/drawing/2014/main" id="{4CFE5E77-97C3-2740-A3CD-D279A1D5DE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942EBC-A3BE-FC46-AECF-5261059EB664}"/>
              </a:ext>
            </a:extLst>
          </p:cNvPr>
          <p:cNvSpPr>
            <a:spLocks noGrp="1"/>
          </p:cNvSpPr>
          <p:nvPr>
            <p:ph type="sldNum" sz="quarter" idx="12"/>
          </p:nvPr>
        </p:nvSpPr>
        <p:spPr/>
        <p:txBody>
          <a:bodyPr/>
          <a:lstStyle/>
          <a:p>
            <a:fld id="{60E15685-2F77-B14B-9877-061582181CB5}" type="slidenum">
              <a:rPr lang="en-US" smtClean="0"/>
              <a:pPr/>
              <a:t>‹#›</a:t>
            </a:fld>
            <a:endParaRPr lang="en-US"/>
          </a:p>
        </p:txBody>
      </p:sp>
    </p:spTree>
    <p:extLst>
      <p:ext uri="{BB962C8B-B14F-4D97-AF65-F5344CB8AC3E}">
        <p14:creationId xmlns:p14="http://schemas.microsoft.com/office/powerpoint/2010/main" val="134436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8BB84-3765-114A-B698-01D7D272C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1D1D94-AD14-A548-A029-6065CD3139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9EB9E9-DF2B-F44D-94F2-A4BDFA5C4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799F73-6F79-CD4E-98A5-CB97F0AD16DE}"/>
              </a:ext>
            </a:extLst>
          </p:cNvPr>
          <p:cNvSpPr>
            <a:spLocks noGrp="1"/>
          </p:cNvSpPr>
          <p:nvPr>
            <p:ph type="dt" sz="half" idx="10"/>
          </p:nvPr>
        </p:nvSpPr>
        <p:spPr/>
        <p:txBody>
          <a:bodyPr/>
          <a:lstStyle/>
          <a:p>
            <a:fld id="{EDF6A9F9-9127-A843-B193-0C541F251043}" type="datetimeFigureOut">
              <a:rPr lang="en-US" smtClean="0"/>
              <a:pPr/>
              <a:t>5/8/2019</a:t>
            </a:fld>
            <a:endParaRPr lang="en-US"/>
          </a:p>
        </p:txBody>
      </p:sp>
      <p:sp>
        <p:nvSpPr>
          <p:cNvPr id="6" name="Footer Placeholder 5">
            <a:extLst>
              <a:ext uri="{FF2B5EF4-FFF2-40B4-BE49-F238E27FC236}">
                <a16:creationId xmlns:a16="http://schemas.microsoft.com/office/drawing/2014/main" id="{1F23EFE7-F903-B649-BFC0-C7F6162AA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CF9E5A-9D5A-B84D-BFC1-343D61B5883F}"/>
              </a:ext>
            </a:extLst>
          </p:cNvPr>
          <p:cNvSpPr>
            <a:spLocks noGrp="1"/>
          </p:cNvSpPr>
          <p:nvPr>
            <p:ph type="sldNum" sz="quarter" idx="12"/>
          </p:nvPr>
        </p:nvSpPr>
        <p:spPr/>
        <p:txBody>
          <a:bodyPr/>
          <a:lstStyle/>
          <a:p>
            <a:fld id="{60E15685-2F77-B14B-9877-061582181CB5}" type="slidenum">
              <a:rPr lang="en-US" smtClean="0"/>
              <a:pPr/>
              <a:t>‹#›</a:t>
            </a:fld>
            <a:endParaRPr lang="en-US"/>
          </a:p>
        </p:txBody>
      </p:sp>
    </p:spTree>
    <p:extLst>
      <p:ext uri="{BB962C8B-B14F-4D97-AF65-F5344CB8AC3E}">
        <p14:creationId xmlns:p14="http://schemas.microsoft.com/office/powerpoint/2010/main" val="292217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44C7-7D6E-2643-A98F-4AA8315D3D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BFF4A1-41A7-314E-8E93-E762CDBA86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E1C666-361F-DA4E-B792-10A46D1DFC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C43924-95EE-A346-8E4C-208B6CBBAA82}"/>
              </a:ext>
            </a:extLst>
          </p:cNvPr>
          <p:cNvSpPr>
            <a:spLocks noGrp="1"/>
          </p:cNvSpPr>
          <p:nvPr>
            <p:ph type="dt" sz="half" idx="10"/>
          </p:nvPr>
        </p:nvSpPr>
        <p:spPr/>
        <p:txBody>
          <a:bodyPr/>
          <a:lstStyle/>
          <a:p>
            <a:fld id="{EDF6A9F9-9127-A843-B193-0C541F251043}" type="datetimeFigureOut">
              <a:rPr lang="en-US" smtClean="0"/>
              <a:pPr/>
              <a:t>5/8/2019</a:t>
            </a:fld>
            <a:endParaRPr lang="en-US"/>
          </a:p>
        </p:txBody>
      </p:sp>
      <p:sp>
        <p:nvSpPr>
          <p:cNvPr id="6" name="Footer Placeholder 5">
            <a:extLst>
              <a:ext uri="{FF2B5EF4-FFF2-40B4-BE49-F238E27FC236}">
                <a16:creationId xmlns:a16="http://schemas.microsoft.com/office/drawing/2014/main" id="{270A1B37-A1D6-1646-9991-8B4A0FAE7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49A49-5605-F14D-8C1C-948D44709214}"/>
              </a:ext>
            </a:extLst>
          </p:cNvPr>
          <p:cNvSpPr>
            <a:spLocks noGrp="1"/>
          </p:cNvSpPr>
          <p:nvPr>
            <p:ph type="sldNum" sz="quarter" idx="12"/>
          </p:nvPr>
        </p:nvSpPr>
        <p:spPr/>
        <p:txBody>
          <a:bodyPr/>
          <a:lstStyle/>
          <a:p>
            <a:fld id="{60E15685-2F77-B14B-9877-061582181CB5}" type="slidenum">
              <a:rPr lang="en-US" smtClean="0"/>
              <a:pPr/>
              <a:t>‹#›</a:t>
            </a:fld>
            <a:endParaRPr lang="en-US"/>
          </a:p>
        </p:txBody>
      </p:sp>
    </p:spTree>
    <p:extLst>
      <p:ext uri="{BB962C8B-B14F-4D97-AF65-F5344CB8AC3E}">
        <p14:creationId xmlns:p14="http://schemas.microsoft.com/office/powerpoint/2010/main" val="166501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E68FB5-6C49-9348-BEF0-E0DFCE40CC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EE5C90-4222-954E-9394-DB0CC38E7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480FBF-A5C3-8548-8890-1EC6AE7FB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6A9F9-9127-A843-B193-0C541F251043}" type="datetimeFigureOut">
              <a:rPr lang="en-US" smtClean="0"/>
              <a:pPr/>
              <a:t>5/8/2019</a:t>
            </a:fld>
            <a:endParaRPr lang="en-US"/>
          </a:p>
        </p:txBody>
      </p:sp>
      <p:sp>
        <p:nvSpPr>
          <p:cNvPr id="5" name="Footer Placeholder 4">
            <a:extLst>
              <a:ext uri="{FF2B5EF4-FFF2-40B4-BE49-F238E27FC236}">
                <a16:creationId xmlns:a16="http://schemas.microsoft.com/office/drawing/2014/main" id="{6A50BDBC-3080-DA46-9DA1-D0CA096C9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7EAC64-A2E1-AD4D-B361-203A24712C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15685-2F77-B14B-9877-061582181CB5}" type="slidenum">
              <a:rPr lang="en-US" smtClean="0"/>
              <a:pPr/>
              <a:t>‹#›</a:t>
            </a:fld>
            <a:endParaRPr lang="en-US"/>
          </a:p>
        </p:txBody>
      </p:sp>
    </p:spTree>
    <p:extLst>
      <p:ext uri="{BB962C8B-B14F-4D97-AF65-F5344CB8AC3E}">
        <p14:creationId xmlns:p14="http://schemas.microsoft.com/office/powerpoint/2010/main" val="1216066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373A1D-2D93-6B45-ABA5-7E4D5E8B8D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56" y="10"/>
            <a:ext cx="12203855"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Subtitle 2">
            <a:extLst>
              <a:ext uri="{FF2B5EF4-FFF2-40B4-BE49-F238E27FC236}">
                <a16:creationId xmlns:a16="http://schemas.microsoft.com/office/drawing/2014/main" id="{83ADC106-DADA-7542-AC83-84241D9ACEE2}"/>
              </a:ext>
            </a:extLst>
          </p:cNvPr>
          <p:cNvSpPr>
            <a:spLocks noGrp="1"/>
          </p:cNvSpPr>
          <p:nvPr>
            <p:ph type="subTitle" idx="1"/>
          </p:nvPr>
        </p:nvSpPr>
        <p:spPr>
          <a:xfrm>
            <a:off x="7760043" y="2977978"/>
            <a:ext cx="4353129" cy="2644349"/>
          </a:xfrm>
        </p:spPr>
        <p:txBody>
          <a:bodyPr>
            <a:normAutofit fontScale="92500" lnSpcReduction="10000"/>
          </a:bodyPr>
          <a:lstStyle/>
          <a:p>
            <a:pPr>
              <a:lnSpc>
                <a:spcPct val="100000"/>
              </a:lnSpc>
            </a:pPr>
            <a:r>
              <a:rPr lang="en-US" b="1" dirty="0">
                <a:latin typeface="Avenir Next" panose="020B0503020202020204" pitchFamily="34" charset="0"/>
              </a:rPr>
              <a:t>21 </a:t>
            </a:r>
            <a:r>
              <a:rPr lang="ru-RU" b="1" dirty="0" smtClean="0">
                <a:latin typeface="Avenir Next" panose="020B0503020202020204" pitchFamily="34" charset="0"/>
              </a:rPr>
              <a:t>СПОСОБ</a:t>
            </a:r>
            <a:endParaRPr lang="en-US" b="1" dirty="0">
              <a:latin typeface="Avenir Next" panose="020B0503020202020204" pitchFamily="34" charset="0"/>
            </a:endParaRPr>
          </a:p>
          <a:p>
            <a:pPr>
              <a:lnSpc>
                <a:spcPct val="100000"/>
              </a:lnSpc>
            </a:pPr>
            <a:r>
              <a:rPr lang="ru-RU" sz="2800" b="1" dirty="0" smtClean="0">
                <a:solidFill>
                  <a:srgbClr val="C00000"/>
                </a:solidFill>
                <a:latin typeface="Cooper Black" panose="0208090404030B020404" pitchFamily="18" charset="77"/>
              </a:rPr>
              <a:t>СДЕЛАТЬ</a:t>
            </a:r>
            <a:endParaRPr lang="en-US" sz="2800" b="1" dirty="0">
              <a:solidFill>
                <a:srgbClr val="C00000"/>
              </a:solidFill>
              <a:latin typeface="Cooper Black" panose="0208090404030B020404" pitchFamily="18" charset="77"/>
            </a:endParaRPr>
          </a:p>
          <a:p>
            <a:pPr>
              <a:lnSpc>
                <a:spcPct val="100000"/>
              </a:lnSpc>
            </a:pPr>
            <a:r>
              <a:rPr lang="en-US" b="1" dirty="0">
                <a:latin typeface="Avenir Next" panose="020B0503020202020204" pitchFamily="34" charset="0"/>
              </a:rPr>
              <a:t> </a:t>
            </a:r>
            <a:r>
              <a:rPr lang="ru-RU" b="1" dirty="0" smtClean="0">
                <a:latin typeface="Avenir Next" panose="020B0503020202020204" pitchFamily="34" charset="0"/>
              </a:rPr>
              <a:t>СВОЮ</a:t>
            </a:r>
            <a:endParaRPr lang="en-US" b="1" dirty="0">
              <a:latin typeface="Avenir Next" panose="020B0503020202020204" pitchFamily="34" charset="0"/>
            </a:endParaRPr>
          </a:p>
          <a:p>
            <a:pPr>
              <a:lnSpc>
                <a:spcPct val="100000"/>
              </a:lnSpc>
            </a:pPr>
            <a:r>
              <a:rPr lang="ru-RU" sz="2800" b="1" dirty="0" smtClean="0">
                <a:solidFill>
                  <a:srgbClr val="C00000"/>
                </a:solidFill>
                <a:latin typeface="Cooper Black" panose="0208090404030B020404" pitchFamily="18" charset="77"/>
              </a:rPr>
              <a:t>ДУХОВНУЮ ЖИЗНЬ</a:t>
            </a:r>
          </a:p>
          <a:p>
            <a:pPr>
              <a:lnSpc>
                <a:spcPct val="100000"/>
              </a:lnSpc>
            </a:pPr>
            <a:r>
              <a:rPr lang="ru-RU" sz="2500" b="1" dirty="0" smtClean="0">
                <a:latin typeface="Avenir Next" panose="020B0503020202020204" pitchFamily="34" charset="0"/>
              </a:rPr>
              <a:t>ЛУЧШЕ</a:t>
            </a:r>
          </a:p>
          <a:p>
            <a:pPr>
              <a:lnSpc>
                <a:spcPct val="100000"/>
              </a:lnSpc>
            </a:pPr>
            <a:r>
              <a:rPr lang="en-US" sz="2000" dirty="0" smtClean="0">
                <a:solidFill>
                  <a:srgbClr val="C00000"/>
                </a:solidFill>
                <a:latin typeface="Avenir Next" panose="020B0503020202020204" pitchFamily="34" charset="0"/>
              </a:rPr>
              <a:t>[</a:t>
            </a:r>
            <a:r>
              <a:rPr lang="ru-RU" sz="2000" dirty="0" smtClean="0">
                <a:solidFill>
                  <a:srgbClr val="C00000"/>
                </a:solidFill>
                <a:latin typeface="Avenir Next" panose="020B0503020202020204" pitchFamily="34" charset="0"/>
              </a:rPr>
              <a:t>СВЕТИТЬ ИЗНУТРИ</a:t>
            </a:r>
            <a:r>
              <a:rPr lang="en-US" sz="2000" dirty="0" smtClean="0">
                <a:solidFill>
                  <a:srgbClr val="C00000"/>
                </a:solidFill>
                <a:latin typeface="Avenir Next" panose="020B0503020202020204" pitchFamily="34" charset="0"/>
              </a:rPr>
              <a:t>]</a:t>
            </a:r>
            <a:endParaRPr lang="en-US" sz="2000" dirty="0">
              <a:solidFill>
                <a:srgbClr val="C00000"/>
              </a:solidFill>
              <a:latin typeface="Avenir Next" panose="020B0503020202020204" pitchFamily="34" charset="0"/>
            </a:endParaRPr>
          </a:p>
          <a:p>
            <a:pPr>
              <a:lnSpc>
                <a:spcPct val="100000"/>
              </a:lnSpc>
            </a:pPr>
            <a:endParaRPr lang="en-US" dirty="0">
              <a:latin typeface="Avenir Next" panose="020B0503020202020204" pitchFamily="34" charset="0"/>
            </a:endParaRP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4656A85-DAA7-A240-BBEA-F823A7B17231}"/>
              </a:ext>
            </a:extLst>
          </p:cNvPr>
          <p:cNvSpPr/>
          <p:nvPr/>
        </p:nvSpPr>
        <p:spPr>
          <a:xfrm>
            <a:off x="9128546" y="5719193"/>
            <a:ext cx="2037737" cy="276999"/>
          </a:xfrm>
          <a:prstGeom prst="rect">
            <a:avLst/>
          </a:prstGeom>
        </p:spPr>
        <p:txBody>
          <a:bodyPr wrap="none">
            <a:spAutoFit/>
          </a:bodyPr>
          <a:lstStyle/>
          <a:p>
            <a:r>
              <a:rPr lang="ru-RU" sz="1200" dirty="0" smtClean="0">
                <a:solidFill>
                  <a:srgbClr val="505050"/>
                </a:solidFill>
                <a:latin typeface="Book Antiqua" panose="02040602050305030304" pitchFamily="18" charset="0"/>
                <a:ea typeface="Times New Roman" panose="02020603050405020304" pitchFamily="18" charset="0"/>
              </a:rPr>
              <a:t>Автор – Виктор </a:t>
            </a:r>
            <a:r>
              <a:rPr lang="ru-RU" sz="1200" dirty="0" err="1" smtClean="0">
                <a:solidFill>
                  <a:srgbClr val="505050"/>
                </a:solidFill>
                <a:latin typeface="Book Antiqua" panose="02040602050305030304" pitchFamily="18" charset="0"/>
                <a:ea typeface="Times New Roman" panose="02020603050405020304" pitchFamily="18" charset="0"/>
              </a:rPr>
              <a:t>Парачин</a:t>
            </a:r>
            <a:r>
              <a:rPr lang="en-US" sz="1200" dirty="0" smtClean="0">
                <a:solidFill>
                  <a:srgbClr val="505050"/>
                </a:solidFill>
                <a:latin typeface="Book Antiqua" panose="02040602050305030304" pitchFamily="18" charset="0"/>
                <a:ea typeface="Times New Roman" panose="02020603050405020304" pitchFamily="18" charset="0"/>
              </a:rPr>
              <a:t> </a:t>
            </a:r>
            <a:endParaRPr lang="en-US" sz="1200" dirty="0">
              <a:latin typeface="Book Antiqua" panose="02040602050305030304" pitchFamily="18" charset="0"/>
            </a:endParaRPr>
          </a:p>
        </p:txBody>
      </p:sp>
      <p:pic>
        <p:nvPicPr>
          <p:cNvPr id="10" name="Picture 9">
            <a:extLst>
              <a:ext uri="{FF2B5EF4-FFF2-40B4-BE49-F238E27FC236}">
                <a16:creationId xmlns:a16="http://schemas.microsoft.com/office/drawing/2014/main" id="{ED6475CC-599E-3C43-B367-5A02C2E59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4630" y="6370841"/>
            <a:ext cx="543621" cy="380280"/>
          </a:xfrm>
          <a:prstGeom prst="rect">
            <a:avLst/>
          </a:prstGeom>
        </p:spPr>
      </p:pic>
    </p:spTree>
    <p:extLst>
      <p:ext uri="{BB962C8B-B14F-4D97-AF65-F5344CB8AC3E}">
        <p14:creationId xmlns:p14="http://schemas.microsoft.com/office/powerpoint/2010/main" val="39759266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3511394D-94A2-7641-8036-C2B74DA460AB}"/>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C8594E49-169B-2042-A3E7-3C11F63A6F74}"/>
              </a:ext>
            </a:extLst>
          </p:cNvPr>
          <p:cNvSpPr>
            <a:spLocks noGrp="1"/>
          </p:cNvSpPr>
          <p:nvPr>
            <p:ph idx="1"/>
          </p:nvPr>
        </p:nvSpPr>
        <p:spPr>
          <a:xfrm>
            <a:off x="6178378" y="738619"/>
            <a:ext cx="4889774" cy="5748678"/>
          </a:xfrm>
        </p:spPr>
        <p:txBody>
          <a:bodyPr anchor="ctr">
            <a:normAutofit/>
          </a:bodyPr>
          <a:lstStyle/>
          <a:p>
            <a:pPr marL="0" indent="0" algn="ctr">
              <a:lnSpc>
                <a:spcPct val="100000"/>
              </a:lnSpc>
              <a:buNone/>
            </a:pPr>
            <a:r>
              <a:rPr lang="ru-RU" sz="2400" dirty="0" smtClean="0"/>
              <a:t>Увеличьте количество времени, которое вы проводите в молитве, разделяя молитву с другими</a:t>
            </a:r>
            <a:r>
              <a:rPr lang="en-US" sz="2400" dirty="0" smtClean="0">
                <a:solidFill>
                  <a:srgbClr val="000000"/>
                </a:solidFill>
              </a:rPr>
              <a:t>. </a:t>
            </a:r>
            <a:endParaRPr lang="en-US" sz="2400" dirty="0">
              <a:solidFill>
                <a:srgbClr val="000000"/>
              </a:solidFill>
            </a:endParaRPr>
          </a:p>
          <a:p>
            <a:pPr marL="0" indent="0" algn="ctr">
              <a:lnSpc>
                <a:spcPct val="100000"/>
              </a:lnSpc>
              <a:buNone/>
            </a:pPr>
            <a:r>
              <a:rPr lang="ru-RU" sz="2400" dirty="0" smtClean="0">
                <a:solidFill>
                  <a:srgbClr val="000000"/>
                </a:solidFill>
              </a:rPr>
              <a:t>Можно это сделать следующим образом</a:t>
            </a:r>
            <a:r>
              <a:rPr lang="en-US" sz="2400" dirty="0" smtClean="0">
                <a:solidFill>
                  <a:srgbClr val="000000"/>
                </a:solidFill>
              </a:rPr>
              <a:t>:</a:t>
            </a:r>
            <a:endParaRPr lang="en-US" sz="2400" dirty="0">
              <a:solidFill>
                <a:srgbClr val="000000"/>
              </a:solidFill>
            </a:endParaRPr>
          </a:p>
          <a:p>
            <a:pPr>
              <a:lnSpc>
                <a:spcPct val="100000"/>
              </a:lnSpc>
            </a:pPr>
            <a:r>
              <a:rPr lang="ru-RU" sz="2400" dirty="0" smtClean="0"/>
              <a:t>Поставить друзей в известность, что вы всегда доступны для молитвы</a:t>
            </a:r>
            <a:r>
              <a:rPr lang="en-US" sz="2400" dirty="0" smtClean="0">
                <a:solidFill>
                  <a:srgbClr val="000000"/>
                </a:solidFill>
              </a:rPr>
              <a:t>.</a:t>
            </a:r>
            <a:endParaRPr lang="en-US" sz="2400" dirty="0">
              <a:solidFill>
                <a:srgbClr val="000000"/>
              </a:solidFill>
            </a:endParaRPr>
          </a:p>
          <a:p>
            <a:pPr>
              <a:lnSpc>
                <a:spcPct val="100000"/>
              </a:lnSpc>
            </a:pPr>
            <a:r>
              <a:rPr lang="ru-RU" sz="2400" dirty="0" smtClean="0"/>
              <a:t>Посещать регулярные молитвенные группы</a:t>
            </a:r>
            <a:r>
              <a:rPr lang="en-US" sz="2400" dirty="0" smtClean="0">
                <a:solidFill>
                  <a:srgbClr val="000000"/>
                </a:solidFill>
              </a:rPr>
              <a:t>.</a:t>
            </a:r>
            <a:endParaRPr lang="en-US" sz="2400" dirty="0">
              <a:solidFill>
                <a:srgbClr val="000000"/>
              </a:solidFill>
            </a:endParaRPr>
          </a:p>
          <a:p>
            <a:pPr>
              <a:lnSpc>
                <a:spcPct val="100000"/>
              </a:lnSpc>
            </a:pPr>
            <a:r>
              <a:rPr lang="ru-RU" sz="2400" dirty="0" smtClean="0"/>
              <a:t>Участвовать в молитвенной цепочке</a:t>
            </a:r>
            <a:r>
              <a:rPr lang="en-US" sz="2400" dirty="0" smtClean="0">
                <a:solidFill>
                  <a:srgbClr val="000000"/>
                </a:solidFill>
              </a:rPr>
              <a:t>.</a:t>
            </a:r>
            <a:endParaRPr lang="en-US" sz="2400" dirty="0">
              <a:solidFill>
                <a:srgbClr val="000000"/>
              </a:solidFill>
            </a:endParaRPr>
          </a:p>
        </p:txBody>
      </p:sp>
    </p:spTree>
    <p:extLst>
      <p:ext uri="{BB962C8B-B14F-4D97-AF65-F5344CB8AC3E}">
        <p14:creationId xmlns:p14="http://schemas.microsoft.com/office/powerpoint/2010/main" val="41691113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C410-7B2B-B84C-915D-E1BCBAD50D4B}"/>
              </a:ext>
            </a:extLst>
          </p:cNvPr>
          <p:cNvSpPr>
            <a:spLocks noGrp="1"/>
          </p:cNvSpPr>
          <p:nvPr>
            <p:ph type="title"/>
          </p:nvPr>
        </p:nvSpPr>
        <p:spPr>
          <a:xfrm>
            <a:off x="6363730" y="1783959"/>
            <a:ext cx="5828270" cy="2889114"/>
          </a:xfrm>
        </p:spPr>
        <p:txBody>
          <a:bodyPr vert="horz" lIns="91440" tIns="45720" rIns="91440" bIns="45720" rtlCol="0" anchor="b">
            <a:normAutofit/>
          </a:bodyPr>
          <a:lstStyle/>
          <a:p>
            <a:pPr algn="ctr"/>
            <a:r>
              <a:rPr lang="en-US" sz="6000" b="1" dirty="0">
                <a:latin typeface="Avenir Next" panose="020B0503020202020204" pitchFamily="34" charset="0"/>
              </a:rPr>
              <a:t>5. </a:t>
            </a:r>
            <a:r>
              <a:rPr lang="ru-RU" sz="6000" b="1" dirty="0" smtClean="0">
                <a:latin typeface="Avenir Next" panose="020B0503020202020204" pitchFamily="34" charset="0"/>
              </a:rPr>
              <a:t>СДЕЛАЙТЕ</a:t>
            </a:r>
            <a:r>
              <a:rPr lang="en-US" sz="6000" b="1" dirty="0">
                <a:latin typeface="Avenir Next" panose="020B0503020202020204" pitchFamily="34" charset="0"/>
              </a:rPr>
              <a:t/>
            </a:r>
            <a:br>
              <a:rPr lang="en-US" sz="6000" b="1" dirty="0">
                <a:latin typeface="Avenir Next" panose="020B0503020202020204" pitchFamily="34" charset="0"/>
              </a:rPr>
            </a:br>
            <a:r>
              <a:rPr lang="ru-RU" sz="6000" b="1" i="1" dirty="0" smtClean="0">
                <a:solidFill>
                  <a:schemeClr val="accent5">
                    <a:lumMod val="60000"/>
                    <a:lumOff val="40000"/>
                  </a:schemeClr>
                </a:solidFill>
                <a:latin typeface="Book Antiqua" panose="02040602050305030304" pitchFamily="18" charset="0"/>
              </a:rPr>
              <a:t>шаг веры</a:t>
            </a:r>
            <a:r>
              <a:rPr lang="en-US" sz="6000" b="1" i="1" dirty="0" smtClean="0">
                <a:solidFill>
                  <a:schemeClr val="accent5">
                    <a:lumMod val="60000"/>
                    <a:lumOff val="40000"/>
                  </a:schemeClr>
                </a:solidFill>
                <a:latin typeface="Book Antiqua" panose="02040602050305030304" pitchFamily="18" charset="0"/>
              </a:rPr>
              <a:t>.</a:t>
            </a:r>
            <a:r>
              <a:rPr lang="en-US" sz="6000" i="1" dirty="0">
                <a:solidFill>
                  <a:schemeClr val="accent5">
                    <a:lumMod val="60000"/>
                    <a:lumOff val="40000"/>
                  </a:schemeClr>
                </a:solidFill>
                <a:latin typeface="Book Antiqua" panose="02040602050305030304" pitchFamily="18" charset="0"/>
              </a:rPr>
              <a:t/>
            </a:r>
            <a:br>
              <a:rPr lang="en-US" sz="6000" i="1" dirty="0">
                <a:solidFill>
                  <a:schemeClr val="accent5">
                    <a:lumMod val="60000"/>
                    <a:lumOff val="40000"/>
                  </a:schemeClr>
                </a:solidFill>
                <a:latin typeface="Book Antiqua" panose="02040602050305030304" pitchFamily="18" charset="0"/>
              </a:rPr>
            </a:br>
            <a:endParaRPr lang="en-US" sz="60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C2B25060-E36D-4A4F-B003-8F2E06FB79BC}"/>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2487228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D12368E7-B2C6-8C45-8417-04B6BA634CB5}"/>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FF720673-151F-F742-8685-A954543E1076}"/>
              </a:ext>
            </a:extLst>
          </p:cNvPr>
          <p:cNvSpPr>
            <a:spLocks noGrp="1"/>
          </p:cNvSpPr>
          <p:nvPr>
            <p:ph idx="1"/>
          </p:nvPr>
        </p:nvSpPr>
        <p:spPr>
          <a:xfrm>
            <a:off x="730855" y="1317302"/>
            <a:ext cx="4706803" cy="3788830"/>
          </a:xfrm>
        </p:spPr>
        <p:txBody>
          <a:bodyPr anchor="ctr">
            <a:noAutofit/>
          </a:bodyPr>
          <a:lstStyle/>
          <a:p>
            <a:pPr>
              <a:lnSpc>
                <a:spcPct val="100000"/>
              </a:lnSpc>
            </a:pPr>
            <a:r>
              <a:rPr lang="ru-RU" dirty="0" smtClean="0"/>
              <a:t>Духовный рост предполагает, что время от времени вам придется совершать прыжок веры</a:t>
            </a:r>
            <a:r>
              <a:rPr lang="en-US" dirty="0" smtClean="0">
                <a:solidFill>
                  <a:srgbClr val="000000"/>
                </a:solidFill>
              </a:rPr>
              <a:t>.</a:t>
            </a:r>
            <a:endParaRPr lang="en-US" dirty="0">
              <a:solidFill>
                <a:srgbClr val="000000"/>
              </a:solidFill>
            </a:endParaRPr>
          </a:p>
          <a:p>
            <a:pPr>
              <a:lnSpc>
                <a:spcPct val="100000"/>
              </a:lnSpc>
            </a:pPr>
            <a:r>
              <a:rPr lang="ru-RU" dirty="0" smtClean="0"/>
              <a:t>почему бы не следовать Божьему руководству и не позволить плану меняться</a:t>
            </a:r>
            <a:r>
              <a:rPr lang="en-US" dirty="0" smtClean="0">
                <a:solidFill>
                  <a:srgbClr val="000000"/>
                </a:solidFill>
              </a:rPr>
              <a:t>?</a:t>
            </a:r>
            <a:endParaRPr lang="en-US" dirty="0">
              <a:solidFill>
                <a:srgbClr val="000000"/>
              </a:solidFill>
            </a:endParaRPr>
          </a:p>
          <a:p>
            <a:pPr>
              <a:lnSpc>
                <a:spcPct val="100000"/>
              </a:lnSpc>
            </a:pPr>
            <a:r>
              <a:rPr lang="ru-RU" dirty="0" smtClean="0">
                <a:solidFill>
                  <a:srgbClr val="000000"/>
                </a:solidFill>
              </a:rPr>
              <a:t>Доверьтесь Богу, и Он обеспечит всем необходимым для успеха. </a:t>
            </a:r>
            <a:endParaRPr lang="en-US" dirty="0">
              <a:solidFill>
                <a:srgbClr val="000000"/>
              </a:solidFill>
            </a:endParaRPr>
          </a:p>
        </p:txBody>
      </p:sp>
    </p:spTree>
    <p:extLst>
      <p:ext uri="{BB962C8B-B14F-4D97-AF65-F5344CB8AC3E}">
        <p14:creationId xmlns:p14="http://schemas.microsoft.com/office/powerpoint/2010/main" val="874069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C1CCD-8D49-F24D-8680-B2A53D87CD9A}"/>
              </a:ext>
            </a:extLst>
          </p:cNvPr>
          <p:cNvSpPr>
            <a:spLocks noGrp="1"/>
          </p:cNvSpPr>
          <p:nvPr>
            <p:ph type="title"/>
          </p:nvPr>
        </p:nvSpPr>
        <p:spPr>
          <a:xfrm>
            <a:off x="292438" y="1309954"/>
            <a:ext cx="6231923" cy="2965486"/>
          </a:xfrm>
        </p:spPr>
        <p:txBody>
          <a:bodyPr>
            <a:normAutofit/>
          </a:bodyPr>
          <a:lstStyle/>
          <a:p>
            <a:pPr algn="ctr">
              <a:lnSpc>
                <a:spcPct val="100000"/>
              </a:lnSpc>
            </a:pPr>
            <a:r>
              <a:rPr lang="en-US" sz="4800" b="1" dirty="0">
                <a:solidFill>
                  <a:srgbClr val="FFFFFF"/>
                </a:solidFill>
                <a:latin typeface="Avenir Next" panose="020B0503020202020204" pitchFamily="34" charset="0"/>
              </a:rPr>
              <a:t>6. </a:t>
            </a:r>
            <a:r>
              <a:rPr lang="ru-RU" sz="4800" b="1" dirty="0" smtClean="0">
                <a:solidFill>
                  <a:srgbClr val="FFFFFF"/>
                </a:solidFill>
                <a:latin typeface="Avenir Next" panose="020B0503020202020204" pitchFamily="34" charset="0"/>
              </a:rPr>
              <a:t>УКРЕПИТЕ</a:t>
            </a:r>
            <a:r>
              <a:rPr lang="en-US" sz="4800" b="1" dirty="0">
                <a:solidFill>
                  <a:srgbClr val="FFFFFF"/>
                </a:solidFill>
                <a:latin typeface="Avenir Next" panose="020B0503020202020204" pitchFamily="34" charset="0"/>
              </a:rPr>
              <a:t/>
            </a:r>
            <a:br>
              <a:rPr lang="en-US" sz="4800" b="1" dirty="0">
                <a:solidFill>
                  <a:srgbClr val="FFFFFF"/>
                </a:solidFill>
                <a:latin typeface="Avenir Next" panose="020B0503020202020204" pitchFamily="34" charset="0"/>
              </a:rPr>
            </a:br>
            <a:r>
              <a:rPr lang="ru-RU" sz="5400" b="1" i="1" dirty="0" smtClean="0">
                <a:solidFill>
                  <a:schemeClr val="accent5">
                    <a:lumMod val="60000"/>
                    <a:lumOff val="40000"/>
                  </a:schemeClr>
                </a:solidFill>
                <a:latin typeface="Book Antiqua" panose="02040602050305030304" pitchFamily="18" charset="0"/>
              </a:rPr>
              <a:t>чью-то веру</a:t>
            </a:r>
            <a:r>
              <a:rPr lang="en-US" sz="5400" b="1" i="1" dirty="0" smtClean="0">
                <a:solidFill>
                  <a:schemeClr val="accent5">
                    <a:lumMod val="60000"/>
                    <a:lumOff val="40000"/>
                  </a:schemeClr>
                </a:solidFill>
                <a:latin typeface="Book Antiqua" panose="02040602050305030304" pitchFamily="18" charset="0"/>
              </a:rPr>
              <a:t>.</a:t>
            </a:r>
            <a:endParaRPr lang="en-US" sz="48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E7179D0-8A95-4F41-BFB9-A2E7548004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8509889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AD40225-0A1A-6E43-BC50-B7F809FF71C2}"/>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C876E920-8D96-664C-B23D-23FD6C727FAB}"/>
              </a:ext>
            </a:extLst>
          </p:cNvPr>
          <p:cNvSpPr>
            <a:spLocks noGrp="1"/>
          </p:cNvSpPr>
          <p:nvPr>
            <p:ph idx="1"/>
          </p:nvPr>
        </p:nvSpPr>
        <p:spPr>
          <a:xfrm>
            <a:off x="6090574" y="318656"/>
            <a:ext cx="4977578" cy="6192980"/>
          </a:xfrm>
        </p:spPr>
        <p:txBody>
          <a:bodyPr anchor="ctr">
            <a:normAutofit/>
          </a:bodyPr>
          <a:lstStyle/>
          <a:p>
            <a:pPr>
              <a:lnSpc>
                <a:spcPct val="100000"/>
              </a:lnSpc>
            </a:pPr>
            <a:r>
              <a:rPr lang="ru-RU" dirty="0" smtClean="0"/>
              <a:t>Найдите время сегодня, чтобы исцелить раненое сердце</a:t>
            </a:r>
            <a:r>
              <a:rPr lang="en-US" dirty="0" smtClean="0">
                <a:solidFill>
                  <a:srgbClr val="000000"/>
                </a:solidFill>
              </a:rPr>
              <a:t>.</a:t>
            </a:r>
            <a:endParaRPr lang="en-US" dirty="0">
              <a:solidFill>
                <a:srgbClr val="000000"/>
              </a:solidFill>
            </a:endParaRPr>
          </a:p>
          <a:p>
            <a:r>
              <a:rPr lang="ru-RU" dirty="0" smtClean="0"/>
              <a:t>Найдите время сегодня, чтобы сделать что-то доброе тому, кто действительно нуждается в друге</a:t>
            </a:r>
            <a:r>
              <a:rPr lang="en-US" dirty="0" smtClean="0">
                <a:solidFill>
                  <a:srgbClr val="000000"/>
                </a:solidFill>
              </a:rPr>
              <a:t>.</a:t>
            </a:r>
            <a:endParaRPr lang="en-US" dirty="0">
              <a:solidFill>
                <a:srgbClr val="000000"/>
              </a:solidFill>
            </a:endParaRPr>
          </a:p>
          <a:p>
            <a:pPr>
              <a:lnSpc>
                <a:spcPct val="100000"/>
              </a:lnSpc>
            </a:pPr>
            <a:r>
              <a:rPr lang="ru-RU" dirty="0" smtClean="0">
                <a:solidFill>
                  <a:srgbClr val="000000"/>
                </a:solidFill>
              </a:rPr>
              <a:t>Найдите время, чтобы помочь собрать осколки разбитой мечты. </a:t>
            </a:r>
            <a:endParaRPr lang="en-US" dirty="0">
              <a:solidFill>
                <a:srgbClr val="000000"/>
              </a:solidFill>
            </a:endParaRPr>
          </a:p>
          <a:p>
            <a:pPr>
              <a:lnSpc>
                <a:spcPct val="100000"/>
              </a:lnSpc>
            </a:pPr>
            <a:r>
              <a:rPr lang="ru-RU" dirty="0" smtClean="0">
                <a:solidFill>
                  <a:srgbClr val="000000"/>
                </a:solidFill>
              </a:rPr>
              <a:t>Найдите время, чтобы </a:t>
            </a:r>
            <a:r>
              <a:rPr lang="ru-RU" dirty="0" smtClean="0"/>
              <a:t>излучать безусловную Божью любовь</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1335816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B1A9-3838-0D48-8037-26F8D051384A}"/>
              </a:ext>
            </a:extLst>
          </p:cNvPr>
          <p:cNvSpPr>
            <a:spLocks noGrp="1"/>
          </p:cNvSpPr>
          <p:nvPr>
            <p:ph type="title"/>
          </p:nvPr>
        </p:nvSpPr>
        <p:spPr>
          <a:xfrm>
            <a:off x="762001" y="2483849"/>
            <a:ext cx="5314536" cy="1325563"/>
          </a:xfrm>
        </p:spPr>
        <p:txBody>
          <a:bodyPr>
            <a:noAutofit/>
          </a:bodyPr>
          <a:lstStyle/>
          <a:p>
            <a:pPr algn="ctr"/>
            <a:r>
              <a:rPr lang="en-US" sz="4800" b="1" dirty="0">
                <a:latin typeface="Avenir Next" panose="020B0503020202020204" pitchFamily="34" charset="0"/>
              </a:rPr>
              <a:t>7. </a:t>
            </a:r>
            <a:r>
              <a:rPr lang="ru-RU" sz="4800" b="1" dirty="0" smtClean="0">
                <a:latin typeface="Avenir Next" panose="020B0503020202020204" pitchFamily="34" charset="0"/>
              </a:rPr>
              <a:t>БУДЬТЕ</a:t>
            </a:r>
            <a:r>
              <a:rPr lang="en-US" sz="4800" b="1" dirty="0" smtClean="0">
                <a:latin typeface="Avenir Next" panose="020B0503020202020204" pitchFamily="34" charset="0"/>
              </a:rPr>
              <a:t> </a:t>
            </a:r>
            <a:r>
              <a:rPr lang="en-US" sz="4800" b="1" dirty="0">
                <a:latin typeface="Avenir Next" panose="020B0503020202020204" pitchFamily="34" charset="0"/>
              </a:rPr>
              <a:t/>
            </a:r>
            <a:br>
              <a:rPr lang="en-US" sz="4800" b="1" dirty="0">
                <a:latin typeface="Avenir Next" panose="020B0503020202020204" pitchFamily="34" charset="0"/>
              </a:rPr>
            </a:br>
            <a:r>
              <a:rPr lang="ru-RU" sz="4800" b="1" i="1" dirty="0" smtClean="0">
                <a:solidFill>
                  <a:schemeClr val="accent5">
                    <a:lumMod val="60000"/>
                    <a:lumOff val="40000"/>
                  </a:schemeClr>
                </a:solidFill>
                <a:latin typeface="Book Antiqua" panose="02040602050305030304" pitchFamily="18" charset="0"/>
              </a:rPr>
              <a:t>благодарны</a:t>
            </a:r>
            <a:r>
              <a:rPr lang="en-US" sz="4800" b="1" i="1" dirty="0" smtClean="0">
                <a:solidFill>
                  <a:schemeClr val="accent5">
                    <a:lumMod val="60000"/>
                    <a:lumOff val="40000"/>
                  </a:schemeClr>
                </a:solidFill>
                <a:latin typeface="Book Antiqua" panose="02040602050305030304" pitchFamily="18" charset="0"/>
              </a:rPr>
              <a:t>.</a:t>
            </a:r>
            <a:r>
              <a:rPr lang="en-US" sz="4800" i="1" dirty="0">
                <a:solidFill>
                  <a:schemeClr val="accent5">
                    <a:lumMod val="60000"/>
                    <a:lumOff val="40000"/>
                  </a:schemeClr>
                </a:solidFill>
                <a:latin typeface="Book Antiqua" panose="02040602050305030304" pitchFamily="18" charset="0"/>
              </a:rPr>
              <a:t/>
            </a:r>
            <a:br>
              <a:rPr lang="en-US" sz="4800" i="1" dirty="0">
                <a:solidFill>
                  <a:schemeClr val="accent5">
                    <a:lumMod val="60000"/>
                    <a:lumOff val="40000"/>
                  </a:schemeClr>
                </a:solidFill>
                <a:latin typeface="Book Antiqua" panose="02040602050305030304" pitchFamily="18" charset="0"/>
              </a:rPr>
            </a:br>
            <a:endParaRPr lang="en-US" sz="48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E911E2-3910-7E45-ABAF-28DC781243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188187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7489F301-B1FC-1644-9D39-9674F3754AB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518480" y="1629089"/>
            <a:ext cx="3483569" cy="3620021"/>
          </a:xfrm>
          <a:prstGeom prst="rect">
            <a:avLst/>
          </a:prstGeom>
        </p:spPr>
      </p:pic>
      <p:sp>
        <p:nvSpPr>
          <p:cNvPr id="3" name="Content Placeholder 2">
            <a:extLst>
              <a:ext uri="{FF2B5EF4-FFF2-40B4-BE49-F238E27FC236}">
                <a16:creationId xmlns:a16="http://schemas.microsoft.com/office/drawing/2014/main" id="{14B3B513-9B02-1F41-94FA-5B291F948269}"/>
              </a:ext>
            </a:extLst>
          </p:cNvPr>
          <p:cNvSpPr>
            <a:spLocks noGrp="1"/>
          </p:cNvSpPr>
          <p:nvPr>
            <p:ph idx="1"/>
          </p:nvPr>
        </p:nvSpPr>
        <p:spPr>
          <a:xfrm>
            <a:off x="6042454" y="321276"/>
            <a:ext cx="5041557" cy="5739696"/>
          </a:xfrm>
        </p:spPr>
        <p:txBody>
          <a:bodyPr anchor="ctr">
            <a:noAutofit/>
          </a:bodyPr>
          <a:lstStyle/>
          <a:p>
            <a:pPr>
              <a:lnSpc>
                <a:spcPct val="100000"/>
              </a:lnSpc>
            </a:pPr>
            <a:r>
              <a:rPr lang="ru-RU" dirty="0" smtClean="0"/>
              <a:t>Начинайте каждый день с утренней молитвы благодарности Богу за дар нового дня</a:t>
            </a:r>
            <a:r>
              <a:rPr lang="en-US" dirty="0" smtClean="0">
                <a:solidFill>
                  <a:srgbClr val="000000"/>
                </a:solidFill>
              </a:rPr>
              <a:t>.</a:t>
            </a:r>
            <a:endParaRPr lang="en-US" dirty="0">
              <a:solidFill>
                <a:srgbClr val="000000"/>
              </a:solidFill>
            </a:endParaRPr>
          </a:p>
          <a:p>
            <a:pPr>
              <a:lnSpc>
                <a:spcPct val="100000"/>
              </a:lnSpc>
            </a:pPr>
            <a:r>
              <a:rPr lang="ru-RU" dirty="0" smtClean="0"/>
              <a:t>Делайте это, даже если грядущий день кажется ужасным</a:t>
            </a:r>
            <a:r>
              <a:rPr lang="en-US" dirty="0" smtClean="0">
                <a:solidFill>
                  <a:srgbClr val="000000"/>
                </a:solidFill>
              </a:rPr>
              <a:t>.</a:t>
            </a:r>
            <a:endParaRPr lang="en-US" dirty="0">
              <a:solidFill>
                <a:srgbClr val="000000"/>
              </a:solidFill>
            </a:endParaRPr>
          </a:p>
          <a:p>
            <a:pPr>
              <a:lnSpc>
                <a:spcPct val="100000"/>
              </a:lnSpc>
            </a:pPr>
            <a:r>
              <a:rPr lang="ru-RU" dirty="0" smtClean="0"/>
              <a:t>Завершайте каждый день вечерней молитвой благодарности Богу за дар предыдущих часов</a:t>
            </a:r>
            <a:r>
              <a:rPr lang="en-US" dirty="0" smtClean="0">
                <a:solidFill>
                  <a:srgbClr val="000000"/>
                </a:solidFill>
              </a:rPr>
              <a:t>.</a:t>
            </a:r>
            <a:endParaRPr lang="en-US" dirty="0">
              <a:solidFill>
                <a:srgbClr val="000000"/>
              </a:solidFill>
            </a:endParaRPr>
          </a:p>
          <a:p>
            <a:pPr>
              <a:lnSpc>
                <a:spcPct val="100000"/>
              </a:lnSpc>
            </a:pPr>
            <a:r>
              <a:rPr lang="ru-RU" dirty="0" smtClean="0"/>
              <a:t>Делайте это, даже если у вас был очень тяжелый день</a:t>
            </a:r>
            <a:r>
              <a:rPr lang="en-US"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4061211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EA5A6-4333-EA47-AE55-DA9A00E3EE65}"/>
              </a:ext>
            </a:extLst>
          </p:cNvPr>
          <p:cNvSpPr>
            <a:spLocks noGrp="1"/>
          </p:cNvSpPr>
          <p:nvPr>
            <p:ph type="title"/>
          </p:nvPr>
        </p:nvSpPr>
        <p:spPr>
          <a:xfrm>
            <a:off x="6536724" y="1783959"/>
            <a:ext cx="5486400" cy="2889114"/>
          </a:xfrm>
        </p:spPr>
        <p:txBody>
          <a:bodyPr vert="horz" lIns="91440" tIns="45720" rIns="91440" bIns="45720" rtlCol="0" anchor="b">
            <a:normAutofit fontScale="90000"/>
          </a:bodyPr>
          <a:lstStyle/>
          <a:p>
            <a:pPr algn="ctr">
              <a:lnSpc>
                <a:spcPct val="100000"/>
              </a:lnSpc>
            </a:pPr>
            <a:r>
              <a:rPr lang="en-US" sz="5400" b="1" dirty="0">
                <a:solidFill>
                  <a:schemeClr val="tx1">
                    <a:lumMod val="85000"/>
                    <a:lumOff val="15000"/>
                  </a:schemeClr>
                </a:solidFill>
                <a:latin typeface="Avenir Next" panose="020B0503020202020204" pitchFamily="34" charset="0"/>
              </a:rPr>
              <a:t>8. </a:t>
            </a:r>
            <a:r>
              <a:rPr lang="ru-RU" sz="5400" b="1" dirty="0" smtClean="0">
                <a:solidFill>
                  <a:schemeClr val="tx1">
                    <a:lumMod val="85000"/>
                    <a:lumOff val="15000"/>
                  </a:schemeClr>
                </a:solidFill>
                <a:latin typeface="Avenir Next" panose="020B0503020202020204" pitchFamily="34" charset="0"/>
              </a:rPr>
              <a:t>РАЗДЕЛИТЕ</a:t>
            </a:r>
            <a:r>
              <a:rPr lang="en-US" sz="5400" b="1" dirty="0">
                <a:solidFill>
                  <a:schemeClr val="tx1">
                    <a:lumMod val="85000"/>
                    <a:lumOff val="15000"/>
                  </a:schemeClr>
                </a:solidFill>
                <a:latin typeface="Avenir Next" panose="020B0503020202020204" pitchFamily="34" charset="0"/>
              </a:rPr>
              <a:t/>
            </a:r>
            <a:br>
              <a:rPr lang="en-US" sz="5400" b="1" dirty="0">
                <a:solidFill>
                  <a:schemeClr val="tx1">
                    <a:lumMod val="85000"/>
                    <a:lumOff val="15000"/>
                  </a:schemeClr>
                </a:solidFill>
                <a:latin typeface="Avenir Next" panose="020B0503020202020204" pitchFamily="34" charset="0"/>
              </a:rPr>
            </a:br>
            <a:r>
              <a:rPr lang="ru-RU" sz="5400" b="1" i="1" dirty="0" smtClean="0">
                <a:solidFill>
                  <a:schemeClr val="accent5">
                    <a:lumMod val="60000"/>
                    <a:lumOff val="40000"/>
                  </a:schemeClr>
                </a:solidFill>
                <a:latin typeface="Book Antiqua" panose="02040602050305030304" pitchFamily="18" charset="0"/>
              </a:rPr>
              <a:t>свое путешествие</a:t>
            </a:r>
            <a:r>
              <a:rPr lang="en-US" sz="5400" b="1" i="1" dirty="0" smtClean="0">
                <a:solidFill>
                  <a:schemeClr val="accent5">
                    <a:lumMod val="60000"/>
                    <a:lumOff val="40000"/>
                  </a:schemeClr>
                </a:solidFill>
                <a:latin typeface="Book Antiqua" panose="02040602050305030304" pitchFamily="18" charset="0"/>
              </a:rPr>
              <a:t>.</a:t>
            </a:r>
            <a:r>
              <a:rPr lang="en-US" sz="5400" i="1" dirty="0">
                <a:solidFill>
                  <a:schemeClr val="accent5">
                    <a:lumMod val="60000"/>
                    <a:lumOff val="40000"/>
                  </a:schemeClr>
                </a:solidFill>
                <a:latin typeface="Book Antiqua" panose="02040602050305030304" pitchFamily="18" charset="0"/>
              </a:rPr>
              <a:t/>
            </a:r>
            <a:br>
              <a:rPr lang="en-US" sz="5400" i="1" dirty="0">
                <a:solidFill>
                  <a:schemeClr val="accent5">
                    <a:lumMod val="60000"/>
                    <a:lumOff val="40000"/>
                  </a:schemeClr>
                </a:solidFill>
                <a:latin typeface="Book Antiqua" panose="02040602050305030304" pitchFamily="18" charset="0"/>
              </a:rPr>
            </a:br>
            <a:endParaRPr lang="en-US" sz="54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3E8277FE-08A6-A94C-A8EF-CB87AC77747C}"/>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9699359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A79BA25C-AB52-8540-910B-CA0202ABA13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5797543" y="10"/>
            <a:ext cx="6394152" cy="685799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FFDD1A8F-69BE-C449-9851-53D2A9C1903C}"/>
              </a:ext>
            </a:extLst>
          </p:cNvPr>
          <p:cNvSpPr>
            <a:spLocks noGrp="1"/>
          </p:cNvSpPr>
          <p:nvPr>
            <p:ph idx="1"/>
          </p:nvPr>
        </p:nvSpPr>
        <p:spPr>
          <a:xfrm>
            <a:off x="310724" y="498764"/>
            <a:ext cx="5422808" cy="5562209"/>
          </a:xfrm>
        </p:spPr>
        <p:txBody>
          <a:bodyPr anchor="ctr">
            <a:normAutofit/>
          </a:bodyPr>
          <a:lstStyle/>
          <a:p>
            <a:pPr>
              <a:lnSpc>
                <a:spcPct val="100000"/>
              </a:lnSpc>
            </a:pPr>
            <a:r>
              <a:rPr lang="ru-RU" dirty="0" smtClean="0"/>
              <a:t>Общайтесь с другим человеком, который стремится расти духовно</a:t>
            </a:r>
            <a:r>
              <a:rPr lang="en-US" dirty="0" smtClean="0">
                <a:solidFill>
                  <a:srgbClr val="000000"/>
                </a:solidFill>
              </a:rPr>
              <a:t>.</a:t>
            </a:r>
            <a:endParaRPr lang="en-US" dirty="0">
              <a:solidFill>
                <a:srgbClr val="000000"/>
              </a:solidFill>
            </a:endParaRPr>
          </a:p>
          <a:p>
            <a:pPr>
              <a:lnSpc>
                <a:spcPct val="100000"/>
              </a:lnSpc>
            </a:pPr>
            <a:r>
              <a:rPr lang="ru-RU" dirty="0" smtClean="0"/>
              <a:t>Договоритесь о встречах раз в неделю в течение определенного периода времени, чтобы размышлять в духовных вопросах</a:t>
            </a:r>
            <a:r>
              <a:rPr lang="en-US" dirty="0" smtClean="0">
                <a:solidFill>
                  <a:srgbClr val="000000"/>
                </a:solidFill>
              </a:rPr>
              <a:t>.</a:t>
            </a:r>
            <a:endParaRPr lang="en-US" dirty="0">
              <a:solidFill>
                <a:srgbClr val="000000"/>
              </a:solidFill>
            </a:endParaRPr>
          </a:p>
          <a:p>
            <a:pPr>
              <a:lnSpc>
                <a:spcPct val="100000"/>
              </a:lnSpc>
            </a:pPr>
            <a:r>
              <a:rPr lang="ru-RU" dirty="0" smtClean="0"/>
              <a:t>Обратите внимание на духовный рост, происходящий в вашей жизни</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543940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EBFB-2DA1-1C47-8E42-EF527E5BF2CB}"/>
              </a:ext>
            </a:extLst>
          </p:cNvPr>
          <p:cNvSpPr>
            <a:spLocks noGrp="1"/>
          </p:cNvSpPr>
          <p:nvPr>
            <p:ph type="title"/>
          </p:nvPr>
        </p:nvSpPr>
        <p:spPr>
          <a:xfrm>
            <a:off x="6746628" y="437070"/>
            <a:ext cx="4645250" cy="2889114"/>
          </a:xfrm>
        </p:spPr>
        <p:txBody>
          <a:bodyPr vert="horz" lIns="91440" tIns="45720" rIns="91440" bIns="45720" rtlCol="0" anchor="b">
            <a:normAutofit/>
          </a:bodyPr>
          <a:lstStyle/>
          <a:p>
            <a:pPr algn="ctr"/>
            <a:r>
              <a:rPr lang="en-US" sz="5400" b="1" dirty="0">
                <a:latin typeface="Avenir Next" panose="020B0503020202020204" pitchFamily="34" charset="0"/>
              </a:rPr>
              <a:t>9. </a:t>
            </a:r>
            <a:r>
              <a:rPr lang="ru-RU" sz="5400" b="1" dirty="0" smtClean="0">
                <a:latin typeface="Avenir Next" panose="020B0503020202020204" pitchFamily="34" charset="0"/>
              </a:rPr>
              <a:t>СЛУЖИТЕ</a:t>
            </a:r>
            <a:r>
              <a:rPr lang="en-US" sz="5400" b="1" dirty="0" smtClean="0">
                <a:latin typeface="Avenir Next" panose="020B0503020202020204" pitchFamily="34" charset="0"/>
              </a:rPr>
              <a:t>.</a:t>
            </a:r>
            <a:r>
              <a:rPr lang="en-US" sz="5400" dirty="0" smtClean="0">
                <a:effectLst/>
                <a:latin typeface="Avenir Next" panose="020B0503020202020204" pitchFamily="34" charset="0"/>
              </a:rPr>
              <a:t> </a:t>
            </a:r>
            <a:endParaRPr lang="en-US" sz="5400" dirty="0">
              <a:latin typeface="Avenir Next" panose="020B0503020202020204" pitchFamily="34" charset="0"/>
            </a:endParaRP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id="{5D76B52D-2D42-ED4D-B720-403201792A3D}"/>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9" name="Content Placeholder 4">
            <a:extLst>
              <a:ext uri="{FF2B5EF4-FFF2-40B4-BE49-F238E27FC236}">
                <a16:creationId xmlns:a16="http://schemas.microsoft.com/office/drawing/2014/main" id="{2235CB1D-9F73-5C42-B112-41A332F84C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1"/>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4696848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134A14-C42C-7B44-86B3-309DE07E7E4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848" y="-321266"/>
            <a:ext cx="6394152" cy="6857990"/>
          </a:xfrm>
          <a:prstGeom prst="rect">
            <a:avLst/>
          </a:prstGeom>
        </p:spPr>
      </p:pic>
      <p:pic>
        <p:nvPicPr>
          <p:cNvPr id="13"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D3D40487-552E-214E-B12F-B14612A117B1}"/>
              </a:ext>
            </a:extLst>
          </p:cNvPr>
          <p:cNvSpPr>
            <a:spLocks noGrp="1"/>
          </p:cNvSpPr>
          <p:nvPr>
            <p:ph type="title"/>
          </p:nvPr>
        </p:nvSpPr>
        <p:spPr>
          <a:xfrm>
            <a:off x="706146" y="1095009"/>
            <a:ext cx="4803636" cy="1311664"/>
          </a:xfrm>
        </p:spPr>
        <p:txBody>
          <a:bodyPr>
            <a:normAutofit/>
          </a:bodyPr>
          <a:lstStyle/>
          <a:p>
            <a:pPr algn="ctr"/>
            <a:r>
              <a:rPr lang="ru-RU" sz="3600" dirty="0" smtClean="0">
                <a:solidFill>
                  <a:srgbClr val="000000"/>
                </a:solidFill>
                <a:latin typeface="Avenir Next" panose="020B0503020202020204" pitchFamily="34" charset="0"/>
              </a:rPr>
              <a:t>ВОССТАНЬ И СВЕТИСЬ</a:t>
            </a:r>
            <a:endParaRPr lang="en-US" sz="3600" dirty="0">
              <a:solidFill>
                <a:srgbClr val="000000"/>
              </a:solidFill>
              <a:latin typeface="Avenir Next" panose="020B0503020202020204" pitchFamily="34" charset="0"/>
            </a:endParaRPr>
          </a:p>
        </p:txBody>
      </p:sp>
      <p:sp>
        <p:nvSpPr>
          <p:cNvPr id="3" name="Content Placeholder 2">
            <a:extLst>
              <a:ext uri="{FF2B5EF4-FFF2-40B4-BE49-F238E27FC236}">
                <a16:creationId xmlns:a16="http://schemas.microsoft.com/office/drawing/2014/main" id="{8A875D53-2ADE-5143-9F16-574BE478675E}"/>
              </a:ext>
            </a:extLst>
          </p:cNvPr>
          <p:cNvSpPr>
            <a:spLocks noGrp="1"/>
          </p:cNvSpPr>
          <p:nvPr>
            <p:ph idx="1"/>
          </p:nvPr>
        </p:nvSpPr>
        <p:spPr>
          <a:xfrm>
            <a:off x="296563" y="2110109"/>
            <a:ext cx="5215238" cy="3950864"/>
          </a:xfrm>
        </p:spPr>
        <p:txBody>
          <a:bodyPr anchor="ctr">
            <a:normAutofit/>
          </a:bodyPr>
          <a:lstStyle/>
          <a:p>
            <a:pPr marL="0" indent="0" algn="ctr">
              <a:buNone/>
            </a:pPr>
            <a:r>
              <a:rPr lang="ru-RU" dirty="0" smtClean="0">
                <a:solidFill>
                  <a:srgbClr val="000000"/>
                </a:solidFill>
              </a:rPr>
              <a:t>«Восстань, светись…ибо пришел </a:t>
            </a:r>
            <a:r>
              <a:rPr lang="en-US" dirty="0" smtClean="0">
                <a:solidFill>
                  <a:srgbClr val="000000"/>
                </a:solidFill>
              </a:rPr>
              <a:t> </a:t>
            </a:r>
            <a:r>
              <a:rPr lang="ru-RU" b="1" i="1" dirty="0" smtClean="0">
                <a:solidFill>
                  <a:srgbClr val="67A29E"/>
                </a:solidFill>
                <a:latin typeface="Avenir Next" panose="020B0503020202020204" pitchFamily="34" charset="0"/>
              </a:rPr>
              <a:t>СВЕТ </a:t>
            </a:r>
            <a:r>
              <a:rPr lang="ru-RU" dirty="0" smtClean="0">
                <a:solidFill>
                  <a:srgbClr val="000000"/>
                </a:solidFill>
              </a:rPr>
              <a:t>твой</a:t>
            </a:r>
            <a:r>
              <a:rPr lang="en-US" dirty="0" smtClean="0">
                <a:solidFill>
                  <a:srgbClr val="000000"/>
                </a:solidFill>
              </a:rPr>
              <a:t>! </a:t>
            </a:r>
            <a:r>
              <a:rPr lang="en-US" dirty="0">
                <a:solidFill>
                  <a:srgbClr val="000000"/>
                </a:solidFill>
              </a:rPr>
              <a:t>…</a:t>
            </a:r>
          </a:p>
          <a:p>
            <a:pPr marL="0" indent="0" algn="ctr">
              <a:buNone/>
            </a:pPr>
            <a:r>
              <a:rPr lang="ru-RU" dirty="0" smtClean="0">
                <a:solidFill>
                  <a:srgbClr val="000000"/>
                </a:solidFill>
              </a:rPr>
              <a:t>Ибо вот, </a:t>
            </a:r>
            <a:r>
              <a:rPr lang="ru-RU" b="1" dirty="0" smtClean="0">
                <a:solidFill>
                  <a:srgbClr val="000000"/>
                </a:solidFill>
              </a:rPr>
              <a:t>тьма</a:t>
            </a:r>
            <a:r>
              <a:rPr lang="ru-RU" dirty="0" smtClean="0">
                <a:solidFill>
                  <a:srgbClr val="000000"/>
                </a:solidFill>
              </a:rPr>
              <a:t> покроет землю, и </a:t>
            </a:r>
            <a:r>
              <a:rPr lang="ru-RU" b="1" dirty="0" smtClean="0">
                <a:solidFill>
                  <a:srgbClr val="000000"/>
                </a:solidFill>
              </a:rPr>
              <a:t>мрак</a:t>
            </a:r>
            <a:r>
              <a:rPr lang="ru-RU" dirty="0" smtClean="0">
                <a:solidFill>
                  <a:srgbClr val="000000"/>
                </a:solidFill>
              </a:rPr>
              <a:t> – </a:t>
            </a:r>
            <a:r>
              <a:rPr lang="ru-RU" dirty="0" smtClean="0">
                <a:solidFill>
                  <a:srgbClr val="000000"/>
                </a:solidFill>
              </a:rPr>
              <a:t>народы, а </a:t>
            </a:r>
            <a:r>
              <a:rPr lang="ru-RU" dirty="0" smtClean="0">
                <a:solidFill>
                  <a:srgbClr val="000000"/>
                </a:solidFill>
              </a:rPr>
              <a:t>над тобою воссияет Господь, и слава Его явится над тобою»,</a:t>
            </a:r>
          </a:p>
          <a:p>
            <a:pPr marL="0" indent="0" algn="ctr">
              <a:buNone/>
            </a:pPr>
            <a:r>
              <a:rPr lang="ru-RU" dirty="0" smtClean="0">
                <a:solidFill>
                  <a:srgbClr val="000000"/>
                </a:solidFill>
              </a:rPr>
              <a:t> Исаия </a:t>
            </a:r>
            <a:r>
              <a:rPr lang="en-US" dirty="0" smtClean="0">
                <a:solidFill>
                  <a:srgbClr val="000000"/>
                </a:solidFill>
              </a:rPr>
              <a:t>60:1</a:t>
            </a:r>
            <a:r>
              <a:rPr lang="en-US" dirty="0">
                <a:solidFill>
                  <a:srgbClr val="000000"/>
                </a:solidFill>
              </a:rPr>
              <a:t>, </a:t>
            </a:r>
            <a:r>
              <a:rPr lang="en-US" dirty="0" smtClean="0">
                <a:solidFill>
                  <a:srgbClr val="000000"/>
                </a:solidFill>
              </a:rPr>
              <a:t>2</a:t>
            </a:r>
            <a:endParaRPr lang="en-US" dirty="0">
              <a:solidFill>
                <a:srgbClr val="000000"/>
              </a:solidFill>
            </a:endParaRPr>
          </a:p>
          <a:p>
            <a:pPr marL="0" indent="0" algn="ctr">
              <a:buNone/>
            </a:pPr>
            <a:endParaRPr lang="en-US" dirty="0">
              <a:solidFill>
                <a:srgbClr val="000000"/>
              </a:solidFill>
            </a:endParaRPr>
          </a:p>
        </p:txBody>
      </p:sp>
    </p:spTree>
    <p:extLst>
      <p:ext uri="{BB962C8B-B14F-4D97-AF65-F5344CB8AC3E}">
        <p14:creationId xmlns:p14="http://schemas.microsoft.com/office/powerpoint/2010/main" val="937374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3272CCC-81A5-E84D-96D9-48098BC01B2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b="-1"/>
          <a:stretch/>
        </p:blipFill>
        <p:spPr>
          <a:xfrm>
            <a:off x="5797238" y="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366FE75B-CA34-E948-AAEE-950C6F3DF746}"/>
              </a:ext>
            </a:extLst>
          </p:cNvPr>
          <p:cNvSpPr>
            <a:spLocks noGrp="1"/>
          </p:cNvSpPr>
          <p:nvPr>
            <p:ph idx="1"/>
          </p:nvPr>
        </p:nvSpPr>
        <p:spPr>
          <a:xfrm>
            <a:off x="362073" y="443344"/>
            <a:ext cx="5435165" cy="5971311"/>
          </a:xfrm>
        </p:spPr>
        <p:txBody>
          <a:bodyPr anchor="ctr">
            <a:normAutofit fontScale="92500" lnSpcReduction="10000"/>
          </a:bodyPr>
          <a:lstStyle/>
          <a:p>
            <a:pPr>
              <a:lnSpc>
                <a:spcPct val="100000"/>
              </a:lnSpc>
            </a:pPr>
            <a:endParaRPr lang="en-US" sz="1800" dirty="0">
              <a:solidFill>
                <a:srgbClr val="000000"/>
              </a:solidFill>
            </a:endParaRPr>
          </a:p>
          <a:p>
            <a:pPr>
              <a:lnSpc>
                <a:spcPct val="100000"/>
              </a:lnSpc>
            </a:pPr>
            <a:endParaRPr lang="en-US" sz="1800" dirty="0">
              <a:solidFill>
                <a:srgbClr val="000000"/>
              </a:solidFill>
            </a:endParaRPr>
          </a:p>
          <a:p>
            <a:pPr>
              <a:lnSpc>
                <a:spcPct val="100000"/>
              </a:lnSpc>
            </a:pPr>
            <a:r>
              <a:rPr lang="ru-RU" sz="2000" dirty="0" smtClean="0"/>
              <a:t>Ищите способы послужить обществу, особенно делами, за которые награды вы не получите, например, принимайте участие в сборе мусора на улицах</a:t>
            </a:r>
            <a:r>
              <a:rPr lang="en-US" sz="2000" dirty="0" smtClean="0">
                <a:solidFill>
                  <a:srgbClr val="000000"/>
                </a:solidFill>
              </a:rPr>
              <a:t>.</a:t>
            </a:r>
            <a:endParaRPr lang="en-US" sz="2000" dirty="0">
              <a:solidFill>
                <a:srgbClr val="000000"/>
              </a:solidFill>
            </a:endParaRPr>
          </a:p>
          <a:p>
            <a:pPr>
              <a:lnSpc>
                <a:spcPct val="100000"/>
              </a:lnSpc>
            </a:pPr>
            <a:r>
              <a:rPr lang="ru-RU" sz="2000" dirty="0" smtClean="0"/>
              <a:t>Прочитайте и поразмышляйте о действиях Иисуса в Евангелии от Иоанна 13:1-5</a:t>
            </a:r>
            <a:r>
              <a:rPr lang="en-US" sz="2000" dirty="0" smtClean="0">
                <a:solidFill>
                  <a:srgbClr val="000000"/>
                </a:solidFill>
              </a:rPr>
              <a:t>.</a:t>
            </a:r>
            <a:endParaRPr lang="en-US" sz="2000" dirty="0">
              <a:solidFill>
                <a:srgbClr val="000000"/>
              </a:solidFill>
            </a:endParaRPr>
          </a:p>
          <a:p>
            <a:pPr marL="0" indent="0" algn="just">
              <a:lnSpc>
                <a:spcPct val="100000"/>
              </a:lnSpc>
              <a:buNone/>
            </a:pPr>
            <a:r>
              <a:rPr lang="ru-RU" sz="2000" dirty="0" smtClean="0">
                <a:solidFill>
                  <a:srgbClr val="002060"/>
                </a:solidFill>
              </a:rPr>
              <a:t>«Перед праздником Пасхи Иисус, зная, что пришел час Его перейти от мира сего к Отцу, явил делом, что, возлюбив Своих сущих в мире, до конца возлюбил их. И во время </a:t>
            </a:r>
            <a:r>
              <a:rPr lang="ru-RU" sz="2000" dirty="0" err="1" smtClean="0">
                <a:solidFill>
                  <a:srgbClr val="002060"/>
                </a:solidFill>
              </a:rPr>
              <a:t>ве́чери</a:t>
            </a:r>
            <a:r>
              <a:rPr lang="ru-RU" sz="2000" dirty="0" smtClean="0">
                <a:solidFill>
                  <a:srgbClr val="002060"/>
                </a:solidFill>
              </a:rPr>
              <a:t>, когда </a:t>
            </a:r>
            <a:r>
              <a:rPr lang="ru-RU" sz="2000" dirty="0" err="1" smtClean="0">
                <a:solidFill>
                  <a:srgbClr val="002060"/>
                </a:solidFill>
              </a:rPr>
              <a:t>диавол</a:t>
            </a:r>
            <a:r>
              <a:rPr lang="ru-RU" sz="2000" dirty="0" smtClean="0">
                <a:solidFill>
                  <a:srgbClr val="002060"/>
                </a:solidFill>
              </a:rPr>
              <a:t> уже вложил в сердце Иуде Симонову Искариоту предать Его, Иисус, зная, что Отец все отдал в руки Его и что Он от Бога </a:t>
            </a:r>
            <a:r>
              <a:rPr lang="ru-RU" sz="2000" dirty="0" err="1" smtClean="0">
                <a:solidFill>
                  <a:srgbClr val="002060"/>
                </a:solidFill>
              </a:rPr>
              <a:t>исшел</a:t>
            </a:r>
            <a:r>
              <a:rPr lang="ru-RU" sz="2000" dirty="0" smtClean="0">
                <a:solidFill>
                  <a:srgbClr val="002060"/>
                </a:solidFill>
              </a:rPr>
              <a:t> и к Богу отходит, встал с вечери, снял с Себя верхнюю одежду и, взяв полотенце, препоясался. Потом влил воды в умывальницу и начал умывать ноги ученикам и отирать полотенцем, которым был препоясан»(Иоанна 13:1-5)</a:t>
            </a:r>
            <a:r>
              <a:rPr lang="en-US" sz="2000" dirty="0" smtClean="0">
                <a:solidFill>
                  <a:srgbClr val="002060"/>
                </a:solidFill>
              </a:rPr>
              <a:t>.</a:t>
            </a:r>
            <a:endParaRPr lang="en-US" sz="2000" dirty="0">
              <a:solidFill>
                <a:srgbClr val="002060"/>
              </a:solidFill>
            </a:endParaRPr>
          </a:p>
        </p:txBody>
      </p:sp>
    </p:spTree>
    <p:extLst>
      <p:ext uri="{BB962C8B-B14F-4D97-AF65-F5344CB8AC3E}">
        <p14:creationId xmlns:p14="http://schemas.microsoft.com/office/powerpoint/2010/main" val="2963194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41DA-A221-0649-A687-01EE960FA161}"/>
              </a:ext>
            </a:extLst>
          </p:cNvPr>
          <p:cNvSpPr>
            <a:spLocks noGrp="1"/>
          </p:cNvSpPr>
          <p:nvPr>
            <p:ph type="title"/>
          </p:nvPr>
        </p:nvSpPr>
        <p:spPr>
          <a:xfrm>
            <a:off x="762000" y="2150214"/>
            <a:ext cx="5663513" cy="2446500"/>
          </a:xfrm>
        </p:spPr>
        <p:txBody>
          <a:bodyPr>
            <a:normAutofit/>
          </a:bodyPr>
          <a:lstStyle/>
          <a:p>
            <a:pPr algn="ctr">
              <a:lnSpc>
                <a:spcPct val="100000"/>
              </a:lnSpc>
            </a:pPr>
            <a:r>
              <a:rPr lang="en-US" sz="4800" b="1" dirty="0">
                <a:solidFill>
                  <a:schemeClr val="tx1">
                    <a:lumMod val="85000"/>
                    <a:lumOff val="15000"/>
                  </a:schemeClr>
                </a:solidFill>
                <a:latin typeface="Avenir Next" panose="020B0503020202020204" pitchFamily="34" charset="0"/>
              </a:rPr>
              <a:t>10. </a:t>
            </a:r>
            <a:r>
              <a:rPr lang="ru-RU" sz="4800" b="1" dirty="0" smtClean="0">
                <a:solidFill>
                  <a:schemeClr val="tx1">
                    <a:lumMod val="85000"/>
                    <a:lumOff val="15000"/>
                  </a:schemeClr>
                </a:solidFill>
                <a:latin typeface="Avenir Next" panose="020B0503020202020204" pitchFamily="34" charset="0"/>
              </a:rPr>
              <a:t>УДЕЛЯЙТЕ ВРЕМЯ</a:t>
            </a:r>
            <a:r>
              <a:rPr lang="en-US" sz="4800" b="1" dirty="0" smtClean="0">
                <a:solidFill>
                  <a:schemeClr val="tx1">
                    <a:lumMod val="85000"/>
                    <a:lumOff val="15000"/>
                  </a:schemeClr>
                </a:solidFill>
                <a:latin typeface="Avenir Next" panose="020B0503020202020204" pitchFamily="34" charset="0"/>
              </a:rPr>
              <a:t> </a:t>
            </a:r>
            <a:r>
              <a:rPr lang="ru-RU" sz="4800" b="1" i="1" dirty="0" smtClean="0">
                <a:solidFill>
                  <a:schemeClr val="accent5">
                    <a:lumMod val="60000"/>
                    <a:lumOff val="40000"/>
                  </a:schemeClr>
                </a:solidFill>
                <a:latin typeface="Book Antiqua" panose="02040602050305030304" pitchFamily="18" charset="0"/>
              </a:rPr>
              <a:t>уединению</a:t>
            </a:r>
            <a:r>
              <a:rPr lang="en-US" sz="4800" b="1" i="1" dirty="0" smtClean="0">
                <a:solidFill>
                  <a:schemeClr val="accent5">
                    <a:lumMod val="60000"/>
                    <a:lumOff val="40000"/>
                  </a:schemeClr>
                </a:solidFill>
                <a:latin typeface="Book Antiqua" panose="02040602050305030304" pitchFamily="18" charset="0"/>
              </a:rPr>
              <a:t>.</a:t>
            </a:r>
            <a:r>
              <a:rPr lang="en-US" sz="4800" i="1" dirty="0">
                <a:solidFill>
                  <a:schemeClr val="accent5">
                    <a:lumMod val="60000"/>
                    <a:lumOff val="40000"/>
                  </a:schemeClr>
                </a:solidFill>
                <a:latin typeface="Book Antiqua" panose="02040602050305030304" pitchFamily="18" charset="0"/>
              </a:rPr>
              <a:t/>
            </a:r>
            <a:br>
              <a:rPr lang="en-US" sz="4800" i="1" dirty="0">
                <a:solidFill>
                  <a:schemeClr val="accent5">
                    <a:lumMod val="60000"/>
                    <a:lumOff val="40000"/>
                  </a:schemeClr>
                </a:solidFill>
                <a:latin typeface="Book Antiqua" panose="02040602050305030304" pitchFamily="18" charset="0"/>
              </a:rPr>
            </a:br>
            <a:endParaRPr lang="en-US" sz="48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9657963-5CDB-B049-B5A2-7D2063400E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52066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4F0DD0BF-5CEC-6049-A7AF-1E0D5E5D0127}"/>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2E0A32CC-6183-2C4B-9E57-B1C0D986A89D}"/>
              </a:ext>
            </a:extLst>
          </p:cNvPr>
          <p:cNvSpPr>
            <a:spLocks noGrp="1"/>
          </p:cNvSpPr>
          <p:nvPr>
            <p:ph idx="1"/>
          </p:nvPr>
        </p:nvSpPr>
        <p:spPr>
          <a:xfrm>
            <a:off x="6090574" y="738620"/>
            <a:ext cx="4977578" cy="5232349"/>
          </a:xfrm>
        </p:spPr>
        <p:txBody>
          <a:bodyPr anchor="ctr">
            <a:normAutofit/>
          </a:bodyPr>
          <a:lstStyle/>
          <a:p>
            <a:pPr>
              <a:lnSpc>
                <a:spcPct val="100000"/>
              </a:lnSpc>
            </a:pPr>
            <a:r>
              <a:rPr lang="ru-RU" dirty="0" smtClean="0"/>
              <a:t>В тишине мы отвлекаемся от жизненных проблем и сосредотачиваем свои мысли на Боге</a:t>
            </a:r>
            <a:r>
              <a:rPr lang="en-US" dirty="0" smtClean="0">
                <a:solidFill>
                  <a:srgbClr val="000000"/>
                </a:solidFill>
              </a:rPr>
              <a:t>.</a:t>
            </a:r>
            <a:endParaRPr lang="en-US" dirty="0">
              <a:solidFill>
                <a:srgbClr val="000000"/>
              </a:solidFill>
            </a:endParaRPr>
          </a:p>
          <a:p>
            <a:pPr>
              <a:lnSpc>
                <a:spcPct val="100000"/>
              </a:lnSpc>
            </a:pPr>
            <a:r>
              <a:rPr lang="ru-RU" dirty="0" smtClean="0"/>
              <a:t>Проведите некоторое время вдали от толпы и шума жизни</a:t>
            </a:r>
            <a:r>
              <a:rPr lang="en-US" dirty="0" smtClean="0">
                <a:solidFill>
                  <a:srgbClr val="000000"/>
                </a:solidFill>
              </a:rPr>
              <a:t>.</a:t>
            </a:r>
            <a:endParaRPr lang="en-US" dirty="0">
              <a:solidFill>
                <a:srgbClr val="000000"/>
              </a:solidFill>
            </a:endParaRPr>
          </a:p>
          <a:p>
            <a:pPr>
              <a:lnSpc>
                <a:spcPct val="100000"/>
              </a:lnSpc>
            </a:pPr>
            <a:r>
              <a:rPr lang="ru-RU" dirty="0" smtClean="0"/>
              <a:t>Уделите несколько минут, чтобы побыть наедине - только вы и Бог</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499470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9334C-A9AA-5643-8010-E38B224A6111}"/>
              </a:ext>
            </a:extLst>
          </p:cNvPr>
          <p:cNvSpPr>
            <a:spLocks noGrp="1"/>
          </p:cNvSpPr>
          <p:nvPr>
            <p:ph type="title"/>
          </p:nvPr>
        </p:nvSpPr>
        <p:spPr>
          <a:xfrm>
            <a:off x="6746628" y="1783959"/>
            <a:ext cx="4645250" cy="2889114"/>
          </a:xfrm>
        </p:spPr>
        <p:txBody>
          <a:bodyPr vert="horz" lIns="91440" tIns="45720" rIns="91440" bIns="45720" rtlCol="0" anchor="b">
            <a:normAutofit fontScale="90000"/>
          </a:bodyPr>
          <a:lstStyle/>
          <a:p>
            <a:pPr algn="ctr"/>
            <a:r>
              <a:rPr lang="en-US" sz="5400" b="1" dirty="0">
                <a:latin typeface="Avenir Next" panose="020B0503020202020204" pitchFamily="34" charset="0"/>
              </a:rPr>
              <a:t>11. </a:t>
            </a:r>
            <a:r>
              <a:rPr lang="ru-RU" sz="5400" b="1" dirty="0" smtClean="0">
                <a:latin typeface="Avenir Next" panose="020B0503020202020204" pitchFamily="34" charset="0"/>
              </a:rPr>
              <a:t>ПОСТИТЕСЬ</a:t>
            </a:r>
            <a:r>
              <a:rPr lang="en-US" sz="5400" b="1" dirty="0">
                <a:latin typeface="Avenir Next" panose="020B0503020202020204" pitchFamily="34" charset="0"/>
              </a:rPr>
              <a:t/>
            </a:r>
            <a:br>
              <a:rPr lang="en-US" sz="5400" b="1" dirty="0">
                <a:latin typeface="Avenir Next" panose="020B0503020202020204" pitchFamily="34" charset="0"/>
              </a:rPr>
            </a:br>
            <a:r>
              <a:rPr lang="ru-RU" sz="6000" b="1" i="1" dirty="0" smtClean="0">
                <a:solidFill>
                  <a:schemeClr val="accent5">
                    <a:lumMod val="60000"/>
                    <a:lumOff val="40000"/>
                  </a:schemeClr>
                </a:solidFill>
                <a:latin typeface="Book Antiqua" panose="02040602050305030304" pitchFamily="18" charset="0"/>
              </a:rPr>
              <a:t>и молитесь</a:t>
            </a:r>
            <a:r>
              <a:rPr lang="en-US" sz="6000" b="1" i="1" dirty="0" smtClean="0">
                <a:solidFill>
                  <a:schemeClr val="accent5">
                    <a:lumMod val="60000"/>
                    <a:lumOff val="40000"/>
                  </a:schemeClr>
                </a:solidFill>
                <a:latin typeface="Book Antiqua" panose="02040602050305030304" pitchFamily="18" charset="0"/>
              </a:rPr>
              <a:t>.</a:t>
            </a:r>
            <a:r>
              <a:rPr lang="en-US" sz="6000" i="1" dirty="0">
                <a:solidFill>
                  <a:schemeClr val="accent5">
                    <a:lumMod val="60000"/>
                    <a:lumOff val="40000"/>
                  </a:schemeClr>
                </a:solidFill>
                <a:latin typeface="Book Antiqua" panose="02040602050305030304" pitchFamily="18" charset="0"/>
              </a:rPr>
              <a:t/>
            </a:r>
            <a:br>
              <a:rPr lang="en-US" sz="6000" i="1" dirty="0">
                <a:solidFill>
                  <a:schemeClr val="accent5">
                    <a:lumMod val="60000"/>
                    <a:lumOff val="40000"/>
                  </a:schemeClr>
                </a:solidFill>
                <a:latin typeface="Book Antiqua" panose="02040602050305030304" pitchFamily="18" charset="0"/>
              </a:rPr>
            </a:br>
            <a:endParaRPr lang="en-US" sz="60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09B6E234-6B15-3F45-AC81-D4283966ABD2}"/>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3735030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074C6C8-3D1C-8A4C-8A5A-8B9CEE5BEE9E}"/>
              </a:ext>
            </a:extLst>
          </p:cNvPr>
          <p:cNvSpPr>
            <a:spLocks noGrp="1"/>
          </p:cNvSpPr>
          <p:nvPr>
            <p:ph idx="1"/>
          </p:nvPr>
        </p:nvSpPr>
        <p:spPr>
          <a:xfrm>
            <a:off x="494681" y="1606378"/>
            <a:ext cx="5120113" cy="4559643"/>
          </a:xfrm>
        </p:spPr>
        <p:txBody>
          <a:bodyPr>
            <a:normAutofit fontScale="92500" lnSpcReduction="10000"/>
          </a:bodyPr>
          <a:lstStyle/>
          <a:p>
            <a:pPr algn="ctr">
              <a:lnSpc>
                <a:spcPct val="110000"/>
              </a:lnSpc>
            </a:pPr>
            <a:r>
              <a:rPr lang="ru-RU" sz="2400" dirty="0" smtClean="0"/>
              <a:t>Библейские герои часто молятся и постятся</a:t>
            </a:r>
            <a:r>
              <a:rPr lang="en-US" sz="2400" dirty="0" smtClean="0"/>
              <a:t>.</a:t>
            </a:r>
            <a:endParaRPr lang="en-US" sz="2400" dirty="0"/>
          </a:p>
          <a:p>
            <a:pPr marL="0" indent="0" algn="ctr">
              <a:lnSpc>
                <a:spcPct val="110000"/>
              </a:lnSpc>
              <a:buNone/>
            </a:pPr>
            <a:endParaRPr lang="en-US" sz="2400" dirty="0"/>
          </a:p>
          <a:p>
            <a:pPr marL="0" indent="0" algn="ctr">
              <a:lnSpc>
                <a:spcPct val="110000"/>
              </a:lnSpc>
              <a:buNone/>
            </a:pPr>
            <a:r>
              <a:rPr lang="ru-RU" sz="2400" dirty="0" smtClean="0"/>
              <a:t>«Итак, мы постились и просили Бога нашего о сем, и Он услышал нас»</a:t>
            </a:r>
            <a:r>
              <a:rPr lang="en-US" sz="2400" dirty="0" smtClean="0"/>
              <a:t> </a:t>
            </a:r>
            <a:endParaRPr lang="en-US" sz="2400" dirty="0"/>
          </a:p>
          <a:p>
            <a:pPr marL="0" indent="0" algn="ctr">
              <a:lnSpc>
                <a:spcPct val="110000"/>
              </a:lnSpc>
              <a:buNone/>
            </a:pPr>
            <a:r>
              <a:rPr lang="ru-RU" sz="2400" dirty="0" smtClean="0"/>
              <a:t>Ездра </a:t>
            </a:r>
            <a:r>
              <a:rPr lang="en-US" sz="2400" dirty="0" smtClean="0"/>
              <a:t>8:23</a:t>
            </a:r>
            <a:endParaRPr lang="en-US" sz="2400" dirty="0"/>
          </a:p>
          <a:p>
            <a:pPr algn="ctr">
              <a:lnSpc>
                <a:spcPct val="110000"/>
              </a:lnSpc>
            </a:pPr>
            <a:r>
              <a:rPr lang="ru-RU" sz="2400" dirty="0" smtClean="0"/>
              <a:t>В следующий раз, когда вас попросят срочно помолиться за того, кто находится в затруднительном положении, подумайте о том, чтобы совместить вашу молитву с постом</a:t>
            </a:r>
            <a:r>
              <a:rPr lang="en-US" sz="2400" dirty="0" smtClean="0"/>
              <a:t>.</a:t>
            </a:r>
            <a:endParaRPr lang="en-US" sz="2400" dirty="0"/>
          </a:p>
        </p:txBody>
      </p:sp>
      <p:pic>
        <p:nvPicPr>
          <p:cNvPr id="6" name="Content Placeholder 3">
            <a:extLst>
              <a:ext uri="{FF2B5EF4-FFF2-40B4-BE49-F238E27FC236}">
                <a16:creationId xmlns:a16="http://schemas.microsoft.com/office/drawing/2014/main" id="{C69F42B7-5186-7647-B26E-5C86492AFD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208043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1F951D44-A996-4544-A96C-6097F96E18C7}"/>
              </a:ext>
            </a:extLst>
          </p:cNvPr>
          <p:cNvPicPr>
            <a:picLocks noChangeAspect="1"/>
          </p:cNvPicPr>
          <p:nvPr/>
        </p:nvPicPr>
        <p:blipFill rotWithShape="1">
          <a:blip r:embed="rId3" cstate="email">
            <a:duotone>
              <a:prstClr val="black"/>
              <a:schemeClr val="tx2">
                <a:tint val="45000"/>
                <a:satMod val="400000"/>
              </a:schemeClr>
            </a:duotone>
            <a:alphaModFix amt="35000"/>
            <a:extLst>
              <a:ext uri="{28A0092B-C50C-407E-A947-70E740481C1C}">
                <a14:useLocalDpi xmlns:a14="http://schemas.microsoft.com/office/drawing/2010/main"/>
              </a:ext>
            </a:extLst>
          </a:blip>
          <a:srcRect/>
          <a:stretch/>
        </p:blipFill>
        <p:spPr>
          <a:xfrm>
            <a:off x="-17" y="10"/>
            <a:ext cx="12192000" cy="6855948"/>
          </a:xfrm>
          <a:prstGeom prst="rect">
            <a:avLst/>
          </a:prstGeom>
        </p:spPr>
      </p:pic>
      <p:sp>
        <p:nvSpPr>
          <p:cNvPr id="2" name="Title 1">
            <a:extLst>
              <a:ext uri="{FF2B5EF4-FFF2-40B4-BE49-F238E27FC236}">
                <a16:creationId xmlns:a16="http://schemas.microsoft.com/office/drawing/2014/main" id="{318CBAC8-FB3E-3F4F-84C8-AC250B429D85}"/>
              </a:ext>
            </a:extLst>
          </p:cNvPr>
          <p:cNvSpPr>
            <a:spLocks noGrp="1"/>
          </p:cNvSpPr>
          <p:nvPr>
            <p:ph type="title"/>
          </p:nvPr>
        </p:nvSpPr>
        <p:spPr>
          <a:xfrm>
            <a:off x="294469" y="1396289"/>
            <a:ext cx="6092218" cy="2916219"/>
          </a:xfrm>
        </p:spPr>
        <p:txBody>
          <a:bodyPr vert="horz" lIns="91440" tIns="45720" rIns="91440" bIns="45720" rtlCol="0">
            <a:normAutofit/>
          </a:bodyPr>
          <a:lstStyle/>
          <a:p>
            <a:pPr algn="ctr"/>
            <a:r>
              <a:rPr lang="en-US" b="1" dirty="0">
                <a:latin typeface="Avenir Next" panose="020B0503020202020204" pitchFamily="34" charset="0"/>
              </a:rPr>
              <a:t>12. </a:t>
            </a:r>
            <a:r>
              <a:rPr lang="ru-RU" b="1" dirty="0" smtClean="0">
                <a:latin typeface="Avenir Next" panose="020B0503020202020204" pitchFamily="34" charset="0"/>
              </a:rPr>
              <a:t>ВОЗЛОЖИТЕ ЗАБОТЫ </a:t>
            </a:r>
            <a:r>
              <a:rPr lang="ru-RU" sz="4800" b="1" i="1" dirty="0" smtClean="0">
                <a:solidFill>
                  <a:schemeClr val="accent5">
                    <a:lumMod val="60000"/>
                    <a:lumOff val="40000"/>
                  </a:schemeClr>
                </a:solidFill>
                <a:latin typeface="Book Antiqua" panose="02040602050305030304" pitchFamily="18" charset="0"/>
              </a:rPr>
              <a:t>на Бога</a:t>
            </a:r>
            <a:r>
              <a:rPr lang="en-US" sz="4800" b="1" i="1" dirty="0" smtClean="0">
                <a:solidFill>
                  <a:schemeClr val="accent5">
                    <a:lumMod val="60000"/>
                    <a:lumOff val="40000"/>
                  </a:schemeClr>
                </a:solidFill>
                <a:latin typeface="Book Antiqua" panose="02040602050305030304" pitchFamily="18" charset="0"/>
              </a:rPr>
              <a:t>.</a:t>
            </a:r>
            <a:r>
              <a:rPr lang="en-US" sz="4800" i="1" dirty="0" smtClean="0">
                <a:solidFill>
                  <a:schemeClr val="accent5">
                    <a:lumMod val="60000"/>
                    <a:lumOff val="40000"/>
                  </a:schemeClr>
                </a:solidFill>
                <a:effectLst/>
                <a:latin typeface="Book Antiqua" panose="02040602050305030304" pitchFamily="18" charset="0"/>
              </a:rPr>
              <a:t> </a:t>
            </a:r>
            <a:endParaRPr lang="en-US" i="1" dirty="0">
              <a:solidFill>
                <a:schemeClr val="accent5">
                  <a:lumMod val="60000"/>
                  <a:lumOff val="40000"/>
                </a:schemeClr>
              </a:solidFill>
              <a:latin typeface="Book Antiqua" panose="02040602050305030304" pitchFamily="18" charset="0"/>
            </a:endParaRPr>
          </a:p>
        </p:txBody>
      </p:sp>
      <p:sp>
        <p:nvSpPr>
          <p:cNvPr id="22"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Content Placeholder 3">
            <a:extLst>
              <a:ext uri="{FF2B5EF4-FFF2-40B4-BE49-F238E27FC236}">
                <a16:creationId xmlns:a16="http://schemas.microsoft.com/office/drawing/2014/main" id="{7B721D25-DBCE-1A44-937C-F3FB83A85C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93342"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4492826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7AF9EB4-959C-2641-B36A-131A2FB53869}"/>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415A323F-95FC-BF4E-BBF5-D69378553AC8}"/>
              </a:ext>
            </a:extLst>
          </p:cNvPr>
          <p:cNvSpPr>
            <a:spLocks noGrp="1"/>
          </p:cNvSpPr>
          <p:nvPr>
            <p:ph idx="1"/>
          </p:nvPr>
        </p:nvSpPr>
        <p:spPr>
          <a:xfrm>
            <a:off x="804997" y="1288467"/>
            <a:ext cx="4706803" cy="4173869"/>
          </a:xfrm>
        </p:spPr>
        <p:txBody>
          <a:bodyPr anchor="ctr">
            <a:normAutofit/>
          </a:bodyPr>
          <a:lstStyle/>
          <a:p>
            <a:pPr marL="0" indent="0">
              <a:lnSpc>
                <a:spcPct val="100000"/>
              </a:lnSpc>
              <a:buNone/>
            </a:pPr>
            <a:r>
              <a:rPr lang="ru-RU" sz="2400" dirty="0" smtClean="0"/>
              <a:t>Об этом ясно говорит Писание</a:t>
            </a:r>
            <a:r>
              <a:rPr lang="en-US" sz="2400" dirty="0" smtClean="0">
                <a:solidFill>
                  <a:srgbClr val="000000"/>
                </a:solidFill>
              </a:rPr>
              <a:t>: </a:t>
            </a:r>
            <a:endParaRPr lang="en-US" sz="2400" dirty="0">
              <a:solidFill>
                <a:srgbClr val="000000"/>
              </a:solidFill>
            </a:endParaRPr>
          </a:p>
          <a:p>
            <a:pPr>
              <a:lnSpc>
                <a:spcPct val="100000"/>
              </a:lnSpc>
            </a:pPr>
            <a:endParaRPr lang="en-US" sz="2400" dirty="0">
              <a:solidFill>
                <a:srgbClr val="000000"/>
              </a:solidFill>
            </a:endParaRPr>
          </a:p>
          <a:p>
            <a:pPr>
              <a:lnSpc>
                <a:spcPct val="100000"/>
              </a:lnSpc>
            </a:pPr>
            <a:r>
              <a:rPr lang="ru-RU" sz="2400" dirty="0" smtClean="0"/>
              <a:t>«Возложи на Господа заботы твои, и Он поддержит тебя»</a:t>
            </a:r>
            <a:r>
              <a:rPr lang="en-US" sz="2400" dirty="0" smtClean="0">
                <a:solidFill>
                  <a:srgbClr val="000000"/>
                </a:solidFill>
              </a:rPr>
              <a:t> (</a:t>
            </a:r>
            <a:r>
              <a:rPr lang="ru-RU" sz="2400" dirty="0" smtClean="0">
                <a:solidFill>
                  <a:srgbClr val="000000"/>
                </a:solidFill>
              </a:rPr>
              <a:t>Псалом </a:t>
            </a:r>
            <a:r>
              <a:rPr lang="en-US" sz="2400" dirty="0" smtClean="0">
                <a:solidFill>
                  <a:srgbClr val="000000"/>
                </a:solidFill>
              </a:rPr>
              <a:t>5</a:t>
            </a:r>
            <a:r>
              <a:rPr lang="ru-RU" sz="2400" dirty="0" smtClean="0">
                <a:solidFill>
                  <a:srgbClr val="000000"/>
                </a:solidFill>
              </a:rPr>
              <a:t>4</a:t>
            </a:r>
            <a:r>
              <a:rPr lang="en-US" sz="2400" dirty="0" smtClean="0">
                <a:solidFill>
                  <a:srgbClr val="000000"/>
                </a:solidFill>
              </a:rPr>
              <a:t>:2</a:t>
            </a:r>
            <a:r>
              <a:rPr lang="ru-RU" sz="2400" dirty="0" smtClean="0">
                <a:solidFill>
                  <a:srgbClr val="000000"/>
                </a:solidFill>
              </a:rPr>
              <a:t>3</a:t>
            </a:r>
            <a:r>
              <a:rPr lang="en-US" sz="2400" dirty="0" smtClean="0">
                <a:solidFill>
                  <a:srgbClr val="000000"/>
                </a:solidFill>
              </a:rPr>
              <a:t>).</a:t>
            </a:r>
            <a:endParaRPr lang="en-US" sz="2400" dirty="0">
              <a:solidFill>
                <a:srgbClr val="000000"/>
              </a:solidFill>
            </a:endParaRPr>
          </a:p>
          <a:p>
            <a:pPr>
              <a:lnSpc>
                <a:spcPct val="100000"/>
              </a:lnSpc>
            </a:pPr>
            <a:endParaRPr lang="en-US" sz="2400" dirty="0">
              <a:solidFill>
                <a:srgbClr val="000000"/>
              </a:solidFill>
            </a:endParaRPr>
          </a:p>
        </p:txBody>
      </p:sp>
      <p:sp>
        <p:nvSpPr>
          <p:cNvPr id="5" name="Rectangle 4">
            <a:extLst>
              <a:ext uri="{FF2B5EF4-FFF2-40B4-BE49-F238E27FC236}">
                <a16:creationId xmlns:a16="http://schemas.microsoft.com/office/drawing/2014/main" id="{3486642B-BB8E-C842-98D7-AABCE0C3BFBF}"/>
              </a:ext>
            </a:extLst>
          </p:cNvPr>
          <p:cNvSpPr/>
          <p:nvPr/>
        </p:nvSpPr>
        <p:spPr>
          <a:xfrm>
            <a:off x="804997" y="4397459"/>
            <a:ext cx="4231671" cy="830997"/>
          </a:xfrm>
          <a:prstGeom prst="rect">
            <a:avLst/>
          </a:prstGeom>
        </p:spPr>
        <p:txBody>
          <a:bodyPr wrap="none">
            <a:spAutoFit/>
          </a:bodyPr>
          <a:lstStyle/>
          <a:p>
            <a:r>
              <a:rPr lang="ru-RU" sz="2400" dirty="0" smtClean="0"/>
              <a:t>Делайте это каждый раз, </a:t>
            </a:r>
          </a:p>
          <a:p>
            <a:r>
              <a:rPr lang="ru-RU" sz="2400" dirty="0" smtClean="0"/>
              <a:t>когда возникает беспокойство</a:t>
            </a:r>
            <a:r>
              <a:rPr lang="en-US" sz="2400" i="1" dirty="0" smtClean="0">
                <a:latin typeface="Book Antiqua" panose="02040602050305030304" pitchFamily="18" charset="0"/>
              </a:rPr>
              <a:t>.</a:t>
            </a:r>
            <a:endParaRPr lang="en-US" sz="2400" i="1" dirty="0">
              <a:latin typeface="Book Antiqua" panose="02040602050305030304" pitchFamily="18" charset="0"/>
            </a:endParaRPr>
          </a:p>
        </p:txBody>
      </p:sp>
    </p:spTree>
    <p:extLst>
      <p:ext uri="{BB962C8B-B14F-4D97-AF65-F5344CB8AC3E}">
        <p14:creationId xmlns:p14="http://schemas.microsoft.com/office/powerpoint/2010/main" val="23750895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2A2B7-BA63-BB48-8D4B-A796CBE7A466}"/>
              </a:ext>
            </a:extLst>
          </p:cNvPr>
          <p:cNvSpPr>
            <a:spLocks noGrp="1"/>
          </p:cNvSpPr>
          <p:nvPr>
            <p:ph type="title"/>
          </p:nvPr>
        </p:nvSpPr>
        <p:spPr>
          <a:xfrm>
            <a:off x="243015" y="803325"/>
            <a:ext cx="6441988" cy="4065237"/>
          </a:xfrm>
        </p:spPr>
        <p:txBody>
          <a:bodyPr>
            <a:normAutofit/>
          </a:bodyPr>
          <a:lstStyle/>
          <a:p>
            <a:pPr algn="ctr">
              <a:lnSpc>
                <a:spcPct val="100000"/>
              </a:lnSpc>
            </a:pPr>
            <a:r>
              <a:rPr lang="en-US" sz="4800" b="1" dirty="0">
                <a:latin typeface="Avenir Next" panose="020B0503020202020204" pitchFamily="34" charset="0"/>
              </a:rPr>
              <a:t>13. </a:t>
            </a:r>
            <a:r>
              <a:rPr lang="ru-RU" sz="4800" b="1" dirty="0" smtClean="0">
                <a:latin typeface="Avenir Next" panose="020B0503020202020204" pitchFamily="34" charset="0"/>
              </a:rPr>
              <a:t>РАСПРОСТРАНЯЙТЕ ЛЮБОВЬ</a:t>
            </a:r>
            <a:r>
              <a:rPr lang="en-US" sz="4800" b="1" dirty="0" smtClean="0">
                <a:latin typeface="Avenir Next" panose="020B0503020202020204" pitchFamily="34" charset="0"/>
              </a:rPr>
              <a:t> </a:t>
            </a:r>
            <a:r>
              <a:rPr lang="ru-RU" sz="4800" b="1" i="1" dirty="0" smtClean="0">
                <a:solidFill>
                  <a:schemeClr val="accent5">
                    <a:lumMod val="60000"/>
                    <a:lumOff val="40000"/>
                  </a:schemeClr>
                </a:solidFill>
                <a:latin typeface="Book Antiqua" panose="02040602050305030304" pitchFamily="18" charset="0"/>
              </a:rPr>
              <a:t>всюду, где появляетесь</a:t>
            </a:r>
            <a:r>
              <a:rPr lang="en-US" sz="4800" b="1" i="1" dirty="0" smtClean="0">
                <a:solidFill>
                  <a:schemeClr val="accent5">
                    <a:lumMod val="60000"/>
                    <a:lumOff val="40000"/>
                  </a:schemeClr>
                </a:solidFill>
                <a:latin typeface="Book Antiqua" panose="02040602050305030304" pitchFamily="18" charset="0"/>
              </a:rPr>
              <a:t>.</a:t>
            </a:r>
            <a:r>
              <a:rPr lang="en-US" sz="4800" i="1" dirty="0" smtClean="0">
                <a:solidFill>
                  <a:schemeClr val="accent5">
                    <a:lumMod val="60000"/>
                    <a:lumOff val="40000"/>
                  </a:schemeClr>
                </a:solidFill>
                <a:effectLst/>
                <a:latin typeface="Book Antiqua" panose="02040602050305030304" pitchFamily="18" charset="0"/>
              </a:rPr>
              <a:t> </a:t>
            </a:r>
            <a:endParaRPr lang="en-US"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2E975D7-0DE2-924C-887A-AF82B545CC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7483737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78439AE-DCD3-5943-97C5-DE5D1DEE4893}"/>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21FE5703-6017-B04D-9476-4349FE9D047D}"/>
              </a:ext>
            </a:extLst>
          </p:cNvPr>
          <p:cNvSpPr>
            <a:spLocks noGrp="1"/>
          </p:cNvSpPr>
          <p:nvPr>
            <p:ph idx="1"/>
          </p:nvPr>
        </p:nvSpPr>
        <p:spPr>
          <a:xfrm>
            <a:off x="5806366" y="469934"/>
            <a:ext cx="5685415" cy="5714607"/>
          </a:xfrm>
        </p:spPr>
        <p:txBody>
          <a:bodyPr anchor="ctr">
            <a:normAutofit/>
          </a:bodyPr>
          <a:lstStyle/>
          <a:p>
            <a:pPr marL="0" indent="0" algn="ctr">
              <a:lnSpc>
                <a:spcPct val="100000"/>
              </a:lnSpc>
              <a:buNone/>
            </a:pPr>
            <a:r>
              <a:rPr lang="ru-RU" sz="2400" dirty="0" smtClean="0">
                <a:solidFill>
                  <a:srgbClr val="000000"/>
                </a:solidFill>
              </a:rPr>
              <a:t>Следуйте этому совету Матери Терезы из </a:t>
            </a:r>
            <a:r>
              <a:rPr lang="ru-RU" sz="2400" dirty="0" err="1" smtClean="0">
                <a:solidFill>
                  <a:srgbClr val="000000"/>
                </a:solidFill>
              </a:rPr>
              <a:t>Кулькутты</a:t>
            </a:r>
            <a:r>
              <a:rPr lang="ru-RU" sz="2400" dirty="0" smtClean="0">
                <a:solidFill>
                  <a:srgbClr val="000000"/>
                </a:solidFill>
              </a:rPr>
              <a:t>:</a:t>
            </a:r>
            <a:endParaRPr lang="en-US" sz="2400" dirty="0">
              <a:solidFill>
                <a:srgbClr val="000000"/>
              </a:solidFill>
            </a:endParaRPr>
          </a:p>
          <a:p>
            <a:pPr marL="0" indent="0" algn="ctr">
              <a:lnSpc>
                <a:spcPct val="100000"/>
              </a:lnSpc>
              <a:buNone/>
            </a:pPr>
            <a:r>
              <a:rPr lang="ru-RU" sz="2400" dirty="0" smtClean="0"/>
              <a:t>«Распространяйте любовь везде, где бы вы ни были: прежде всего, в своем собственном доме… Пусть никто не уходит от вас, не став лучше и счастливее. Будьте живым выражением Божьей доброты; путь доброта будет видна на вашем лице, в ваших глазах, в вашей улыбке, в вашем теплом приветствии».</a:t>
            </a:r>
            <a:endParaRPr lang="en-US" sz="2400" dirty="0">
              <a:solidFill>
                <a:srgbClr val="000000"/>
              </a:solidFill>
            </a:endParaRPr>
          </a:p>
        </p:txBody>
      </p:sp>
    </p:spTree>
    <p:extLst>
      <p:ext uri="{BB962C8B-B14F-4D97-AF65-F5344CB8AC3E}">
        <p14:creationId xmlns:p14="http://schemas.microsoft.com/office/powerpoint/2010/main" val="42904976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A9E7-C130-FF4A-8E4D-0A65FA7670A0}"/>
              </a:ext>
            </a:extLst>
          </p:cNvPr>
          <p:cNvSpPr>
            <a:spLocks noGrp="1"/>
          </p:cNvSpPr>
          <p:nvPr>
            <p:ph type="title"/>
          </p:nvPr>
        </p:nvSpPr>
        <p:spPr>
          <a:xfrm>
            <a:off x="5099223" y="1783959"/>
            <a:ext cx="7092777" cy="2889114"/>
          </a:xfrm>
        </p:spPr>
        <p:txBody>
          <a:bodyPr vert="horz" lIns="91440" tIns="45720" rIns="91440" bIns="45720" rtlCol="0" anchor="b">
            <a:normAutofit/>
          </a:bodyPr>
          <a:lstStyle/>
          <a:p>
            <a:pPr algn="ctr"/>
            <a:r>
              <a:rPr lang="en-US" sz="5400" b="1" dirty="0">
                <a:solidFill>
                  <a:schemeClr val="tx1">
                    <a:lumMod val="85000"/>
                    <a:lumOff val="15000"/>
                  </a:schemeClr>
                </a:solidFill>
                <a:latin typeface="Avenir Next" panose="020B0503020202020204" pitchFamily="34" charset="0"/>
              </a:rPr>
              <a:t>14. </a:t>
            </a:r>
            <a:r>
              <a:rPr lang="ru-RU" sz="5400" b="1" dirty="0" smtClean="0">
                <a:solidFill>
                  <a:schemeClr val="tx1">
                    <a:lumMod val="85000"/>
                    <a:lumOff val="15000"/>
                  </a:schemeClr>
                </a:solidFill>
                <a:latin typeface="Avenir Next" panose="020B0503020202020204" pitchFamily="34" charset="0"/>
              </a:rPr>
              <a:t>РАССТАВЛЯЙТЕ</a:t>
            </a:r>
            <a:br>
              <a:rPr lang="ru-RU" sz="5400" b="1" dirty="0" smtClean="0">
                <a:solidFill>
                  <a:schemeClr val="tx1">
                    <a:lumMod val="85000"/>
                    <a:lumOff val="15000"/>
                  </a:schemeClr>
                </a:solidFill>
                <a:latin typeface="Avenir Next" panose="020B0503020202020204" pitchFamily="34" charset="0"/>
              </a:rPr>
            </a:br>
            <a:r>
              <a:rPr lang="ru-RU" sz="4800" b="1" i="1" dirty="0" smtClean="0">
                <a:solidFill>
                  <a:schemeClr val="accent5">
                    <a:lumMod val="60000"/>
                    <a:lumOff val="40000"/>
                  </a:schemeClr>
                </a:solidFill>
                <a:latin typeface="Book Antiqua" panose="02040602050305030304" pitchFamily="18" charset="0"/>
              </a:rPr>
              <a:t>приоритеты</a:t>
            </a:r>
            <a:r>
              <a:rPr lang="en-US" sz="4800" b="1" i="1" dirty="0" smtClean="0">
                <a:solidFill>
                  <a:schemeClr val="accent5">
                    <a:lumMod val="60000"/>
                    <a:lumOff val="40000"/>
                  </a:schemeClr>
                </a:solidFill>
                <a:latin typeface="Book Antiqua" panose="02040602050305030304" pitchFamily="18" charset="0"/>
              </a:rPr>
              <a:t>.</a:t>
            </a:r>
            <a:r>
              <a:rPr lang="en-US" sz="4800" i="1" dirty="0" smtClean="0">
                <a:solidFill>
                  <a:schemeClr val="accent5">
                    <a:lumMod val="60000"/>
                    <a:lumOff val="40000"/>
                  </a:schemeClr>
                </a:solidFill>
                <a:effectLst/>
                <a:latin typeface="Book Antiqua" panose="02040602050305030304" pitchFamily="18" charset="0"/>
              </a:rPr>
              <a:t> </a:t>
            </a:r>
            <a:endParaRPr lang="en-US" sz="6000" i="1" dirty="0">
              <a:solidFill>
                <a:schemeClr val="accent5">
                  <a:lumMod val="60000"/>
                  <a:lumOff val="40000"/>
                </a:schemeClr>
              </a:solidFill>
              <a:latin typeface="Book Antiqua" panose="02040602050305030304" pitchFamily="18" charset="0"/>
            </a:endParaRP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E9F585F-63DB-6B4D-BFD7-EE6BD24072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48648" y="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1734638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0FB81-F0FA-DB49-9DFC-30AEDFB68504}"/>
              </a:ext>
            </a:extLst>
          </p:cNvPr>
          <p:cNvSpPr>
            <a:spLocks noGrp="1"/>
          </p:cNvSpPr>
          <p:nvPr>
            <p:ph type="title"/>
          </p:nvPr>
        </p:nvSpPr>
        <p:spPr>
          <a:xfrm>
            <a:off x="5881819" y="2113005"/>
            <a:ext cx="5967262" cy="2955484"/>
          </a:xfrm>
        </p:spPr>
        <p:txBody>
          <a:bodyPr vert="horz" lIns="91440" tIns="45720" rIns="91440" bIns="45720" rtlCol="0" anchor="b">
            <a:normAutofit/>
          </a:bodyPr>
          <a:lstStyle/>
          <a:p>
            <a:pPr algn="ctr">
              <a:lnSpc>
                <a:spcPct val="100000"/>
              </a:lnSpc>
            </a:pPr>
            <a:r>
              <a:rPr lang="en-US" sz="4800" b="1" dirty="0">
                <a:latin typeface="Avenir Next" panose="020B0503020202020204" pitchFamily="34" charset="0"/>
              </a:rPr>
              <a:t>1. </a:t>
            </a:r>
            <a:r>
              <a:rPr lang="ru-RU" sz="4800" b="1" dirty="0" smtClean="0">
                <a:latin typeface="Avenir Next" panose="020B0503020202020204" pitchFamily="34" charset="0"/>
              </a:rPr>
              <a:t>БУДЬ РЕКОЙ</a:t>
            </a:r>
            <a:r>
              <a:rPr lang="en-US" sz="4800" b="1" dirty="0" smtClean="0">
                <a:latin typeface="Avenir Next" panose="020B0503020202020204" pitchFamily="34" charset="0"/>
              </a:rPr>
              <a:t>, </a:t>
            </a:r>
            <a:r>
              <a:rPr lang="en-US" sz="4800" b="1" dirty="0">
                <a:latin typeface="Avenir Next" panose="020B0503020202020204" pitchFamily="34" charset="0"/>
              </a:rPr>
              <a:t/>
            </a:r>
            <a:br>
              <a:rPr lang="en-US" sz="4800" b="1" dirty="0">
                <a:latin typeface="Avenir Next" panose="020B0503020202020204" pitchFamily="34" charset="0"/>
              </a:rPr>
            </a:br>
            <a:r>
              <a:rPr lang="en-US" sz="4800" b="1" dirty="0">
                <a:latin typeface="Avenir Next" panose="020B0503020202020204" pitchFamily="34" charset="0"/>
              </a:rPr>
              <a:t>	</a:t>
            </a:r>
            <a:r>
              <a:rPr lang="ru-RU" sz="4800" b="1" i="1" dirty="0" smtClean="0">
                <a:solidFill>
                  <a:schemeClr val="accent5">
                    <a:lumMod val="60000"/>
                    <a:lumOff val="40000"/>
                  </a:schemeClr>
                </a:solidFill>
                <a:latin typeface="Book Antiqua" panose="02040602050305030304" pitchFamily="18" charset="0"/>
              </a:rPr>
              <a:t>а не болотом</a:t>
            </a:r>
            <a:r>
              <a:rPr lang="en-US" sz="4800" b="1" dirty="0" smtClean="0">
                <a:solidFill>
                  <a:schemeClr val="accent5">
                    <a:lumMod val="60000"/>
                    <a:lumOff val="40000"/>
                  </a:schemeClr>
                </a:solidFill>
                <a:latin typeface="Avenir Next" panose="020B0503020202020204" pitchFamily="34" charset="0"/>
              </a:rPr>
              <a:t>.</a:t>
            </a:r>
            <a:r>
              <a:rPr lang="en-US" sz="4800" b="1" dirty="0">
                <a:latin typeface="Avenir Next" panose="020B0503020202020204" pitchFamily="34" charset="0"/>
              </a:rPr>
              <a:t> </a:t>
            </a:r>
            <a:r>
              <a:rPr lang="en-US" sz="4800" dirty="0">
                <a:latin typeface="Avenir Next" panose="020B0503020202020204" pitchFamily="34" charset="0"/>
              </a:rPr>
              <a:t/>
            </a:r>
            <a:br>
              <a:rPr lang="en-US" sz="4800" dirty="0">
                <a:latin typeface="Avenir Next" panose="020B0503020202020204" pitchFamily="34" charset="0"/>
              </a:rPr>
            </a:br>
            <a:endParaRPr lang="en-US" sz="4800" dirty="0">
              <a:latin typeface="Avenir Next" panose="020B0503020202020204" pitchFamily="34"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2AFB66D1-78EA-3B47-A906-D64C2DE735E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8" name="Content Placeholder 3">
            <a:extLst>
              <a:ext uri="{FF2B5EF4-FFF2-40B4-BE49-F238E27FC236}">
                <a16:creationId xmlns:a16="http://schemas.microsoft.com/office/drawing/2014/main" id="{35D5C119-F3CE-7C4D-A107-B98C1258D0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74324" y="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730392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40CB66-3E36-7C47-9B74-EEC8163E37FD}"/>
              </a:ext>
            </a:extLst>
          </p:cNvPr>
          <p:cNvSpPr>
            <a:spLocks noGrp="1"/>
          </p:cNvSpPr>
          <p:nvPr>
            <p:ph idx="1"/>
          </p:nvPr>
        </p:nvSpPr>
        <p:spPr>
          <a:xfrm>
            <a:off x="655321" y="2575034"/>
            <a:ext cx="5120113" cy="3462228"/>
          </a:xfrm>
        </p:spPr>
        <p:txBody>
          <a:bodyPr>
            <a:normAutofit/>
          </a:bodyPr>
          <a:lstStyle/>
          <a:p>
            <a:pPr>
              <a:lnSpc>
                <a:spcPct val="100000"/>
              </a:lnSpc>
            </a:pPr>
            <a:r>
              <a:rPr lang="ru-RU" sz="2400" dirty="0" smtClean="0"/>
              <a:t>Различайте, что действительно важно, а что нет</a:t>
            </a:r>
            <a:r>
              <a:rPr lang="en-US" sz="2400" dirty="0" smtClean="0"/>
              <a:t>.</a:t>
            </a:r>
            <a:endParaRPr lang="en-US" sz="2400" dirty="0"/>
          </a:p>
          <a:p>
            <a:pPr>
              <a:lnSpc>
                <a:spcPct val="100000"/>
              </a:lnSpc>
            </a:pPr>
            <a:r>
              <a:rPr lang="ru-RU" sz="2400" dirty="0" smtClean="0"/>
              <a:t>Бывший президент США Джордж Буш сказал: «Я хотел бы, чтобы обо мне вспоминали, как о честном человеке, который служил людям и своей семье». </a:t>
            </a:r>
            <a:endParaRPr lang="en-US" sz="2400" dirty="0"/>
          </a:p>
        </p:txBody>
      </p:sp>
      <p:pic>
        <p:nvPicPr>
          <p:cNvPr id="4" name="Picture 3">
            <a:extLst>
              <a:ext uri="{FF2B5EF4-FFF2-40B4-BE49-F238E27FC236}">
                <a16:creationId xmlns:a16="http://schemas.microsoft.com/office/drawing/2014/main" id="{B49D5398-955F-E641-A0A2-28DEBE249B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402012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18114-DC32-924F-9889-EE998037BF0C}"/>
              </a:ext>
            </a:extLst>
          </p:cNvPr>
          <p:cNvSpPr>
            <a:spLocks noGrp="1"/>
          </p:cNvSpPr>
          <p:nvPr>
            <p:ph type="title"/>
          </p:nvPr>
        </p:nvSpPr>
        <p:spPr>
          <a:xfrm>
            <a:off x="111211" y="1927655"/>
            <a:ext cx="6363730" cy="2211860"/>
          </a:xfrm>
        </p:spPr>
        <p:txBody>
          <a:bodyPr>
            <a:normAutofit/>
          </a:bodyPr>
          <a:lstStyle/>
          <a:p>
            <a:pPr algn="ctr">
              <a:lnSpc>
                <a:spcPct val="100000"/>
              </a:lnSpc>
            </a:pPr>
            <a:r>
              <a:rPr lang="en-US" sz="4800" b="1" dirty="0">
                <a:latin typeface="Avenir Next" panose="020B0503020202020204" pitchFamily="34" charset="0"/>
              </a:rPr>
              <a:t>15. </a:t>
            </a:r>
            <a:r>
              <a:rPr lang="ru-RU" sz="4800" b="1" dirty="0" smtClean="0">
                <a:latin typeface="Avenir Next" panose="020B0503020202020204" pitchFamily="34" charset="0"/>
              </a:rPr>
              <a:t>СТРЕМИТЕСЬ К</a:t>
            </a:r>
            <a:r>
              <a:rPr lang="en-US" sz="4800" b="1" dirty="0" smtClean="0">
                <a:latin typeface="Avenir Next" panose="020B0503020202020204" pitchFamily="34" charset="0"/>
              </a:rPr>
              <a:t> </a:t>
            </a:r>
            <a:r>
              <a:rPr lang="ru-RU" sz="5400" b="1" i="1" dirty="0" smtClean="0">
                <a:solidFill>
                  <a:schemeClr val="accent5">
                    <a:lumMod val="60000"/>
                    <a:lumOff val="40000"/>
                  </a:schemeClr>
                </a:solidFill>
                <a:latin typeface="Book Antiqua" panose="02040602050305030304" pitchFamily="18" charset="0"/>
              </a:rPr>
              <a:t>совершенству</a:t>
            </a:r>
            <a:r>
              <a:rPr lang="en-US" sz="5400" b="1" i="1" dirty="0" smtClean="0">
                <a:solidFill>
                  <a:schemeClr val="accent5">
                    <a:lumMod val="60000"/>
                    <a:lumOff val="40000"/>
                  </a:schemeClr>
                </a:solidFill>
                <a:latin typeface="Book Antiqua" panose="02040602050305030304" pitchFamily="18" charset="0"/>
              </a:rPr>
              <a:t>.</a:t>
            </a:r>
            <a:r>
              <a:rPr lang="en-US" sz="5400" i="1" dirty="0" smtClean="0">
                <a:solidFill>
                  <a:schemeClr val="accent5">
                    <a:lumMod val="60000"/>
                    <a:lumOff val="40000"/>
                  </a:schemeClr>
                </a:solidFill>
                <a:effectLst/>
                <a:latin typeface="Book Antiqua" panose="02040602050305030304" pitchFamily="18" charset="0"/>
              </a:rPr>
              <a:t> </a:t>
            </a:r>
            <a:endParaRPr lang="en-US" sz="48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F5C1970-6893-084D-A104-F4E451877B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9410741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2251CCF-1DF2-A041-A39C-135559A37E22}"/>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E1CAA378-4FA8-7D43-B337-CAD421335B51}"/>
              </a:ext>
            </a:extLst>
          </p:cNvPr>
          <p:cNvSpPr>
            <a:spLocks noGrp="1"/>
          </p:cNvSpPr>
          <p:nvPr>
            <p:ph idx="1"/>
          </p:nvPr>
        </p:nvSpPr>
        <p:spPr>
          <a:xfrm>
            <a:off x="6090574" y="554182"/>
            <a:ext cx="4977578" cy="5506789"/>
          </a:xfrm>
        </p:spPr>
        <p:txBody>
          <a:bodyPr anchor="ctr">
            <a:normAutofit/>
          </a:bodyPr>
          <a:lstStyle/>
          <a:p>
            <a:pPr algn="ctr"/>
            <a:r>
              <a:rPr lang="ru-RU" sz="2400" dirty="0" smtClean="0"/>
              <a:t>Будьте лучшими, насколько возможно, независимо от того, на каком жизненном этапе по Божьей воле вы находитесь</a:t>
            </a:r>
            <a:r>
              <a:rPr lang="en-US" sz="2400" dirty="0" smtClean="0">
                <a:solidFill>
                  <a:srgbClr val="000000"/>
                </a:solidFill>
              </a:rPr>
              <a:t>.</a:t>
            </a:r>
            <a:endParaRPr lang="en-US" sz="2400" dirty="0">
              <a:solidFill>
                <a:srgbClr val="000000"/>
              </a:solidFill>
            </a:endParaRPr>
          </a:p>
          <a:p>
            <a:pPr marL="0" indent="0" algn="ctr">
              <a:buNone/>
            </a:pPr>
            <a:endParaRPr lang="en-US" sz="2400" dirty="0">
              <a:solidFill>
                <a:srgbClr val="000000"/>
              </a:solidFill>
            </a:endParaRPr>
          </a:p>
          <a:p>
            <a:pPr marL="0" indent="0" algn="ctr">
              <a:buNone/>
            </a:pPr>
            <a:r>
              <a:rPr lang="ru-RU" sz="2400" dirty="0" smtClean="0">
                <a:solidFill>
                  <a:srgbClr val="000000"/>
                </a:solidFill>
              </a:rPr>
              <a:t>«</a:t>
            </a:r>
            <a:r>
              <a:rPr lang="ru-RU" sz="2400" dirty="0" smtClean="0"/>
              <a:t>Все, что может рука твоя делать, по силам делай</a:t>
            </a:r>
            <a:r>
              <a:rPr lang="ru-RU" sz="2400" dirty="0" smtClean="0">
                <a:solidFill>
                  <a:srgbClr val="000000"/>
                </a:solidFill>
              </a:rPr>
              <a:t>».</a:t>
            </a:r>
            <a:endParaRPr lang="en-US" sz="2400" dirty="0">
              <a:solidFill>
                <a:srgbClr val="000000"/>
              </a:solidFill>
            </a:endParaRPr>
          </a:p>
          <a:p>
            <a:pPr marL="0" indent="0" algn="ctr">
              <a:buNone/>
            </a:pPr>
            <a:r>
              <a:rPr lang="ru-RU" sz="2400" dirty="0" smtClean="0">
                <a:solidFill>
                  <a:srgbClr val="000000"/>
                </a:solidFill>
              </a:rPr>
              <a:t>Екклесиаст </a:t>
            </a:r>
            <a:r>
              <a:rPr lang="en-US" sz="2400" dirty="0" smtClean="0">
                <a:solidFill>
                  <a:srgbClr val="000000"/>
                </a:solidFill>
              </a:rPr>
              <a:t>9:10</a:t>
            </a:r>
            <a:endParaRPr lang="en-US" sz="2400" dirty="0">
              <a:solidFill>
                <a:srgbClr val="000000"/>
              </a:solidFill>
            </a:endParaRPr>
          </a:p>
        </p:txBody>
      </p:sp>
    </p:spTree>
    <p:extLst>
      <p:ext uri="{BB962C8B-B14F-4D97-AF65-F5344CB8AC3E}">
        <p14:creationId xmlns:p14="http://schemas.microsoft.com/office/powerpoint/2010/main" val="10237493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24A9-47CD-264E-9F1C-3388D671D480}"/>
              </a:ext>
            </a:extLst>
          </p:cNvPr>
          <p:cNvSpPr>
            <a:spLocks noGrp="1"/>
          </p:cNvSpPr>
          <p:nvPr>
            <p:ph type="title"/>
          </p:nvPr>
        </p:nvSpPr>
        <p:spPr>
          <a:xfrm>
            <a:off x="6746628" y="2018739"/>
            <a:ext cx="4645250" cy="2889114"/>
          </a:xfrm>
        </p:spPr>
        <p:txBody>
          <a:bodyPr vert="horz" lIns="91440" tIns="45720" rIns="91440" bIns="45720" rtlCol="0" anchor="b">
            <a:normAutofit fontScale="90000"/>
          </a:bodyPr>
          <a:lstStyle/>
          <a:p>
            <a:pPr algn="ctr"/>
            <a:r>
              <a:rPr lang="en-US" sz="5400" b="1" dirty="0">
                <a:latin typeface="Avenir Next" panose="020B0503020202020204" pitchFamily="34" charset="0"/>
              </a:rPr>
              <a:t>16. </a:t>
            </a:r>
            <a:r>
              <a:rPr lang="ru-RU" sz="5400" b="1" dirty="0" smtClean="0">
                <a:latin typeface="Avenir Next" panose="020B0503020202020204" pitchFamily="34" charset="0"/>
              </a:rPr>
              <a:t>ИСПОЛЬЗУЙ, ЧТОБЫ</a:t>
            </a:r>
            <a:r>
              <a:rPr lang="en-US" sz="5400" b="1" dirty="0">
                <a:latin typeface="Avenir Next" panose="020B0503020202020204" pitchFamily="34" charset="0"/>
              </a:rPr>
              <a:t/>
            </a:r>
            <a:br>
              <a:rPr lang="en-US" sz="5400" b="1" dirty="0">
                <a:latin typeface="Avenir Next" panose="020B0503020202020204" pitchFamily="34" charset="0"/>
              </a:rPr>
            </a:br>
            <a:r>
              <a:rPr lang="ru-RU" sz="6000" b="1" i="1" dirty="0" smtClean="0">
                <a:solidFill>
                  <a:schemeClr val="accent5">
                    <a:lumMod val="60000"/>
                    <a:lumOff val="40000"/>
                  </a:schemeClr>
                </a:solidFill>
                <a:latin typeface="Book Antiqua" panose="02040602050305030304" pitchFamily="18" charset="0"/>
              </a:rPr>
              <a:t>не потерять</a:t>
            </a:r>
            <a:r>
              <a:rPr lang="en-US" sz="6000" b="1" dirty="0" smtClean="0">
                <a:solidFill>
                  <a:schemeClr val="accent5">
                    <a:lumMod val="60000"/>
                    <a:lumOff val="40000"/>
                  </a:schemeClr>
                </a:solidFill>
                <a:latin typeface="Avenir Next" panose="020B0503020202020204" pitchFamily="34" charset="0"/>
              </a:rPr>
              <a:t>.</a:t>
            </a:r>
            <a:r>
              <a:rPr lang="en-US" sz="6000" dirty="0">
                <a:solidFill>
                  <a:schemeClr val="accent5">
                    <a:lumMod val="60000"/>
                    <a:lumOff val="40000"/>
                  </a:schemeClr>
                </a:solidFill>
                <a:latin typeface="Avenir Next" panose="020B0503020202020204" pitchFamily="34" charset="0"/>
              </a:rPr>
              <a:t/>
            </a:r>
            <a:br>
              <a:rPr lang="en-US" sz="6000" dirty="0">
                <a:solidFill>
                  <a:schemeClr val="accent5">
                    <a:lumMod val="60000"/>
                    <a:lumOff val="40000"/>
                  </a:schemeClr>
                </a:solidFill>
                <a:latin typeface="Avenir Next" panose="020B0503020202020204" pitchFamily="34" charset="0"/>
              </a:rPr>
            </a:br>
            <a:endParaRPr lang="en-US" sz="6000" dirty="0">
              <a:solidFill>
                <a:schemeClr val="accent5">
                  <a:lumMod val="60000"/>
                  <a:lumOff val="40000"/>
                </a:schemeClr>
              </a:solidFill>
              <a:latin typeface="Avenir Next" panose="020B0503020202020204" pitchFamily="34"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8857B029-DC91-BC4D-A0B9-6C5D8A54BD87}"/>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4353576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88DF17-944E-884F-A885-1A5D5E2B7971}"/>
              </a:ext>
            </a:extLst>
          </p:cNvPr>
          <p:cNvSpPr>
            <a:spLocks noGrp="1"/>
          </p:cNvSpPr>
          <p:nvPr>
            <p:ph idx="1"/>
          </p:nvPr>
        </p:nvSpPr>
        <p:spPr>
          <a:xfrm>
            <a:off x="371114" y="2439106"/>
            <a:ext cx="5584841" cy="4282963"/>
          </a:xfrm>
        </p:spPr>
        <p:txBody>
          <a:bodyPr>
            <a:normAutofit/>
          </a:bodyPr>
          <a:lstStyle/>
          <a:p>
            <a:pPr>
              <a:lnSpc>
                <a:spcPct val="100000"/>
              </a:lnSpc>
            </a:pPr>
            <a:r>
              <a:rPr lang="ru-RU" sz="2400" dirty="0" smtClean="0"/>
              <a:t>Бог щедро наделил каждого из нас уникальными дарами и талантами</a:t>
            </a:r>
            <a:r>
              <a:rPr lang="en-US" sz="2400" dirty="0" smtClean="0"/>
              <a:t>.</a:t>
            </a:r>
            <a:endParaRPr lang="en-US" sz="2400" dirty="0"/>
          </a:p>
          <a:p>
            <a:pPr>
              <a:lnSpc>
                <a:spcPct val="100000"/>
              </a:lnSpc>
            </a:pPr>
            <a:r>
              <a:rPr lang="ru-RU" sz="2400" dirty="0" smtClean="0"/>
              <a:t>Используйте их, иначе есть риск все потерять</a:t>
            </a:r>
            <a:r>
              <a:rPr lang="en-US" sz="2400" dirty="0" smtClean="0"/>
              <a:t>.</a:t>
            </a:r>
            <a:endParaRPr lang="en-US" sz="2400" dirty="0"/>
          </a:p>
          <a:p>
            <a:pPr marL="0" indent="0" algn="ctr">
              <a:lnSpc>
                <a:spcPct val="100000"/>
              </a:lnSpc>
              <a:buNone/>
            </a:pPr>
            <a:r>
              <a:rPr lang="ru-RU" sz="2400" dirty="0" smtClean="0"/>
              <a:t>«Добросовестно используйте свои дары, и они будут преумножены; пользуйтесь своими знаниями, и получите знания еще большие»</a:t>
            </a:r>
            <a:endParaRPr lang="en-US" sz="2400" dirty="0"/>
          </a:p>
          <a:p>
            <a:pPr marL="0" indent="0" algn="ctr">
              <a:lnSpc>
                <a:spcPct val="100000"/>
              </a:lnSpc>
              <a:buNone/>
            </a:pPr>
            <a:r>
              <a:rPr lang="ru-RU" sz="1900" i="1" dirty="0" smtClean="0">
                <a:latin typeface="Book Antiqua" panose="02040602050305030304" pitchFamily="18" charset="0"/>
              </a:rPr>
              <a:t>Сэр Эдвин Арнольд</a:t>
            </a:r>
            <a:r>
              <a:rPr lang="en-US" sz="1900" i="1" dirty="0" smtClean="0">
                <a:latin typeface="Book Antiqua" panose="02040602050305030304" pitchFamily="18" charset="0"/>
              </a:rPr>
              <a:t>, </a:t>
            </a:r>
            <a:r>
              <a:rPr lang="ru-RU" sz="1900" i="1" dirty="0" smtClean="0">
                <a:latin typeface="Book Antiqua" panose="02040602050305030304" pitchFamily="18" charset="0"/>
              </a:rPr>
              <a:t>поэт 19-го века</a:t>
            </a:r>
            <a:endParaRPr lang="en-US" sz="1900" i="1" dirty="0">
              <a:latin typeface="Book Antiqua" panose="02040602050305030304" pitchFamily="18" charset="0"/>
            </a:endParaRPr>
          </a:p>
        </p:txBody>
      </p:sp>
      <p:pic>
        <p:nvPicPr>
          <p:cNvPr id="4" name="Content Placeholder 3">
            <a:extLst>
              <a:ext uri="{FF2B5EF4-FFF2-40B4-BE49-F238E27FC236}">
                <a16:creationId xmlns:a16="http://schemas.microsoft.com/office/drawing/2014/main" id="{CF1BDA22-412A-864A-889E-CD43CEF1B5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8981463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3A11B-8C25-004F-9710-BCED559274E8}"/>
              </a:ext>
            </a:extLst>
          </p:cNvPr>
          <p:cNvSpPr>
            <a:spLocks noGrp="1"/>
          </p:cNvSpPr>
          <p:nvPr>
            <p:ph type="title"/>
          </p:nvPr>
        </p:nvSpPr>
        <p:spPr>
          <a:xfrm>
            <a:off x="6746628" y="1783959"/>
            <a:ext cx="5115858" cy="2889114"/>
          </a:xfrm>
        </p:spPr>
        <p:txBody>
          <a:bodyPr vert="horz" lIns="91440" tIns="45720" rIns="91440" bIns="45720" rtlCol="0" anchor="b">
            <a:normAutofit fontScale="90000"/>
          </a:bodyPr>
          <a:lstStyle/>
          <a:p>
            <a:pPr algn="ctr">
              <a:lnSpc>
                <a:spcPct val="100000"/>
              </a:lnSpc>
            </a:pPr>
            <a:r>
              <a:rPr lang="en-US" sz="4800" b="1" dirty="0">
                <a:latin typeface="Avenir Next" panose="020B0503020202020204" pitchFamily="34" charset="0"/>
              </a:rPr>
              <a:t>17. </a:t>
            </a:r>
            <a:r>
              <a:rPr lang="ru-RU" sz="4800" b="1" dirty="0" smtClean="0">
                <a:latin typeface="Avenir Next" panose="020B0503020202020204" pitchFamily="34" charset="0"/>
              </a:rPr>
              <a:t>РАЗМЫШЛЯЙТЕ </a:t>
            </a:r>
            <a:r>
              <a:rPr lang="ru-RU" sz="6000" b="1" i="1" dirty="0" smtClean="0">
                <a:solidFill>
                  <a:schemeClr val="accent5">
                    <a:lumMod val="60000"/>
                    <a:lumOff val="40000"/>
                  </a:schemeClr>
                </a:solidFill>
                <a:latin typeface="Book Antiqua" panose="02040602050305030304" pitchFamily="18" charset="0"/>
              </a:rPr>
              <a:t>над Писанием</a:t>
            </a:r>
            <a:r>
              <a:rPr lang="en-US" sz="6000" b="1" i="1" dirty="0" smtClean="0">
                <a:solidFill>
                  <a:schemeClr val="accent5">
                    <a:lumMod val="60000"/>
                    <a:lumOff val="40000"/>
                  </a:schemeClr>
                </a:solidFill>
                <a:latin typeface="Book Antiqua" panose="02040602050305030304" pitchFamily="18" charset="0"/>
              </a:rPr>
              <a:t>.</a:t>
            </a:r>
            <a:r>
              <a:rPr lang="en-US" sz="6000" i="1" dirty="0">
                <a:solidFill>
                  <a:schemeClr val="accent5">
                    <a:lumMod val="60000"/>
                    <a:lumOff val="40000"/>
                  </a:schemeClr>
                </a:solidFill>
                <a:latin typeface="Book Antiqua" panose="02040602050305030304" pitchFamily="18" charset="0"/>
              </a:rPr>
              <a:t/>
            </a:r>
            <a:br>
              <a:rPr lang="en-US" sz="6000" i="1" dirty="0">
                <a:solidFill>
                  <a:schemeClr val="accent5">
                    <a:lumMod val="60000"/>
                    <a:lumOff val="40000"/>
                  </a:schemeClr>
                </a:solidFill>
                <a:latin typeface="Book Antiqua" panose="02040602050305030304" pitchFamily="18" charset="0"/>
              </a:rPr>
            </a:br>
            <a:endParaRPr lang="en-US" sz="60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CA3F3A96-5ED0-2D43-9354-5707610F86E0}"/>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0430642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9EA2A089-2347-054C-8633-5EA17EE3EDAA}"/>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2"/>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8334825D-C44A-3E4F-B808-B0A51FD7B527}"/>
              </a:ext>
            </a:extLst>
          </p:cNvPr>
          <p:cNvSpPr>
            <a:spLocks noGrp="1"/>
          </p:cNvSpPr>
          <p:nvPr>
            <p:ph idx="1"/>
          </p:nvPr>
        </p:nvSpPr>
        <p:spPr>
          <a:xfrm>
            <a:off x="693784" y="360218"/>
            <a:ext cx="4706803" cy="6090009"/>
          </a:xfrm>
        </p:spPr>
        <p:txBody>
          <a:bodyPr anchor="ctr">
            <a:normAutofit/>
          </a:bodyPr>
          <a:lstStyle/>
          <a:p>
            <a:pPr>
              <a:lnSpc>
                <a:spcPct val="100000"/>
              </a:lnSpc>
            </a:pPr>
            <a:r>
              <a:rPr lang="ru-RU" sz="2400" dirty="0" smtClean="0"/>
              <a:t>Возьмите себе в привычку читать и изучать Библию регулярно и дисциплинированно</a:t>
            </a:r>
            <a:r>
              <a:rPr lang="en-US" sz="2400" dirty="0" smtClean="0">
                <a:solidFill>
                  <a:srgbClr val="000000"/>
                </a:solidFill>
              </a:rPr>
              <a:t>.</a:t>
            </a:r>
            <a:endParaRPr lang="en-US" sz="2400" dirty="0">
              <a:solidFill>
                <a:srgbClr val="000000"/>
              </a:solidFill>
            </a:endParaRPr>
          </a:p>
          <a:p>
            <a:pPr>
              <a:lnSpc>
                <a:spcPct val="100000"/>
              </a:lnSpc>
            </a:pPr>
            <a:r>
              <a:rPr lang="ru-RU" sz="2400" dirty="0" smtClean="0"/>
              <a:t>Выделите стихи, которые вам особенно нравятся</a:t>
            </a:r>
            <a:r>
              <a:rPr lang="en-US" sz="2400" dirty="0" smtClean="0">
                <a:solidFill>
                  <a:srgbClr val="000000"/>
                </a:solidFill>
              </a:rPr>
              <a:t>.</a:t>
            </a:r>
            <a:endParaRPr lang="en-US" sz="2400" dirty="0">
              <a:solidFill>
                <a:srgbClr val="000000"/>
              </a:solidFill>
            </a:endParaRPr>
          </a:p>
          <a:p>
            <a:pPr>
              <a:lnSpc>
                <a:spcPct val="100000"/>
              </a:lnSpc>
            </a:pPr>
            <a:r>
              <a:rPr lang="ru-RU" sz="2400" dirty="0" smtClean="0"/>
              <a:t>Размышляйте над этими словами</a:t>
            </a:r>
            <a:r>
              <a:rPr lang="en-US" sz="2400" dirty="0" smtClean="0">
                <a:solidFill>
                  <a:srgbClr val="000000"/>
                </a:solidFill>
              </a:rPr>
              <a:t>.</a:t>
            </a:r>
            <a:endParaRPr lang="en-US" sz="2400" dirty="0">
              <a:solidFill>
                <a:srgbClr val="000000"/>
              </a:solidFill>
            </a:endParaRPr>
          </a:p>
          <a:p>
            <a:pPr>
              <a:lnSpc>
                <a:spcPct val="100000"/>
              </a:lnSpc>
            </a:pPr>
            <a:r>
              <a:rPr lang="ru-RU" sz="2400" dirty="0" smtClean="0"/>
              <a:t>Запомните некоторые отрывки, чтобы вы могли вспомнить их по памяти в будущем</a:t>
            </a:r>
            <a:r>
              <a:rPr lang="en-US" sz="2400" dirty="0" smtClean="0">
                <a:solidFill>
                  <a:srgbClr val="000000"/>
                </a:solidFill>
              </a:rPr>
              <a:t>.</a:t>
            </a:r>
            <a:endParaRPr lang="en-US" sz="2400" dirty="0">
              <a:solidFill>
                <a:srgbClr val="000000"/>
              </a:solidFill>
            </a:endParaRPr>
          </a:p>
        </p:txBody>
      </p:sp>
    </p:spTree>
    <p:extLst>
      <p:ext uri="{BB962C8B-B14F-4D97-AF65-F5344CB8AC3E}">
        <p14:creationId xmlns:p14="http://schemas.microsoft.com/office/powerpoint/2010/main" val="7541383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A5E62-7145-F541-87A3-141B0B013155}"/>
              </a:ext>
            </a:extLst>
          </p:cNvPr>
          <p:cNvSpPr>
            <a:spLocks noGrp="1"/>
          </p:cNvSpPr>
          <p:nvPr>
            <p:ph type="title"/>
          </p:nvPr>
        </p:nvSpPr>
        <p:spPr>
          <a:xfrm>
            <a:off x="6746628" y="1783959"/>
            <a:ext cx="4645250" cy="2889114"/>
          </a:xfrm>
        </p:spPr>
        <p:txBody>
          <a:bodyPr vert="horz" lIns="91440" tIns="45720" rIns="91440" bIns="45720" rtlCol="0" anchor="b">
            <a:normAutofit/>
          </a:bodyPr>
          <a:lstStyle/>
          <a:p>
            <a:pPr algn="ctr">
              <a:lnSpc>
                <a:spcPct val="100000"/>
              </a:lnSpc>
            </a:pPr>
            <a:r>
              <a:rPr lang="en-US" sz="6000" b="1" dirty="0">
                <a:latin typeface="Avenir Next" panose="020B0503020202020204" pitchFamily="34" charset="0"/>
              </a:rPr>
              <a:t>18. </a:t>
            </a:r>
            <a:r>
              <a:rPr lang="ru-RU" sz="6000" b="1" dirty="0" smtClean="0">
                <a:latin typeface="Avenir Next" panose="020B0503020202020204" pitchFamily="34" charset="0"/>
              </a:rPr>
              <a:t>БУДЬТЕ </a:t>
            </a:r>
            <a:r>
              <a:rPr lang="ru-RU" sz="6000" b="1" i="1" dirty="0" smtClean="0">
                <a:solidFill>
                  <a:schemeClr val="accent5">
                    <a:lumMod val="60000"/>
                    <a:lumOff val="40000"/>
                  </a:schemeClr>
                </a:solidFill>
                <a:latin typeface="Book Antiqua" panose="02040602050305030304" pitchFamily="18" charset="0"/>
              </a:rPr>
              <a:t>надежным</a:t>
            </a:r>
            <a:r>
              <a:rPr lang="en-US" sz="6000" b="1" i="1" dirty="0" smtClean="0">
                <a:solidFill>
                  <a:schemeClr val="accent5">
                    <a:lumMod val="60000"/>
                    <a:lumOff val="40000"/>
                  </a:schemeClr>
                </a:solidFill>
                <a:latin typeface="Book Antiqua" panose="02040602050305030304" pitchFamily="18" charset="0"/>
              </a:rPr>
              <a:t>.</a:t>
            </a:r>
            <a:r>
              <a:rPr lang="en-US" sz="6000" dirty="0" smtClean="0">
                <a:effectLst/>
                <a:latin typeface="Avenir Next" panose="020B0503020202020204" pitchFamily="34" charset="0"/>
              </a:rPr>
              <a:t> </a:t>
            </a:r>
            <a:endParaRPr lang="en-US" sz="6000" dirty="0">
              <a:latin typeface="Avenir Next" panose="020B0503020202020204" pitchFamily="34"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231A3E40-D240-D541-A0B1-3A900495012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8630922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BDC9CC3D-B0F3-F14C-9852-2CB7DD167CC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5797543" y="10"/>
            <a:ext cx="6394152" cy="685799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3345788B-F129-A543-93FD-6076CA42950B}"/>
              </a:ext>
            </a:extLst>
          </p:cNvPr>
          <p:cNvSpPr>
            <a:spLocks noGrp="1"/>
          </p:cNvSpPr>
          <p:nvPr>
            <p:ph idx="1"/>
          </p:nvPr>
        </p:nvSpPr>
        <p:spPr>
          <a:xfrm>
            <a:off x="804997" y="623455"/>
            <a:ext cx="4706803" cy="5437518"/>
          </a:xfrm>
        </p:spPr>
        <p:txBody>
          <a:bodyPr anchor="ctr">
            <a:normAutofit/>
          </a:bodyPr>
          <a:lstStyle/>
          <a:p>
            <a:pPr>
              <a:lnSpc>
                <a:spcPct val="100000"/>
              </a:lnSpc>
            </a:pPr>
            <a:r>
              <a:rPr lang="ru-RU" sz="2400" dirty="0" smtClean="0"/>
              <a:t>Выполняйте то, что обещаете независимо от того, удобно это или нет</a:t>
            </a:r>
            <a:r>
              <a:rPr lang="en-US" sz="2400" dirty="0" smtClean="0">
                <a:solidFill>
                  <a:srgbClr val="000000"/>
                </a:solidFill>
              </a:rPr>
              <a:t>.</a:t>
            </a:r>
            <a:endParaRPr lang="en-US" sz="2400" dirty="0">
              <a:solidFill>
                <a:srgbClr val="000000"/>
              </a:solidFill>
            </a:endParaRPr>
          </a:p>
          <a:p>
            <a:pPr>
              <a:lnSpc>
                <a:spcPct val="100000"/>
              </a:lnSpc>
            </a:pPr>
            <a:r>
              <a:rPr lang="ru-RU" sz="2400" dirty="0" smtClean="0"/>
              <a:t>Выполняйте все свои обязательства, большие и маленькие</a:t>
            </a:r>
            <a:r>
              <a:rPr lang="en-US" sz="2400" dirty="0" smtClean="0">
                <a:solidFill>
                  <a:srgbClr val="000000"/>
                </a:solidFill>
              </a:rPr>
              <a:t>.</a:t>
            </a:r>
            <a:endParaRPr lang="en-US" sz="2400" dirty="0">
              <a:solidFill>
                <a:srgbClr val="000000"/>
              </a:solidFill>
            </a:endParaRPr>
          </a:p>
          <a:p>
            <a:pPr>
              <a:lnSpc>
                <a:spcPct val="100000"/>
              </a:lnSpc>
            </a:pPr>
            <a:r>
              <a:rPr lang="ru-RU" sz="2400" dirty="0" smtClean="0"/>
              <a:t>Своими действиями покажите другим, что вы - человек, которому можно доверять и на которого можно положиться</a:t>
            </a:r>
            <a:r>
              <a:rPr lang="en-US" sz="2400" dirty="0" smtClean="0">
                <a:solidFill>
                  <a:srgbClr val="000000"/>
                </a:solidFill>
              </a:rPr>
              <a:t>.</a:t>
            </a:r>
            <a:endParaRPr lang="en-US" sz="2400" dirty="0">
              <a:solidFill>
                <a:srgbClr val="000000"/>
              </a:solidFill>
            </a:endParaRPr>
          </a:p>
        </p:txBody>
      </p:sp>
    </p:spTree>
    <p:extLst>
      <p:ext uri="{BB962C8B-B14F-4D97-AF65-F5344CB8AC3E}">
        <p14:creationId xmlns:p14="http://schemas.microsoft.com/office/powerpoint/2010/main" val="20760608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BBAD-1A1F-9248-8079-4135DFDB9349}"/>
              </a:ext>
            </a:extLst>
          </p:cNvPr>
          <p:cNvSpPr>
            <a:spLocks noGrp="1"/>
          </p:cNvSpPr>
          <p:nvPr>
            <p:ph type="title"/>
          </p:nvPr>
        </p:nvSpPr>
        <p:spPr>
          <a:xfrm>
            <a:off x="6326659" y="1783958"/>
            <a:ext cx="5647037" cy="3801295"/>
          </a:xfrm>
        </p:spPr>
        <p:txBody>
          <a:bodyPr vert="horz" lIns="91440" tIns="45720" rIns="91440" bIns="45720" rtlCol="0" anchor="b">
            <a:normAutofit/>
          </a:bodyPr>
          <a:lstStyle/>
          <a:p>
            <a:pPr algn="ctr">
              <a:lnSpc>
                <a:spcPct val="100000"/>
              </a:lnSpc>
            </a:pPr>
            <a:r>
              <a:rPr lang="en-US" sz="4700" b="1" dirty="0">
                <a:latin typeface="Avenir Next" panose="020B0503020202020204" pitchFamily="34" charset="0"/>
              </a:rPr>
              <a:t>19. </a:t>
            </a:r>
            <a:r>
              <a:rPr lang="ru-RU" sz="4700" b="1" dirty="0" smtClean="0">
                <a:latin typeface="Avenir Next" panose="020B0503020202020204" pitchFamily="34" charset="0"/>
              </a:rPr>
              <a:t>ПОПРОСИТЕ БОГА СДЕЛАТЬ ВАС</a:t>
            </a:r>
            <a:r>
              <a:rPr lang="en-US" sz="4700" b="1" dirty="0" smtClean="0">
                <a:latin typeface="Avenir Next" panose="020B0503020202020204" pitchFamily="34" charset="0"/>
              </a:rPr>
              <a:t> </a:t>
            </a:r>
            <a:r>
              <a:rPr lang="ru-RU" sz="4800" b="1" i="1" dirty="0" smtClean="0">
                <a:solidFill>
                  <a:schemeClr val="accent5">
                    <a:lumMod val="60000"/>
                    <a:lumOff val="40000"/>
                  </a:schemeClr>
                </a:solidFill>
                <a:latin typeface="Book Antiqua" panose="02040602050305030304" pitchFamily="18" charset="0"/>
              </a:rPr>
              <a:t>благословением</a:t>
            </a:r>
            <a:r>
              <a:rPr lang="en-US" sz="4800" b="1" i="1" dirty="0" smtClean="0">
                <a:solidFill>
                  <a:schemeClr val="accent5">
                    <a:lumMod val="60000"/>
                    <a:lumOff val="40000"/>
                  </a:schemeClr>
                </a:solidFill>
                <a:latin typeface="Book Antiqua" panose="02040602050305030304" pitchFamily="18" charset="0"/>
              </a:rPr>
              <a:t>.</a:t>
            </a:r>
            <a:r>
              <a:rPr lang="en-US" sz="4800" i="1" dirty="0">
                <a:solidFill>
                  <a:schemeClr val="accent5">
                    <a:lumMod val="60000"/>
                    <a:lumOff val="40000"/>
                  </a:schemeClr>
                </a:solidFill>
                <a:latin typeface="Book Antiqua" panose="02040602050305030304" pitchFamily="18" charset="0"/>
              </a:rPr>
              <a:t/>
            </a:r>
            <a:br>
              <a:rPr lang="en-US" sz="4800" i="1" dirty="0">
                <a:solidFill>
                  <a:schemeClr val="accent5">
                    <a:lumMod val="60000"/>
                    <a:lumOff val="40000"/>
                  </a:schemeClr>
                </a:solidFill>
                <a:latin typeface="Book Antiqua" panose="02040602050305030304" pitchFamily="18" charset="0"/>
              </a:rPr>
            </a:br>
            <a:endParaRPr lang="en-US" sz="4700" i="1" dirty="0">
              <a:solidFill>
                <a:schemeClr val="accent5">
                  <a:lumMod val="60000"/>
                  <a:lumOff val="40000"/>
                </a:schemeClr>
              </a:solidFill>
              <a:latin typeface="Book Antiqua" panose="02040602050305030304" pitchFamily="18" charset="0"/>
            </a:endParaRP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5">
            <a:extLst>
              <a:ext uri="{FF2B5EF4-FFF2-40B4-BE49-F238E27FC236}">
                <a16:creationId xmlns:a16="http://schemas.microsoft.com/office/drawing/2014/main" id="{E9C8DFE3-A2A5-814C-9D8F-A6025227ECA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209921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090FC2-E5F4-FB44-8217-54A00EB9B707}"/>
              </a:ext>
            </a:extLst>
          </p:cNvPr>
          <p:cNvSpPr>
            <a:spLocks noGrp="1"/>
          </p:cNvSpPr>
          <p:nvPr>
            <p:ph idx="1"/>
          </p:nvPr>
        </p:nvSpPr>
        <p:spPr>
          <a:xfrm>
            <a:off x="655321" y="2575034"/>
            <a:ext cx="5120113" cy="3462228"/>
          </a:xfrm>
        </p:spPr>
        <p:txBody>
          <a:bodyPr>
            <a:normAutofit/>
          </a:bodyPr>
          <a:lstStyle/>
          <a:p>
            <a:pPr marL="0" indent="0">
              <a:lnSpc>
                <a:spcPct val="100000"/>
              </a:lnSpc>
              <a:buNone/>
            </a:pPr>
            <a:r>
              <a:rPr lang="ru-RU" dirty="0" smtClean="0"/>
              <a:t>«Кто верует в Меня, у того… из чрева потекут реки воды живой», </a:t>
            </a:r>
          </a:p>
          <a:p>
            <a:pPr marL="0" indent="0">
              <a:lnSpc>
                <a:spcPct val="100000"/>
              </a:lnSpc>
              <a:buNone/>
            </a:pPr>
            <a:r>
              <a:rPr lang="ru-RU" dirty="0" smtClean="0"/>
              <a:t>Иоанна </a:t>
            </a:r>
            <a:r>
              <a:rPr lang="en-US" dirty="0" smtClean="0"/>
              <a:t>7:38</a:t>
            </a:r>
            <a:endParaRPr lang="en-US" dirty="0"/>
          </a:p>
          <a:p>
            <a:pPr>
              <a:lnSpc>
                <a:spcPct val="100000"/>
              </a:lnSpc>
            </a:pPr>
            <a:endParaRPr lang="en-US" dirty="0"/>
          </a:p>
          <a:p>
            <a:pPr>
              <a:lnSpc>
                <a:spcPct val="100000"/>
              </a:lnSpc>
            </a:pPr>
            <a:r>
              <a:rPr lang="ru-RU" i="1" dirty="0" smtClean="0">
                <a:latin typeface="Book Antiqua" panose="02040602050305030304" pitchFamily="18" charset="0"/>
              </a:rPr>
              <a:t>Позвольте благословениям течь через нас к другим</a:t>
            </a:r>
            <a:r>
              <a:rPr lang="en-US" i="1" dirty="0" smtClean="0">
                <a:latin typeface="Book Antiqua" panose="02040602050305030304" pitchFamily="18" charset="0"/>
              </a:rPr>
              <a:t>.</a:t>
            </a:r>
            <a:endParaRPr lang="en-US" i="1" dirty="0">
              <a:latin typeface="Book Antiqua" panose="02040602050305030304" pitchFamily="18" charset="0"/>
            </a:endParaRPr>
          </a:p>
        </p:txBody>
      </p:sp>
      <p:pic>
        <p:nvPicPr>
          <p:cNvPr id="6" name="Content Placeholder 3">
            <a:extLst>
              <a:ext uri="{FF2B5EF4-FFF2-40B4-BE49-F238E27FC236}">
                <a16:creationId xmlns:a16="http://schemas.microsoft.com/office/drawing/2014/main" id="{17C15D35-84E3-A147-88AE-6762AF2E30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Rectangle 6">
            <a:extLst>
              <a:ext uri="{FF2B5EF4-FFF2-40B4-BE49-F238E27FC236}">
                <a16:creationId xmlns:a16="http://schemas.microsoft.com/office/drawing/2014/main" id="{7F015004-2FC4-714C-856C-BD11BABE2D4C}"/>
              </a:ext>
            </a:extLst>
          </p:cNvPr>
          <p:cNvSpPr/>
          <p:nvPr/>
        </p:nvSpPr>
        <p:spPr>
          <a:xfrm>
            <a:off x="350285" y="1707348"/>
            <a:ext cx="4353949" cy="584775"/>
          </a:xfrm>
          <a:prstGeom prst="rect">
            <a:avLst/>
          </a:prstGeom>
        </p:spPr>
        <p:txBody>
          <a:bodyPr wrap="none">
            <a:spAutoFit/>
          </a:bodyPr>
          <a:lstStyle/>
          <a:p>
            <a:r>
              <a:rPr lang="ru-RU" sz="3200" dirty="0" smtClean="0">
                <a:latin typeface="Avenir Next" panose="020B0503020202020204" pitchFamily="34" charset="0"/>
              </a:rPr>
              <a:t>РЕКИ</a:t>
            </a:r>
            <a:r>
              <a:rPr lang="en-US" sz="3200" dirty="0" smtClean="0">
                <a:latin typeface="Avenir Next" panose="020B0503020202020204" pitchFamily="34" charset="0"/>
              </a:rPr>
              <a:t> </a:t>
            </a:r>
            <a:r>
              <a:rPr lang="ru-RU" sz="3200" b="1" dirty="0" smtClean="0">
                <a:latin typeface="Avenir Next" panose="020B0503020202020204" pitchFamily="34" charset="0"/>
              </a:rPr>
              <a:t>ВОДЫ ЖИВОЙ</a:t>
            </a:r>
            <a:endParaRPr lang="en-US" sz="3200" b="1" dirty="0">
              <a:latin typeface="Avenir Next" panose="020B0503020202020204" pitchFamily="34" charset="0"/>
            </a:endParaRPr>
          </a:p>
        </p:txBody>
      </p:sp>
    </p:spTree>
    <p:extLst>
      <p:ext uri="{BB962C8B-B14F-4D97-AF65-F5344CB8AC3E}">
        <p14:creationId xmlns:p14="http://schemas.microsoft.com/office/powerpoint/2010/main" val="732931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5EFDDC3-A031-FE4C-B1C7-31D00B68566D}"/>
              </a:ext>
            </a:extLst>
          </p:cNvPr>
          <p:cNvSpPr>
            <a:spLocks noGrp="1"/>
          </p:cNvSpPr>
          <p:nvPr>
            <p:ph idx="1"/>
          </p:nvPr>
        </p:nvSpPr>
        <p:spPr>
          <a:xfrm>
            <a:off x="482325" y="2488535"/>
            <a:ext cx="5120113" cy="4147042"/>
          </a:xfrm>
        </p:spPr>
        <p:txBody>
          <a:bodyPr>
            <a:normAutofit fontScale="92500" lnSpcReduction="10000"/>
          </a:bodyPr>
          <a:lstStyle/>
          <a:p>
            <a:pPr>
              <a:lnSpc>
                <a:spcPct val="100000"/>
              </a:lnSpc>
            </a:pPr>
            <a:r>
              <a:rPr lang="ru-RU" sz="2000" dirty="0" smtClean="0"/>
              <a:t>Отличный способ иметь чудеса в своей жизни - просить Бога превратить вашу жизнь в благословение</a:t>
            </a:r>
            <a:r>
              <a:rPr lang="en-US" sz="2000" dirty="0" smtClean="0"/>
              <a:t>.</a:t>
            </a:r>
            <a:endParaRPr lang="en-US" sz="2000" dirty="0"/>
          </a:p>
          <a:p>
            <a:pPr>
              <a:lnSpc>
                <a:spcPct val="100000"/>
              </a:lnSpc>
            </a:pPr>
            <a:r>
              <a:rPr lang="ru-RU" sz="2000" dirty="0" smtClean="0"/>
              <a:t>Делайте это каждое утро, прежде чем начать делать свои повседневные дела</a:t>
            </a:r>
            <a:r>
              <a:rPr lang="en-US" sz="2000" dirty="0" smtClean="0"/>
              <a:t>.</a:t>
            </a:r>
            <a:endParaRPr lang="en-US" sz="2000" dirty="0"/>
          </a:p>
          <a:p>
            <a:pPr>
              <a:lnSpc>
                <a:spcPct val="100000"/>
              </a:lnSpc>
            </a:pPr>
            <a:r>
              <a:rPr lang="ru-RU" sz="2000" dirty="0" smtClean="0"/>
              <a:t>Кратко помолитесь простой молитвой, подобной этой: «Дорогой Бог, сделай сегодня мою жизнь благословением для кого-то».</a:t>
            </a:r>
            <a:endParaRPr lang="en-US" sz="2000" dirty="0"/>
          </a:p>
          <a:p>
            <a:pPr>
              <a:lnSpc>
                <a:spcPct val="100000"/>
              </a:lnSpc>
            </a:pPr>
            <a:r>
              <a:rPr lang="ru-RU" sz="2000" dirty="0" smtClean="0"/>
              <a:t>Затем обратите пристальное внимание на каждого человека, с которым вы сталкиваетесь в течение дня, поскольку Бог обязательно ответит на вашу молитву и порой удивительным образом</a:t>
            </a:r>
            <a:r>
              <a:rPr lang="en-US" sz="2000" dirty="0" smtClean="0"/>
              <a:t>.</a:t>
            </a:r>
            <a:endParaRPr lang="en-US" sz="2000" dirty="0"/>
          </a:p>
        </p:txBody>
      </p:sp>
      <p:pic>
        <p:nvPicPr>
          <p:cNvPr id="4" name="Content Placeholder 5">
            <a:extLst>
              <a:ext uri="{FF2B5EF4-FFF2-40B4-BE49-F238E27FC236}">
                <a16:creationId xmlns:a16="http://schemas.microsoft.com/office/drawing/2014/main" id="{7ACD5878-D4FF-4444-B286-B599E39585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6367744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867B0-813C-AF40-95E3-346AE8B965F9}"/>
              </a:ext>
            </a:extLst>
          </p:cNvPr>
          <p:cNvSpPr>
            <a:spLocks noGrp="1"/>
          </p:cNvSpPr>
          <p:nvPr>
            <p:ph type="title"/>
          </p:nvPr>
        </p:nvSpPr>
        <p:spPr>
          <a:xfrm>
            <a:off x="5931247" y="2117593"/>
            <a:ext cx="6251467" cy="2889114"/>
          </a:xfrm>
        </p:spPr>
        <p:txBody>
          <a:bodyPr vert="horz" lIns="91440" tIns="45720" rIns="91440" bIns="45720" rtlCol="0" anchor="b">
            <a:normAutofit/>
          </a:bodyPr>
          <a:lstStyle/>
          <a:p>
            <a:pPr algn="ctr">
              <a:lnSpc>
                <a:spcPct val="100000"/>
              </a:lnSpc>
            </a:pPr>
            <a:r>
              <a:rPr lang="en-US" sz="5400" b="1" dirty="0">
                <a:latin typeface="Avenir Next" panose="020B0503020202020204" pitchFamily="34" charset="0"/>
              </a:rPr>
              <a:t>20. </a:t>
            </a:r>
            <a:r>
              <a:rPr lang="ru-RU" sz="5400" b="1" dirty="0" smtClean="0">
                <a:latin typeface="Avenir Next" panose="020B0503020202020204" pitchFamily="34" charset="0"/>
              </a:rPr>
              <a:t>ПРОВОДИТЕ ВРЕМЯ </a:t>
            </a:r>
            <a:r>
              <a:rPr lang="ru-RU" sz="5400" b="1" i="1" dirty="0" smtClean="0">
                <a:solidFill>
                  <a:schemeClr val="accent5">
                    <a:lumMod val="60000"/>
                    <a:lumOff val="40000"/>
                  </a:schemeClr>
                </a:solidFill>
                <a:latin typeface="Book Antiqua" panose="02040602050305030304" pitchFamily="18" charset="0"/>
              </a:rPr>
              <a:t>на</a:t>
            </a:r>
            <a:r>
              <a:rPr lang="en-US" sz="5400" b="1" i="1" dirty="0" smtClean="0">
                <a:solidFill>
                  <a:schemeClr val="accent5">
                    <a:lumMod val="60000"/>
                    <a:lumOff val="40000"/>
                  </a:schemeClr>
                </a:solidFill>
                <a:latin typeface="Book Antiqua" panose="02040602050305030304" pitchFamily="18" charset="0"/>
              </a:rPr>
              <a:t> </a:t>
            </a:r>
            <a:r>
              <a:rPr lang="ru-RU" sz="5400" b="1" i="1" dirty="0" smtClean="0">
                <a:solidFill>
                  <a:schemeClr val="accent5">
                    <a:lumMod val="60000"/>
                    <a:lumOff val="40000"/>
                  </a:schemeClr>
                </a:solidFill>
                <a:latin typeface="Book Antiqua" panose="02040602050305030304" pitchFamily="18" charset="0"/>
              </a:rPr>
              <a:t>природе</a:t>
            </a:r>
            <a:r>
              <a:rPr lang="en-US" sz="5400" b="1" i="1" dirty="0" smtClean="0">
                <a:solidFill>
                  <a:schemeClr val="accent5">
                    <a:lumMod val="60000"/>
                    <a:lumOff val="40000"/>
                  </a:schemeClr>
                </a:solidFill>
                <a:latin typeface="Book Antiqua" panose="02040602050305030304" pitchFamily="18" charset="0"/>
              </a:rPr>
              <a:t>.</a:t>
            </a:r>
            <a:r>
              <a:rPr lang="en-US" sz="5400" i="1" dirty="0">
                <a:solidFill>
                  <a:schemeClr val="accent5">
                    <a:lumMod val="60000"/>
                    <a:lumOff val="40000"/>
                  </a:schemeClr>
                </a:solidFill>
                <a:latin typeface="Book Antiqua" panose="02040602050305030304" pitchFamily="18" charset="0"/>
              </a:rPr>
              <a:t/>
            </a:r>
            <a:br>
              <a:rPr lang="en-US" sz="5400" i="1" dirty="0">
                <a:solidFill>
                  <a:schemeClr val="accent5">
                    <a:lumMod val="60000"/>
                    <a:lumOff val="40000"/>
                  </a:schemeClr>
                </a:solidFill>
                <a:latin typeface="Book Antiqua" panose="02040602050305030304" pitchFamily="18" charset="0"/>
              </a:rPr>
            </a:br>
            <a:endParaRPr lang="en-US" sz="54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B2D01E40-BC62-2948-A8DA-4CED1F6A6B9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8" name="Content Placeholder 3">
            <a:extLst>
              <a:ext uri="{FF2B5EF4-FFF2-40B4-BE49-F238E27FC236}">
                <a16:creationId xmlns:a16="http://schemas.microsoft.com/office/drawing/2014/main" id="{ED882FB5-1C2A-5D48-B237-67CB1E2966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8442348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275B8638-9730-2F4F-84C1-348FD2E58E2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88D379BA-CE69-B746-B5BF-6854D42A0C28}"/>
              </a:ext>
            </a:extLst>
          </p:cNvPr>
          <p:cNvSpPr>
            <a:spLocks noGrp="1"/>
          </p:cNvSpPr>
          <p:nvPr>
            <p:ph idx="1"/>
          </p:nvPr>
        </p:nvSpPr>
        <p:spPr>
          <a:xfrm>
            <a:off x="832706" y="498761"/>
            <a:ext cx="4706803" cy="5988536"/>
          </a:xfrm>
        </p:spPr>
        <p:txBody>
          <a:bodyPr anchor="ctr">
            <a:normAutofit/>
          </a:bodyPr>
          <a:lstStyle/>
          <a:p>
            <a:pPr>
              <a:lnSpc>
                <a:spcPct val="110000"/>
              </a:lnSpc>
            </a:pPr>
            <a:r>
              <a:rPr lang="ru-RU" sz="2000" dirty="0" smtClean="0">
                <a:solidFill>
                  <a:srgbClr val="000000"/>
                </a:solidFill>
              </a:rPr>
              <a:t>Авторы псалмов </a:t>
            </a:r>
            <a:r>
              <a:rPr lang="ru-RU" sz="2000" dirty="0" smtClean="0"/>
              <a:t>извлекали духовные уроки, проводя время на природе</a:t>
            </a:r>
            <a:r>
              <a:rPr lang="en-US" sz="2000" dirty="0" smtClean="0">
                <a:solidFill>
                  <a:srgbClr val="000000"/>
                </a:solidFill>
              </a:rPr>
              <a:t>.</a:t>
            </a:r>
          </a:p>
          <a:p>
            <a:pPr marL="0" indent="0">
              <a:lnSpc>
                <a:spcPct val="110000"/>
              </a:lnSpc>
              <a:buNone/>
            </a:pPr>
            <a:r>
              <a:rPr lang="ru-RU" sz="2000" dirty="0" smtClean="0">
                <a:solidFill>
                  <a:srgbClr val="000000"/>
                </a:solidFill>
              </a:rPr>
              <a:t>«</a:t>
            </a:r>
            <a:r>
              <a:rPr lang="ru-RU" sz="2000" dirty="0" smtClean="0"/>
              <a:t>Небеса проповедуют славу Божию, и о делах рук Его вещает твердь</a:t>
            </a:r>
            <a:r>
              <a:rPr lang="ru-RU" sz="2000" dirty="0" smtClean="0">
                <a:solidFill>
                  <a:srgbClr val="000000"/>
                </a:solidFill>
              </a:rPr>
              <a:t>», Псалом 18:2</a:t>
            </a:r>
            <a:endParaRPr lang="en-US" sz="2000" dirty="0">
              <a:solidFill>
                <a:srgbClr val="000000"/>
              </a:solidFill>
            </a:endParaRPr>
          </a:p>
          <a:p>
            <a:pPr marL="0" indent="0">
              <a:lnSpc>
                <a:spcPct val="110000"/>
              </a:lnSpc>
              <a:buNone/>
            </a:pPr>
            <a:r>
              <a:rPr lang="ru-RU" sz="2000" dirty="0" smtClean="0">
                <a:solidFill>
                  <a:srgbClr val="000000"/>
                </a:solidFill>
              </a:rPr>
              <a:t>«</a:t>
            </a:r>
            <a:r>
              <a:rPr lang="ru-RU" sz="2000" dirty="0" smtClean="0"/>
              <a:t>Когда взираю я на небеса Твои — дело Твоих перстов, на луну и звезды, которые Ты поставил, то что есть человек, что Ты помнишь его, и сын человеческий, что Ты посещаешь его?</a:t>
            </a:r>
            <a:r>
              <a:rPr lang="ru-RU" sz="2000" dirty="0" smtClean="0">
                <a:solidFill>
                  <a:srgbClr val="000000"/>
                </a:solidFill>
              </a:rPr>
              <a:t>», Псалом </a:t>
            </a:r>
            <a:r>
              <a:rPr lang="en-US" sz="2000" dirty="0" smtClean="0">
                <a:solidFill>
                  <a:srgbClr val="000000"/>
                </a:solidFill>
              </a:rPr>
              <a:t>8:</a:t>
            </a:r>
            <a:r>
              <a:rPr lang="ru-RU" sz="2000" dirty="0" smtClean="0">
                <a:solidFill>
                  <a:srgbClr val="000000"/>
                </a:solidFill>
              </a:rPr>
              <a:t>4</a:t>
            </a:r>
            <a:r>
              <a:rPr lang="en-US" sz="2000" dirty="0" smtClean="0">
                <a:solidFill>
                  <a:srgbClr val="000000"/>
                </a:solidFill>
              </a:rPr>
              <a:t>, </a:t>
            </a:r>
            <a:r>
              <a:rPr lang="ru-RU" sz="2000" dirty="0" smtClean="0">
                <a:solidFill>
                  <a:srgbClr val="000000"/>
                </a:solidFill>
              </a:rPr>
              <a:t>5</a:t>
            </a:r>
            <a:endParaRPr lang="en-US" sz="2000" dirty="0">
              <a:solidFill>
                <a:srgbClr val="000000"/>
              </a:solidFill>
            </a:endParaRPr>
          </a:p>
          <a:p>
            <a:pPr marL="0" indent="0">
              <a:lnSpc>
                <a:spcPct val="110000"/>
              </a:lnSpc>
              <a:buNone/>
            </a:pPr>
            <a:r>
              <a:rPr lang="ru-RU" sz="2000" smtClean="0">
                <a:solidFill>
                  <a:srgbClr val="000000"/>
                </a:solidFill>
              </a:rPr>
              <a:t>«</a:t>
            </a:r>
            <a:r>
              <a:rPr lang="ru-RU" sz="2000" dirty="0" smtClean="0">
                <a:solidFill>
                  <a:srgbClr val="000000"/>
                </a:solidFill>
              </a:rPr>
              <a:t>Восходят на горы, нисходят в долины, на место, </a:t>
            </a:r>
            <a:r>
              <a:rPr lang="ru-RU" sz="2000" dirty="0" smtClean="0"/>
              <a:t>которое Ты назначил для них. Ты положил предел, которого не перейдут, и не возвратятся </a:t>
            </a:r>
            <a:r>
              <a:rPr lang="ru-RU" sz="2000" dirty="0" smtClean="0">
                <a:solidFill>
                  <a:srgbClr val="000000"/>
                </a:solidFill>
              </a:rPr>
              <a:t>покрыть землю»,</a:t>
            </a:r>
            <a:r>
              <a:rPr lang="en-US" sz="2000" dirty="0" smtClean="0">
                <a:solidFill>
                  <a:srgbClr val="000000"/>
                </a:solidFill>
              </a:rPr>
              <a:t> </a:t>
            </a:r>
            <a:r>
              <a:rPr lang="ru-RU" sz="2000" dirty="0" smtClean="0"/>
              <a:t>Псалом </a:t>
            </a:r>
            <a:r>
              <a:rPr lang="en-US" sz="2000" dirty="0" smtClean="0">
                <a:solidFill>
                  <a:srgbClr val="000000"/>
                </a:solidFill>
              </a:rPr>
              <a:t>10</a:t>
            </a:r>
            <a:r>
              <a:rPr lang="ru-RU" sz="2000" dirty="0" smtClean="0">
                <a:solidFill>
                  <a:srgbClr val="000000"/>
                </a:solidFill>
              </a:rPr>
              <a:t>3</a:t>
            </a:r>
            <a:r>
              <a:rPr lang="en-US" sz="2000" dirty="0" smtClean="0">
                <a:solidFill>
                  <a:srgbClr val="000000"/>
                </a:solidFill>
              </a:rPr>
              <a:t>:8</a:t>
            </a:r>
            <a:r>
              <a:rPr lang="en-US" sz="2000" dirty="0">
                <a:solidFill>
                  <a:srgbClr val="000000"/>
                </a:solidFill>
              </a:rPr>
              <a:t>, 9</a:t>
            </a:r>
          </a:p>
        </p:txBody>
      </p:sp>
    </p:spTree>
    <p:extLst>
      <p:ext uri="{BB962C8B-B14F-4D97-AF65-F5344CB8AC3E}">
        <p14:creationId xmlns:p14="http://schemas.microsoft.com/office/powerpoint/2010/main" val="19571158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8172-D5A6-8A4B-8F61-3AF7D346A2DE}"/>
              </a:ext>
            </a:extLst>
          </p:cNvPr>
          <p:cNvSpPr>
            <a:spLocks noGrp="1"/>
          </p:cNvSpPr>
          <p:nvPr>
            <p:ph type="title"/>
          </p:nvPr>
        </p:nvSpPr>
        <p:spPr>
          <a:xfrm>
            <a:off x="6746628" y="1783958"/>
            <a:ext cx="4645250" cy="3764225"/>
          </a:xfrm>
        </p:spPr>
        <p:txBody>
          <a:bodyPr vert="horz" lIns="91440" tIns="45720" rIns="91440" bIns="45720" rtlCol="0" anchor="b">
            <a:normAutofit fontScale="90000"/>
          </a:bodyPr>
          <a:lstStyle/>
          <a:p>
            <a:pPr algn="ctr">
              <a:lnSpc>
                <a:spcPct val="100000"/>
              </a:lnSpc>
            </a:pPr>
            <a:r>
              <a:rPr lang="en-US" sz="5100" b="1" dirty="0">
                <a:latin typeface="Avenir Next" panose="020B0503020202020204" pitchFamily="34" charset="0"/>
              </a:rPr>
              <a:t>21. </a:t>
            </a:r>
            <a:r>
              <a:rPr lang="ru-RU" sz="5100" b="1" dirty="0" smtClean="0">
                <a:latin typeface="Avenir Next" panose="020B0503020202020204" pitchFamily="34" charset="0"/>
              </a:rPr>
              <a:t>ПОЛЬЗУЙТЕСЬ СВОИМ ПРАВОМ</a:t>
            </a:r>
            <a:r>
              <a:rPr lang="en-US" sz="5100" b="1" dirty="0" smtClean="0">
                <a:latin typeface="Avenir Next" panose="020B0503020202020204" pitchFamily="34" charset="0"/>
              </a:rPr>
              <a:t> </a:t>
            </a:r>
            <a:r>
              <a:rPr lang="ru-RU" sz="6000" b="1" i="1" dirty="0" smtClean="0">
                <a:solidFill>
                  <a:schemeClr val="accent5">
                    <a:lumMod val="60000"/>
                    <a:lumOff val="40000"/>
                  </a:schemeClr>
                </a:solidFill>
                <a:latin typeface="Book Antiqua" panose="02040602050305030304" pitchFamily="18" charset="0"/>
              </a:rPr>
              <a:t>выбора</a:t>
            </a:r>
            <a:r>
              <a:rPr lang="en-US" sz="6000" b="1" i="1" dirty="0" smtClean="0">
                <a:solidFill>
                  <a:schemeClr val="accent5">
                    <a:lumMod val="60000"/>
                    <a:lumOff val="40000"/>
                  </a:schemeClr>
                </a:solidFill>
                <a:latin typeface="Book Antiqua" panose="02040602050305030304" pitchFamily="18" charset="0"/>
              </a:rPr>
              <a:t>.</a:t>
            </a:r>
            <a:r>
              <a:rPr lang="en-US" sz="6000" i="1" dirty="0">
                <a:solidFill>
                  <a:schemeClr val="accent5">
                    <a:lumMod val="60000"/>
                    <a:lumOff val="40000"/>
                  </a:schemeClr>
                </a:solidFill>
                <a:latin typeface="Book Antiqua" panose="02040602050305030304" pitchFamily="18" charset="0"/>
              </a:rPr>
              <a:t/>
            </a:r>
            <a:br>
              <a:rPr lang="en-US" sz="6000" i="1" dirty="0">
                <a:solidFill>
                  <a:schemeClr val="accent5">
                    <a:lumMod val="60000"/>
                    <a:lumOff val="40000"/>
                  </a:schemeClr>
                </a:solidFill>
                <a:latin typeface="Book Antiqua" panose="02040602050305030304" pitchFamily="18" charset="0"/>
              </a:rPr>
            </a:br>
            <a:endParaRPr lang="en-US" sz="51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6193A15B-2362-BA4A-AC78-F68F20775EE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0243601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F9057A60-73D1-5742-B5F7-D1DB4C2C0ED3}"/>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0BC77901-9632-D345-A273-8CEC1FEB694F}"/>
              </a:ext>
            </a:extLst>
          </p:cNvPr>
          <p:cNvSpPr>
            <a:spLocks noGrp="1"/>
          </p:cNvSpPr>
          <p:nvPr>
            <p:ph idx="1"/>
          </p:nvPr>
        </p:nvSpPr>
        <p:spPr>
          <a:xfrm>
            <a:off x="804997" y="471055"/>
            <a:ext cx="4706803" cy="5589918"/>
          </a:xfrm>
        </p:spPr>
        <p:txBody>
          <a:bodyPr anchor="ctr">
            <a:normAutofit/>
          </a:bodyPr>
          <a:lstStyle/>
          <a:p>
            <a:pPr>
              <a:lnSpc>
                <a:spcPct val="100000"/>
              </a:lnSpc>
            </a:pPr>
            <a:r>
              <a:rPr lang="ru-RU" sz="2400" dirty="0" smtClean="0"/>
              <a:t>Неважно, что с вами происходит, у вас всегда есть свобода выбора</a:t>
            </a:r>
            <a:r>
              <a:rPr lang="en-US" sz="2400" dirty="0" smtClean="0">
                <a:solidFill>
                  <a:srgbClr val="000000"/>
                </a:solidFill>
              </a:rPr>
              <a:t>.</a:t>
            </a:r>
            <a:endParaRPr lang="en-US" sz="2400" dirty="0">
              <a:solidFill>
                <a:srgbClr val="000000"/>
              </a:solidFill>
            </a:endParaRPr>
          </a:p>
          <a:p>
            <a:pPr lvl="1">
              <a:lnSpc>
                <a:spcPct val="100000"/>
              </a:lnSpc>
            </a:pPr>
            <a:r>
              <a:rPr lang="ru-RU" dirty="0" smtClean="0">
                <a:solidFill>
                  <a:srgbClr val="000000"/>
                </a:solidFill>
              </a:rPr>
              <a:t>Выбирайте радость, а не отчаяние</a:t>
            </a:r>
            <a:r>
              <a:rPr lang="en-US" dirty="0" smtClean="0">
                <a:solidFill>
                  <a:srgbClr val="000000"/>
                </a:solidFill>
              </a:rPr>
              <a:t>.</a:t>
            </a:r>
            <a:endParaRPr lang="en-US" dirty="0">
              <a:solidFill>
                <a:srgbClr val="000000"/>
              </a:solidFill>
            </a:endParaRPr>
          </a:p>
          <a:p>
            <a:pPr lvl="1">
              <a:lnSpc>
                <a:spcPct val="100000"/>
              </a:lnSpc>
            </a:pPr>
            <a:r>
              <a:rPr lang="ru-RU" dirty="0" smtClean="0">
                <a:solidFill>
                  <a:srgbClr val="000000"/>
                </a:solidFill>
              </a:rPr>
              <a:t>Выбирайте любовь, а не ненависть</a:t>
            </a:r>
            <a:r>
              <a:rPr lang="en-US" dirty="0" smtClean="0">
                <a:solidFill>
                  <a:srgbClr val="000000"/>
                </a:solidFill>
              </a:rPr>
              <a:t>.</a:t>
            </a:r>
            <a:endParaRPr lang="en-US" dirty="0">
              <a:solidFill>
                <a:srgbClr val="000000"/>
              </a:solidFill>
            </a:endParaRPr>
          </a:p>
          <a:p>
            <a:pPr lvl="1">
              <a:lnSpc>
                <a:spcPct val="100000"/>
              </a:lnSpc>
            </a:pPr>
            <a:r>
              <a:rPr lang="ru-RU" dirty="0" smtClean="0">
                <a:solidFill>
                  <a:srgbClr val="000000"/>
                </a:solidFill>
              </a:rPr>
              <a:t>Выбирайте прощение, а не месть</a:t>
            </a:r>
            <a:r>
              <a:rPr lang="en-US" dirty="0" smtClean="0">
                <a:solidFill>
                  <a:srgbClr val="000000"/>
                </a:solidFill>
              </a:rPr>
              <a:t>.</a:t>
            </a:r>
            <a:endParaRPr lang="en-US" dirty="0">
              <a:solidFill>
                <a:srgbClr val="000000"/>
              </a:solidFill>
            </a:endParaRPr>
          </a:p>
          <a:p>
            <a:pPr lvl="1">
              <a:lnSpc>
                <a:spcPct val="100000"/>
              </a:lnSpc>
            </a:pPr>
            <a:r>
              <a:rPr lang="ru-RU" dirty="0" smtClean="0">
                <a:solidFill>
                  <a:srgbClr val="000000"/>
                </a:solidFill>
              </a:rPr>
              <a:t>Выбирайте рост, а не застой</a:t>
            </a:r>
            <a:r>
              <a:rPr lang="en-US" dirty="0" smtClean="0">
                <a:solidFill>
                  <a:srgbClr val="000000"/>
                </a:solidFill>
              </a:rPr>
              <a:t>.</a:t>
            </a:r>
            <a:endParaRPr lang="en-US" dirty="0">
              <a:solidFill>
                <a:srgbClr val="000000"/>
              </a:solidFill>
            </a:endParaRPr>
          </a:p>
          <a:p>
            <a:pPr>
              <a:lnSpc>
                <a:spcPct val="100000"/>
              </a:lnSpc>
            </a:pPr>
            <a:r>
              <a:rPr lang="ru-RU" sz="2400" dirty="0" smtClean="0"/>
              <a:t>Кризис может вызвать в нас лучшее или худшее. Выбор за нами</a:t>
            </a:r>
            <a:r>
              <a:rPr lang="en-US" sz="2400" dirty="0" smtClean="0">
                <a:solidFill>
                  <a:srgbClr val="000000"/>
                </a:solidFill>
              </a:rPr>
              <a:t>. </a:t>
            </a:r>
            <a:endParaRPr lang="en-US" sz="2400" dirty="0">
              <a:solidFill>
                <a:srgbClr val="000000"/>
              </a:solidFill>
            </a:endParaRPr>
          </a:p>
        </p:txBody>
      </p:sp>
    </p:spTree>
    <p:extLst>
      <p:ext uri="{BB962C8B-B14F-4D97-AF65-F5344CB8AC3E}">
        <p14:creationId xmlns:p14="http://schemas.microsoft.com/office/powerpoint/2010/main" val="3280923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134A14-C42C-7B44-86B3-309DE07E7E4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848" y="-321266"/>
            <a:ext cx="6394152" cy="6857990"/>
          </a:xfrm>
          <a:prstGeom prst="rect">
            <a:avLst/>
          </a:prstGeom>
        </p:spPr>
      </p:pic>
      <p:sp>
        <p:nvSpPr>
          <p:cNvPr id="2" name="Title 1">
            <a:extLst>
              <a:ext uri="{FF2B5EF4-FFF2-40B4-BE49-F238E27FC236}">
                <a16:creationId xmlns:a16="http://schemas.microsoft.com/office/drawing/2014/main" id="{D3D40487-552E-214E-B12F-B14612A117B1}"/>
              </a:ext>
            </a:extLst>
          </p:cNvPr>
          <p:cNvSpPr>
            <a:spLocks noGrp="1"/>
          </p:cNvSpPr>
          <p:nvPr>
            <p:ph type="title"/>
          </p:nvPr>
        </p:nvSpPr>
        <p:spPr>
          <a:xfrm>
            <a:off x="706146" y="1095009"/>
            <a:ext cx="4803636" cy="1311664"/>
          </a:xfrm>
        </p:spPr>
        <p:txBody>
          <a:bodyPr>
            <a:normAutofit/>
          </a:bodyPr>
          <a:lstStyle/>
          <a:p>
            <a:pPr algn="ctr"/>
            <a:r>
              <a:rPr lang="ru-RU" sz="3600" dirty="0" smtClean="0">
                <a:solidFill>
                  <a:srgbClr val="000000"/>
                </a:solidFill>
                <a:latin typeface="Avenir Next" panose="020B0503020202020204" pitchFamily="34" charset="0"/>
              </a:rPr>
              <a:t>ВОССТАНЬ И СВЕТИСЬ</a:t>
            </a:r>
            <a:endParaRPr lang="en-US" sz="3600" dirty="0">
              <a:solidFill>
                <a:srgbClr val="000000"/>
              </a:solidFill>
              <a:latin typeface="Avenir Next" panose="020B0503020202020204" pitchFamily="34" charset="0"/>
            </a:endParaRPr>
          </a:p>
        </p:txBody>
      </p:sp>
      <p:sp>
        <p:nvSpPr>
          <p:cNvPr id="3" name="Content Placeholder 2">
            <a:extLst>
              <a:ext uri="{FF2B5EF4-FFF2-40B4-BE49-F238E27FC236}">
                <a16:creationId xmlns:a16="http://schemas.microsoft.com/office/drawing/2014/main" id="{8A875D53-2ADE-5143-9F16-574BE478675E}"/>
              </a:ext>
            </a:extLst>
          </p:cNvPr>
          <p:cNvSpPr>
            <a:spLocks noGrp="1"/>
          </p:cNvSpPr>
          <p:nvPr>
            <p:ph idx="1"/>
          </p:nvPr>
        </p:nvSpPr>
        <p:spPr>
          <a:xfrm>
            <a:off x="296563" y="2110109"/>
            <a:ext cx="5215238" cy="3950864"/>
          </a:xfrm>
        </p:spPr>
        <p:txBody>
          <a:bodyPr anchor="ctr">
            <a:normAutofit/>
          </a:bodyPr>
          <a:lstStyle/>
          <a:p>
            <a:pPr marL="0" indent="0" algn="ctr">
              <a:buNone/>
            </a:pPr>
            <a:r>
              <a:rPr lang="ru-RU" sz="2400" dirty="0" smtClean="0">
                <a:solidFill>
                  <a:srgbClr val="000000"/>
                </a:solidFill>
              </a:rPr>
              <a:t>Восстань, светись…</a:t>
            </a:r>
          </a:p>
          <a:p>
            <a:pPr marL="0" indent="0" algn="ctr">
              <a:buNone/>
            </a:pPr>
            <a:r>
              <a:rPr lang="ru-RU" sz="2400" dirty="0" smtClean="0">
                <a:solidFill>
                  <a:srgbClr val="000000"/>
                </a:solidFill>
              </a:rPr>
              <a:t>ибо пришел </a:t>
            </a:r>
            <a:r>
              <a:rPr lang="en-US" sz="2400" dirty="0" smtClean="0">
                <a:solidFill>
                  <a:srgbClr val="000000"/>
                </a:solidFill>
              </a:rPr>
              <a:t> </a:t>
            </a:r>
            <a:r>
              <a:rPr lang="ru-RU" sz="2400" b="1" dirty="0" smtClean="0">
                <a:solidFill>
                  <a:srgbClr val="000000"/>
                </a:solidFill>
              </a:rPr>
              <a:t>СВЕТ</a:t>
            </a:r>
            <a:r>
              <a:rPr lang="ru-RU" sz="2400" dirty="0" smtClean="0">
                <a:solidFill>
                  <a:srgbClr val="000000"/>
                </a:solidFill>
              </a:rPr>
              <a:t> твой</a:t>
            </a:r>
            <a:r>
              <a:rPr lang="en-US" sz="2400" dirty="0" smtClean="0">
                <a:solidFill>
                  <a:srgbClr val="000000"/>
                </a:solidFill>
              </a:rPr>
              <a:t>!…</a:t>
            </a:r>
          </a:p>
          <a:p>
            <a:pPr marL="0" indent="0" algn="ctr">
              <a:buNone/>
            </a:pPr>
            <a:r>
              <a:rPr lang="ru-RU" sz="2400" dirty="0" smtClean="0">
                <a:solidFill>
                  <a:srgbClr val="000000"/>
                </a:solidFill>
              </a:rPr>
              <a:t>Ибо вот, </a:t>
            </a:r>
            <a:r>
              <a:rPr lang="ru-RU" sz="2400" b="1" dirty="0" smtClean="0">
                <a:solidFill>
                  <a:srgbClr val="000000"/>
                </a:solidFill>
              </a:rPr>
              <a:t>тьма</a:t>
            </a:r>
            <a:r>
              <a:rPr lang="ru-RU" sz="2400" dirty="0" smtClean="0">
                <a:solidFill>
                  <a:srgbClr val="000000"/>
                </a:solidFill>
              </a:rPr>
              <a:t> покроет землю, и </a:t>
            </a:r>
            <a:r>
              <a:rPr lang="ru-RU" sz="2400" b="1" dirty="0" smtClean="0">
                <a:solidFill>
                  <a:srgbClr val="000000"/>
                </a:solidFill>
              </a:rPr>
              <a:t>мрак</a:t>
            </a:r>
            <a:r>
              <a:rPr lang="ru-RU" sz="2400" dirty="0" smtClean="0">
                <a:solidFill>
                  <a:srgbClr val="000000"/>
                </a:solidFill>
              </a:rPr>
              <a:t> – </a:t>
            </a:r>
          </a:p>
          <a:p>
            <a:pPr marL="0" indent="0" algn="ctr">
              <a:buNone/>
            </a:pPr>
            <a:r>
              <a:rPr lang="ru-RU" sz="2400" dirty="0" smtClean="0">
                <a:solidFill>
                  <a:srgbClr val="000000"/>
                </a:solidFill>
              </a:rPr>
              <a:t>народы, а над тобою воссияет Господь, </a:t>
            </a:r>
          </a:p>
          <a:p>
            <a:pPr marL="0" indent="0" algn="ctr">
              <a:buNone/>
            </a:pPr>
            <a:r>
              <a:rPr lang="ru-RU" sz="2400" dirty="0" smtClean="0">
                <a:solidFill>
                  <a:srgbClr val="000000"/>
                </a:solidFill>
              </a:rPr>
              <a:t>и слава Его явится над тобою»,</a:t>
            </a:r>
          </a:p>
          <a:p>
            <a:pPr marL="0" indent="0" algn="ctr">
              <a:buNone/>
            </a:pPr>
            <a:r>
              <a:rPr lang="ru-RU" sz="2400" dirty="0" smtClean="0">
                <a:solidFill>
                  <a:srgbClr val="000000"/>
                </a:solidFill>
              </a:rPr>
              <a:t> Исаия </a:t>
            </a:r>
            <a:r>
              <a:rPr lang="en-US" sz="2400" dirty="0" smtClean="0">
                <a:solidFill>
                  <a:srgbClr val="000000"/>
                </a:solidFill>
              </a:rPr>
              <a:t>60:1, 2</a:t>
            </a:r>
          </a:p>
          <a:p>
            <a:pPr marL="0" indent="0" algn="ctr">
              <a:buNone/>
            </a:pPr>
            <a:endParaRPr lang="en-US" sz="2400" dirty="0">
              <a:solidFill>
                <a:srgbClr val="000000"/>
              </a:solidFill>
            </a:endParaRPr>
          </a:p>
        </p:txBody>
      </p:sp>
    </p:spTree>
    <p:extLst>
      <p:ext uri="{BB962C8B-B14F-4D97-AF65-F5344CB8AC3E}">
        <p14:creationId xmlns:p14="http://schemas.microsoft.com/office/powerpoint/2010/main" val="2484792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B4760-D223-4C43-A61D-C8DBBC3FD228}"/>
              </a:ext>
            </a:extLst>
          </p:cNvPr>
          <p:cNvSpPr>
            <a:spLocks noGrp="1"/>
          </p:cNvSpPr>
          <p:nvPr>
            <p:ph type="title"/>
          </p:nvPr>
        </p:nvSpPr>
        <p:spPr>
          <a:xfrm>
            <a:off x="762001" y="2434422"/>
            <a:ext cx="5314536" cy="1325563"/>
          </a:xfrm>
        </p:spPr>
        <p:txBody>
          <a:bodyPr>
            <a:normAutofit fontScale="90000"/>
          </a:bodyPr>
          <a:lstStyle/>
          <a:p>
            <a:pPr algn="ctr">
              <a:lnSpc>
                <a:spcPct val="100000"/>
              </a:lnSpc>
            </a:pPr>
            <a:r>
              <a:rPr lang="en-US" b="1" dirty="0">
                <a:latin typeface="Avenir Next" panose="020B0503020202020204" pitchFamily="34" charset="0"/>
              </a:rPr>
              <a:t>2. </a:t>
            </a:r>
            <a:r>
              <a:rPr lang="ru-RU" b="1" dirty="0" smtClean="0">
                <a:latin typeface="Avenir Next" panose="020B0503020202020204" pitchFamily="34" charset="0"/>
              </a:rPr>
              <a:t>ЗАМЕЧАЙТЕ</a:t>
            </a:r>
            <a:r>
              <a:rPr lang="en-US" b="1" dirty="0">
                <a:latin typeface="Avenir Next" panose="020B0503020202020204" pitchFamily="34" charset="0"/>
              </a:rPr>
              <a:t>	</a:t>
            </a:r>
            <a:r>
              <a:rPr lang="ru-RU" sz="4900" b="1" i="1" dirty="0" smtClean="0">
                <a:solidFill>
                  <a:schemeClr val="accent5">
                    <a:lumMod val="60000"/>
                    <a:lumOff val="40000"/>
                  </a:schemeClr>
                </a:solidFill>
                <a:latin typeface="Book Antiqua" panose="02040602050305030304" pitchFamily="18" charset="0"/>
              </a:rPr>
              <a:t>благословения</a:t>
            </a:r>
            <a:r>
              <a:rPr lang="en-US" sz="4900" b="1" i="1" dirty="0" smtClean="0">
                <a:solidFill>
                  <a:schemeClr val="accent5">
                    <a:lumMod val="60000"/>
                    <a:lumOff val="40000"/>
                  </a:schemeClr>
                </a:solidFill>
                <a:latin typeface="Book Antiqua" panose="02040602050305030304" pitchFamily="18" charset="0"/>
              </a:rPr>
              <a:t>.</a:t>
            </a:r>
            <a:r>
              <a:rPr lang="en-US" sz="4900" i="1" dirty="0" smtClean="0">
                <a:solidFill>
                  <a:schemeClr val="accent5">
                    <a:lumMod val="60000"/>
                    <a:lumOff val="40000"/>
                  </a:schemeClr>
                </a:solidFill>
                <a:effectLst/>
                <a:latin typeface="Book Antiqua" panose="02040602050305030304" pitchFamily="18" charset="0"/>
              </a:rPr>
              <a:t> </a:t>
            </a:r>
            <a:endParaRPr lang="en-US"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560FEC5-334C-574C-BDDA-B1BF16C514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9208789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991F5FA8-AB2E-9D42-8131-CD938CA84993}"/>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828C88BD-4D44-6247-81E6-2E4D362957D4}"/>
              </a:ext>
            </a:extLst>
          </p:cNvPr>
          <p:cNvSpPr>
            <a:spLocks noGrp="1"/>
          </p:cNvSpPr>
          <p:nvPr>
            <p:ph idx="1"/>
          </p:nvPr>
        </p:nvSpPr>
        <p:spPr>
          <a:xfrm>
            <a:off x="5614876" y="1018120"/>
            <a:ext cx="5951048" cy="5345607"/>
          </a:xfrm>
        </p:spPr>
        <p:txBody>
          <a:bodyPr anchor="ctr">
            <a:normAutofit/>
          </a:bodyPr>
          <a:lstStyle/>
          <a:p>
            <a:pPr>
              <a:lnSpc>
                <a:spcPct val="100000"/>
              </a:lnSpc>
            </a:pPr>
            <a:r>
              <a:rPr lang="ru-RU" sz="2400" dirty="0" smtClean="0">
                <a:solidFill>
                  <a:srgbClr val="000000"/>
                </a:solidFill>
              </a:rPr>
              <a:t>Не игнорируйте то хорошее, что есть у вас в жизни. </a:t>
            </a:r>
            <a:endParaRPr lang="en-US" sz="2400" dirty="0">
              <a:solidFill>
                <a:srgbClr val="000000"/>
              </a:solidFill>
            </a:endParaRPr>
          </a:p>
          <a:p>
            <a:pPr>
              <a:lnSpc>
                <a:spcPct val="100000"/>
              </a:lnSpc>
            </a:pPr>
            <a:r>
              <a:rPr lang="ru-RU" sz="2400" dirty="0" smtClean="0">
                <a:solidFill>
                  <a:srgbClr val="000000"/>
                </a:solidFill>
              </a:rPr>
              <a:t>Попробуйте в течение одной неделе особенно внимательно подмечать благословения, которые пришли через:</a:t>
            </a:r>
            <a:endParaRPr lang="en-US" sz="2400" dirty="0">
              <a:solidFill>
                <a:srgbClr val="000000"/>
              </a:solidFill>
            </a:endParaRPr>
          </a:p>
          <a:p>
            <a:pPr marL="914400" lvl="1" indent="-457200">
              <a:lnSpc>
                <a:spcPct val="100000"/>
              </a:lnSpc>
              <a:buFont typeface="+mj-lt"/>
              <a:buAutoNum type="arabicPeriod"/>
            </a:pPr>
            <a:r>
              <a:rPr lang="ru-RU" dirty="0" smtClean="0">
                <a:solidFill>
                  <a:srgbClr val="000000"/>
                </a:solidFill>
              </a:rPr>
              <a:t>Члена семьи</a:t>
            </a:r>
            <a:endParaRPr lang="en-US" dirty="0">
              <a:solidFill>
                <a:srgbClr val="000000"/>
              </a:solidFill>
            </a:endParaRPr>
          </a:p>
          <a:p>
            <a:pPr marL="914400" lvl="1" indent="-457200">
              <a:lnSpc>
                <a:spcPct val="100000"/>
              </a:lnSpc>
              <a:buFont typeface="+mj-lt"/>
              <a:buAutoNum type="arabicPeriod"/>
            </a:pPr>
            <a:r>
              <a:rPr lang="ru-RU" dirty="0" smtClean="0">
                <a:solidFill>
                  <a:srgbClr val="000000"/>
                </a:solidFill>
              </a:rPr>
              <a:t>Соседа</a:t>
            </a:r>
            <a:endParaRPr lang="en-US" dirty="0">
              <a:solidFill>
                <a:srgbClr val="000000"/>
              </a:solidFill>
            </a:endParaRPr>
          </a:p>
          <a:p>
            <a:pPr marL="914400" lvl="1" indent="-457200">
              <a:lnSpc>
                <a:spcPct val="100000"/>
              </a:lnSpc>
              <a:buFont typeface="+mj-lt"/>
              <a:buAutoNum type="arabicPeriod"/>
            </a:pPr>
            <a:r>
              <a:rPr lang="ru-RU" dirty="0" smtClean="0">
                <a:solidFill>
                  <a:srgbClr val="000000"/>
                </a:solidFill>
              </a:rPr>
              <a:t>Друга</a:t>
            </a:r>
            <a:endParaRPr lang="en-US" dirty="0">
              <a:solidFill>
                <a:srgbClr val="000000"/>
              </a:solidFill>
            </a:endParaRPr>
          </a:p>
          <a:p>
            <a:pPr marL="914400" lvl="1" indent="-457200">
              <a:lnSpc>
                <a:spcPct val="100000"/>
              </a:lnSpc>
              <a:buFont typeface="+mj-lt"/>
              <a:buAutoNum type="arabicPeriod"/>
            </a:pPr>
            <a:r>
              <a:rPr lang="ru-RU" dirty="0" smtClean="0">
                <a:solidFill>
                  <a:srgbClr val="000000"/>
                </a:solidFill>
              </a:rPr>
              <a:t>Коллегу по работе</a:t>
            </a:r>
            <a:endParaRPr lang="en-US" dirty="0">
              <a:solidFill>
                <a:srgbClr val="000000"/>
              </a:solidFill>
            </a:endParaRPr>
          </a:p>
          <a:p>
            <a:pPr marL="914400" lvl="1" indent="-457200">
              <a:lnSpc>
                <a:spcPct val="100000"/>
              </a:lnSpc>
              <a:buFont typeface="+mj-lt"/>
              <a:buAutoNum type="arabicPeriod"/>
            </a:pPr>
            <a:r>
              <a:rPr lang="ru-RU" dirty="0" smtClean="0">
                <a:solidFill>
                  <a:srgbClr val="000000"/>
                </a:solidFill>
              </a:rPr>
              <a:t>Незнакомого человека</a:t>
            </a:r>
            <a:endParaRPr lang="en-US" dirty="0">
              <a:solidFill>
                <a:srgbClr val="000000"/>
              </a:solidFill>
            </a:endParaRPr>
          </a:p>
          <a:p>
            <a:pPr marL="914400" lvl="1" indent="-457200">
              <a:lnSpc>
                <a:spcPct val="100000"/>
              </a:lnSpc>
              <a:buFont typeface="+mj-lt"/>
              <a:buAutoNum type="arabicPeriod"/>
            </a:pPr>
            <a:r>
              <a:rPr lang="ru-RU" dirty="0" smtClean="0">
                <a:solidFill>
                  <a:srgbClr val="000000"/>
                </a:solidFill>
              </a:rPr>
              <a:t>Ребенка</a:t>
            </a:r>
            <a:endParaRPr lang="en-US" dirty="0">
              <a:solidFill>
                <a:srgbClr val="000000"/>
              </a:solidFill>
            </a:endParaRPr>
          </a:p>
          <a:p>
            <a:pPr marL="914400" lvl="1" indent="-457200">
              <a:lnSpc>
                <a:spcPct val="100000"/>
              </a:lnSpc>
              <a:buFont typeface="+mj-lt"/>
              <a:buAutoNum type="arabicPeriod"/>
            </a:pPr>
            <a:r>
              <a:rPr lang="ru-RU" dirty="0" smtClean="0">
                <a:solidFill>
                  <a:srgbClr val="000000"/>
                </a:solidFill>
              </a:rPr>
              <a:t>«Врага»</a:t>
            </a:r>
            <a:endParaRPr lang="en-US" dirty="0">
              <a:solidFill>
                <a:srgbClr val="000000"/>
              </a:solidFill>
            </a:endParaRPr>
          </a:p>
        </p:txBody>
      </p:sp>
    </p:spTree>
    <p:extLst>
      <p:ext uri="{BB962C8B-B14F-4D97-AF65-F5344CB8AC3E}">
        <p14:creationId xmlns:p14="http://schemas.microsoft.com/office/powerpoint/2010/main" val="1975072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D4A5-7CD6-3F42-A855-EA71AE0E006C}"/>
              </a:ext>
            </a:extLst>
          </p:cNvPr>
          <p:cNvSpPr>
            <a:spLocks noGrp="1"/>
          </p:cNvSpPr>
          <p:nvPr>
            <p:ph type="title"/>
          </p:nvPr>
        </p:nvSpPr>
        <p:spPr>
          <a:xfrm>
            <a:off x="477794" y="803325"/>
            <a:ext cx="5988140" cy="4584221"/>
          </a:xfrm>
        </p:spPr>
        <p:txBody>
          <a:bodyPr>
            <a:normAutofit/>
          </a:bodyPr>
          <a:lstStyle/>
          <a:p>
            <a:pPr algn="ctr">
              <a:lnSpc>
                <a:spcPct val="100000"/>
              </a:lnSpc>
            </a:pPr>
            <a:r>
              <a:rPr lang="en-US" sz="3600" b="1" dirty="0">
                <a:latin typeface="Avenir Next" panose="020B0503020202020204" pitchFamily="34" charset="0"/>
              </a:rPr>
              <a:t>3. </a:t>
            </a:r>
            <a:r>
              <a:rPr lang="ru-RU" sz="3600" b="1" dirty="0" smtClean="0">
                <a:latin typeface="Avenir Next" panose="020B0503020202020204" pitchFamily="34" charset="0"/>
              </a:rPr>
              <a:t>БУДЬТЕ, КАК МОИСЕЙ</a:t>
            </a:r>
            <a:r>
              <a:rPr lang="en-US" sz="3600" b="1" dirty="0" smtClean="0">
                <a:latin typeface="Avenir Next" panose="020B0503020202020204" pitchFamily="34" charset="0"/>
              </a:rPr>
              <a:t>—</a:t>
            </a:r>
            <a:r>
              <a:rPr lang="en-US" sz="3600" b="1" dirty="0">
                <a:latin typeface="Avenir Next" panose="020B0503020202020204" pitchFamily="34" charset="0"/>
              </a:rPr>
              <a:t/>
            </a:r>
            <a:br>
              <a:rPr lang="en-US" sz="3600" b="1" dirty="0">
                <a:latin typeface="Avenir Next" panose="020B0503020202020204" pitchFamily="34" charset="0"/>
              </a:rPr>
            </a:br>
            <a:r>
              <a:rPr lang="ru-RU" sz="3600" b="1" dirty="0" smtClean="0">
                <a:latin typeface="Avenir Next" panose="020B0503020202020204" pitchFamily="34" charset="0"/>
              </a:rPr>
              <a:t>ГОВОРИТЕ</a:t>
            </a:r>
            <a:r>
              <a:rPr lang="en-US" sz="3600" b="1" dirty="0">
                <a:latin typeface="Avenir Next" panose="020B0503020202020204" pitchFamily="34" charset="0"/>
              </a:rPr>
              <a:t/>
            </a:r>
            <a:br>
              <a:rPr lang="en-US" sz="3600" b="1" dirty="0">
                <a:latin typeface="Avenir Next" panose="020B0503020202020204" pitchFamily="34" charset="0"/>
              </a:rPr>
            </a:br>
            <a:r>
              <a:rPr lang="ru-RU" b="1" i="1" dirty="0" smtClean="0">
                <a:solidFill>
                  <a:schemeClr val="accent5">
                    <a:lumMod val="60000"/>
                    <a:lumOff val="40000"/>
                  </a:schemeClr>
                </a:solidFill>
                <a:latin typeface="Book Antiqua" panose="02040602050305030304" pitchFamily="18" charset="0"/>
              </a:rPr>
              <a:t>слова благословения</a:t>
            </a:r>
            <a:r>
              <a:rPr lang="en-US" sz="3600" b="1" dirty="0" smtClean="0">
                <a:solidFill>
                  <a:schemeClr val="accent5">
                    <a:lumMod val="60000"/>
                    <a:lumOff val="40000"/>
                  </a:schemeClr>
                </a:solidFill>
                <a:latin typeface="Avenir Next" panose="020B0503020202020204" pitchFamily="34" charset="0"/>
              </a:rPr>
              <a:t>.</a:t>
            </a:r>
            <a:r>
              <a:rPr lang="en-US" sz="3600" dirty="0">
                <a:latin typeface="Avenir Next" panose="020B0503020202020204" pitchFamily="34" charset="0"/>
              </a:rPr>
              <a:t/>
            </a:r>
            <a:br>
              <a:rPr lang="en-US" sz="3600" dirty="0">
                <a:latin typeface="Avenir Next" panose="020B0503020202020204" pitchFamily="34" charset="0"/>
              </a:rPr>
            </a:br>
            <a:endParaRPr lang="en-US" sz="3600" dirty="0">
              <a:latin typeface="Avenir Next" panose="020B0503020202020204" pitchFamily="34"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F4335DB-4B0A-3E4E-85E7-A9F672B448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6" name="Picture 5">
            <a:extLst>
              <a:ext uri="{FF2B5EF4-FFF2-40B4-BE49-F238E27FC236}">
                <a16:creationId xmlns:a16="http://schemas.microsoft.com/office/drawing/2014/main" id="{0082CE20-1C72-C34B-B45C-0A3964585C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0"/>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4399586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D5CC81E3-E7FE-514C-874A-78EF0EE52199}"/>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6EDD7355-2EEC-2C43-A0FE-A62AB48E2394}"/>
              </a:ext>
            </a:extLst>
          </p:cNvPr>
          <p:cNvSpPr>
            <a:spLocks noGrp="1"/>
          </p:cNvSpPr>
          <p:nvPr>
            <p:ph idx="1"/>
          </p:nvPr>
        </p:nvSpPr>
        <p:spPr>
          <a:xfrm>
            <a:off x="6090574" y="595746"/>
            <a:ext cx="4977578" cy="5465226"/>
          </a:xfrm>
        </p:spPr>
        <p:txBody>
          <a:bodyPr anchor="ctr">
            <a:normAutofit/>
          </a:bodyPr>
          <a:lstStyle/>
          <a:p>
            <a:pPr algn="ctr">
              <a:buNone/>
            </a:pPr>
            <a:r>
              <a:rPr lang="ru-RU" dirty="0" smtClean="0"/>
              <a:t>«Да благословит тебя Господь и сохранит тебя!</a:t>
            </a:r>
          </a:p>
          <a:p>
            <a:pPr algn="ctr">
              <a:buNone/>
            </a:pPr>
            <a:r>
              <a:rPr lang="ru-RU" dirty="0" smtClean="0"/>
              <a:t>Да призрит на тебя Господь светлым лицом Своим и помилует тебя!</a:t>
            </a:r>
          </a:p>
          <a:p>
            <a:pPr algn="ctr">
              <a:buNone/>
            </a:pPr>
            <a:r>
              <a:rPr lang="ru-RU" dirty="0" smtClean="0"/>
              <a:t>Да обратит Господь лицо Свое на тебя и даст тебе мир!»</a:t>
            </a:r>
            <a:br>
              <a:rPr lang="ru-RU" dirty="0" smtClean="0"/>
            </a:br>
            <a:r>
              <a:rPr lang="ru-RU" dirty="0" smtClean="0"/>
              <a:t>Числа 6:24-26</a:t>
            </a:r>
            <a:endParaRPr lang="en-US" dirty="0">
              <a:solidFill>
                <a:srgbClr val="000000"/>
              </a:solidFill>
            </a:endParaRPr>
          </a:p>
        </p:txBody>
      </p:sp>
    </p:spTree>
    <p:extLst>
      <p:ext uri="{BB962C8B-B14F-4D97-AF65-F5344CB8AC3E}">
        <p14:creationId xmlns:p14="http://schemas.microsoft.com/office/powerpoint/2010/main" val="27754701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4951-FF53-E145-9B12-E76E30A58C16}"/>
              </a:ext>
            </a:extLst>
          </p:cNvPr>
          <p:cNvSpPr>
            <a:spLocks noGrp="1"/>
          </p:cNvSpPr>
          <p:nvPr>
            <p:ph type="title"/>
          </p:nvPr>
        </p:nvSpPr>
        <p:spPr>
          <a:xfrm>
            <a:off x="564290" y="2496204"/>
            <a:ext cx="5820779" cy="1325563"/>
          </a:xfrm>
        </p:spPr>
        <p:txBody>
          <a:bodyPr>
            <a:noAutofit/>
          </a:bodyPr>
          <a:lstStyle/>
          <a:p>
            <a:pPr algn="ctr">
              <a:lnSpc>
                <a:spcPct val="100000"/>
              </a:lnSpc>
            </a:pPr>
            <a:r>
              <a:rPr lang="en-US" sz="4000" b="1" dirty="0">
                <a:latin typeface="Avenir Next" panose="020B0503020202020204" pitchFamily="34" charset="0"/>
              </a:rPr>
              <a:t>4. </a:t>
            </a:r>
            <a:r>
              <a:rPr lang="ru-RU" sz="4000" b="1" dirty="0" smtClean="0">
                <a:latin typeface="Avenir Next" panose="020B0503020202020204" pitchFamily="34" charset="0"/>
              </a:rPr>
              <a:t>РАЗДЕЛЯЙ</a:t>
            </a:r>
            <a:r>
              <a:rPr lang="en-US" sz="4000" b="1" dirty="0">
                <a:latin typeface="Avenir Next" panose="020B0503020202020204" pitchFamily="34" charset="0"/>
              </a:rPr>
              <a:t/>
            </a:r>
            <a:br>
              <a:rPr lang="en-US" sz="4000" b="1" dirty="0">
                <a:latin typeface="Avenir Next" panose="020B0503020202020204" pitchFamily="34" charset="0"/>
              </a:rPr>
            </a:br>
            <a:r>
              <a:rPr lang="en-US" sz="4800" b="1" dirty="0">
                <a:latin typeface="Avenir Next" panose="020B0503020202020204" pitchFamily="34" charset="0"/>
              </a:rPr>
              <a:t> </a:t>
            </a:r>
            <a:r>
              <a:rPr lang="ru-RU" sz="4800" b="1" i="1" dirty="0" smtClean="0">
                <a:solidFill>
                  <a:schemeClr val="accent5">
                    <a:lumMod val="60000"/>
                    <a:lumOff val="40000"/>
                  </a:schemeClr>
                </a:solidFill>
                <a:latin typeface="Book Antiqua" panose="02040602050305030304" pitchFamily="18" charset="0"/>
              </a:rPr>
              <a:t>свою молитвенную жизнь с другими</a:t>
            </a:r>
            <a:r>
              <a:rPr lang="en-US" sz="4800" b="1" i="1" dirty="0" smtClean="0">
                <a:solidFill>
                  <a:schemeClr val="accent5">
                    <a:lumMod val="60000"/>
                    <a:lumOff val="40000"/>
                  </a:schemeClr>
                </a:solidFill>
                <a:latin typeface="Book Antiqua" panose="02040602050305030304" pitchFamily="18" charset="0"/>
              </a:rPr>
              <a:t>.</a:t>
            </a:r>
            <a:r>
              <a:rPr lang="en-US" sz="4800" i="1" dirty="0">
                <a:solidFill>
                  <a:schemeClr val="accent5">
                    <a:lumMod val="60000"/>
                    <a:lumOff val="40000"/>
                  </a:schemeClr>
                </a:solidFill>
                <a:latin typeface="Book Antiqua" panose="02040602050305030304" pitchFamily="18" charset="0"/>
              </a:rPr>
              <a:t/>
            </a:r>
            <a:br>
              <a:rPr lang="en-US" sz="4800" i="1" dirty="0">
                <a:solidFill>
                  <a:schemeClr val="accent5">
                    <a:lumMod val="60000"/>
                    <a:lumOff val="40000"/>
                  </a:schemeClr>
                </a:solidFill>
                <a:latin typeface="Book Antiqua" panose="02040602050305030304" pitchFamily="18" charset="0"/>
              </a:rPr>
            </a:br>
            <a:endParaRPr lang="en-US" sz="40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F7E02F9-AF3E-714A-A731-F1E3C43177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6" name="Picture 5">
            <a:extLst>
              <a:ext uri="{FF2B5EF4-FFF2-40B4-BE49-F238E27FC236}">
                <a16:creationId xmlns:a16="http://schemas.microsoft.com/office/drawing/2014/main" id="{A7339A6A-93B1-AB43-9AA6-2FB30DF729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0"/>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1742725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1334</TotalTime>
  <Words>2858</Words>
  <Application>Microsoft Office PowerPoint</Application>
  <PresentationFormat>Широкоэкранный</PresentationFormat>
  <Paragraphs>242</Paragraphs>
  <Slides>45</Slides>
  <Notes>44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45</vt:i4>
      </vt:variant>
    </vt:vector>
  </HeadingPairs>
  <TitlesOfParts>
    <vt:vector size="53" baseType="lpstr">
      <vt:lpstr>Arial</vt:lpstr>
      <vt:lpstr>Avenir Next</vt:lpstr>
      <vt:lpstr>Book Antiqua</vt:lpstr>
      <vt:lpstr>Calibri</vt:lpstr>
      <vt:lpstr>Calibri Light</vt:lpstr>
      <vt:lpstr>Cooper Black</vt:lpstr>
      <vt:lpstr>Times New Roman</vt:lpstr>
      <vt:lpstr>Office Theme</vt:lpstr>
      <vt:lpstr>Презентация PowerPoint</vt:lpstr>
      <vt:lpstr>ВОССТАНЬ И СВЕТИСЬ</vt:lpstr>
      <vt:lpstr>1. БУДЬ РЕКОЙ,   а не болотом.  </vt:lpstr>
      <vt:lpstr>Презентация PowerPoint</vt:lpstr>
      <vt:lpstr>2. ЗАМЕЧАЙТЕ благословения. </vt:lpstr>
      <vt:lpstr>Презентация PowerPoint</vt:lpstr>
      <vt:lpstr>3. БУДЬТЕ, КАК МОИСЕЙ— ГОВОРИТЕ слова благословения. </vt:lpstr>
      <vt:lpstr>Презентация PowerPoint</vt:lpstr>
      <vt:lpstr>4. РАЗДЕЛЯЙ  свою молитвенную жизнь с другими. </vt:lpstr>
      <vt:lpstr>Презентация PowerPoint</vt:lpstr>
      <vt:lpstr>5. СДЕЛАЙТЕ шаг веры. </vt:lpstr>
      <vt:lpstr>Презентация PowerPoint</vt:lpstr>
      <vt:lpstr>6. УКРЕПИТЕ чью-то веру.</vt:lpstr>
      <vt:lpstr>Презентация PowerPoint</vt:lpstr>
      <vt:lpstr>7. БУДЬТЕ  благодарны. </vt:lpstr>
      <vt:lpstr>Презентация PowerPoint</vt:lpstr>
      <vt:lpstr>8. РАЗДЕЛИТЕ свое путешествие. </vt:lpstr>
      <vt:lpstr>Презентация PowerPoint</vt:lpstr>
      <vt:lpstr>9. СЛУЖИТЕ. </vt:lpstr>
      <vt:lpstr>Презентация PowerPoint</vt:lpstr>
      <vt:lpstr>10. УДЕЛЯЙТЕ ВРЕМЯ уединению. </vt:lpstr>
      <vt:lpstr>Презентация PowerPoint</vt:lpstr>
      <vt:lpstr>11. ПОСТИТЕСЬ и молитесь. </vt:lpstr>
      <vt:lpstr>Презентация PowerPoint</vt:lpstr>
      <vt:lpstr>12. ВОЗЛОЖИТЕ ЗАБОТЫ на Бога. </vt:lpstr>
      <vt:lpstr>Презентация PowerPoint</vt:lpstr>
      <vt:lpstr>13. РАСПРОСТРАНЯЙТЕ ЛЮБОВЬ всюду, где появляетесь. </vt:lpstr>
      <vt:lpstr>Презентация PowerPoint</vt:lpstr>
      <vt:lpstr>14. РАССТАВЛЯЙТЕ приоритеты. </vt:lpstr>
      <vt:lpstr>Презентация PowerPoint</vt:lpstr>
      <vt:lpstr>15. СТРЕМИТЕСЬ К совершенству. </vt:lpstr>
      <vt:lpstr>Презентация PowerPoint</vt:lpstr>
      <vt:lpstr>16. ИСПОЛЬЗУЙ, ЧТОБЫ не потерять. </vt:lpstr>
      <vt:lpstr>Презентация PowerPoint</vt:lpstr>
      <vt:lpstr>17. РАЗМЫШЛЯЙТЕ над Писанием. </vt:lpstr>
      <vt:lpstr>Презентация PowerPoint</vt:lpstr>
      <vt:lpstr>18. БУДЬТЕ надежным. </vt:lpstr>
      <vt:lpstr>Презентация PowerPoint</vt:lpstr>
      <vt:lpstr>19. ПОПРОСИТЕ БОГА СДЕЛАТЬ ВАС благословением. </vt:lpstr>
      <vt:lpstr>Презентация PowerPoint</vt:lpstr>
      <vt:lpstr>20. ПРОВОДИТЕ ВРЕМЯ на природе. </vt:lpstr>
      <vt:lpstr>Презентация PowerPoint</vt:lpstr>
      <vt:lpstr>21. ПОЛЬЗУЙТЕСЬ СВОИМ ПРАВОМ выбора. </vt:lpstr>
      <vt:lpstr>Презентация PowerPoint</vt:lpstr>
      <vt:lpstr>ВОССТАНЬ И СВЕТИСЬ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Arrais, Raquel</dc:creator>
  <cp:lastModifiedBy>Raisa Ostrovskaya</cp:lastModifiedBy>
  <cp:revision>39</cp:revision>
  <dcterms:created xsi:type="dcterms:W3CDTF">2019-01-09T20:23:18Z</dcterms:created>
  <dcterms:modified xsi:type="dcterms:W3CDTF">2019-05-08T09:40:17Z</dcterms:modified>
</cp:coreProperties>
</file>